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E2BCC-BB24-4934-9F3D-896AC0CC5C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293840" y="1828800"/>
            <a:ext cx="46850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13600" y="1828800"/>
            <a:ext cx="46850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8BB4798-7921-41A3-BAB5-EA49771F8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873EF79-A5BF-4C61-AD9C-4607B7A503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D5F3AFA-72D6-4968-8039-8335188623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4956BFD-2D73-496F-8EBF-BE575C67ED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2292A53-F81F-4A2A-9672-E25B0B96AB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26A96E-3BF7-4044-9393-A13C0FA748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1F92DA-E37C-43A6-9E2D-694FB78886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E5572C-DA3F-42ED-B3CB-675DFCB033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82974E-5C27-4610-973F-3DCBF424C8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E43DADC-2013-4CB1-BA2D-D413C8F0EA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806408E-3C7E-4DB1-AEC8-D7BC632AC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78A5F05-1A32-4D78-AD2A-E7E0C86B43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5;p21"/>
          <p:cNvSpPr/>
          <p:nvPr/>
        </p:nvSpPr>
        <p:spPr>
          <a:xfrm>
            <a:off x="608040" y="0"/>
            <a:ext cx="4883040" cy="6857640"/>
          </a:xfrm>
          <a:prstGeom prst="rect">
            <a:avLst/>
          </a:prstGeom>
          <a:solidFill>
            <a:schemeClr val="dk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66;p21"/>
          <p:cNvSpPr/>
          <p:nvPr/>
        </p:nvSpPr>
        <p:spPr>
          <a:xfrm>
            <a:off x="699480" y="0"/>
            <a:ext cx="4700160" cy="6857640"/>
          </a:xfrm>
          <a:prstGeom prst="rect">
            <a:avLst/>
          </a:prstGeom>
          <a:solidFill>
            <a:srgbClr val="527527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93840" y="685800"/>
            <a:ext cx="3580920" cy="38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93840" y="4724280"/>
            <a:ext cx="3580920" cy="140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098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440" y="685800"/>
            <a:ext cx="5486040" cy="5486040"/>
          </a:xfrm>
          <a:prstGeom prst="rect">
            <a:avLst/>
          </a:prstGeom>
          <a:solidFill>
            <a:srgbClr val="1d1b10"/>
          </a:solidFill>
          <a:ln w="50760">
            <a:solidFill>
              <a:schemeClr val="lt1"/>
            </a:solidFill>
            <a:miter/>
          </a:ln>
          <a:effectLst>
            <a:outerShdw dist="0" dir="0" blurRad="190440" rotWithShape="0">
              <a:srgbClr val="000000">
                <a:alpha val="5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8E9CA8-12EE-4D0A-A321-D2478ED4013D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 idx="25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26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27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683A5B-BBE8-446B-9580-7BB92ADC21F2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ftr" idx="28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29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30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0DE729-90DF-496E-BC43-9830B8DD4CD3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56;p20"/>
          <p:cNvSpPr/>
          <p:nvPr/>
        </p:nvSpPr>
        <p:spPr>
          <a:xfrm>
            <a:off x="608040" y="0"/>
            <a:ext cx="4883040" cy="6857640"/>
          </a:xfrm>
          <a:prstGeom prst="rect">
            <a:avLst/>
          </a:prstGeom>
          <a:solidFill>
            <a:schemeClr val="dk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57;p20"/>
          <p:cNvSpPr/>
          <p:nvPr/>
        </p:nvSpPr>
        <p:spPr>
          <a:xfrm>
            <a:off x="699480" y="0"/>
            <a:ext cx="4700160" cy="6857640"/>
          </a:xfrm>
          <a:prstGeom prst="rect">
            <a:avLst/>
          </a:prstGeom>
          <a:solidFill>
            <a:srgbClr val="527527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93840" y="685800"/>
            <a:ext cx="3580920" cy="38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93840" y="4724280"/>
            <a:ext cx="3580920" cy="140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098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440" y="685800"/>
            <a:ext cx="548460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31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dt" idx="32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33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8863E2-ADD2-43A6-B560-57D83247C5FA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4;p22"/>
          <p:cNvSpPr/>
          <p:nvPr/>
        </p:nvSpPr>
        <p:spPr>
          <a:xfrm>
            <a:off x="5393520" y="0"/>
            <a:ext cx="6795000" cy="6857640"/>
          </a:xfrm>
          <a:prstGeom prst="rect">
            <a:avLst/>
          </a:prstGeom>
          <a:solidFill>
            <a:schemeClr val="dk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75;p22"/>
          <p:cNvSpPr/>
          <p:nvPr/>
        </p:nvSpPr>
        <p:spPr>
          <a:xfrm>
            <a:off x="5484960" y="0"/>
            <a:ext cx="6703560" cy="6857640"/>
          </a:xfrm>
          <a:prstGeom prst="rect">
            <a:avLst/>
          </a:prstGeom>
          <a:solidFill>
            <a:srgbClr val="527527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8040" y="685800"/>
            <a:ext cx="4266720" cy="38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8040" y="4724280"/>
            <a:ext cx="426672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9968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440" y="685800"/>
            <a:ext cx="5486040" cy="5486040"/>
          </a:xfrm>
          <a:prstGeom prst="rect">
            <a:avLst/>
          </a:prstGeom>
          <a:solidFill>
            <a:srgbClr val="1d1b10"/>
          </a:solidFill>
          <a:ln w="50760">
            <a:solidFill>
              <a:schemeClr val="lt1"/>
            </a:solidFill>
            <a:miter/>
          </a:ln>
          <a:effectLst>
            <a:outerShdw dist="0" dir="0" blurRad="190440" rotWithShape="0">
              <a:srgbClr val="000000">
                <a:alpha val="5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4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5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0FC53F-FEED-4F15-8BD7-012C394BD54B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 rot="5400000">
            <a:off x="3922920" y="-799920"/>
            <a:ext cx="4343040" cy="960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41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8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98B7D8-0C3C-4503-836B-3754C3E7E115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 rot="5400000">
            <a:off x="7542360" y="2819160"/>
            <a:ext cx="5486040" cy="12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 rot="5400000">
            <a:off x="2627640" y="-647640"/>
            <a:ext cx="5486040" cy="81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1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7F826B-D8B1-4310-BDD2-E35450F61C41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74720" y="1523880"/>
            <a:ext cx="8838720" cy="32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4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930E0B-9999-4028-8D54-1BB2980B078F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  <p:sldLayoutId id="2147483660" r:id="rId4"/>
    <p:sldLayoutId id="2147483661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93840" y="3429000"/>
            <a:ext cx="96008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7543440" cy="10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098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6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7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8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424D60-0179-49CB-8F47-40FAE16F9C4E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3840" y="1828800"/>
            <a:ext cx="4647960" cy="43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28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46720" y="1828800"/>
            <a:ext cx="4647960" cy="43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28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9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0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21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CF1484-C2AC-4436-98A3-876BAE651472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3840" y="1676520"/>
            <a:ext cx="464616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93840" y="2438280"/>
            <a:ext cx="4647960" cy="37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46720" y="1676520"/>
            <a:ext cx="464796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246720" y="2438280"/>
            <a:ext cx="4647960" cy="37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ftr" idx="22"/>
          </p:nvPr>
        </p:nvSpPr>
        <p:spPr>
          <a:xfrm>
            <a:off x="12938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dt" idx="23"/>
          </p:nvPr>
        </p:nvSpPr>
        <p:spPr>
          <a:xfrm>
            <a:off x="7999560" y="6400800"/>
            <a:ext cx="13197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 idx="24"/>
          </p:nvPr>
        </p:nvSpPr>
        <p:spPr>
          <a:xfrm>
            <a:off x="9675720" y="6400800"/>
            <a:ext cx="1218960" cy="2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lt1"/>
                </a:solidFill>
                <a:latin typeface="Century"/>
                <a:ea typeface="Century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9C7F62-B907-4DEF-9167-0623D3912702}" type="slidenum">
              <a:rPr b="0" lang="en-US" sz="1100" spc="-1" strike="noStrike">
                <a:solidFill>
                  <a:schemeClr val="lt1"/>
                </a:solidFill>
                <a:latin typeface="Century"/>
                <a:ea typeface="Century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662440" y="764640"/>
            <a:ext cx="576036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chemeClr val="lt1"/>
                </a:solidFill>
                <a:latin typeface="Erica One"/>
                <a:ea typeface="Erica One"/>
              </a:rPr>
              <a:t>ROCK-PAPER-SCISSORS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712120" y="2205000"/>
            <a:ext cx="5688360" cy="30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eba38c"/>
                </a:solidFill>
                <a:latin typeface="Geo"/>
                <a:ea typeface="Geo"/>
              </a:rPr>
              <a:t>NAME: LAVADIYA KAMAKSHI BAI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eba38c"/>
                </a:solidFill>
                <a:latin typeface="Geo"/>
                <a:ea typeface="Geo"/>
              </a:rPr>
              <a:t>ORGANISATION:MICRO IT 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58280" y="685800"/>
            <a:ext cx="3885120" cy="45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1" lang="en-US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85800" y="764640"/>
            <a:ext cx="3886200" cy="38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3600" spc="-1" strike="noStrike">
                <a:solidFill>
                  <a:srgbClr val="ffff38"/>
                </a:solidFill>
                <a:latin typeface="Arial"/>
              </a:rPr>
              <a:t>CONCLUSION:</a:t>
            </a:r>
            <a:endParaRPr b="0" i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960" y="159984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ffd8ce"/>
                </a:solidFill>
                <a:latin typeface="Arial"/>
              </a:rPr>
              <a:t>A timeless,fun, and educational game.</a:t>
            </a:r>
            <a:endParaRPr b="0" lang="en-US" sz="2800" spc="-1" strike="noStrike">
              <a:solidFill>
                <a:srgbClr val="ffd8c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ffd8ce"/>
                </a:solidFill>
                <a:latin typeface="Arial"/>
              </a:rPr>
              <a:t>Great teaching logic, randomness, and decision-making.</a:t>
            </a:r>
            <a:endParaRPr b="0" lang="en-US" sz="2800" spc="-1" strike="noStrike">
              <a:solidFill>
                <a:srgbClr val="ffd8ce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858000" y="3200400"/>
            <a:ext cx="411480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43200" y="1771560"/>
            <a:ext cx="6400800" cy="39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760" y="137196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200" spc="-1" strike="noStrike" u="sng">
                <a:solidFill>
                  <a:srgbClr val="bbaaeb"/>
                </a:solidFill>
                <a:uFillTx/>
                <a:latin typeface="Erica One"/>
                <a:ea typeface="Erica One"/>
              </a:rPr>
              <a:t>Introduction</a:t>
            </a:r>
            <a:endParaRPr b="1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143360" y="27432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2600" spc="-1" strike="noStrike">
                <a:solidFill>
                  <a:srgbClr val="bf819e"/>
                </a:solidFill>
                <a:latin typeface="Arial"/>
              </a:rPr>
              <a:t>Overview of the game:A hand game played between two people with three possible moves: Rock,Paper,or Scissors.</a:t>
            </a:r>
            <a:endParaRPr b="0" lang="en-US" sz="2600" spc="-1" strike="noStrike">
              <a:solidFill>
                <a:srgbClr val="bf819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2600" spc="-1" strike="noStrike">
                <a:solidFill>
                  <a:srgbClr val="bf819e"/>
                </a:solidFill>
                <a:latin typeface="Arial"/>
              </a:rPr>
              <a:t>Goal: To implement a digital version of the game.</a:t>
            </a:r>
            <a:endParaRPr b="0" lang="en-US" sz="2600" spc="-1" strike="noStrike">
              <a:solidFill>
                <a:srgbClr val="bf819e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bf819e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35600" y="913320"/>
            <a:ext cx="6694200" cy="68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a8d276"/>
                </a:solidFill>
                <a:uFillTx/>
                <a:latin typeface="Erica One"/>
                <a:ea typeface="Erica One"/>
              </a:rPr>
              <a:t>THE HAND SIGNS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63880" y="2057400"/>
            <a:ext cx="10708920" cy="512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3600" spc="-1" strike="noStrike">
                <a:solidFill>
                  <a:srgbClr val="ffff38"/>
                </a:solidFill>
                <a:latin typeface="Arial"/>
              </a:rPr>
              <a:t>Rock: ✊    -- a fist</a:t>
            </a:r>
            <a:endParaRPr b="0" lang="en-US" sz="3600" spc="-1" strike="noStrike">
              <a:solidFill>
                <a:srgbClr val="ffff38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3600" spc="-1" strike="noStrike">
                <a:solidFill>
                  <a:srgbClr val="ffff38"/>
                </a:solidFill>
                <a:latin typeface="Arial"/>
              </a:rPr>
              <a:t>Paper:✋    -- an open hand</a:t>
            </a:r>
            <a:endParaRPr b="0" lang="en-US" sz="3600" spc="-1" strike="noStrike">
              <a:solidFill>
                <a:srgbClr val="ffff38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3600" spc="-1" strike="noStrike">
                <a:solidFill>
                  <a:srgbClr val="ffff38"/>
                </a:solidFill>
                <a:latin typeface="Arial"/>
              </a:rPr>
              <a:t>Scissors:✌️ -- a fist with the index and middle fingers extended.</a:t>
            </a:r>
            <a:endParaRPr b="0" lang="en-US" sz="3600" spc="-1" strike="noStrike">
              <a:solidFill>
                <a:srgbClr val="ffff38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20;p4"/>
          <p:cNvSpPr/>
          <p:nvPr/>
        </p:nvSpPr>
        <p:spPr>
          <a:xfrm>
            <a:off x="6382440" y="4174920"/>
            <a:ext cx="5328360" cy="20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Google Shape;123;p4"/>
          <p:cNvSpPr/>
          <p:nvPr/>
        </p:nvSpPr>
        <p:spPr>
          <a:xfrm>
            <a:off x="1486080" y="313200"/>
            <a:ext cx="835272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            </a:t>
            </a:r>
            <a:r>
              <a:rPr b="1" lang="en-US" sz="3600" spc="-1" strike="noStrike" u="sng">
                <a:solidFill>
                  <a:srgbClr val="ffbf00"/>
                </a:solidFill>
                <a:uFillTx/>
                <a:latin typeface="Arial"/>
              </a:rPr>
              <a:t>RULES OF THE GAME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43000" y="251496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00"/>
                </a:solidFill>
                <a:latin typeface="Arial"/>
              </a:rPr>
              <a:t>Rock crushes scissors (rock wins)</a:t>
            </a:r>
            <a:endParaRPr b="0" lang="en-US" sz="2600" spc="-1" strike="noStrike">
              <a:solidFill>
                <a:srgbClr val="ffff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00"/>
                </a:solidFill>
                <a:latin typeface="Arial"/>
              </a:rPr>
              <a:t>Scissors cuts paper (scissors wins)</a:t>
            </a:r>
            <a:endParaRPr b="0" lang="en-US" sz="2600" spc="-1" strike="noStrike">
              <a:solidFill>
                <a:srgbClr val="ffff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00"/>
                </a:solidFill>
                <a:latin typeface="Arial"/>
              </a:rPr>
              <a:t>Paper covers rock (paper wins)</a:t>
            </a:r>
            <a:endParaRPr b="0" lang="en-US" sz="2600" spc="-1" strike="noStrike">
              <a:solidFill>
                <a:srgbClr val="ffff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00"/>
                </a:solidFill>
                <a:latin typeface="Arial"/>
              </a:rPr>
              <a:t>If both choose the same shape, it’s a tie.</a:t>
            </a:r>
            <a:endParaRPr b="0" lang="en-US" sz="2600" spc="-1" strike="noStrike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229600" y="2057040"/>
            <a:ext cx="3200400" cy="33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-1828440" y="45720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1" lang="en-US" sz="4800" spc="-1" strike="noStrike">
                <a:solidFill>
                  <a:srgbClr val="ff4000"/>
                </a:solidFill>
                <a:latin typeface="Arial"/>
              </a:rPr>
              <a:t>How to play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560" y="159984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Players count to 3 aloud (“Rock,paper,scissors,shoot!”)</a:t>
            </a:r>
            <a:endParaRPr b="0" lang="en-US" sz="2800" spc="-1" strike="noStrike">
              <a:solidFill>
                <a:srgbClr val="ff8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On “shoot!”, each player shows one of the three signs.</a:t>
            </a:r>
            <a:endParaRPr b="0" lang="en-US" sz="2800" spc="-1" strike="noStrike">
              <a:solidFill>
                <a:srgbClr val="ff8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Font typeface="OpenSymbol" charset="2"/>
              <a:buAutoNum type="arabicPeriod"/>
            </a:pPr>
            <a:r>
              <a:rPr b="0" lang="en-US" sz="2800" spc="-1" strike="noStrike">
                <a:solidFill>
                  <a:srgbClr val="ff8000"/>
                </a:solidFill>
                <a:latin typeface="Arial"/>
              </a:rPr>
              <a:t>Determine the winner based on the rules.</a:t>
            </a:r>
            <a:endParaRPr b="0" lang="en-US" sz="2800" spc="-1" strike="noStrike">
              <a:solidFill>
                <a:srgbClr val="ff8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543800" y="3429000"/>
            <a:ext cx="41148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37;p6"/>
          <p:cNvSpPr/>
          <p:nvPr/>
        </p:nvSpPr>
        <p:spPr>
          <a:xfrm>
            <a:off x="621720" y="692640"/>
            <a:ext cx="4320000" cy="28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1" lang="en-US" sz="4000" spc="-1" strike="noStrike">
                <a:solidFill>
                  <a:srgbClr val="ff860d"/>
                </a:solidFill>
                <a:latin typeface="Arial"/>
              </a:rPr>
              <a:t>GAME STRATEGY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d8ce"/>
                </a:solidFill>
                <a:latin typeface="Arial"/>
              </a:rPr>
              <a:t>Randomness: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best strategy is often being unpredictable.</a:t>
            </a:r>
            <a:endParaRPr b="0" lang="en-US" sz="3600" spc="-1" strike="noStrike">
              <a:solidFill>
                <a:srgbClr val="ffd8c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d8ce"/>
                </a:solidFill>
                <a:latin typeface="Arial"/>
              </a:rPr>
              <a:t>Psychological play: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some try to predict oppenent’s patterns.</a:t>
            </a:r>
            <a:endParaRPr b="0" lang="en-US" sz="3600" spc="-1" strike="noStrike">
              <a:solidFill>
                <a:srgbClr val="ffd8c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d8ce"/>
                </a:solidFill>
                <a:latin typeface="Arial"/>
              </a:rPr>
              <a:t>Tournaments: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used in competitive formats with elimination</a:t>
            </a:r>
            <a:endParaRPr b="0" lang="en-US" sz="3600" spc="-1" strike="noStrike">
              <a:solidFill>
                <a:srgbClr val="ffd8ce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93840" y="38088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US" sz="4400" spc="-1" strike="noStrike" u="sng">
                <a:solidFill>
                  <a:srgbClr val="1e6a39"/>
                </a:solidFill>
                <a:uFillTx/>
                <a:latin typeface="Arial"/>
              </a:rPr>
              <a:t>Fun facts: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93840" y="18288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Originated in china around 200 BC.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Known as “jan-ken” in japan.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Commonly used to make trivial decisions.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39260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3465a4"/>
                </a:solidFill>
                <a:latin typeface="Arial"/>
              </a:rPr>
              <a:t>                                </a:t>
            </a:r>
            <a:r>
              <a:rPr b="1" lang="en-US" sz="4400" spc="-1" strike="noStrike" u="dotDotDash">
                <a:solidFill>
                  <a:srgbClr val="3465a4"/>
                </a:solidFill>
                <a:uFillTx/>
                <a:latin typeface="Arial"/>
              </a:rPr>
              <a:t> </a:t>
            </a:r>
            <a:r>
              <a:rPr b="1" lang="en-US" sz="4400" spc="-1" strike="noStrike" u="dotDotDash">
                <a:solidFill>
                  <a:srgbClr val="3465a4"/>
                </a:solidFill>
                <a:uFillTx/>
                <a:latin typeface="Arial"/>
              </a:rPr>
              <a:t>Demo</a:t>
            </a:r>
            <a:r>
              <a:rPr b="1" lang="en-US" sz="3600" spc="-1" strike="noStrike">
                <a:solidFill>
                  <a:srgbClr val="3465a4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465a4"/>
                </a:solidFill>
                <a:latin typeface="Arial"/>
              </a:rPr>
              <a:t>           </a:t>
            </a:r>
            <a:endParaRPr b="0" lang="en-US" sz="36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13800" y="3066840"/>
            <a:ext cx="10816200" cy="264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Invite two people to play a round live.</a:t>
            </a:r>
            <a:endParaRPr b="0" lang="en-US" sz="3200" spc="-1" strike="noStrike">
              <a:solidFill>
                <a:srgbClr val="ffff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OR embed a short video demonstrating a match.</a:t>
            </a:r>
            <a:endParaRPr b="0" lang="en-US" sz="32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00200" y="1143360"/>
            <a:ext cx="96008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400" spc="-1" strike="noStrike" u="dbl">
                <a:solidFill>
                  <a:srgbClr val="000000"/>
                </a:solidFill>
                <a:uFillTx/>
                <a:latin typeface="Arial"/>
              </a:rPr>
              <a:t>  </a:t>
            </a:r>
            <a:r>
              <a:rPr b="1" lang="en-US" sz="4200" spc="-1" strike="noStrike" u="dbl">
                <a:solidFill>
                  <a:srgbClr val="999999"/>
                </a:solidFill>
                <a:uFillTx/>
                <a:latin typeface="Arial"/>
              </a:rPr>
              <a:t>APPLICATIONS</a:t>
            </a:r>
            <a:endParaRPr b="1" lang="en-US" sz="4200" spc="-1" strike="noStrike" u="dbl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600200" y="274356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Used in: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buNone/>
            </a:pP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Decision making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Programming exercise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AI and game theory research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oodgrain 16x9">
  <a:themeElements>
    <a:clrScheme name="Woodgrain_16x9">
      <a:dk1>
        <a:srgbClr val="000000"/>
      </a:dk1>
      <a:lt1>
        <a:srgbClr val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2025-05-04T15:07:47Z</dcterms:created>
  <dc:creator>Kumkum Agarwal</dc:creator>
  <dc:description/>
  <dc:language>en-US</dc:language>
  <cp:lastModifiedBy/>
  <dcterms:modified xsi:type="dcterms:W3CDTF">2025-05-18T09:12:49Z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</Properties>
</file>