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429" r:id="rId2"/>
    <p:sldId id="438" r:id="rId3"/>
    <p:sldId id="444" r:id="rId4"/>
    <p:sldId id="445" r:id="rId5"/>
    <p:sldId id="441" r:id="rId6"/>
    <p:sldId id="443" r:id="rId7"/>
    <p:sldId id="442" r:id="rId8"/>
    <p:sldId id="440" r:id="rId9"/>
    <p:sldId id="439" r:id="rId10"/>
    <p:sldId id="437" r:id="rId11"/>
    <p:sldId id="436" r:id="rId12"/>
    <p:sldId id="446" r:id="rId13"/>
    <p:sldId id="447" r:id="rId14"/>
    <p:sldId id="433" r:id="rId15"/>
    <p:sldId id="432" r:id="rId16"/>
    <p:sldId id="431" r:id="rId17"/>
    <p:sldId id="448" r:id="rId18"/>
    <p:sldId id="449" r:id="rId19"/>
    <p:sldId id="4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81160660658578"/>
          <c:y val="2.1914125156298744E-2"/>
          <c:w val="0.78016762707382892"/>
          <c:h val="1"/>
        </c:manualLayout>
      </c:layout>
      <c:doughnutChart>
        <c:varyColors val="1"/>
        <c:ser>
          <c:idx val="0"/>
          <c:order val="0"/>
          <c:tx>
            <c:strRef>
              <c:f>Sheet1!$B$1</c:f>
              <c:strCache>
                <c:ptCount val="1"/>
                <c:pt idx="0">
                  <c:v>Churn</c:v>
                </c:pt>
              </c:strCache>
            </c:strRef>
          </c:tx>
          <c:explosion val="21"/>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359-4DAD-9853-924552AC9F6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359-4DAD-9853-924552AC9F6E}"/>
              </c:ext>
            </c:extLst>
          </c:dPt>
          <c:dLbls>
            <c:dLbl>
              <c:idx val="0"/>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r>
                      <a:rPr lang="en-US" sz="1100" baseline="0" dirty="0">
                        <a:solidFill>
                          <a:schemeClr val="tx1"/>
                        </a:solidFill>
                      </a:rPr>
                      <a:t>Not Exited
</a:t>
                    </a:r>
                    <a:fld id="{6F4B74CB-CE1F-4804-A768-80519FB3ACA8}" type="PERCENTAGE">
                      <a:rPr lang="en-US" sz="1100" baseline="0">
                        <a:solidFill>
                          <a:schemeClr val="tx1"/>
                        </a:solidFill>
                      </a:rPr>
                      <a:pPr>
                        <a:defRPr sz="1197" b="1" i="0" u="none" strike="noStrike" kern="1200" baseline="0">
                          <a:solidFill>
                            <a:schemeClr val="lt1"/>
                          </a:solidFill>
                          <a:latin typeface="+mn-lt"/>
                          <a:ea typeface="+mn-ea"/>
                          <a:cs typeface="+mn-cs"/>
                        </a:defRPr>
                      </a:pPr>
                      <a:t>[PERCENTAGE]</a:t>
                    </a:fld>
                    <a:endParaRPr lang="en-US" sz="1100" baseline="0" dirty="0">
                      <a:solidFill>
                        <a:schemeClr val="tx1"/>
                      </a:solidFill>
                    </a:endParaRPr>
                  </a:p>
                </c:rich>
              </c:tx>
              <c:spPr>
                <a:noFill/>
                <a:ln>
                  <a:noFill/>
                </a:ln>
                <a:effectLst>
                  <a:outerShdw blurRad="50800" dist="101600" dir="6000000" algn="ctr" rotWithShape="0">
                    <a:srgbClr val="000000">
                      <a:alpha val="43137"/>
                    </a:srgbClr>
                  </a:outerShdw>
                  <a:softEdge rad="38100"/>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E359-4DAD-9853-924552AC9F6E}"/>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r>
                      <a:rPr lang="en-US" baseline="0" dirty="0">
                        <a:solidFill>
                          <a:schemeClr val="tx1"/>
                        </a:solidFill>
                      </a:rPr>
                      <a:t>Exited
</a:t>
                    </a:r>
                    <a:fld id="{63B1254C-E47F-416C-8B96-7A3E29DB20C3}" type="PERCENTAGE">
                      <a:rPr lang="en-US" baseline="0">
                        <a:solidFill>
                          <a:schemeClr val="tx1"/>
                        </a:solidFill>
                      </a:rPr>
                      <a:pPr>
                        <a:defRPr sz="1197" b="1" i="0" u="none" strike="noStrike" kern="1200" baseline="0">
                          <a:solidFill>
                            <a:schemeClr val="lt1"/>
                          </a:solidFill>
                          <a:latin typeface="+mn-lt"/>
                          <a:ea typeface="+mn-ea"/>
                          <a:cs typeface="+mn-cs"/>
                        </a:defRPr>
                      </a:pPr>
                      <a:t>[PERCENTAGE]</a:t>
                    </a:fld>
                    <a:endParaRPr lang="en-US" baseline="0" dirty="0">
                      <a:solidFill>
                        <a:schemeClr val="tx1"/>
                      </a:solidFill>
                    </a:endParaRPr>
                  </a:p>
                </c:rich>
              </c:tx>
              <c:spPr>
                <a:noFill/>
                <a:ln>
                  <a:noFill/>
                </a:ln>
                <a:effectLst>
                  <a:outerShdw blurRad="50800" dist="101600" dir="6000000" algn="ctr" rotWithShape="0">
                    <a:srgbClr val="000000">
                      <a:alpha val="43137"/>
                    </a:srgbClr>
                  </a:outerShdw>
                  <a:softEdge rad="38100"/>
                </a:effectLst>
              </c:sp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3-E359-4DAD-9853-924552AC9F6E}"/>
                </c:ext>
              </c:extLst>
            </c:dLbl>
            <c:spPr>
              <a:noFill/>
              <a:ln>
                <a:noFill/>
              </a:ln>
              <a:effectLst>
                <a:outerShdw blurRad="50800" dist="101600" dir="6000000" algn="ctr" rotWithShape="0">
                  <a:srgbClr val="000000">
                    <a:alpha val="43137"/>
                  </a:srgbClr>
                </a:outerShdw>
                <a:softEdge rad="38100"/>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Exited(1)</c:v>
                </c:pt>
                <c:pt idx="1">
                  <c:v>NotExited(0)</c:v>
                </c:pt>
              </c:strCache>
            </c:strRef>
          </c:cat>
          <c:val>
            <c:numRef>
              <c:f>Sheet1!$B$2:$B$3</c:f>
              <c:numCache>
                <c:formatCode>General</c:formatCode>
                <c:ptCount val="2"/>
                <c:pt idx="0">
                  <c:v>0.78840100000000002</c:v>
                </c:pt>
                <c:pt idx="1">
                  <c:v>0.21159919999999999</c:v>
                </c:pt>
              </c:numCache>
            </c:numRef>
          </c:val>
          <c:extLst>
            <c:ext xmlns:c16="http://schemas.microsoft.com/office/drawing/2014/chart" uri="{C3380CC4-5D6E-409C-BE32-E72D297353CC}">
              <c16:uniqueId val="{00000004-E359-4DAD-9853-924552AC9F6E}"/>
            </c:ext>
          </c:extLst>
        </c:ser>
        <c:dLbls>
          <c:showLegendKey val="0"/>
          <c:showVal val="1"/>
          <c:showCatName val="1"/>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46797-CA1E-4157-98CD-B1117B3DB70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3C1B3D17-A5C4-4090-AAB6-FBC875EC02CC}">
      <dgm:prSet phldrT="[Text]" custT="1"/>
      <dgm:spPr>
        <a:noFill/>
      </dgm:spPr>
      <dgm:t>
        <a:bodyPr/>
        <a:lstStyle/>
        <a:p>
          <a:r>
            <a:rPr lang="en-US" sz="3200" b="1" dirty="0"/>
            <a:t>Type of Machine Learning Task</a:t>
          </a:r>
          <a:endParaRPr lang="en-US" sz="3200" dirty="0"/>
        </a:p>
      </dgm:t>
    </dgm:pt>
    <dgm:pt modelId="{621D037C-F818-49DA-8BB6-0EFFF6551E97}" type="parTrans" cxnId="{7860ACBF-D0E0-46A8-BB96-DA976C737D0B}">
      <dgm:prSet/>
      <dgm:spPr/>
      <dgm:t>
        <a:bodyPr/>
        <a:lstStyle/>
        <a:p>
          <a:endParaRPr lang="en-US"/>
        </a:p>
      </dgm:t>
    </dgm:pt>
    <dgm:pt modelId="{94607227-C82F-41EC-8B32-88F4CE44DD1C}" type="sibTrans" cxnId="{7860ACBF-D0E0-46A8-BB96-DA976C737D0B}">
      <dgm:prSet/>
      <dgm:spPr/>
      <dgm:t>
        <a:bodyPr/>
        <a:lstStyle/>
        <a:p>
          <a:endParaRPr lang="en-US"/>
        </a:p>
      </dgm:t>
    </dgm:pt>
    <dgm:pt modelId="{AC2BCFD1-AFA5-4B04-8EB1-61F5D8D22B85}">
      <dgm:prSet custT="1"/>
      <dgm:spPr/>
      <dgm:t>
        <a:bodyPr/>
        <a:lstStyle/>
        <a:p>
          <a:r>
            <a:rPr lang="en-US" sz="2400" b="1" dirty="0"/>
            <a:t>Supervised Learning – Classification Task </a:t>
          </a:r>
        </a:p>
        <a:p>
          <a:r>
            <a:rPr lang="en-US" sz="2000" dirty="0"/>
            <a:t>As we haven to classify whether 1 or 0 (churned or not) on the basis of given feature (‘Exited’)</a:t>
          </a:r>
          <a:endParaRPr lang="en-US" sz="2000" b="1" dirty="0"/>
        </a:p>
      </dgm:t>
    </dgm:pt>
    <dgm:pt modelId="{FEFCEECA-8D07-4ED8-8DC6-C701DFE60FEA}" type="parTrans" cxnId="{3393E4A0-A416-4900-B996-FD74BB794497}">
      <dgm:prSet/>
      <dgm:spPr/>
      <dgm:t>
        <a:bodyPr/>
        <a:lstStyle/>
        <a:p>
          <a:endParaRPr lang="en-US"/>
        </a:p>
      </dgm:t>
    </dgm:pt>
    <dgm:pt modelId="{444ED2B5-089E-413B-85EB-2EA93259AC2E}" type="sibTrans" cxnId="{3393E4A0-A416-4900-B996-FD74BB794497}">
      <dgm:prSet/>
      <dgm:spPr/>
      <dgm:t>
        <a:bodyPr/>
        <a:lstStyle/>
        <a:p>
          <a:endParaRPr lang="en-US"/>
        </a:p>
      </dgm:t>
    </dgm:pt>
    <dgm:pt modelId="{4947E093-C981-46BC-8D1D-26F8DF045DF6}" type="pres">
      <dgm:prSet presAssocID="{19A46797-CA1E-4157-98CD-B1117B3DB705}" presName="linear" presStyleCnt="0">
        <dgm:presLayoutVars>
          <dgm:animLvl val="lvl"/>
          <dgm:resizeHandles val="exact"/>
        </dgm:presLayoutVars>
      </dgm:prSet>
      <dgm:spPr/>
    </dgm:pt>
    <dgm:pt modelId="{A0F5F381-70EF-43E8-BEFB-059C80F8F941}" type="pres">
      <dgm:prSet presAssocID="{3C1B3D17-A5C4-4090-AAB6-FBC875EC02CC}" presName="parentText" presStyleLbl="node1" presStyleIdx="0" presStyleCnt="1" custScaleX="101914" custScaleY="249109" custLinFactNeighborX="355" custLinFactNeighborY="-21458">
        <dgm:presLayoutVars>
          <dgm:chMax val="0"/>
          <dgm:bulletEnabled val="1"/>
        </dgm:presLayoutVars>
      </dgm:prSet>
      <dgm:spPr/>
    </dgm:pt>
    <dgm:pt modelId="{06A5F42E-07D7-4532-9878-D185F1CECB62}" type="pres">
      <dgm:prSet presAssocID="{3C1B3D17-A5C4-4090-AAB6-FBC875EC02CC}" presName="childText" presStyleLbl="revTx" presStyleIdx="0" presStyleCnt="1" custScaleX="104458" custScaleY="126316" custLinFactNeighborY="-91563">
        <dgm:presLayoutVars>
          <dgm:bulletEnabled val="1"/>
        </dgm:presLayoutVars>
      </dgm:prSet>
      <dgm:spPr/>
    </dgm:pt>
  </dgm:ptLst>
  <dgm:cxnLst>
    <dgm:cxn modelId="{EF15622A-BD40-4F96-BCD9-8E0FCFE93299}" type="presOf" srcId="{AC2BCFD1-AFA5-4B04-8EB1-61F5D8D22B85}" destId="{06A5F42E-07D7-4532-9878-D185F1CECB62}" srcOrd="0" destOrd="0" presId="urn:microsoft.com/office/officeart/2005/8/layout/vList2"/>
    <dgm:cxn modelId="{EAF58C2D-29D9-470A-A3BB-E77D0827D624}" type="presOf" srcId="{19A46797-CA1E-4157-98CD-B1117B3DB705}" destId="{4947E093-C981-46BC-8D1D-26F8DF045DF6}" srcOrd="0" destOrd="0" presId="urn:microsoft.com/office/officeart/2005/8/layout/vList2"/>
    <dgm:cxn modelId="{0826E982-88AC-4535-84ED-D5E3DA7AC501}" type="presOf" srcId="{3C1B3D17-A5C4-4090-AAB6-FBC875EC02CC}" destId="{A0F5F381-70EF-43E8-BEFB-059C80F8F941}" srcOrd="0" destOrd="0" presId="urn:microsoft.com/office/officeart/2005/8/layout/vList2"/>
    <dgm:cxn modelId="{3393E4A0-A416-4900-B996-FD74BB794497}" srcId="{3C1B3D17-A5C4-4090-AAB6-FBC875EC02CC}" destId="{AC2BCFD1-AFA5-4B04-8EB1-61F5D8D22B85}" srcOrd="0" destOrd="0" parTransId="{FEFCEECA-8D07-4ED8-8DC6-C701DFE60FEA}" sibTransId="{444ED2B5-089E-413B-85EB-2EA93259AC2E}"/>
    <dgm:cxn modelId="{7860ACBF-D0E0-46A8-BB96-DA976C737D0B}" srcId="{19A46797-CA1E-4157-98CD-B1117B3DB705}" destId="{3C1B3D17-A5C4-4090-AAB6-FBC875EC02CC}" srcOrd="0" destOrd="0" parTransId="{621D037C-F818-49DA-8BB6-0EFFF6551E97}" sibTransId="{94607227-C82F-41EC-8B32-88F4CE44DD1C}"/>
    <dgm:cxn modelId="{47BB7EF2-2C98-4B80-BF63-BF8E05DE4ADB}" type="presParOf" srcId="{4947E093-C981-46BC-8D1D-26F8DF045DF6}" destId="{A0F5F381-70EF-43E8-BEFB-059C80F8F941}" srcOrd="0" destOrd="0" presId="urn:microsoft.com/office/officeart/2005/8/layout/vList2"/>
    <dgm:cxn modelId="{4EE6C7FF-62D7-4BF5-94C2-39D2E6010B5A}" type="presParOf" srcId="{4947E093-C981-46BC-8D1D-26F8DF045DF6}" destId="{06A5F42E-07D7-4532-9878-D185F1CECB6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7E332-2764-450F-80FD-1CF6CDAEC567}" type="doc">
      <dgm:prSet loTypeId="urn:microsoft.com/office/officeart/2005/8/layout/vList4" loCatId="list" qsTypeId="urn:microsoft.com/office/officeart/2005/8/quickstyle/simple5" qsCatId="simple" csTypeId="urn:microsoft.com/office/officeart/2005/8/colors/accent0_3" csCatId="mainScheme" phldr="1"/>
      <dgm:spPr/>
      <dgm:t>
        <a:bodyPr/>
        <a:lstStyle/>
        <a:p>
          <a:endParaRPr lang="en-US"/>
        </a:p>
      </dgm:t>
    </dgm:pt>
    <dgm:pt modelId="{AADB3AB1-869D-4844-9B7A-D868C2EC4BBC}">
      <dgm:prSet phldrT="[Text]" custT="1"/>
      <dgm:spPr/>
      <dgm:t>
        <a:bodyPr/>
        <a:lstStyle/>
        <a:p>
          <a:r>
            <a:rPr lang="en-US" sz="1900" b="1" dirty="0"/>
            <a:t>Logistic Regression</a:t>
          </a:r>
        </a:p>
      </dgm:t>
    </dgm:pt>
    <dgm:pt modelId="{49CE7C1B-16BD-47B9-8870-ECD26D04071E}" type="parTrans" cxnId="{C9210265-7603-4B1A-AD21-A25022E06977}">
      <dgm:prSet/>
      <dgm:spPr/>
      <dgm:t>
        <a:bodyPr/>
        <a:lstStyle/>
        <a:p>
          <a:endParaRPr lang="en-US"/>
        </a:p>
      </dgm:t>
    </dgm:pt>
    <dgm:pt modelId="{D35F8273-1A3B-403F-BC02-E9853DF0FF91}" type="sibTrans" cxnId="{C9210265-7603-4B1A-AD21-A25022E06977}">
      <dgm:prSet/>
      <dgm:spPr/>
      <dgm:t>
        <a:bodyPr/>
        <a:lstStyle/>
        <a:p>
          <a:endParaRPr lang="en-US"/>
        </a:p>
      </dgm:t>
    </dgm:pt>
    <dgm:pt modelId="{B32C84F2-234D-4995-93DD-6986D63330F4}">
      <dgm:prSet phldrT="[Text]" custT="1"/>
      <dgm:spPr/>
      <dgm:t>
        <a:bodyPr/>
        <a:lstStyle/>
        <a:p>
          <a:r>
            <a:rPr lang="en-US" sz="1800" b="1" dirty="0"/>
            <a:t>Random Forest</a:t>
          </a:r>
        </a:p>
      </dgm:t>
    </dgm:pt>
    <dgm:pt modelId="{00EAC563-E860-4E7D-A398-EFF472A4BBB9}" type="parTrans" cxnId="{B91BCCE4-3168-4428-B785-4D2B1FE2AABA}">
      <dgm:prSet/>
      <dgm:spPr/>
      <dgm:t>
        <a:bodyPr/>
        <a:lstStyle/>
        <a:p>
          <a:endParaRPr lang="en-US"/>
        </a:p>
      </dgm:t>
    </dgm:pt>
    <dgm:pt modelId="{34860F8C-6122-403E-829C-8FF01D19FF72}" type="sibTrans" cxnId="{B91BCCE4-3168-4428-B785-4D2B1FE2AABA}">
      <dgm:prSet/>
      <dgm:spPr/>
      <dgm:t>
        <a:bodyPr/>
        <a:lstStyle/>
        <a:p>
          <a:endParaRPr lang="en-US"/>
        </a:p>
      </dgm:t>
    </dgm:pt>
    <dgm:pt modelId="{559ED4FD-4A3B-4D2A-A45C-AA322BC441CC}">
      <dgm:prSet phldrT="[Text]"/>
      <dgm:spPr/>
      <dgm:t>
        <a:bodyPr/>
        <a:lstStyle/>
        <a:p>
          <a:r>
            <a:rPr lang="en-US" b="1" dirty="0"/>
            <a:t>XG Boost (Extreme Gradient Boost)</a:t>
          </a:r>
        </a:p>
      </dgm:t>
    </dgm:pt>
    <dgm:pt modelId="{874D913C-66F6-495F-86FD-033C30CB541C}" type="parTrans" cxnId="{05CD9485-5528-4C88-9D17-66EE0A85DF22}">
      <dgm:prSet/>
      <dgm:spPr/>
      <dgm:t>
        <a:bodyPr/>
        <a:lstStyle/>
        <a:p>
          <a:endParaRPr lang="en-US"/>
        </a:p>
      </dgm:t>
    </dgm:pt>
    <dgm:pt modelId="{B857F1E7-FDB7-4BD7-B7DD-1600D148D66A}" type="sibTrans" cxnId="{05CD9485-5528-4C88-9D17-66EE0A85DF22}">
      <dgm:prSet/>
      <dgm:spPr/>
      <dgm:t>
        <a:bodyPr/>
        <a:lstStyle/>
        <a:p>
          <a:endParaRPr lang="en-US"/>
        </a:p>
      </dgm:t>
    </dgm:pt>
    <dgm:pt modelId="{79D6B6F2-D951-4B0C-A4C1-DB3E3856A870}">
      <dgm:prSet phldrT="[Text]" custT="1"/>
      <dgm:spPr/>
      <dgm:t>
        <a:bodyPr/>
        <a:lstStyle/>
        <a:p>
          <a:r>
            <a:rPr lang="en-US" sz="1400" dirty="0"/>
            <a:t>Logistic regression is like drawing a straight line through data points to separate them into two groups (churned and not churned)</a:t>
          </a:r>
        </a:p>
      </dgm:t>
    </dgm:pt>
    <dgm:pt modelId="{698EDE96-BEAD-4D20-AFB0-F1A5E4334425}" type="parTrans" cxnId="{F3F277EB-AB6A-4611-A7AD-98ED2C7F7FB1}">
      <dgm:prSet/>
      <dgm:spPr/>
      <dgm:t>
        <a:bodyPr/>
        <a:lstStyle/>
        <a:p>
          <a:endParaRPr lang="en-US"/>
        </a:p>
      </dgm:t>
    </dgm:pt>
    <dgm:pt modelId="{45F37064-4F6D-4256-8DA9-71C40EFC6621}" type="sibTrans" cxnId="{F3F277EB-AB6A-4611-A7AD-98ED2C7F7FB1}">
      <dgm:prSet/>
      <dgm:spPr/>
      <dgm:t>
        <a:bodyPr/>
        <a:lstStyle/>
        <a:p>
          <a:endParaRPr lang="en-US"/>
        </a:p>
      </dgm:t>
    </dgm:pt>
    <dgm:pt modelId="{D2627D83-F242-4947-8EF3-0FEB06C5118A}">
      <dgm:prSet phldrT="[Text]" custT="1"/>
      <dgm:spPr/>
      <dgm:t>
        <a:bodyPr/>
        <a:lstStyle/>
        <a:p>
          <a:r>
            <a:rPr lang="en-US" sz="1400" dirty="0"/>
            <a:t> Why? : As it straightforward and easy to interpret hence due to its simplicity and interpretability is a good choice a for churn predictions.  </a:t>
          </a:r>
        </a:p>
      </dgm:t>
    </dgm:pt>
    <dgm:pt modelId="{F75730FA-B143-4872-8028-64DC1442C24B}" type="parTrans" cxnId="{81E5E665-6CC6-49BD-9D3D-4336791E0330}">
      <dgm:prSet/>
      <dgm:spPr/>
      <dgm:t>
        <a:bodyPr/>
        <a:lstStyle/>
        <a:p>
          <a:endParaRPr lang="en-US"/>
        </a:p>
      </dgm:t>
    </dgm:pt>
    <dgm:pt modelId="{AEB25725-40DF-4CD6-85AF-8B896930076D}" type="sibTrans" cxnId="{81E5E665-6CC6-49BD-9D3D-4336791E0330}">
      <dgm:prSet/>
      <dgm:spPr/>
      <dgm:t>
        <a:bodyPr/>
        <a:lstStyle/>
        <a:p>
          <a:endParaRPr lang="en-US"/>
        </a:p>
      </dgm:t>
    </dgm:pt>
    <dgm:pt modelId="{3258FDE0-C04D-41F6-BF59-0A45574A7E45}">
      <dgm:prSet phldrT="[Text]" custT="1"/>
      <dgm:spPr/>
      <dgm:t>
        <a:bodyPr/>
        <a:lstStyle/>
        <a:p>
          <a:r>
            <a:rPr lang="en-US" sz="1600" dirty="0"/>
            <a:t>Random forest is like asking a bunch of friends for advice, then making a decision based on the most popular answer.</a:t>
          </a:r>
        </a:p>
      </dgm:t>
    </dgm:pt>
    <dgm:pt modelId="{EFD7B477-8137-46DD-8219-3388EB00AFD1}" type="parTrans" cxnId="{9AF39D28-B45E-467C-AA24-2E03339887B9}">
      <dgm:prSet/>
      <dgm:spPr/>
      <dgm:t>
        <a:bodyPr/>
        <a:lstStyle/>
        <a:p>
          <a:endParaRPr lang="en-US"/>
        </a:p>
      </dgm:t>
    </dgm:pt>
    <dgm:pt modelId="{E8FDAD8E-8226-4BDB-A54F-50A781EFEAB6}" type="sibTrans" cxnId="{9AF39D28-B45E-467C-AA24-2E03339887B9}">
      <dgm:prSet/>
      <dgm:spPr/>
      <dgm:t>
        <a:bodyPr/>
        <a:lstStyle/>
        <a:p>
          <a:endParaRPr lang="en-US"/>
        </a:p>
      </dgm:t>
    </dgm:pt>
    <dgm:pt modelId="{99F76E1F-2E91-45C4-A259-207AEC9667D3}">
      <dgm:prSet phldrT="[Text]" custT="1"/>
      <dgm:spPr/>
      <dgm:t>
        <a:bodyPr/>
        <a:lstStyle/>
        <a:p>
          <a:r>
            <a:rPr lang="en-US" sz="1600" dirty="0"/>
            <a:t> Why ? : captures complex relationships in the data, is less prone to </a:t>
          </a:r>
          <a:r>
            <a:rPr lang="en-US" sz="1600" dirty="0" err="1"/>
            <a:t>overfitting</a:t>
          </a:r>
          <a:r>
            <a:rPr lang="en-US" sz="1600" dirty="0"/>
            <a:t> and requires minimal feature engineering</a:t>
          </a:r>
        </a:p>
      </dgm:t>
    </dgm:pt>
    <dgm:pt modelId="{CF60C7DD-3DE6-460D-88CF-F73B8675A0F0}" type="parTrans" cxnId="{9BD20464-32AE-4664-AE3B-F813C8BBE9DF}">
      <dgm:prSet/>
      <dgm:spPr/>
      <dgm:t>
        <a:bodyPr/>
        <a:lstStyle/>
        <a:p>
          <a:endParaRPr lang="en-US"/>
        </a:p>
      </dgm:t>
    </dgm:pt>
    <dgm:pt modelId="{07C327A5-DC3D-45A0-B65A-9C5BBEB9DEA3}" type="sibTrans" cxnId="{9BD20464-32AE-4664-AE3B-F813C8BBE9DF}">
      <dgm:prSet/>
      <dgm:spPr/>
      <dgm:t>
        <a:bodyPr/>
        <a:lstStyle/>
        <a:p>
          <a:endParaRPr lang="en-US"/>
        </a:p>
      </dgm:t>
    </dgm:pt>
    <dgm:pt modelId="{55A7FDAB-C26D-40A2-9026-F9F10E617726}">
      <dgm:prSet phldrT="[Text]"/>
      <dgm:spPr/>
      <dgm:t>
        <a:bodyPr/>
        <a:lstStyle/>
        <a:p>
          <a:r>
            <a:rPr lang="en-US" dirty="0" err="1"/>
            <a:t>XGBoost</a:t>
          </a:r>
          <a:r>
            <a:rPr lang="en-US" dirty="0"/>
            <a:t> is like a team of experts working together to solve a problem, with each expert focusing on a specific aspect.</a:t>
          </a:r>
        </a:p>
      </dgm:t>
    </dgm:pt>
    <dgm:pt modelId="{AA25D4E4-B00D-4074-99A2-F719AA0F9E2B}" type="parTrans" cxnId="{F5AB7FEA-C70A-4F27-ACD4-2438357010F8}">
      <dgm:prSet/>
      <dgm:spPr/>
      <dgm:t>
        <a:bodyPr/>
        <a:lstStyle/>
        <a:p>
          <a:endParaRPr lang="en-US"/>
        </a:p>
      </dgm:t>
    </dgm:pt>
    <dgm:pt modelId="{2AFC32AE-2CCB-4E0D-9C54-9136EFF974AC}" type="sibTrans" cxnId="{F5AB7FEA-C70A-4F27-ACD4-2438357010F8}">
      <dgm:prSet/>
      <dgm:spPr/>
      <dgm:t>
        <a:bodyPr/>
        <a:lstStyle/>
        <a:p>
          <a:endParaRPr lang="en-US"/>
        </a:p>
      </dgm:t>
    </dgm:pt>
    <dgm:pt modelId="{F8687265-463D-4B41-B66A-CCDADECF20FD}">
      <dgm:prSet phldrT="[Text]"/>
      <dgm:spPr/>
      <dgm:t>
        <a:bodyPr/>
        <a:lstStyle/>
        <a:p>
          <a:r>
            <a:rPr lang="en-US" dirty="0"/>
            <a:t>It builds a sequence of decision trees, where each tree corrects the errors made by the previous ones. It combines the predictions of all trees to make a final prediction.</a:t>
          </a:r>
        </a:p>
      </dgm:t>
    </dgm:pt>
    <dgm:pt modelId="{A57BD960-B1F5-4667-B095-EFDF23B9EE9E}" type="parTrans" cxnId="{3CE8B855-A246-4570-98F9-21E5397068C1}">
      <dgm:prSet/>
      <dgm:spPr/>
      <dgm:t>
        <a:bodyPr/>
        <a:lstStyle/>
        <a:p>
          <a:endParaRPr lang="en-US"/>
        </a:p>
      </dgm:t>
    </dgm:pt>
    <dgm:pt modelId="{18A5B7E1-FB70-4BA4-9C23-5D7D31B721D6}" type="sibTrans" cxnId="{3CE8B855-A246-4570-98F9-21E5397068C1}">
      <dgm:prSet/>
      <dgm:spPr/>
      <dgm:t>
        <a:bodyPr/>
        <a:lstStyle/>
        <a:p>
          <a:endParaRPr lang="en-US"/>
        </a:p>
      </dgm:t>
    </dgm:pt>
    <dgm:pt modelId="{06C4B060-1670-49E4-A804-E3196F60351B}">
      <dgm:prSet phldrT="[Text]"/>
      <dgm:spPr/>
      <dgm:t>
        <a:bodyPr/>
        <a:lstStyle/>
        <a:p>
          <a:r>
            <a:rPr lang="en-US" dirty="0"/>
            <a:t>Why? :  Due to it’s speed and high performance </a:t>
          </a:r>
        </a:p>
      </dgm:t>
    </dgm:pt>
    <dgm:pt modelId="{1646F081-3127-49BB-85F6-73DEA9A86DB5}" type="parTrans" cxnId="{19DE0C3E-CFEE-4452-807B-B042692C5DA8}">
      <dgm:prSet/>
      <dgm:spPr/>
      <dgm:t>
        <a:bodyPr/>
        <a:lstStyle/>
        <a:p>
          <a:endParaRPr lang="en-US"/>
        </a:p>
      </dgm:t>
    </dgm:pt>
    <dgm:pt modelId="{A42761A3-60D2-4C19-82E1-3F0E33EDF3DB}" type="sibTrans" cxnId="{19DE0C3E-CFEE-4452-807B-B042692C5DA8}">
      <dgm:prSet/>
      <dgm:spPr/>
      <dgm:t>
        <a:bodyPr/>
        <a:lstStyle/>
        <a:p>
          <a:endParaRPr lang="en-US"/>
        </a:p>
      </dgm:t>
    </dgm:pt>
    <dgm:pt modelId="{7E94C50C-D058-4E25-99F7-A50F5680EE6A}" type="pres">
      <dgm:prSet presAssocID="{F2D7E332-2764-450F-80FD-1CF6CDAEC567}" presName="linear" presStyleCnt="0">
        <dgm:presLayoutVars>
          <dgm:dir/>
          <dgm:resizeHandles val="exact"/>
        </dgm:presLayoutVars>
      </dgm:prSet>
      <dgm:spPr/>
    </dgm:pt>
    <dgm:pt modelId="{665EB590-01FB-424C-B21D-4A7C79EABBB1}" type="pres">
      <dgm:prSet presAssocID="{AADB3AB1-869D-4844-9B7A-D868C2EC4BBC}" presName="comp" presStyleCnt="0"/>
      <dgm:spPr/>
    </dgm:pt>
    <dgm:pt modelId="{F44F6C35-F44A-4C2C-905A-1CF7A6DDDA38}" type="pres">
      <dgm:prSet presAssocID="{AADB3AB1-869D-4844-9B7A-D868C2EC4BBC}" presName="box" presStyleLbl="node1" presStyleIdx="0" presStyleCnt="3" custLinFactNeighborX="-326"/>
      <dgm:spPr/>
    </dgm:pt>
    <dgm:pt modelId="{D9F48823-97D8-43E3-AD8E-3574451E147E}" type="pres">
      <dgm:prSet presAssocID="{AADB3AB1-869D-4844-9B7A-D868C2EC4BBC}"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9245607-E3A0-48E9-B6B9-A76D73C46365}" type="pres">
      <dgm:prSet presAssocID="{AADB3AB1-869D-4844-9B7A-D868C2EC4BBC}" presName="text" presStyleLbl="node1" presStyleIdx="0" presStyleCnt="3">
        <dgm:presLayoutVars>
          <dgm:bulletEnabled val="1"/>
        </dgm:presLayoutVars>
      </dgm:prSet>
      <dgm:spPr/>
    </dgm:pt>
    <dgm:pt modelId="{55FF3490-A169-455C-988C-FFB1AC58EFF8}" type="pres">
      <dgm:prSet presAssocID="{D35F8273-1A3B-403F-BC02-E9853DF0FF91}" presName="spacer" presStyleCnt="0"/>
      <dgm:spPr/>
    </dgm:pt>
    <dgm:pt modelId="{38B28DAD-DAA3-4660-8CE6-B3A8EEC98D92}" type="pres">
      <dgm:prSet presAssocID="{B32C84F2-234D-4995-93DD-6986D63330F4}" presName="comp" presStyleCnt="0"/>
      <dgm:spPr/>
    </dgm:pt>
    <dgm:pt modelId="{B635FFE5-EC4C-47E7-B542-58DCB5E4203D}" type="pres">
      <dgm:prSet presAssocID="{B32C84F2-234D-4995-93DD-6986D63330F4}" presName="box" presStyleLbl="node1" presStyleIdx="1" presStyleCnt="3"/>
      <dgm:spPr/>
    </dgm:pt>
    <dgm:pt modelId="{E1B7BF10-C5FF-4D17-9FB0-5D4E25A8E06C}" type="pres">
      <dgm:prSet presAssocID="{B32C84F2-234D-4995-93DD-6986D63330F4}" presName="img" presStyleLbl="fgImgPlace1" presStyleIdx="1" presStyleCnt="3"/>
      <dgm:spPr>
        <a:blipFill rotWithShape="1">
          <a:blip xmlns:r="http://schemas.openxmlformats.org/officeDocument/2006/relationships" r:embed="rId2"/>
          <a:stretch>
            <a:fillRect/>
          </a:stretch>
        </a:blipFill>
      </dgm:spPr>
    </dgm:pt>
    <dgm:pt modelId="{4F4845F4-C103-479D-8F1C-39C089592ECA}" type="pres">
      <dgm:prSet presAssocID="{B32C84F2-234D-4995-93DD-6986D63330F4}" presName="text" presStyleLbl="node1" presStyleIdx="1" presStyleCnt="3">
        <dgm:presLayoutVars>
          <dgm:bulletEnabled val="1"/>
        </dgm:presLayoutVars>
      </dgm:prSet>
      <dgm:spPr/>
    </dgm:pt>
    <dgm:pt modelId="{AC088064-607F-49AB-873A-0A1E0EDA8A96}" type="pres">
      <dgm:prSet presAssocID="{34860F8C-6122-403E-829C-8FF01D19FF72}" presName="spacer" presStyleCnt="0"/>
      <dgm:spPr/>
    </dgm:pt>
    <dgm:pt modelId="{22286CEB-E4DB-491E-B326-567973B0A22A}" type="pres">
      <dgm:prSet presAssocID="{559ED4FD-4A3B-4D2A-A45C-AA322BC441CC}" presName="comp" presStyleCnt="0"/>
      <dgm:spPr/>
    </dgm:pt>
    <dgm:pt modelId="{DB48DA19-59F3-4BF6-B7C4-9FDD5ADEFC97}" type="pres">
      <dgm:prSet presAssocID="{559ED4FD-4A3B-4D2A-A45C-AA322BC441CC}" presName="box" presStyleLbl="node1" presStyleIdx="2" presStyleCnt="3"/>
      <dgm:spPr/>
    </dgm:pt>
    <dgm:pt modelId="{FE298CA9-377A-40B2-81F1-67D5946E101E}" type="pres">
      <dgm:prSet presAssocID="{559ED4FD-4A3B-4D2A-A45C-AA322BC441CC}" presName="img" presStyleLbl="fgImgPlace1" presStyleIdx="2" presStyleCnt="3"/>
      <dgm:spPr>
        <a:blipFill rotWithShape="1">
          <a:blip xmlns:r="http://schemas.openxmlformats.org/officeDocument/2006/relationships" r:embed="rId3"/>
          <a:stretch>
            <a:fillRect/>
          </a:stretch>
        </a:blipFill>
      </dgm:spPr>
    </dgm:pt>
    <dgm:pt modelId="{A50ACD58-7772-4CCB-A9CC-AF5238B1F1A4}" type="pres">
      <dgm:prSet presAssocID="{559ED4FD-4A3B-4D2A-A45C-AA322BC441CC}" presName="text" presStyleLbl="node1" presStyleIdx="2" presStyleCnt="3">
        <dgm:presLayoutVars>
          <dgm:bulletEnabled val="1"/>
        </dgm:presLayoutVars>
      </dgm:prSet>
      <dgm:spPr/>
    </dgm:pt>
  </dgm:ptLst>
  <dgm:cxnLst>
    <dgm:cxn modelId="{DC5CEE02-AD24-4832-BF59-148586DA7D31}" type="presOf" srcId="{AADB3AB1-869D-4844-9B7A-D868C2EC4BBC}" destId="{F44F6C35-F44A-4C2C-905A-1CF7A6DDDA38}" srcOrd="0" destOrd="0" presId="urn:microsoft.com/office/officeart/2005/8/layout/vList4"/>
    <dgm:cxn modelId="{B74EB605-7B44-4699-9D45-D27DC0BF40C2}" type="presOf" srcId="{06C4B060-1670-49E4-A804-E3196F60351B}" destId="{DB48DA19-59F3-4BF6-B7C4-9FDD5ADEFC97}" srcOrd="0" destOrd="3" presId="urn:microsoft.com/office/officeart/2005/8/layout/vList4"/>
    <dgm:cxn modelId="{690F6B10-2490-4CDC-9DEC-F45CF4392BE1}" type="presOf" srcId="{D2627D83-F242-4947-8EF3-0FEB06C5118A}" destId="{F44F6C35-F44A-4C2C-905A-1CF7A6DDDA38}" srcOrd="0" destOrd="2" presId="urn:microsoft.com/office/officeart/2005/8/layout/vList4"/>
    <dgm:cxn modelId="{10C29318-B38B-46D1-A166-2CBFB63F94D9}" type="presOf" srcId="{3258FDE0-C04D-41F6-BF59-0A45574A7E45}" destId="{4F4845F4-C103-479D-8F1C-39C089592ECA}" srcOrd="1" destOrd="1" presId="urn:microsoft.com/office/officeart/2005/8/layout/vList4"/>
    <dgm:cxn modelId="{6B392526-3AD9-40E1-8E12-71C9ECC021B6}" type="presOf" srcId="{06C4B060-1670-49E4-A804-E3196F60351B}" destId="{A50ACD58-7772-4CCB-A9CC-AF5238B1F1A4}" srcOrd="1" destOrd="3" presId="urn:microsoft.com/office/officeart/2005/8/layout/vList4"/>
    <dgm:cxn modelId="{9AF39D28-B45E-467C-AA24-2E03339887B9}" srcId="{B32C84F2-234D-4995-93DD-6986D63330F4}" destId="{3258FDE0-C04D-41F6-BF59-0A45574A7E45}" srcOrd="0" destOrd="0" parTransId="{EFD7B477-8137-46DD-8219-3388EB00AFD1}" sibTransId="{E8FDAD8E-8226-4BDB-A54F-50A781EFEAB6}"/>
    <dgm:cxn modelId="{FB6B9F29-FA27-453E-8286-47412C34C546}" type="presOf" srcId="{55A7FDAB-C26D-40A2-9026-F9F10E617726}" destId="{DB48DA19-59F3-4BF6-B7C4-9FDD5ADEFC97}" srcOrd="0" destOrd="1" presId="urn:microsoft.com/office/officeart/2005/8/layout/vList4"/>
    <dgm:cxn modelId="{44F55232-0D11-4462-80EF-AFF7B3289190}" type="presOf" srcId="{79D6B6F2-D951-4B0C-A4C1-DB3E3856A870}" destId="{29245607-E3A0-48E9-B6B9-A76D73C46365}" srcOrd="1" destOrd="1" presId="urn:microsoft.com/office/officeart/2005/8/layout/vList4"/>
    <dgm:cxn modelId="{19DE0C3E-CFEE-4452-807B-B042692C5DA8}" srcId="{559ED4FD-4A3B-4D2A-A45C-AA322BC441CC}" destId="{06C4B060-1670-49E4-A804-E3196F60351B}" srcOrd="2" destOrd="0" parTransId="{1646F081-3127-49BB-85F6-73DEA9A86DB5}" sibTransId="{A42761A3-60D2-4C19-82E1-3F0E33EDF3DB}"/>
    <dgm:cxn modelId="{607B7F5C-65FA-493F-BC76-DF89714DD727}" type="presOf" srcId="{F2D7E332-2764-450F-80FD-1CF6CDAEC567}" destId="{7E94C50C-D058-4E25-99F7-A50F5680EE6A}" srcOrd="0" destOrd="0" presId="urn:microsoft.com/office/officeart/2005/8/layout/vList4"/>
    <dgm:cxn modelId="{1AA72A43-8C81-4ACC-9417-A3E550E93BF0}" type="presOf" srcId="{559ED4FD-4A3B-4D2A-A45C-AA322BC441CC}" destId="{DB48DA19-59F3-4BF6-B7C4-9FDD5ADEFC97}" srcOrd="0" destOrd="0" presId="urn:microsoft.com/office/officeart/2005/8/layout/vList4"/>
    <dgm:cxn modelId="{9BD20464-32AE-4664-AE3B-F813C8BBE9DF}" srcId="{B32C84F2-234D-4995-93DD-6986D63330F4}" destId="{99F76E1F-2E91-45C4-A259-207AEC9667D3}" srcOrd="1" destOrd="0" parTransId="{CF60C7DD-3DE6-460D-88CF-F73B8675A0F0}" sibTransId="{07C327A5-DC3D-45A0-B65A-9C5BBEB9DEA3}"/>
    <dgm:cxn modelId="{C9210265-7603-4B1A-AD21-A25022E06977}" srcId="{F2D7E332-2764-450F-80FD-1CF6CDAEC567}" destId="{AADB3AB1-869D-4844-9B7A-D868C2EC4BBC}" srcOrd="0" destOrd="0" parTransId="{49CE7C1B-16BD-47B9-8870-ECD26D04071E}" sibTransId="{D35F8273-1A3B-403F-BC02-E9853DF0FF91}"/>
    <dgm:cxn modelId="{81E5E665-6CC6-49BD-9D3D-4336791E0330}" srcId="{AADB3AB1-869D-4844-9B7A-D868C2EC4BBC}" destId="{D2627D83-F242-4947-8EF3-0FEB06C5118A}" srcOrd="1" destOrd="0" parTransId="{F75730FA-B143-4872-8028-64DC1442C24B}" sibTransId="{AEB25725-40DF-4CD6-85AF-8B896930076D}"/>
    <dgm:cxn modelId="{165EA76E-6044-45D2-B5E4-8194BDFDA2A5}" type="presOf" srcId="{3258FDE0-C04D-41F6-BF59-0A45574A7E45}" destId="{B635FFE5-EC4C-47E7-B542-58DCB5E4203D}" srcOrd="0" destOrd="1" presId="urn:microsoft.com/office/officeart/2005/8/layout/vList4"/>
    <dgm:cxn modelId="{2FFD5173-9610-48E8-B946-CF7D5A909668}" type="presOf" srcId="{B32C84F2-234D-4995-93DD-6986D63330F4}" destId="{B635FFE5-EC4C-47E7-B542-58DCB5E4203D}" srcOrd="0" destOrd="0" presId="urn:microsoft.com/office/officeart/2005/8/layout/vList4"/>
    <dgm:cxn modelId="{3CE8B855-A246-4570-98F9-21E5397068C1}" srcId="{559ED4FD-4A3B-4D2A-A45C-AA322BC441CC}" destId="{F8687265-463D-4B41-B66A-CCDADECF20FD}" srcOrd="1" destOrd="0" parTransId="{A57BD960-B1F5-4667-B095-EFDF23B9EE9E}" sibTransId="{18A5B7E1-FB70-4BA4-9C23-5D7D31B721D6}"/>
    <dgm:cxn modelId="{2F1C417E-80F7-48CA-8E94-8F07DAAB5D24}" type="presOf" srcId="{559ED4FD-4A3B-4D2A-A45C-AA322BC441CC}" destId="{A50ACD58-7772-4CCB-A9CC-AF5238B1F1A4}" srcOrd="1" destOrd="0" presId="urn:microsoft.com/office/officeart/2005/8/layout/vList4"/>
    <dgm:cxn modelId="{05CD9485-5528-4C88-9D17-66EE0A85DF22}" srcId="{F2D7E332-2764-450F-80FD-1CF6CDAEC567}" destId="{559ED4FD-4A3B-4D2A-A45C-AA322BC441CC}" srcOrd="2" destOrd="0" parTransId="{874D913C-66F6-495F-86FD-033C30CB541C}" sibTransId="{B857F1E7-FDB7-4BD7-B7DD-1600D148D66A}"/>
    <dgm:cxn modelId="{62697688-1E27-4E21-9589-C842D8CBE350}" type="presOf" srcId="{AADB3AB1-869D-4844-9B7A-D868C2EC4BBC}" destId="{29245607-E3A0-48E9-B6B9-A76D73C46365}" srcOrd="1" destOrd="0" presId="urn:microsoft.com/office/officeart/2005/8/layout/vList4"/>
    <dgm:cxn modelId="{C2B356A1-02F6-4932-BDC3-BB068D19AE50}" type="presOf" srcId="{55A7FDAB-C26D-40A2-9026-F9F10E617726}" destId="{A50ACD58-7772-4CCB-A9CC-AF5238B1F1A4}" srcOrd="1" destOrd="1" presId="urn:microsoft.com/office/officeart/2005/8/layout/vList4"/>
    <dgm:cxn modelId="{EF8788C9-F977-4858-8E5E-46309455ADFA}" type="presOf" srcId="{B32C84F2-234D-4995-93DD-6986D63330F4}" destId="{4F4845F4-C103-479D-8F1C-39C089592ECA}" srcOrd="1" destOrd="0" presId="urn:microsoft.com/office/officeart/2005/8/layout/vList4"/>
    <dgm:cxn modelId="{04ABF2DB-2362-4393-9662-E206AAC28120}" type="presOf" srcId="{F8687265-463D-4B41-B66A-CCDADECF20FD}" destId="{DB48DA19-59F3-4BF6-B7C4-9FDD5ADEFC97}" srcOrd="0" destOrd="2" presId="urn:microsoft.com/office/officeart/2005/8/layout/vList4"/>
    <dgm:cxn modelId="{B91BCCE4-3168-4428-B785-4D2B1FE2AABA}" srcId="{F2D7E332-2764-450F-80FD-1CF6CDAEC567}" destId="{B32C84F2-234D-4995-93DD-6986D63330F4}" srcOrd="1" destOrd="0" parTransId="{00EAC563-E860-4E7D-A398-EFF472A4BBB9}" sibTransId="{34860F8C-6122-403E-829C-8FF01D19FF72}"/>
    <dgm:cxn modelId="{8A4F2CE6-636A-4A78-B4D1-3A75BC11C22D}" type="presOf" srcId="{D2627D83-F242-4947-8EF3-0FEB06C5118A}" destId="{29245607-E3A0-48E9-B6B9-A76D73C46365}" srcOrd="1" destOrd="2" presId="urn:microsoft.com/office/officeart/2005/8/layout/vList4"/>
    <dgm:cxn modelId="{0C5F56E8-6BB3-409F-A52C-69354931CDE2}" type="presOf" srcId="{99F76E1F-2E91-45C4-A259-207AEC9667D3}" destId="{B635FFE5-EC4C-47E7-B542-58DCB5E4203D}" srcOrd="0" destOrd="2" presId="urn:microsoft.com/office/officeart/2005/8/layout/vList4"/>
    <dgm:cxn modelId="{F5AB7FEA-C70A-4F27-ACD4-2438357010F8}" srcId="{559ED4FD-4A3B-4D2A-A45C-AA322BC441CC}" destId="{55A7FDAB-C26D-40A2-9026-F9F10E617726}" srcOrd="0" destOrd="0" parTransId="{AA25D4E4-B00D-4074-99A2-F719AA0F9E2B}" sibTransId="{2AFC32AE-2CCB-4E0D-9C54-9136EFF974AC}"/>
    <dgm:cxn modelId="{F3F277EB-AB6A-4611-A7AD-98ED2C7F7FB1}" srcId="{AADB3AB1-869D-4844-9B7A-D868C2EC4BBC}" destId="{79D6B6F2-D951-4B0C-A4C1-DB3E3856A870}" srcOrd="0" destOrd="0" parTransId="{698EDE96-BEAD-4D20-AFB0-F1A5E4334425}" sibTransId="{45F37064-4F6D-4256-8DA9-71C40EFC6621}"/>
    <dgm:cxn modelId="{6A87F3EC-51BD-436A-BE3F-211B1FDF0CC6}" type="presOf" srcId="{79D6B6F2-D951-4B0C-A4C1-DB3E3856A870}" destId="{F44F6C35-F44A-4C2C-905A-1CF7A6DDDA38}" srcOrd="0" destOrd="1" presId="urn:microsoft.com/office/officeart/2005/8/layout/vList4"/>
    <dgm:cxn modelId="{72191BF5-3FDF-471C-911F-B8B013B24427}" type="presOf" srcId="{99F76E1F-2E91-45C4-A259-207AEC9667D3}" destId="{4F4845F4-C103-479D-8F1C-39C089592ECA}" srcOrd="1" destOrd="2" presId="urn:microsoft.com/office/officeart/2005/8/layout/vList4"/>
    <dgm:cxn modelId="{402644F8-3708-4D03-AC5D-F73A1EA2C172}" type="presOf" srcId="{F8687265-463D-4B41-B66A-CCDADECF20FD}" destId="{A50ACD58-7772-4CCB-A9CC-AF5238B1F1A4}" srcOrd="1" destOrd="2" presId="urn:microsoft.com/office/officeart/2005/8/layout/vList4"/>
    <dgm:cxn modelId="{64782030-6501-42DC-853B-51C58469D552}" type="presParOf" srcId="{7E94C50C-D058-4E25-99F7-A50F5680EE6A}" destId="{665EB590-01FB-424C-B21D-4A7C79EABBB1}" srcOrd="0" destOrd="0" presId="urn:microsoft.com/office/officeart/2005/8/layout/vList4"/>
    <dgm:cxn modelId="{DFB57E2D-D43C-45DC-965B-B17D2E900613}" type="presParOf" srcId="{665EB590-01FB-424C-B21D-4A7C79EABBB1}" destId="{F44F6C35-F44A-4C2C-905A-1CF7A6DDDA38}" srcOrd="0" destOrd="0" presId="urn:microsoft.com/office/officeart/2005/8/layout/vList4"/>
    <dgm:cxn modelId="{3383E6AC-21D3-4B0A-A331-DBF31E6029DC}" type="presParOf" srcId="{665EB590-01FB-424C-B21D-4A7C79EABBB1}" destId="{D9F48823-97D8-43E3-AD8E-3574451E147E}" srcOrd="1" destOrd="0" presId="urn:microsoft.com/office/officeart/2005/8/layout/vList4"/>
    <dgm:cxn modelId="{42D2FAC2-0130-4A49-8B2D-025EF90F779A}" type="presParOf" srcId="{665EB590-01FB-424C-B21D-4A7C79EABBB1}" destId="{29245607-E3A0-48E9-B6B9-A76D73C46365}" srcOrd="2" destOrd="0" presId="urn:microsoft.com/office/officeart/2005/8/layout/vList4"/>
    <dgm:cxn modelId="{DF0CEC4F-6CA7-470B-B1C5-03C475F94555}" type="presParOf" srcId="{7E94C50C-D058-4E25-99F7-A50F5680EE6A}" destId="{55FF3490-A169-455C-988C-FFB1AC58EFF8}" srcOrd="1" destOrd="0" presId="urn:microsoft.com/office/officeart/2005/8/layout/vList4"/>
    <dgm:cxn modelId="{FC232C96-8386-47FA-8953-33D51256A576}" type="presParOf" srcId="{7E94C50C-D058-4E25-99F7-A50F5680EE6A}" destId="{38B28DAD-DAA3-4660-8CE6-B3A8EEC98D92}" srcOrd="2" destOrd="0" presId="urn:microsoft.com/office/officeart/2005/8/layout/vList4"/>
    <dgm:cxn modelId="{2CE20EC9-C24B-4C23-B176-21215DDA0B46}" type="presParOf" srcId="{38B28DAD-DAA3-4660-8CE6-B3A8EEC98D92}" destId="{B635FFE5-EC4C-47E7-B542-58DCB5E4203D}" srcOrd="0" destOrd="0" presId="urn:microsoft.com/office/officeart/2005/8/layout/vList4"/>
    <dgm:cxn modelId="{8CBA0B86-7F64-4DE6-8AED-B82E6243E75D}" type="presParOf" srcId="{38B28DAD-DAA3-4660-8CE6-B3A8EEC98D92}" destId="{E1B7BF10-C5FF-4D17-9FB0-5D4E25A8E06C}" srcOrd="1" destOrd="0" presId="urn:microsoft.com/office/officeart/2005/8/layout/vList4"/>
    <dgm:cxn modelId="{028788A5-253C-479F-8CAF-208FDDA9C519}" type="presParOf" srcId="{38B28DAD-DAA3-4660-8CE6-B3A8EEC98D92}" destId="{4F4845F4-C103-479D-8F1C-39C089592ECA}" srcOrd="2" destOrd="0" presId="urn:microsoft.com/office/officeart/2005/8/layout/vList4"/>
    <dgm:cxn modelId="{A5BD9966-225A-4E21-9262-CAF26A33CAF2}" type="presParOf" srcId="{7E94C50C-D058-4E25-99F7-A50F5680EE6A}" destId="{AC088064-607F-49AB-873A-0A1E0EDA8A96}" srcOrd="3" destOrd="0" presId="urn:microsoft.com/office/officeart/2005/8/layout/vList4"/>
    <dgm:cxn modelId="{F28B812E-8321-4CDF-AA52-560ED6F71847}" type="presParOf" srcId="{7E94C50C-D058-4E25-99F7-A50F5680EE6A}" destId="{22286CEB-E4DB-491E-B326-567973B0A22A}" srcOrd="4" destOrd="0" presId="urn:microsoft.com/office/officeart/2005/8/layout/vList4"/>
    <dgm:cxn modelId="{C00076F2-DC0D-42AE-A8D8-4D1F810A8545}" type="presParOf" srcId="{22286CEB-E4DB-491E-B326-567973B0A22A}" destId="{DB48DA19-59F3-4BF6-B7C4-9FDD5ADEFC97}" srcOrd="0" destOrd="0" presId="urn:microsoft.com/office/officeart/2005/8/layout/vList4"/>
    <dgm:cxn modelId="{59A1DF98-091B-42BD-B97B-BE02B9A8A641}" type="presParOf" srcId="{22286CEB-E4DB-491E-B326-567973B0A22A}" destId="{FE298CA9-377A-40B2-81F1-67D5946E101E}" srcOrd="1" destOrd="0" presId="urn:microsoft.com/office/officeart/2005/8/layout/vList4"/>
    <dgm:cxn modelId="{F56EEC7C-DAFA-4DC7-8DF0-2F431A8F5250}" type="presParOf" srcId="{22286CEB-E4DB-491E-B326-567973B0A22A}" destId="{A50ACD58-7772-4CCB-A9CC-AF5238B1F1A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28A8D2-8A80-4254-A344-A0148F689465}" type="doc">
      <dgm:prSet loTypeId="urn:microsoft.com/office/officeart/2009/3/layout/PieProcess" loCatId="list" qsTypeId="urn:microsoft.com/office/officeart/2005/8/quickstyle/simple5" qsCatId="simple" csTypeId="urn:microsoft.com/office/officeart/2005/8/colors/accent0_3" csCatId="mainScheme" phldr="1"/>
      <dgm:spPr/>
      <dgm:t>
        <a:bodyPr/>
        <a:lstStyle/>
        <a:p>
          <a:endParaRPr lang="en-US"/>
        </a:p>
      </dgm:t>
    </dgm:pt>
    <dgm:pt modelId="{E33D1316-BFA9-49FA-A48E-A8D06D843DEF}">
      <dgm:prSet/>
      <dgm:spPr/>
      <dgm:t>
        <a:bodyPr/>
        <a:lstStyle/>
        <a:p>
          <a:pPr rtl="0"/>
          <a:r>
            <a:rPr lang="en-US" dirty="0"/>
            <a:t>Data Cleaning </a:t>
          </a:r>
        </a:p>
      </dgm:t>
    </dgm:pt>
    <dgm:pt modelId="{FB894C3A-9BCE-4CC6-A7BB-3FEFB00473D7}" type="parTrans" cxnId="{19DD0C23-D582-4FB8-9964-53118D90B4E2}">
      <dgm:prSet/>
      <dgm:spPr/>
      <dgm:t>
        <a:bodyPr/>
        <a:lstStyle/>
        <a:p>
          <a:endParaRPr lang="en-US"/>
        </a:p>
      </dgm:t>
    </dgm:pt>
    <dgm:pt modelId="{296FB19F-73D6-46B6-82AB-7A98E5D4E9FF}" type="sibTrans" cxnId="{19DD0C23-D582-4FB8-9964-53118D90B4E2}">
      <dgm:prSet/>
      <dgm:spPr/>
      <dgm:t>
        <a:bodyPr/>
        <a:lstStyle/>
        <a:p>
          <a:endParaRPr lang="en-US"/>
        </a:p>
      </dgm:t>
    </dgm:pt>
    <dgm:pt modelId="{6B927EB6-286D-4558-BA4E-C0DB3A35C5CF}">
      <dgm:prSet/>
      <dgm:spPr/>
      <dgm:t>
        <a:bodyPr/>
        <a:lstStyle/>
        <a:p>
          <a:pPr rtl="0"/>
          <a:r>
            <a:rPr lang="en-US" dirty="0" err="1"/>
            <a:t>Univariate</a:t>
          </a:r>
          <a:r>
            <a:rPr lang="en-US" dirty="0"/>
            <a:t> Analysis</a:t>
          </a:r>
        </a:p>
      </dgm:t>
    </dgm:pt>
    <dgm:pt modelId="{53F6FEA0-DA6D-4291-B634-3B74F6AEE7B0}" type="parTrans" cxnId="{937FCD53-6149-464A-A51A-552EA6C71217}">
      <dgm:prSet/>
      <dgm:spPr/>
      <dgm:t>
        <a:bodyPr/>
        <a:lstStyle/>
        <a:p>
          <a:endParaRPr lang="en-US"/>
        </a:p>
      </dgm:t>
    </dgm:pt>
    <dgm:pt modelId="{4331C80F-03F7-4AE7-9D66-F2155ACCACB1}" type="sibTrans" cxnId="{937FCD53-6149-464A-A51A-552EA6C71217}">
      <dgm:prSet/>
      <dgm:spPr/>
      <dgm:t>
        <a:bodyPr/>
        <a:lstStyle/>
        <a:p>
          <a:endParaRPr lang="en-US"/>
        </a:p>
      </dgm:t>
    </dgm:pt>
    <dgm:pt modelId="{A4034413-2794-4EC8-848C-0B39A256085D}">
      <dgm:prSet/>
      <dgm:spPr/>
      <dgm:t>
        <a:bodyPr/>
        <a:lstStyle/>
        <a:p>
          <a:pPr rtl="0"/>
          <a:r>
            <a:rPr lang="en-US" dirty="0"/>
            <a:t>0 – 79% (approx.)</a:t>
          </a:r>
        </a:p>
      </dgm:t>
    </dgm:pt>
    <dgm:pt modelId="{52BD0FCA-0789-4CC2-97A3-AB16FFF4D462}" type="parTrans" cxnId="{E7AEB90E-C3A9-4BF7-8A79-7BBAA1F1546A}">
      <dgm:prSet/>
      <dgm:spPr/>
      <dgm:t>
        <a:bodyPr/>
        <a:lstStyle/>
        <a:p>
          <a:endParaRPr lang="en-US"/>
        </a:p>
      </dgm:t>
    </dgm:pt>
    <dgm:pt modelId="{3A8D183D-763A-4D61-81C8-F6DAA5AF4684}" type="sibTrans" cxnId="{E7AEB90E-C3A9-4BF7-8A79-7BBAA1F1546A}">
      <dgm:prSet/>
      <dgm:spPr/>
      <dgm:t>
        <a:bodyPr/>
        <a:lstStyle/>
        <a:p>
          <a:endParaRPr lang="en-US"/>
        </a:p>
      </dgm:t>
    </dgm:pt>
    <dgm:pt modelId="{731C25D8-7054-4B6B-8696-1BDECF60134E}">
      <dgm:prSet/>
      <dgm:spPr/>
      <dgm:t>
        <a:bodyPr/>
        <a:lstStyle/>
        <a:p>
          <a:pPr rtl="0"/>
          <a:r>
            <a:rPr lang="en-US" dirty="0"/>
            <a:t>Dataset is </a:t>
          </a:r>
          <a:r>
            <a:rPr lang="en-US" b="1" dirty="0"/>
            <a:t>Imbalanced</a:t>
          </a:r>
          <a:r>
            <a:rPr lang="en-US" dirty="0"/>
            <a:t>  (“Exited”) – </a:t>
          </a:r>
        </a:p>
      </dgm:t>
    </dgm:pt>
    <dgm:pt modelId="{81FA0AED-349B-4623-A669-AB80892392FB}" type="parTrans" cxnId="{C3A3FD7B-D882-4EA9-ADE8-D9BF793C0E99}">
      <dgm:prSet/>
      <dgm:spPr/>
      <dgm:t>
        <a:bodyPr/>
        <a:lstStyle/>
        <a:p>
          <a:endParaRPr lang="en-US"/>
        </a:p>
      </dgm:t>
    </dgm:pt>
    <dgm:pt modelId="{0851A388-C999-4DBE-AC8A-21576F40A9E1}" type="sibTrans" cxnId="{C3A3FD7B-D882-4EA9-ADE8-D9BF793C0E99}">
      <dgm:prSet/>
      <dgm:spPr/>
      <dgm:t>
        <a:bodyPr/>
        <a:lstStyle/>
        <a:p>
          <a:endParaRPr lang="en-US"/>
        </a:p>
      </dgm:t>
    </dgm:pt>
    <dgm:pt modelId="{22672302-F3C6-4006-B914-1C429DE61333}">
      <dgm:prSet/>
      <dgm:spPr/>
      <dgm:t>
        <a:bodyPr/>
        <a:lstStyle/>
        <a:p>
          <a:pPr rtl="0"/>
          <a:r>
            <a:rPr lang="en-US" b="1" dirty="0"/>
            <a:t>Dropped Unnecessary columns </a:t>
          </a:r>
          <a:r>
            <a:rPr lang="en-US" dirty="0"/>
            <a:t>– "</a:t>
          </a:r>
          <a:r>
            <a:rPr lang="en-US" dirty="0" err="1"/>
            <a:t>CustomerId</a:t>
          </a:r>
          <a:r>
            <a:rPr lang="en-US" dirty="0"/>
            <a:t>“ , "Surname"</a:t>
          </a:r>
        </a:p>
      </dgm:t>
    </dgm:pt>
    <dgm:pt modelId="{7A56C03E-DFFF-4E14-86F9-8482B40AC8D9}" type="parTrans" cxnId="{BDC4D238-2BD4-4985-8016-4A586D7146DF}">
      <dgm:prSet/>
      <dgm:spPr/>
      <dgm:t>
        <a:bodyPr/>
        <a:lstStyle/>
        <a:p>
          <a:endParaRPr lang="en-US"/>
        </a:p>
      </dgm:t>
    </dgm:pt>
    <dgm:pt modelId="{25267882-F08F-4F78-9CB1-F97108BFD4AB}" type="sibTrans" cxnId="{BDC4D238-2BD4-4985-8016-4A586D7146DF}">
      <dgm:prSet/>
      <dgm:spPr/>
      <dgm:t>
        <a:bodyPr/>
        <a:lstStyle/>
        <a:p>
          <a:endParaRPr lang="en-US"/>
        </a:p>
      </dgm:t>
    </dgm:pt>
    <dgm:pt modelId="{A1EB77A8-A186-401E-AE60-A438CC147A51}">
      <dgm:prSet/>
      <dgm:spPr/>
      <dgm:t>
        <a:bodyPr/>
        <a:lstStyle/>
        <a:p>
          <a:pPr rtl="0"/>
          <a:r>
            <a:rPr lang="en-US" b="1" dirty="0"/>
            <a:t>No nulls &amp; duplicates </a:t>
          </a:r>
          <a:r>
            <a:rPr lang="en-US" dirty="0"/>
            <a:t>were found.</a:t>
          </a:r>
        </a:p>
      </dgm:t>
    </dgm:pt>
    <dgm:pt modelId="{94C19FE6-9F30-4FEC-A7F1-0D25E68B8E83}" type="parTrans" cxnId="{E658820B-57AC-48C1-A959-C2AD2AE4063C}">
      <dgm:prSet/>
      <dgm:spPr/>
      <dgm:t>
        <a:bodyPr/>
        <a:lstStyle/>
        <a:p>
          <a:endParaRPr lang="en-US"/>
        </a:p>
      </dgm:t>
    </dgm:pt>
    <dgm:pt modelId="{2E3126DB-6C88-4AA7-B308-E5099557DBF9}" type="sibTrans" cxnId="{E658820B-57AC-48C1-A959-C2AD2AE4063C}">
      <dgm:prSet/>
      <dgm:spPr/>
      <dgm:t>
        <a:bodyPr/>
        <a:lstStyle/>
        <a:p>
          <a:endParaRPr lang="en-US"/>
        </a:p>
      </dgm:t>
    </dgm:pt>
    <dgm:pt modelId="{B3C8A59D-BB10-40AA-8A31-CDBDA6EF7F8F}">
      <dgm:prSet/>
      <dgm:spPr/>
      <dgm:t>
        <a:bodyPr/>
        <a:lstStyle/>
        <a:p>
          <a:r>
            <a:rPr lang="en-US" b="1" dirty="0"/>
            <a:t>Handled outliers </a:t>
          </a:r>
          <a:r>
            <a:rPr lang="en-US" dirty="0"/>
            <a:t>by capping extreme values at the 95</a:t>
          </a:r>
          <a:r>
            <a:rPr lang="en-US" baseline="30000" dirty="0"/>
            <a:t>th</a:t>
          </a:r>
          <a:r>
            <a:rPr lang="en-US" dirty="0"/>
            <a:t> percentile - "</a:t>
          </a:r>
          <a:r>
            <a:rPr lang="en-US" dirty="0" err="1"/>
            <a:t>CreditScore</a:t>
          </a:r>
          <a:r>
            <a:rPr lang="en-US" dirty="0"/>
            <a:t>", "Age“ &amp; "Balance”</a:t>
          </a:r>
        </a:p>
      </dgm:t>
    </dgm:pt>
    <dgm:pt modelId="{0058705C-7418-4C97-BF91-2A1A03768B4E}" type="parTrans" cxnId="{A9DD600D-90CB-4D2A-B5DB-839967AF4C9B}">
      <dgm:prSet/>
      <dgm:spPr/>
      <dgm:t>
        <a:bodyPr/>
        <a:lstStyle/>
        <a:p>
          <a:endParaRPr lang="en-US"/>
        </a:p>
      </dgm:t>
    </dgm:pt>
    <dgm:pt modelId="{2691FB80-8EF5-447B-80E8-37F2D2A78907}" type="sibTrans" cxnId="{A9DD600D-90CB-4D2A-B5DB-839967AF4C9B}">
      <dgm:prSet/>
      <dgm:spPr/>
      <dgm:t>
        <a:bodyPr/>
        <a:lstStyle/>
        <a:p>
          <a:endParaRPr lang="en-US"/>
        </a:p>
      </dgm:t>
    </dgm:pt>
    <dgm:pt modelId="{47BF43C6-9F15-4A55-80D6-80B840186395}">
      <dgm:prSet/>
      <dgm:spPr/>
      <dgm:t>
        <a:bodyPr/>
        <a:lstStyle/>
        <a:p>
          <a:pPr rtl="0"/>
          <a:r>
            <a:rPr lang="en-US" dirty="0"/>
            <a:t>1 – 21% (approx.)</a:t>
          </a:r>
        </a:p>
      </dgm:t>
    </dgm:pt>
    <dgm:pt modelId="{9F137F95-1453-4C11-8A4F-BA89EE748BCB}" type="parTrans" cxnId="{58554C3A-878D-4F57-9E43-2FB2C163FA00}">
      <dgm:prSet/>
      <dgm:spPr/>
      <dgm:t>
        <a:bodyPr/>
        <a:lstStyle/>
        <a:p>
          <a:endParaRPr lang="en-US"/>
        </a:p>
      </dgm:t>
    </dgm:pt>
    <dgm:pt modelId="{EEE98AE1-864F-4514-8548-7B3ADA32A98D}" type="sibTrans" cxnId="{58554C3A-878D-4F57-9E43-2FB2C163FA00}">
      <dgm:prSet/>
      <dgm:spPr/>
      <dgm:t>
        <a:bodyPr/>
        <a:lstStyle/>
        <a:p>
          <a:endParaRPr lang="en-US"/>
        </a:p>
      </dgm:t>
    </dgm:pt>
    <dgm:pt modelId="{2EA1C532-9FC9-4762-8AAF-C0B1FE30ABD1}">
      <dgm:prSet/>
      <dgm:spPr/>
      <dgm:t>
        <a:bodyPr/>
        <a:lstStyle/>
        <a:p>
          <a:pPr rtl="0"/>
          <a:r>
            <a:rPr lang="en-US" dirty="0"/>
            <a:t>Insights into</a:t>
          </a:r>
        </a:p>
      </dgm:t>
    </dgm:pt>
    <dgm:pt modelId="{2BADD4C1-BD29-4272-B451-5AE96CEC759B}" type="parTrans" cxnId="{98B397E6-9960-405B-A16A-B71C80CB6FE0}">
      <dgm:prSet/>
      <dgm:spPr/>
      <dgm:t>
        <a:bodyPr/>
        <a:lstStyle/>
        <a:p>
          <a:endParaRPr lang="en-US"/>
        </a:p>
      </dgm:t>
    </dgm:pt>
    <dgm:pt modelId="{921B261A-FEDC-4B29-B768-8AA2989842F1}" type="sibTrans" cxnId="{98B397E6-9960-405B-A16A-B71C80CB6FE0}">
      <dgm:prSet/>
      <dgm:spPr/>
      <dgm:t>
        <a:bodyPr/>
        <a:lstStyle/>
        <a:p>
          <a:endParaRPr lang="en-US"/>
        </a:p>
      </dgm:t>
    </dgm:pt>
    <dgm:pt modelId="{68CEF586-4206-4C7E-B38A-5627B8E164C9}">
      <dgm:prSet/>
      <dgm:spPr/>
      <dgm:t>
        <a:bodyPr/>
        <a:lstStyle/>
        <a:p>
          <a:pPr rtl="0"/>
          <a:r>
            <a:rPr lang="en-US" dirty="0"/>
            <a:t>gender distribution - 2</a:t>
          </a:r>
        </a:p>
      </dgm:t>
    </dgm:pt>
    <dgm:pt modelId="{A64DBCE2-218F-4D6A-87CC-29AA55C59EF7}" type="parTrans" cxnId="{5CE5FA87-A8A7-463B-8321-01A75E84D130}">
      <dgm:prSet/>
      <dgm:spPr/>
      <dgm:t>
        <a:bodyPr/>
        <a:lstStyle/>
        <a:p>
          <a:endParaRPr lang="en-US"/>
        </a:p>
      </dgm:t>
    </dgm:pt>
    <dgm:pt modelId="{49BB234C-4053-4CBB-AFBC-BACBC8EDB251}" type="sibTrans" cxnId="{5CE5FA87-A8A7-463B-8321-01A75E84D130}">
      <dgm:prSet/>
      <dgm:spPr/>
      <dgm:t>
        <a:bodyPr/>
        <a:lstStyle/>
        <a:p>
          <a:endParaRPr lang="en-US"/>
        </a:p>
      </dgm:t>
    </dgm:pt>
    <dgm:pt modelId="{087A78F6-E65C-484B-B565-FB3E2C3A858D}">
      <dgm:prSet/>
      <dgm:spPr/>
      <dgm:t>
        <a:bodyPr/>
        <a:lstStyle/>
        <a:p>
          <a:pPr rtl="0"/>
          <a:r>
            <a:rPr lang="en-US" dirty="0"/>
            <a:t>number of products – 4 </a:t>
          </a:r>
        </a:p>
      </dgm:t>
    </dgm:pt>
    <dgm:pt modelId="{0C24337D-C5FE-46D8-B17E-FBFF0A092232}" type="parTrans" cxnId="{1C9212A3-920C-4425-9DE6-C20B0A428CD8}">
      <dgm:prSet/>
      <dgm:spPr/>
      <dgm:t>
        <a:bodyPr/>
        <a:lstStyle/>
        <a:p>
          <a:endParaRPr lang="en-US"/>
        </a:p>
      </dgm:t>
    </dgm:pt>
    <dgm:pt modelId="{D5F726F6-F910-45C7-8F54-239D6C81BE87}" type="sibTrans" cxnId="{1C9212A3-920C-4425-9DE6-C20B0A428CD8}">
      <dgm:prSet/>
      <dgm:spPr/>
      <dgm:t>
        <a:bodyPr/>
        <a:lstStyle/>
        <a:p>
          <a:endParaRPr lang="en-US"/>
        </a:p>
      </dgm:t>
    </dgm:pt>
    <dgm:pt modelId="{95BF65C8-4A29-4F09-AFF1-0370C36F499C}">
      <dgm:prSet/>
      <dgm:spPr/>
      <dgm:t>
        <a:bodyPr/>
        <a:lstStyle/>
        <a:p>
          <a:pPr rtl="0"/>
          <a:r>
            <a:rPr lang="en-US" dirty="0"/>
            <a:t>Tenure – 10 </a:t>
          </a:r>
        </a:p>
      </dgm:t>
    </dgm:pt>
    <dgm:pt modelId="{DA7380AC-ACA8-4F26-9F48-A7D1F27CA386}" type="parTrans" cxnId="{D3DC23F7-08FE-4F7C-8684-CC6928AC8CC2}">
      <dgm:prSet/>
      <dgm:spPr/>
      <dgm:t>
        <a:bodyPr/>
        <a:lstStyle/>
        <a:p>
          <a:endParaRPr lang="en-US"/>
        </a:p>
      </dgm:t>
    </dgm:pt>
    <dgm:pt modelId="{C26CF004-C6C6-44E4-94E1-87EF9190F86B}" type="sibTrans" cxnId="{D3DC23F7-08FE-4F7C-8684-CC6928AC8CC2}">
      <dgm:prSet/>
      <dgm:spPr/>
      <dgm:t>
        <a:bodyPr/>
        <a:lstStyle/>
        <a:p>
          <a:endParaRPr lang="en-US"/>
        </a:p>
      </dgm:t>
    </dgm:pt>
    <dgm:pt modelId="{70E32523-E4B6-4D4F-BDD9-DE66DEBBF1F8}">
      <dgm:prSet/>
      <dgm:spPr/>
      <dgm:t>
        <a:bodyPr/>
        <a:lstStyle/>
        <a:p>
          <a:pPr rtl="0"/>
          <a:r>
            <a:rPr lang="en-US" dirty="0"/>
            <a:t>Geography – 3 </a:t>
          </a:r>
        </a:p>
      </dgm:t>
    </dgm:pt>
    <dgm:pt modelId="{80986FBE-FDDE-4220-9AFE-98464EF30368}" type="parTrans" cxnId="{7DDC8FF1-C330-447E-BE4A-4DF28656264D}">
      <dgm:prSet/>
      <dgm:spPr/>
      <dgm:t>
        <a:bodyPr/>
        <a:lstStyle/>
        <a:p>
          <a:endParaRPr lang="en-US"/>
        </a:p>
      </dgm:t>
    </dgm:pt>
    <dgm:pt modelId="{AB3107AF-1119-4B75-A76D-0DB97D8930A4}" type="sibTrans" cxnId="{7DDC8FF1-C330-447E-BE4A-4DF28656264D}">
      <dgm:prSet/>
      <dgm:spPr/>
      <dgm:t>
        <a:bodyPr/>
        <a:lstStyle/>
        <a:p>
          <a:endParaRPr lang="en-US"/>
        </a:p>
      </dgm:t>
    </dgm:pt>
    <dgm:pt modelId="{F72DA17E-1CEB-4B80-9470-DEA1EEC7460F}">
      <dgm:prSet/>
      <dgm:spPr/>
      <dgm:t>
        <a:bodyPr/>
        <a:lstStyle/>
        <a:p>
          <a:pPr rtl="0"/>
          <a:r>
            <a:rPr lang="en-US"/>
            <a:t>Bivariate Analysis</a:t>
          </a:r>
          <a:endParaRPr lang="en-US" dirty="0"/>
        </a:p>
      </dgm:t>
    </dgm:pt>
    <dgm:pt modelId="{F94DD6D7-1148-4B62-89A0-F4D493908484}" type="parTrans" cxnId="{996056F3-D3B9-4906-A378-5019A02594CA}">
      <dgm:prSet/>
      <dgm:spPr/>
      <dgm:t>
        <a:bodyPr/>
        <a:lstStyle/>
        <a:p>
          <a:endParaRPr lang="en-US"/>
        </a:p>
      </dgm:t>
    </dgm:pt>
    <dgm:pt modelId="{69E01BEF-90D5-4DF9-80D4-F34D354ACF70}" type="sibTrans" cxnId="{996056F3-D3B9-4906-A378-5019A02594CA}">
      <dgm:prSet/>
      <dgm:spPr/>
      <dgm:t>
        <a:bodyPr/>
        <a:lstStyle/>
        <a:p>
          <a:endParaRPr lang="en-US"/>
        </a:p>
      </dgm:t>
    </dgm:pt>
    <dgm:pt modelId="{BE5AEB02-49A5-45C1-AFCB-D803459DB800}">
      <dgm:prSet/>
      <dgm:spPr/>
      <dgm:t>
        <a:bodyPr/>
        <a:lstStyle/>
        <a:p>
          <a:pPr rtl="0"/>
          <a:r>
            <a:rPr lang="en-US" b="0" i="0" dirty="0"/>
            <a:t>Explored the impact of </a:t>
          </a:r>
          <a:r>
            <a:rPr lang="en-US" b="1" i="0" dirty="0"/>
            <a:t>categorical variables </a:t>
          </a:r>
          <a:r>
            <a:rPr lang="en-US" b="0" i="0" dirty="0"/>
            <a:t>(e.g., credit card ownership, active membership) </a:t>
          </a:r>
          <a:r>
            <a:rPr lang="en-US" b="1" i="0" dirty="0"/>
            <a:t>&amp; numerical variables </a:t>
          </a:r>
          <a:r>
            <a:rPr lang="en-US" b="0" i="0" dirty="0"/>
            <a:t>(e.g., credit score, balance, estimated salary) on </a:t>
          </a:r>
          <a:r>
            <a:rPr lang="en-US" b="1" i="0" dirty="0"/>
            <a:t>customer churn</a:t>
          </a:r>
          <a:r>
            <a:rPr lang="en-US" b="0" i="0" dirty="0"/>
            <a:t>.</a:t>
          </a:r>
          <a:endParaRPr lang="en-US" dirty="0"/>
        </a:p>
      </dgm:t>
    </dgm:pt>
    <dgm:pt modelId="{85672256-1843-49CD-B800-292454FB620E}" type="parTrans" cxnId="{92A7FD5F-1E23-4BE3-B89E-55A6835FAFAA}">
      <dgm:prSet/>
      <dgm:spPr/>
      <dgm:t>
        <a:bodyPr/>
        <a:lstStyle/>
        <a:p>
          <a:endParaRPr lang="en-US"/>
        </a:p>
      </dgm:t>
    </dgm:pt>
    <dgm:pt modelId="{006A4360-6F38-4E1C-AB8E-5E7B68ED15C1}" type="sibTrans" cxnId="{92A7FD5F-1E23-4BE3-B89E-55A6835FAFAA}">
      <dgm:prSet/>
      <dgm:spPr/>
      <dgm:t>
        <a:bodyPr/>
        <a:lstStyle/>
        <a:p>
          <a:endParaRPr lang="en-US"/>
        </a:p>
      </dgm:t>
    </dgm:pt>
    <dgm:pt modelId="{F0A824A2-CAAF-4A22-A695-72C1B45DCDE6}">
      <dgm:prSet/>
      <dgm:spPr/>
      <dgm:t>
        <a:bodyPr/>
        <a:lstStyle/>
        <a:p>
          <a:pPr rtl="0"/>
          <a:r>
            <a:rPr lang="en-US" dirty="0"/>
            <a:t>Multivariate Analysis</a:t>
          </a:r>
        </a:p>
      </dgm:t>
    </dgm:pt>
    <dgm:pt modelId="{42DE5E5B-D847-4D2E-B111-08DBD5F0005E}" type="parTrans" cxnId="{85D161BF-7A75-476C-AE38-0B2550E49E9D}">
      <dgm:prSet/>
      <dgm:spPr/>
      <dgm:t>
        <a:bodyPr/>
        <a:lstStyle/>
        <a:p>
          <a:endParaRPr lang="en-US"/>
        </a:p>
      </dgm:t>
    </dgm:pt>
    <dgm:pt modelId="{2602A824-9549-4441-8CEB-809D184B7320}" type="sibTrans" cxnId="{85D161BF-7A75-476C-AE38-0B2550E49E9D}">
      <dgm:prSet/>
      <dgm:spPr/>
      <dgm:t>
        <a:bodyPr/>
        <a:lstStyle/>
        <a:p>
          <a:endParaRPr lang="en-US"/>
        </a:p>
      </dgm:t>
    </dgm:pt>
    <dgm:pt modelId="{BBB3DAE3-EA81-4A66-BD4B-40D06BC5CA99}">
      <dgm:prSet/>
      <dgm:spPr/>
      <dgm:t>
        <a:bodyPr/>
        <a:lstStyle/>
        <a:p>
          <a:r>
            <a:rPr lang="en-US" dirty="0"/>
            <a:t>Found that </a:t>
          </a:r>
          <a:r>
            <a:rPr lang="en-US" b="1" dirty="0"/>
            <a:t>higher credit scores </a:t>
          </a:r>
          <a:r>
            <a:rPr lang="en-US" dirty="0"/>
            <a:t>&amp; </a:t>
          </a:r>
          <a:r>
            <a:rPr lang="en-US" b="1" dirty="0"/>
            <a:t>larger A/c balances</a:t>
          </a:r>
          <a:r>
            <a:rPr lang="en-US" dirty="0"/>
            <a:t> </a:t>
          </a:r>
          <a:r>
            <a:rPr lang="en-US" b="1" i="0" dirty="0"/>
            <a:t>doesn't </a:t>
          </a:r>
          <a:r>
            <a:rPr lang="en-US" b="1" i="0" dirty="0" err="1"/>
            <a:t>gaurantee</a:t>
          </a:r>
          <a:r>
            <a:rPr lang="en-US" b="1" i="0" dirty="0"/>
            <a:t> loyalty</a:t>
          </a:r>
          <a:endParaRPr lang="en-US" b="1" dirty="0"/>
        </a:p>
      </dgm:t>
    </dgm:pt>
    <dgm:pt modelId="{F2D76732-0AA0-4569-AEA8-D57DA3F03CC6}" type="parTrans" cxnId="{8CB94B15-5059-464E-9083-3CD3079A2837}">
      <dgm:prSet/>
      <dgm:spPr/>
      <dgm:t>
        <a:bodyPr/>
        <a:lstStyle/>
        <a:p>
          <a:endParaRPr lang="en-US"/>
        </a:p>
      </dgm:t>
    </dgm:pt>
    <dgm:pt modelId="{727AB559-BFA2-4521-A835-D5C981F8DD0A}" type="sibTrans" cxnId="{8CB94B15-5059-464E-9083-3CD3079A2837}">
      <dgm:prSet/>
      <dgm:spPr/>
      <dgm:t>
        <a:bodyPr/>
        <a:lstStyle/>
        <a:p>
          <a:endParaRPr lang="en-US"/>
        </a:p>
      </dgm:t>
    </dgm:pt>
    <dgm:pt modelId="{064B2B85-BD61-420E-801F-7AC972CB7248}">
      <dgm:prSet/>
      <dgm:spPr/>
      <dgm:t>
        <a:bodyPr/>
        <a:lstStyle/>
        <a:p>
          <a:r>
            <a:rPr lang="en-US" b="0" i="0" dirty="0"/>
            <a:t>Customer churn analysis highlighted that customers </a:t>
          </a:r>
          <a:r>
            <a:rPr lang="en-US" b="1" i="0" dirty="0"/>
            <a:t>aged 50-60</a:t>
          </a:r>
          <a:r>
            <a:rPr lang="en-US" b="0" i="0" dirty="0"/>
            <a:t>, </a:t>
          </a:r>
          <a:r>
            <a:rPr lang="en-US" b="1" i="0" dirty="0"/>
            <a:t>females</a:t>
          </a:r>
          <a:r>
            <a:rPr lang="en-US" b="0" i="0" dirty="0"/>
            <a:t>, and those with a </a:t>
          </a:r>
          <a:r>
            <a:rPr lang="en-US" b="1" i="0" dirty="0"/>
            <a:t>tenure</a:t>
          </a:r>
          <a:r>
            <a:rPr lang="en-US" b="0" i="0" dirty="0"/>
            <a:t> of </a:t>
          </a:r>
          <a:r>
            <a:rPr lang="en-US" b="1" i="0" dirty="0"/>
            <a:t>0-2 years </a:t>
          </a:r>
          <a:r>
            <a:rPr lang="en-US" b="0" i="0" dirty="0"/>
            <a:t>exhibited the </a:t>
          </a:r>
          <a:r>
            <a:rPr lang="en-US" b="1" i="0" dirty="0"/>
            <a:t>highest churn rates.</a:t>
          </a:r>
          <a:endParaRPr lang="en-US" b="1" dirty="0"/>
        </a:p>
      </dgm:t>
    </dgm:pt>
    <dgm:pt modelId="{47A80491-D02B-4145-8D09-E83546691A45}" type="parTrans" cxnId="{DDB95616-3697-42E5-B445-3979D46E2094}">
      <dgm:prSet/>
      <dgm:spPr/>
      <dgm:t>
        <a:bodyPr/>
        <a:lstStyle/>
        <a:p>
          <a:endParaRPr lang="en-US"/>
        </a:p>
      </dgm:t>
    </dgm:pt>
    <dgm:pt modelId="{042AD906-2B68-4B36-B88A-C729CDA65BF6}" type="sibTrans" cxnId="{DDB95616-3697-42E5-B445-3979D46E2094}">
      <dgm:prSet/>
      <dgm:spPr/>
      <dgm:t>
        <a:bodyPr/>
        <a:lstStyle/>
        <a:p>
          <a:endParaRPr lang="en-US"/>
        </a:p>
      </dgm:t>
    </dgm:pt>
    <dgm:pt modelId="{C81D58DC-23E2-41DB-8652-274360A199AA}">
      <dgm:prSet/>
      <dgm:spPr/>
      <dgm:t>
        <a:bodyPr/>
        <a:lstStyle/>
        <a:p>
          <a:pPr algn="l" rtl="0"/>
          <a:endParaRPr lang="en-US" dirty="0"/>
        </a:p>
      </dgm:t>
    </dgm:pt>
    <dgm:pt modelId="{3941EA84-7745-4750-A766-B783997BD0F6}" type="parTrans" cxnId="{20E4265E-43F7-4B1A-990B-18BB302C3DA8}">
      <dgm:prSet/>
      <dgm:spPr/>
      <dgm:t>
        <a:bodyPr/>
        <a:lstStyle/>
        <a:p>
          <a:endParaRPr lang="en-US"/>
        </a:p>
      </dgm:t>
    </dgm:pt>
    <dgm:pt modelId="{FE02753B-1B1C-4524-ABB9-41928AF232F5}" type="sibTrans" cxnId="{20E4265E-43F7-4B1A-990B-18BB302C3DA8}">
      <dgm:prSet/>
      <dgm:spPr/>
      <dgm:t>
        <a:bodyPr/>
        <a:lstStyle/>
        <a:p>
          <a:endParaRPr lang="en-US"/>
        </a:p>
      </dgm:t>
    </dgm:pt>
    <dgm:pt modelId="{D914A694-CA93-4CCB-8386-D5D4A9CCC809}">
      <dgm:prSet/>
      <dgm:spPr/>
      <dgm:t>
        <a:bodyPr/>
        <a:lstStyle/>
        <a:p>
          <a:pPr algn="l" rtl="0"/>
          <a:endParaRPr lang="en-US" dirty="0"/>
        </a:p>
      </dgm:t>
    </dgm:pt>
    <dgm:pt modelId="{E5E74387-A024-4804-B9D3-02E45A1319BC}" type="parTrans" cxnId="{797A5137-1520-4653-A75D-786D696F471F}">
      <dgm:prSet/>
      <dgm:spPr/>
      <dgm:t>
        <a:bodyPr/>
        <a:lstStyle/>
        <a:p>
          <a:endParaRPr lang="en-US"/>
        </a:p>
      </dgm:t>
    </dgm:pt>
    <dgm:pt modelId="{AE79475B-6E82-4E88-A255-6E6ECA5AEC1A}" type="sibTrans" cxnId="{797A5137-1520-4653-A75D-786D696F471F}">
      <dgm:prSet/>
      <dgm:spPr/>
      <dgm:t>
        <a:bodyPr/>
        <a:lstStyle/>
        <a:p>
          <a:endParaRPr lang="en-US"/>
        </a:p>
      </dgm:t>
    </dgm:pt>
    <dgm:pt modelId="{A30C3C64-A898-4862-BE35-72F9B09047FB}">
      <dgm:prSet/>
      <dgm:spPr/>
      <dgm:t>
        <a:bodyPr/>
        <a:lstStyle/>
        <a:p>
          <a:pPr algn="l" rtl="0"/>
          <a:endParaRPr lang="en-US" b="1" dirty="0"/>
        </a:p>
        <a:p>
          <a:pPr algn="l" rtl="0"/>
          <a:endParaRPr lang="en-US" b="1" dirty="0"/>
        </a:p>
        <a:p>
          <a:pPr algn="l" rtl="0"/>
          <a:r>
            <a:rPr lang="en-US" b="1" dirty="0" err="1"/>
            <a:t>Collinearity</a:t>
          </a:r>
          <a:r>
            <a:rPr lang="en-US" b="1" dirty="0"/>
            <a:t> </a:t>
          </a:r>
          <a:r>
            <a:rPr lang="en-US" dirty="0"/>
            <a:t>among </a:t>
          </a:r>
          <a:r>
            <a:rPr lang="en-US" b="1" dirty="0"/>
            <a:t>variables</a:t>
          </a:r>
          <a:r>
            <a:rPr lang="en-US" dirty="0"/>
            <a:t> was checked using a correlation </a:t>
          </a:r>
          <a:r>
            <a:rPr lang="en-US" dirty="0" err="1"/>
            <a:t>heatmap</a:t>
          </a:r>
          <a:r>
            <a:rPr lang="en-US" dirty="0"/>
            <a:t>, </a:t>
          </a:r>
          <a:r>
            <a:rPr lang="en-US" b="1" dirty="0"/>
            <a:t>revealing no strong </a:t>
          </a:r>
          <a:r>
            <a:rPr lang="en-US" b="1" dirty="0" err="1"/>
            <a:t>multicollinearity</a:t>
          </a:r>
          <a:r>
            <a:rPr lang="en-US" b="1" dirty="0"/>
            <a:t> </a:t>
          </a:r>
          <a:r>
            <a:rPr lang="en-US" dirty="0"/>
            <a:t>issues.</a:t>
          </a:r>
        </a:p>
      </dgm:t>
    </dgm:pt>
    <dgm:pt modelId="{3BD5910E-CD29-4788-9B36-FD24B1E81B60}" type="parTrans" cxnId="{B7426074-F787-4747-830E-F48263A6F3B9}">
      <dgm:prSet/>
      <dgm:spPr/>
      <dgm:t>
        <a:bodyPr/>
        <a:lstStyle/>
        <a:p>
          <a:endParaRPr lang="en-US"/>
        </a:p>
      </dgm:t>
    </dgm:pt>
    <dgm:pt modelId="{6F3AB27F-7EF8-4264-AD0B-C4271425AFF7}" type="sibTrans" cxnId="{B7426074-F787-4747-830E-F48263A6F3B9}">
      <dgm:prSet/>
      <dgm:spPr/>
      <dgm:t>
        <a:bodyPr/>
        <a:lstStyle/>
        <a:p>
          <a:endParaRPr lang="en-US"/>
        </a:p>
      </dgm:t>
    </dgm:pt>
    <dgm:pt modelId="{59DBB6CE-3391-44DD-94DB-D9BAA65271EF}" type="pres">
      <dgm:prSet presAssocID="{6E28A8D2-8A80-4254-A344-A0148F689465}" presName="Name0" presStyleCnt="0">
        <dgm:presLayoutVars>
          <dgm:chMax val="7"/>
          <dgm:chPref val="7"/>
          <dgm:dir/>
          <dgm:animOne val="branch"/>
          <dgm:animLvl val="lvl"/>
        </dgm:presLayoutVars>
      </dgm:prSet>
      <dgm:spPr/>
    </dgm:pt>
    <dgm:pt modelId="{816B86B2-ACB6-4AC5-B493-7A7486B6F74C}" type="pres">
      <dgm:prSet presAssocID="{E33D1316-BFA9-49FA-A48E-A8D06D843DEF}" presName="ParentComposite" presStyleCnt="0"/>
      <dgm:spPr/>
    </dgm:pt>
    <dgm:pt modelId="{75F95676-707F-45E3-8632-00086BBA7D40}" type="pres">
      <dgm:prSet presAssocID="{E33D1316-BFA9-49FA-A48E-A8D06D843DEF}" presName="Chord" presStyleLbl="bgShp" presStyleIdx="0" presStyleCnt="4"/>
      <dgm:spPr/>
    </dgm:pt>
    <dgm:pt modelId="{68A99D9D-73B4-468C-AFCF-781F84E3E700}" type="pres">
      <dgm:prSet presAssocID="{E33D1316-BFA9-49FA-A48E-A8D06D843DEF}" presName="Pie" presStyleLbl="alignNode1" presStyleIdx="0" presStyleCnt="4"/>
      <dgm:spPr/>
    </dgm:pt>
    <dgm:pt modelId="{154CA393-3C79-4AEE-AE65-137AFEAF10E5}" type="pres">
      <dgm:prSet presAssocID="{E33D1316-BFA9-49FA-A48E-A8D06D843DEF}" presName="Parent" presStyleLbl="revTx" presStyleIdx="0" presStyleCnt="8">
        <dgm:presLayoutVars>
          <dgm:chMax val="1"/>
          <dgm:chPref val="1"/>
          <dgm:bulletEnabled val="1"/>
        </dgm:presLayoutVars>
      </dgm:prSet>
      <dgm:spPr/>
    </dgm:pt>
    <dgm:pt modelId="{73D9D5C5-0DA0-41BD-A7D3-10275C63773A}" type="pres">
      <dgm:prSet presAssocID="{25267882-F08F-4F78-9CB1-F97108BFD4AB}" presName="negSibTrans" presStyleCnt="0"/>
      <dgm:spPr/>
    </dgm:pt>
    <dgm:pt modelId="{1AB58A72-E944-434D-B4F7-21EFE255DC9E}" type="pres">
      <dgm:prSet presAssocID="{E33D1316-BFA9-49FA-A48E-A8D06D843DEF}" presName="composite" presStyleCnt="0"/>
      <dgm:spPr/>
    </dgm:pt>
    <dgm:pt modelId="{BD70A6DB-53AC-4C80-99F7-DF16DF1AEC15}" type="pres">
      <dgm:prSet presAssocID="{E33D1316-BFA9-49FA-A48E-A8D06D843DEF}" presName="Child" presStyleLbl="revTx" presStyleIdx="1" presStyleCnt="8">
        <dgm:presLayoutVars>
          <dgm:chMax val="0"/>
          <dgm:chPref val="0"/>
          <dgm:bulletEnabled val="1"/>
        </dgm:presLayoutVars>
      </dgm:prSet>
      <dgm:spPr/>
    </dgm:pt>
    <dgm:pt modelId="{CE10C93F-F1D4-4217-9E15-B64CDE600AEB}" type="pres">
      <dgm:prSet presAssocID="{296FB19F-73D6-46B6-82AB-7A98E5D4E9FF}" presName="sibTrans" presStyleCnt="0"/>
      <dgm:spPr/>
    </dgm:pt>
    <dgm:pt modelId="{EA1FFC26-F931-45CD-9602-17038E4532A8}" type="pres">
      <dgm:prSet presAssocID="{6B927EB6-286D-4558-BA4E-C0DB3A35C5CF}" presName="ParentComposite" presStyleCnt="0"/>
      <dgm:spPr/>
    </dgm:pt>
    <dgm:pt modelId="{BBB09669-E524-4757-BA09-0A0406F68386}" type="pres">
      <dgm:prSet presAssocID="{6B927EB6-286D-4558-BA4E-C0DB3A35C5CF}" presName="Chord" presStyleLbl="bgShp" presStyleIdx="1" presStyleCnt="4"/>
      <dgm:spPr/>
    </dgm:pt>
    <dgm:pt modelId="{290E132E-F74E-477C-85E9-E5CAD99D218E}" type="pres">
      <dgm:prSet presAssocID="{6B927EB6-286D-4558-BA4E-C0DB3A35C5CF}" presName="Pie" presStyleLbl="alignNode1" presStyleIdx="1" presStyleCnt="4"/>
      <dgm:spPr/>
    </dgm:pt>
    <dgm:pt modelId="{5D389C56-B846-425B-8FA4-7CD765DD3B94}" type="pres">
      <dgm:prSet presAssocID="{6B927EB6-286D-4558-BA4E-C0DB3A35C5CF}" presName="Parent" presStyleLbl="revTx" presStyleIdx="2" presStyleCnt="8">
        <dgm:presLayoutVars>
          <dgm:chMax val="1"/>
          <dgm:chPref val="1"/>
          <dgm:bulletEnabled val="1"/>
        </dgm:presLayoutVars>
      </dgm:prSet>
      <dgm:spPr/>
    </dgm:pt>
    <dgm:pt modelId="{EE88A8F4-D111-4484-98F7-4C482D60DA0E}" type="pres">
      <dgm:prSet presAssocID="{0851A388-C999-4DBE-AC8A-21576F40A9E1}" presName="negSibTrans" presStyleCnt="0"/>
      <dgm:spPr/>
    </dgm:pt>
    <dgm:pt modelId="{B4AFB42D-8054-4FDA-AE85-13B995208205}" type="pres">
      <dgm:prSet presAssocID="{6B927EB6-286D-4558-BA4E-C0DB3A35C5CF}" presName="composite" presStyleCnt="0"/>
      <dgm:spPr/>
    </dgm:pt>
    <dgm:pt modelId="{8033D683-D46E-411F-B0E9-95D0EE90A55A}" type="pres">
      <dgm:prSet presAssocID="{6B927EB6-286D-4558-BA4E-C0DB3A35C5CF}" presName="Child" presStyleLbl="revTx" presStyleIdx="3" presStyleCnt="8">
        <dgm:presLayoutVars>
          <dgm:chMax val="0"/>
          <dgm:chPref val="0"/>
          <dgm:bulletEnabled val="1"/>
        </dgm:presLayoutVars>
      </dgm:prSet>
      <dgm:spPr/>
    </dgm:pt>
    <dgm:pt modelId="{B5E32F9A-D1A3-4DBD-A8B6-F1326BA2EBBB}" type="pres">
      <dgm:prSet presAssocID="{4331C80F-03F7-4AE7-9D66-F2155ACCACB1}" presName="sibTrans" presStyleCnt="0"/>
      <dgm:spPr/>
    </dgm:pt>
    <dgm:pt modelId="{1E5992DA-3BBD-4FFE-BC8C-06EF758EE609}" type="pres">
      <dgm:prSet presAssocID="{F72DA17E-1CEB-4B80-9470-DEA1EEC7460F}" presName="ParentComposite" presStyleCnt="0"/>
      <dgm:spPr/>
    </dgm:pt>
    <dgm:pt modelId="{91743730-342B-4E11-A49D-5029B667ECB3}" type="pres">
      <dgm:prSet presAssocID="{F72DA17E-1CEB-4B80-9470-DEA1EEC7460F}" presName="Chord" presStyleLbl="bgShp" presStyleIdx="2" presStyleCnt="4"/>
      <dgm:spPr/>
    </dgm:pt>
    <dgm:pt modelId="{ACE5E7B0-4C03-4A99-B3C8-7E75F8844423}" type="pres">
      <dgm:prSet presAssocID="{F72DA17E-1CEB-4B80-9470-DEA1EEC7460F}" presName="Pie" presStyleLbl="alignNode1" presStyleIdx="2" presStyleCnt="4"/>
      <dgm:spPr/>
    </dgm:pt>
    <dgm:pt modelId="{6E7E2853-2CF3-4729-8F5F-BEEECC070854}" type="pres">
      <dgm:prSet presAssocID="{F72DA17E-1CEB-4B80-9470-DEA1EEC7460F}" presName="Parent" presStyleLbl="revTx" presStyleIdx="4" presStyleCnt="8">
        <dgm:presLayoutVars>
          <dgm:chMax val="1"/>
          <dgm:chPref val="1"/>
          <dgm:bulletEnabled val="1"/>
        </dgm:presLayoutVars>
      </dgm:prSet>
      <dgm:spPr/>
    </dgm:pt>
    <dgm:pt modelId="{578D109B-510B-4C39-9BA4-79B002BBD57F}" type="pres">
      <dgm:prSet presAssocID="{006A4360-6F38-4E1C-AB8E-5E7B68ED15C1}" presName="negSibTrans" presStyleCnt="0"/>
      <dgm:spPr/>
    </dgm:pt>
    <dgm:pt modelId="{0C2796DA-152A-4EF5-BBF7-6D5A461617B8}" type="pres">
      <dgm:prSet presAssocID="{F72DA17E-1CEB-4B80-9470-DEA1EEC7460F}" presName="composite" presStyleCnt="0"/>
      <dgm:spPr/>
    </dgm:pt>
    <dgm:pt modelId="{9FB93E80-A0A6-4117-BA24-33B124654C89}" type="pres">
      <dgm:prSet presAssocID="{F72DA17E-1CEB-4B80-9470-DEA1EEC7460F}" presName="Child" presStyleLbl="revTx" presStyleIdx="5" presStyleCnt="8" custScaleX="111711" custScaleY="106004">
        <dgm:presLayoutVars>
          <dgm:chMax val="0"/>
          <dgm:chPref val="0"/>
          <dgm:bulletEnabled val="1"/>
        </dgm:presLayoutVars>
      </dgm:prSet>
      <dgm:spPr/>
    </dgm:pt>
    <dgm:pt modelId="{C9B65A80-33CB-4805-BC4D-9D0728E8A73D}" type="pres">
      <dgm:prSet presAssocID="{69E01BEF-90D5-4DF9-80D4-F34D354ACF70}" presName="sibTrans" presStyleCnt="0"/>
      <dgm:spPr/>
    </dgm:pt>
    <dgm:pt modelId="{C71CF3E5-2C72-4A74-8E2E-D13DA00AA55A}" type="pres">
      <dgm:prSet presAssocID="{F0A824A2-CAAF-4A22-A695-72C1B45DCDE6}" presName="ParentComposite" presStyleCnt="0"/>
      <dgm:spPr/>
    </dgm:pt>
    <dgm:pt modelId="{30B39A2D-F9CF-42B3-8FB4-903DD7BDCF9C}" type="pres">
      <dgm:prSet presAssocID="{F0A824A2-CAAF-4A22-A695-72C1B45DCDE6}" presName="Chord" presStyleLbl="bgShp" presStyleIdx="3" presStyleCnt="4"/>
      <dgm:spPr/>
    </dgm:pt>
    <dgm:pt modelId="{CDF4D715-D5C5-4058-87AC-4BCAAA16F8EB}" type="pres">
      <dgm:prSet presAssocID="{F0A824A2-CAAF-4A22-A695-72C1B45DCDE6}" presName="Pie" presStyleLbl="alignNode1" presStyleIdx="3" presStyleCnt="4"/>
      <dgm:spPr/>
    </dgm:pt>
    <dgm:pt modelId="{6A838CE1-E237-400B-8998-AFCD1F4D26C3}" type="pres">
      <dgm:prSet presAssocID="{F0A824A2-CAAF-4A22-A695-72C1B45DCDE6}" presName="Parent" presStyleLbl="revTx" presStyleIdx="6" presStyleCnt="8">
        <dgm:presLayoutVars>
          <dgm:chMax val="1"/>
          <dgm:chPref val="1"/>
          <dgm:bulletEnabled val="1"/>
        </dgm:presLayoutVars>
      </dgm:prSet>
      <dgm:spPr/>
    </dgm:pt>
    <dgm:pt modelId="{E9388C20-B8D6-434F-8E7A-47E950C8CAFF}" type="pres">
      <dgm:prSet presAssocID="{FE02753B-1B1C-4524-ABB9-41928AF232F5}" presName="negSibTrans" presStyleCnt="0"/>
      <dgm:spPr/>
    </dgm:pt>
    <dgm:pt modelId="{6CD15939-CA99-41F3-AF22-F4AC12B005C2}" type="pres">
      <dgm:prSet presAssocID="{F0A824A2-CAAF-4A22-A695-72C1B45DCDE6}" presName="composite" presStyleCnt="0"/>
      <dgm:spPr/>
    </dgm:pt>
    <dgm:pt modelId="{20E404DB-6D96-4ED2-8E95-420353638646}" type="pres">
      <dgm:prSet presAssocID="{F0A824A2-CAAF-4A22-A695-72C1B45DCDE6}" presName="Child" presStyleLbl="revTx" presStyleIdx="7" presStyleCnt="8">
        <dgm:presLayoutVars>
          <dgm:chMax val="0"/>
          <dgm:chPref val="0"/>
          <dgm:bulletEnabled val="1"/>
        </dgm:presLayoutVars>
      </dgm:prSet>
      <dgm:spPr/>
    </dgm:pt>
  </dgm:ptLst>
  <dgm:cxnLst>
    <dgm:cxn modelId="{A0347105-A4AC-4AD7-BA44-BD4A1244844C}" type="presOf" srcId="{064B2B85-BD61-420E-801F-7AC972CB7248}" destId="{9FB93E80-A0A6-4117-BA24-33B124654C89}" srcOrd="0" destOrd="2" presId="urn:microsoft.com/office/officeart/2009/3/layout/PieProcess"/>
    <dgm:cxn modelId="{BCC75C09-55E0-450C-8E41-729E29914561}" type="presOf" srcId="{A1EB77A8-A186-401E-AE60-A438CC147A51}" destId="{BD70A6DB-53AC-4C80-99F7-DF16DF1AEC15}" srcOrd="0" destOrd="1" presId="urn:microsoft.com/office/officeart/2009/3/layout/PieProcess"/>
    <dgm:cxn modelId="{E658820B-57AC-48C1-A959-C2AD2AE4063C}" srcId="{E33D1316-BFA9-49FA-A48E-A8D06D843DEF}" destId="{A1EB77A8-A186-401E-AE60-A438CC147A51}" srcOrd="1" destOrd="0" parTransId="{94C19FE6-9F30-4FEC-A7F1-0D25E68B8E83}" sibTransId="{2E3126DB-6C88-4AA7-B308-E5099557DBF9}"/>
    <dgm:cxn modelId="{A9DD600D-90CB-4D2A-B5DB-839967AF4C9B}" srcId="{E33D1316-BFA9-49FA-A48E-A8D06D843DEF}" destId="{B3C8A59D-BB10-40AA-8A31-CDBDA6EF7F8F}" srcOrd="2" destOrd="0" parTransId="{0058705C-7418-4C97-BF91-2A1A03768B4E}" sibTransId="{2691FB80-8EF5-447B-80E8-37F2D2A78907}"/>
    <dgm:cxn modelId="{E7AEB90E-C3A9-4BF7-8A79-7BBAA1F1546A}" srcId="{731C25D8-7054-4B6B-8696-1BDECF60134E}" destId="{A4034413-2794-4EC8-848C-0B39A256085D}" srcOrd="0" destOrd="0" parTransId="{52BD0FCA-0789-4CC2-97A3-AB16FFF4D462}" sibTransId="{3A8D183D-763A-4D61-81C8-F6DAA5AF4684}"/>
    <dgm:cxn modelId="{19EA9913-708E-402C-9475-02DAFE6F8D7F}" type="presOf" srcId="{A30C3C64-A898-4862-BE35-72F9B09047FB}" destId="{20E404DB-6D96-4ED2-8E95-420353638646}" srcOrd="0" destOrd="2" presId="urn:microsoft.com/office/officeart/2009/3/layout/PieProcess"/>
    <dgm:cxn modelId="{8CB94B15-5059-464E-9083-3CD3079A2837}" srcId="{F72DA17E-1CEB-4B80-9470-DEA1EEC7460F}" destId="{BBB3DAE3-EA81-4A66-BD4B-40D06BC5CA99}" srcOrd="1" destOrd="0" parTransId="{F2D76732-0AA0-4569-AEA8-D57DA3F03CC6}" sibTransId="{727AB559-BFA2-4521-A835-D5C981F8DD0A}"/>
    <dgm:cxn modelId="{1EB19D15-4EE3-47A3-859C-11AEE16180AF}" type="presOf" srcId="{E33D1316-BFA9-49FA-A48E-A8D06D843DEF}" destId="{154CA393-3C79-4AEE-AE65-137AFEAF10E5}" srcOrd="0" destOrd="0" presId="urn:microsoft.com/office/officeart/2009/3/layout/PieProcess"/>
    <dgm:cxn modelId="{DDB95616-3697-42E5-B445-3979D46E2094}" srcId="{F72DA17E-1CEB-4B80-9470-DEA1EEC7460F}" destId="{064B2B85-BD61-420E-801F-7AC972CB7248}" srcOrd="2" destOrd="0" parTransId="{47A80491-D02B-4145-8D09-E83546691A45}" sibTransId="{042AD906-2B68-4B36-B88A-C729CDA65BF6}"/>
    <dgm:cxn modelId="{4B830D19-5D9F-4966-A33F-804B2729930E}" type="presOf" srcId="{68CEF586-4206-4C7E-B38A-5627B8E164C9}" destId="{8033D683-D46E-411F-B0E9-95D0EE90A55A}" srcOrd="0" destOrd="4" presId="urn:microsoft.com/office/officeart/2009/3/layout/PieProcess"/>
    <dgm:cxn modelId="{33DEF01B-B3A1-4FD8-8BAD-92E8E8C8F705}" type="presOf" srcId="{6E28A8D2-8A80-4254-A344-A0148F689465}" destId="{59DBB6CE-3391-44DD-94DB-D9BAA65271EF}" srcOrd="0" destOrd="0" presId="urn:microsoft.com/office/officeart/2009/3/layout/PieProcess"/>
    <dgm:cxn modelId="{BCC8A020-397F-4B82-BDD6-6AD991040AFA}" type="presOf" srcId="{F0A824A2-CAAF-4A22-A695-72C1B45DCDE6}" destId="{6A838CE1-E237-400B-8998-AFCD1F4D26C3}" srcOrd="0" destOrd="0" presId="urn:microsoft.com/office/officeart/2009/3/layout/PieProcess"/>
    <dgm:cxn modelId="{19DD0C23-D582-4FB8-9964-53118D90B4E2}" srcId="{6E28A8D2-8A80-4254-A344-A0148F689465}" destId="{E33D1316-BFA9-49FA-A48E-A8D06D843DEF}" srcOrd="0" destOrd="0" parTransId="{FB894C3A-9BCE-4CC6-A7BB-3FEFB00473D7}" sibTransId="{296FB19F-73D6-46B6-82AB-7A98E5D4E9FF}"/>
    <dgm:cxn modelId="{32DDBF2F-266F-4E43-A9CA-697C1BFD0F9B}" type="presOf" srcId="{B3C8A59D-BB10-40AA-8A31-CDBDA6EF7F8F}" destId="{BD70A6DB-53AC-4C80-99F7-DF16DF1AEC15}" srcOrd="0" destOrd="2" presId="urn:microsoft.com/office/officeart/2009/3/layout/PieProcess"/>
    <dgm:cxn modelId="{69325B36-6544-401D-AB2A-53C7CAA5E4A7}" type="presOf" srcId="{95BF65C8-4A29-4F09-AFF1-0370C36F499C}" destId="{8033D683-D46E-411F-B0E9-95D0EE90A55A}" srcOrd="0" destOrd="6" presId="urn:microsoft.com/office/officeart/2009/3/layout/PieProcess"/>
    <dgm:cxn modelId="{797A5137-1520-4653-A75D-786D696F471F}" srcId="{F0A824A2-CAAF-4A22-A695-72C1B45DCDE6}" destId="{D914A694-CA93-4CCB-8386-D5D4A9CCC809}" srcOrd="1" destOrd="0" parTransId="{E5E74387-A024-4804-B9D3-02E45A1319BC}" sibTransId="{AE79475B-6E82-4E88-A255-6E6ECA5AEC1A}"/>
    <dgm:cxn modelId="{BDC4D238-2BD4-4985-8016-4A586D7146DF}" srcId="{E33D1316-BFA9-49FA-A48E-A8D06D843DEF}" destId="{22672302-F3C6-4006-B914-1C429DE61333}" srcOrd="0" destOrd="0" parTransId="{7A56C03E-DFFF-4E14-86F9-8482B40AC8D9}" sibTransId="{25267882-F08F-4F78-9CB1-F97108BFD4AB}"/>
    <dgm:cxn modelId="{58554C3A-878D-4F57-9E43-2FB2C163FA00}" srcId="{731C25D8-7054-4B6B-8696-1BDECF60134E}" destId="{47BF43C6-9F15-4A55-80D6-80B840186395}" srcOrd="1" destOrd="0" parTransId="{9F137F95-1453-4C11-8A4F-BA89EE748BCB}" sibTransId="{EEE98AE1-864F-4514-8548-7B3ADA32A98D}"/>
    <dgm:cxn modelId="{9EF56D3D-AB0D-4F05-9439-750A0BFDA4AF}" type="presOf" srcId="{731C25D8-7054-4B6B-8696-1BDECF60134E}" destId="{8033D683-D46E-411F-B0E9-95D0EE90A55A}" srcOrd="0" destOrd="0" presId="urn:microsoft.com/office/officeart/2009/3/layout/PieProcess"/>
    <dgm:cxn modelId="{20E4265E-43F7-4B1A-990B-18BB302C3DA8}" srcId="{F0A824A2-CAAF-4A22-A695-72C1B45DCDE6}" destId="{C81D58DC-23E2-41DB-8652-274360A199AA}" srcOrd="0" destOrd="0" parTransId="{3941EA84-7745-4750-A766-B783997BD0F6}" sibTransId="{FE02753B-1B1C-4524-ABB9-41928AF232F5}"/>
    <dgm:cxn modelId="{92A7FD5F-1E23-4BE3-B89E-55A6835FAFAA}" srcId="{F72DA17E-1CEB-4B80-9470-DEA1EEC7460F}" destId="{BE5AEB02-49A5-45C1-AFCB-D803459DB800}" srcOrd="0" destOrd="0" parTransId="{85672256-1843-49CD-B800-292454FB620E}" sibTransId="{006A4360-6F38-4E1C-AB8E-5E7B68ED15C1}"/>
    <dgm:cxn modelId="{EE99C648-4CF0-4328-93B5-5DDD6B1C8875}" type="presOf" srcId="{70E32523-E4B6-4D4F-BDD9-DE66DEBBF1F8}" destId="{8033D683-D46E-411F-B0E9-95D0EE90A55A}" srcOrd="0" destOrd="7" presId="urn:microsoft.com/office/officeart/2009/3/layout/PieProcess"/>
    <dgm:cxn modelId="{21B80753-4B7C-4B23-95C5-BD28C859A527}" type="presOf" srcId="{A4034413-2794-4EC8-848C-0B39A256085D}" destId="{8033D683-D46E-411F-B0E9-95D0EE90A55A}" srcOrd="0" destOrd="1" presId="urn:microsoft.com/office/officeart/2009/3/layout/PieProcess"/>
    <dgm:cxn modelId="{937FCD53-6149-464A-A51A-552EA6C71217}" srcId="{6E28A8D2-8A80-4254-A344-A0148F689465}" destId="{6B927EB6-286D-4558-BA4E-C0DB3A35C5CF}" srcOrd="1" destOrd="0" parTransId="{53F6FEA0-DA6D-4291-B634-3B74F6AEE7B0}" sibTransId="{4331C80F-03F7-4AE7-9D66-F2155ACCACB1}"/>
    <dgm:cxn modelId="{B7426074-F787-4747-830E-F48263A6F3B9}" srcId="{F0A824A2-CAAF-4A22-A695-72C1B45DCDE6}" destId="{A30C3C64-A898-4862-BE35-72F9B09047FB}" srcOrd="2" destOrd="0" parTransId="{3BD5910E-CD29-4788-9B36-FD24B1E81B60}" sibTransId="{6F3AB27F-7EF8-4264-AD0B-C4271425AFF7}"/>
    <dgm:cxn modelId="{A1F7987B-CF52-4FBE-820E-F91BCB2B01A9}" type="presOf" srcId="{BBB3DAE3-EA81-4A66-BD4B-40D06BC5CA99}" destId="{9FB93E80-A0A6-4117-BA24-33B124654C89}" srcOrd="0" destOrd="1" presId="urn:microsoft.com/office/officeart/2009/3/layout/PieProcess"/>
    <dgm:cxn modelId="{C3A3FD7B-D882-4EA9-ADE8-D9BF793C0E99}" srcId="{6B927EB6-286D-4558-BA4E-C0DB3A35C5CF}" destId="{731C25D8-7054-4B6B-8696-1BDECF60134E}" srcOrd="0" destOrd="0" parTransId="{81FA0AED-349B-4623-A669-AB80892392FB}" sibTransId="{0851A388-C999-4DBE-AC8A-21576F40A9E1}"/>
    <dgm:cxn modelId="{5CE5FA87-A8A7-463B-8321-01A75E84D130}" srcId="{2EA1C532-9FC9-4762-8AAF-C0B1FE30ABD1}" destId="{68CEF586-4206-4C7E-B38A-5627B8E164C9}" srcOrd="0" destOrd="0" parTransId="{A64DBCE2-218F-4D6A-87CC-29AA55C59EF7}" sibTransId="{49BB234C-4053-4CBB-AFBC-BACBC8EDB251}"/>
    <dgm:cxn modelId="{1C9212A3-920C-4425-9DE6-C20B0A428CD8}" srcId="{2EA1C532-9FC9-4762-8AAF-C0B1FE30ABD1}" destId="{087A78F6-E65C-484B-B565-FB3E2C3A858D}" srcOrd="1" destOrd="0" parTransId="{0C24337D-C5FE-46D8-B17E-FBFF0A092232}" sibTransId="{D5F726F6-F910-45C7-8F54-239D6C81BE87}"/>
    <dgm:cxn modelId="{EB21D0A3-0CD2-4C71-85E1-75863D807726}" type="presOf" srcId="{22672302-F3C6-4006-B914-1C429DE61333}" destId="{BD70A6DB-53AC-4C80-99F7-DF16DF1AEC15}" srcOrd="0" destOrd="0" presId="urn:microsoft.com/office/officeart/2009/3/layout/PieProcess"/>
    <dgm:cxn modelId="{3129EFA5-DC32-46B0-9E6F-FF0031D4A0DB}" type="presOf" srcId="{6B927EB6-286D-4558-BA4E-C0DB3A35C5CF}" destId="{5D389C56-B846-425B-8FA4-7CD765DD3B94}" srcOrd="0" destOrd="0" presId="urn:microsoft.com/office/officeart/2009/3/layout/PieProcess"/>
    <dgm:cxn modelId="{1954A7B2-7776-4C1F-BF21-239850AF76C2}" type="presOf" srcId="{F72DA17E-1CEB-4B80-9470-DEA1EEC7460F}" destId="{6E7E2853-2CF3-4729-8F5F-BEEECC070854}" srcOrd="0" destOrd="0" presId="urn:microsoft.com/office/officeart/2009/3/layout/PieProcess"/>
    <dgm:cxn modelId="{02D0E6B2-9A1D-435D-844E-9417AFE3AD8B}" type="presOf" srcId="{47BF43C6-9F15-4A55-80D6-80B840186395}" destId="{8033D683-D46E-411F-B0E9-95D0EE90A55A}" srcOrd="0" destOrd="2" presId="urn:microsoft.com/office/officeart/2009/3/layout/PieProcess"/>
    <dgm:cxn modelId="{85D161BF-7A75-476C-AE38-0B2550E49E9D}" srcId="{6E28A8D2-8A80-4254-A344-A0148F689465}" destId="{F0A824A2-CAAF-4A22-A695-72C1B45DCDE6}" srcOrd="3" destOrd="0" parTransId="{42DE5E5B-D847-4D2E-B111-08DBD5F0005E}" sibTransId="{2602A824-9549-4441-8CEB-809D184B7320}"/>
    <dgm:cxn modelId="{E84D17C5-854F-4364-9AC9-F88BA4A79432}" type="presOf" srcId="{C81D58DC-23E2-41DB-8652-274360A199AA}" destId="{20E404DB-6D96-4ED2-8E95-420353638646}" srcOrd="0" destOrd="0" presId="urn:microsoft.com/office/officeart/2009/3/layout/PieProcess"/>
    <dgm:cxn modelId="{E8A419E4-AA31-4E9F-9935-3186D3B58D9E}" type="presOf" srcId="{087A78F6-E65C-484B-B565-FB3E2C3A858D}" destId="{8033D683-D46E-411F-B0E9-95D0EE90A55A}" srcOrd="0" destOrd="5" presId="urn:microsoft.com/office/officeart/2009/3/layout/PieProcess"/>
    <dgm:cxn modelId="{98B397E6-9960-405B-A16A-B71C80CB6FE0}" srcId="{6B927EB6-286D-4558-BA4E-C0DB3A35C5CF}" destId="{2EA1C532-9FC9-4762-8AAF-C0B1FE30ABD1}" srcOrd="1" destOrd="0" parTransId="{2BADD4C1-BD29-4272-B451-5AE96CEC759B}" sibTransId="{921B261A-FEDC-4B29-B768-8AA2989842F1}"/>
    <dgm:cxn modelId="{723495EA-3DC0-4FB7-ADC1-82C8BF735866}" type="presOf" srcId="{BE5AEB02-49A5-45C1-AFCB-D803459DB800}" destId="{9FB93E80-A0A6-4117-BA24-33B124654C89}" srcOrd="0" destOrd="0" presId="urn:microsoft.com/office/officeart/2009/3/layout/PieProcess"/>
    <dgm:cxn modelId="{9E2399EF-CB8C-43C6-8DAB-14B50E4D04AB}" type="presOf" srcId="{2EA1C532-9FC9-4762-8AAF-C0B1FE30ABD1}" destId="{8033D683-D46E-411F-B0E9-95D0EE90A55A}" srcOrd="0" destOrd="3" presId="urn:microsoft.com/office/officeart/2009/3/layout/PieProcess"/>
    <dgm:cxn modelId="{7DDC8FF1-C330-447E-BE4A-4DF28656264D}" srcId="{2EA1C532-9FC9-4762-8AAF-C0B1FE30ABD1}" destId="{70E32523-E4B6-4D4F-BDD9-DE66DEBBF1F8}" srcOrd="3" destOrd="0" parTransId="{80986FBE-FDDE-4220-9AFE-98464EF30368}" sibTransId="{AB3107AF-1119-4B75-A76D-0DB97D8930A4}"/>
    <dgm:cxn modelId="{996056F3-D3B9-4906-A378-5019A02594CA}" srcId="{6E28A8D2-8A80-4254-A344-A0148F689465}" destId="{F72DA17E-1CEB-4B80-9470-DEA1EEC7460F}" srcOrd="2" destOrd="0" parTransId="{F94DD6D7-1148-4B62-89A0-F4D493908484}" sibTransId="{69E01BEF-90D5-4DF9-80D4-F34D354ACF70}"/>
    <dgm:cxn modelId="{D3DC23F7-08FE-4F7C-8684-CC6928AC8CC2}" srcId="{2EA1C532-9FC9-4762-8AAF-C0B1FE30ABD1}" destId="{95BF65C8-4A29-4F09-AFF1-0370C36F499C}" srcOrd="2" destOrd="0" parTransId="{DA7380AC-ACA8-4F26-9F48-A7D1F27CA386}" sibTransId="{C26CF004-C6C6-44E4-94E1-87EF9190F86B}"/>
    <dgm:cxn modelId="{BA4ECEFA-B76F-4414-812C-E7930C609A0C}" type="presOf" srcId="{D914A694-CA93-4CCB-8386-D5D4A9CCC809}" destId="{20E404DB-6D96-4ED2-8E95-420353638646}" srcOrd="0" destOrd="1" presId="urn:microsoft.com/office/officeart/2009/3/layout/PieProcess"/>
    <dgm:cxn modelId="{295B946A-A301-4A94-9DF8-4B8A8992349E}" type="presParOf" srcId="{59DBB6CE-3391-44DD-94DB-D9BAA65271EF}" destId="{816B86B2-ACB6-4AC5-B493-7A7486B6F74C}" srcOrd="0" destOrd="0" presId="urn:microsoft.com/office/officeart/2009/3/layout/PieProcess"/>
    <dgm:cxn modelId="{0C88A951-7BB8-449C-98C9-412C2E0B9C00}" type="presParOf" srcId="{816B86B2-ACB6-4AC5-B493-7A7486B6F74C}" destId="{75F95676-707F-45E3-8632-00086BBA7D40}" srcOrd="0" destOrd="0" presId="urn:microsoft.com/office/officeart/2009/3/layout/PieProcess"/>
    <dgm:cxn modelId="{43A067FD-CF07-4ED4-ABC1-86C90F2D7C7F}" type="presParOf" srcId="{816B86B2-ACB6-4AC5-B493-7A7486B6F74C}" destId="{68A99D9D-73B4-468C-AFCF-781F84E3E700}" srcOrd="1" destOrd="0" presId="urn:microsoft.com/office/officeart/2009/3/layout/PieProcess"/>
    <dgm:cxn modelId="{9026FC11-8FF2-4B84-86FD-6206828B48E6}" type="presParOf" srcId="{816B86B2-ACB6-4AC5-B493-7A7486B6F74C}" destId="{154CA393-3C79-4AEE-AE65-137AFEAF10E5}" srcOrd="2" destOrd="0" presId="urn:microsoft.com/office/officeart/2009/3/layout/PieProcess"/>
    <dgm:cxn modelId="{D4967019-5E21-41FA-9752-8213C6A0CD01}" type="presParOf" srcId="{59DBB6CE-3391-44DD-94DB-D9BAA65271EF}" destId="{73D9D5C5-0DA0-41BD-A7D3-10275C63773A}" srcOrd="1" destOrd="0" presId="urn:microsoft.com/office/officeart/2009/3/layout/PieProcess"/>
    <dgm:cxn modelId="{904C2A13-0A2C-4FC9-B658-FD636C6116F3}" type="presParOf" srcId="{59DBB6CE-3391-44DD-94DB-D9BAA65271EF}" destId="{1AB58A72-E944-434D-B4F7-21EFE255DC9E}" srcOrd="2" destOrd="0" presId="urn:microsoft.com/office/officeart/2009/3/layout/PieProcess"/>
    <dgm:cxn modelId="{5DDB11A5-D02F-4756-A924-E94816C06ADA}" type="presParOf" srcId="{1AB58A72-E944-434D-B4F7-21EFE255DC9E}" destId="{BD70A6DB-53AC-4C80-99F7-DF16DF1AEC15}" srcOrd="0" destOrd="0" presId="urn:microsoft.com/office/officeart/2009/3/layout/PieProcess"/>
    <dgm:cxn modelId="{582EA514-58E5-4DB9-A12B-DD694B1FB520}" type="presParOf" srcId="{59DBB6CE-3391-44DD-94DB-D9BAA65271EF}" destId="{CE10C93F-F1D4-4217-9E15-B64CDE600AEB}" srcOrd="3" destOrd="0" presId="urn:microsoft.com/office/officeart/2009/3/layout/PieProcess"/>
    <dgm:cxn modelId="{9F17ECF1-E544-486E-9235-8A1BE4FB10E5}" type="presParOf" srcId="{59DBB6CE-3391-44DD-94DB-D9BAA65271EF}" destId="{EA1FFC26-F931-45CD-9602-17038E4532A8}" srcOrd="4" destOrd="0" presId="urn:microsoft.com/office/officeart/2009/3/layout/PieProcess"/>
    <dgm:cxn modelId="{4516D975-E4DF-452F-9D55-A10844C7DBAE}" type="presParOf" srcId="{EA1FFC26-F931-45CD-9602-17038E4532A8}" destId="{BBB09669-E524-4757-BA09-0A0406F68386}" srcOrd="0" destOrd="0" presId="urn:microsoft.com/office/officeart/2009/3/layout/PieProcess"/>
    <dgm:cxn modelId="{E28D2528-AE7A-4D20-A897-A9AEBF4F3DB9}" type="presParOf" srcId="{EA1FFC26-F931-45CD-9602-17038E4532A8}" destId="{290E132E-F74E-477C-85E9-E5CAD99D218E}" srcOrd="1" destOrd="0" presId="urn:microsoft.com/office/officeart/2009/3/layout/PieProcess"/>
    <dgm:cxn modelId="{68331B99-A548-48D2-A995-73F780C0E0F7}" type="presParOf" srcId="{EA1FFC26-F931-45CD-9602-17038E4532A8}" destId="{5D389C56-B846-425B-8FA4-7CD765DD3B94}" srcOrd="2" destOrd="0" presId="urn:microsoft.com/office/officeart/2009/3/layout/PieProcess"/>
    <dgm:cxn modelId="{2E1E6F4B-54BE-441C-A976-58DAF5189EA4}" type="presParOf" srcId="{59DBB6CE-3391-44DD-94DB-D9BAA65271EF}" destId="{EE88A8F4-D111-4484-98F7-4C482D60DA0E}" srcOrd="5" destOrd="0" presId="urn:microsoft.com/office/officeart/2009/3/layout/PieProcess"/>
    <dgm:cxn modelId="{1B381CEE-0919-4D9B-A130-D2565BD1F12D}" type="presParOf" srcId="{59DBB6CE-3391-44DD-94DB-D9BAA65271EF}" destId="{B4AFB42D-8054-4FDA-AE85-13B995208205}" srcOrd="6" destOrd="0" presId="urn:microsoft.com/office/officeart/2009/3/layout/PieProcess"/>
    <dgm:cxn modelId="{C83DCB91-7E22-4615-A0CF-1F0BF541CCDB}" type="presParOf" srcId="{B4AFB42D-8054-4FDA-AE85-13B995208205}" destId="{8033D683-D46E-411F-B0E9-95D0EE90A55A}" srcOrd="0" destOrd="0" presId="urn:microsoft.com/office/officeart/2009/3/layout/PieProcess"/>
    <dgm:cxn modelId="{F9923830-6121-4B5E-B875-C290692F9BD6}" type="presParOf" srcId="{59DBB6CE-3391-44DD-94DB-D9BAA65271EF}" destId="{B5E32F9A-D1A3-4DBD-A8B6-F1326BA2EBBB}" srcOrd="7" destOrd="0" presId="urn:microsoft.com/office/officeart/2009/3/layout/PieProcess"/>
    <dgm:cxn modelId="{E69434F3-A360-41A9-B88A-069E534D3607}" type="presParOf" srcId="{59DBB6CE-3391-44DD-94DB-D9BAA65271EF}" destId="{1E5992DA-3BBD-4FFE-BC8C-06EF758EE609}" srcOrd="8" destOrd="0" presId="urn:microsoft.com/office/officeart/2009/3/layout/PieProcess"/>
    <dgm:cxn modelId="{B3ACDD29-20CF-42F1-9DC5-8A3A47E6A1A5}" type="presParOf" srcId="{1E5992DA-3BBD-4FFE-BC8C-06EF758EE609}" destId="{91743730-342B-4E11-A49D-5029B667ECB3}" srcOrd="0" destOrd="0" presId="urn:microsoft.com/office/officeart/2009/3/layout/PieProcess"/>
    <dgm:cxn modelId="{89AF0960-4147-409C-9EB6-A0DA62BFB548}" type="presParOf" srcId="{1E5992DA-3BBD-4FFE-BC8C-06EF758EE609}" destId="{ACE5E7B0-4C03-4A99-B3C8-7E75F8844423}" srcOrd="1" destOrd="0" presId="urn:microsoft.com/office/officeart/2009/3/layout/PieProcess"/>
    <dgm:cxn modelId="{F0369D24-4773-47DE-911C-24B8FDB9B288}" type="presParOf" srcId="{1E5992DA-3BBD-4FFE-BC8C-06EF758EE609}" destId="{6E7E2853-2CF3-4729-8F5F-BEEECC070854}" srcOrd="2" destOrd="0" presId="urn:microsoft.com/office/officeart/2009/3/layout/PieProcess"/>
    <dgm:cxn modelId="{FE4655C1-5323-43A2-B59C-C911158DE3CB}" type="presParOf" srcId="{59DBB6CE-3391-44DD-94DB-D9BAA65271EF}" destId="{578D109B-510B-4C39-9BA4-79B002BBD57F}" srcOrd="9" destOrd="0" presId="urn:microsoft.com/office/officeart/2009/3/layout/PieProcess"/>
    <dgm:cxn modelId="{26F2FF4B-F7EE-47B3-B94E-874AABC2EF5C}" type="presParOf" srcId="{59DBB6CE-3391-44DD-94DB-D9BAA65271EF}" destId="{0C2796DA-152A-4EF5-BBF7-6D5A461617B8}" srcOrd="10" destOrd="0" presId="urn:microsoft.com/office/officeart/2009/3/layout/PieProcess"/>
    <dgm:cxn modelId="{E0F00C20-1E74-4C00-98BF-1BE42473E503}" type="presParOf" srcId="{0C2796DA-152A-4EF5-BBF7-6D5A461617B8}" destId="{9FB93E80-A0A6-4117-BA24-33B124654C89}" srcOrd="0" destOrd="0" presId="urn:microsoft.com/office/officeart/2009/3/layout/PieProcess"/>
    <dgm:cxn modelId="{0034AFC5-BE4E-4CC7-ADF7-4F7ED2092A15}" type="presParOf" srcId="{59DBB6CE-3391-44DD-94DB-D9BAA65271EF}" destId="{C9B65A80-33CB-4805-BC4D-9D0728E8A73D}" srcOrd="11" destOrd="0" presId="urn:microsoft.com/office/officeart/2009/3/layout/PieProcess"/>
    <dgm:cxn modelId="{A6E9E466-16DE-453A-AAE8-0B77F7A7214A}" type="presParOf" srcId="{59DBB6CE-3391-44DD-94DB-D9BAA65271EF}" destId="{C71CF3E5-2C72-4A74-8E2E-D13DA00AA55A}" srcOrd="12" destOrd="0" presId="urn:microsoft.com/office/officeart/2009/3/layout/PieProcess"/>
    <dgm:cxn modelId="{2B4296C6-A9AD-40E3-AB2A-3C84E7B9EDE2}" type="presParOf" srcId="{C71CF3E5-2C72-4A74-8E2E-D13DA00AA55A}" destId="{30B39A2D-F9CF-42B3-8FB4-903DD7BDCF9C}" srcOrd="0" destOrd="0" presId="urn:microsoft.com/office/officeart/2009/3/layout/PieProcess"/>
    <dgm:cxn modelId="{2CC25003-6597-4008-90B3-D91D8EEB0CF2}" type="presParOf" srcId="{C71CF3E5-2C72-4A74-8E2E-D13DA00AA55A}" destId="{CDF4D715-D5C5-4058-87AC-4BCAAA16F8EB}" srcOrd="1" destOrd="0" presId="urn:microsoft.com/office/officeart/2009/3/layout/PieProcess"/>
    <dgm:cxn modelId="{20893B33-1494-484A-8048-21728537C55A}" type="presParOf" srcId="{C71CF3E5-2C72-4A74-8E2E-D13DA00AA55A}" destId="{6A838CE1-E237-400B-8998-AFCD1F4D26C3}" srcOrd="2" destOrd="0" presId="urn:microsoft.com/office/officeart/2009/3/layout/PieProcess"/>
    <dgm:cxn modelId="{CCEC6802-C6D1-48B7-807E-BEA1E4565359}" type="presParOf" srcId="{59DBB6CE-3391-44DD-94DB-D9BAA65271EF}" destId="{E9388C20-B8D6-434F-8E7A-47E950C8CAFF}" srcOrd="13" destOrd="0" presId="urn:microsoft.com/office/officeart/2009/3/layout/PieProcess"/>
    <dgm:cxn modelId="{1EBCBE9B-7899-4226-BDBB-37630E25AF46}" type="presParOf" srcId="{59DBB6CE-3391-44DD-94DB-D9BAA65271EF}" destId="{6CD15939-CA99-41F3-AF22-F4AC12B005C2}" srcOrd="14" destOrd="0" presId="urn:microsoft.com/office/officeart/2009/3/layout/PieProcess"/>
    <dgm:cxn modelId="{057BD15F-9881-4F8B-8A33-5EF126570F8E}" type="presParOf" srcId="{6CD15939-CA99-41F3-AF22-F4AC12B005C2}" destId="{20E404DB-6D96-4ED2-8E95-420353638646}" srcOrd="0" destOrd="0" presId="urn:microsoft.com/office/officeart/2009/3/layout/Pi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91A5EF-4922-4F24-96DE-179721891CAC}"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820421E3-7F1E-4DD8-A987-AE8A1AD03FCC}">
      <dgm:prSet/>
      <dgm:spPr/>
      <dgm:t>
        <a:bodyPr/>
        <a:lstStyle/>
        <a:p>
          <a:r>
            <a:rPr lang="en-US" b="1"/>
            <a:t>More likely to churn </a:t>
          </a:r>
          <a:r>
            <a:rPr lang="en-US"/>
            <a:t>: </a:t>
          </a:r>
        </a:p>
        <a:p>
          <a:r>
            <a:rPr lang="en-US" b="1"/>
            <a:t>Females</a:t>
          </a:r>
          <a:r>
            <a:rPr lang="en-US"/>
            <a:t>  &amp; customers with </a:t>
          </a:r>
          <a:r>
            <a:rPr lang="en-US" b="1"/>
            <a:t>shorter tenure</a:t>
          </a:r>
          <a:endParaRPr lang="en-US" b="1" dirty="0"/>
        </a:p>
      </dgm:t>
    </dgm:pt>
    <dgm:pt modelId="{0F2E3849-A0EC-436C-BB0F-084AB94A1B2A}" type="parTrans" cxnId="{297A6460-FC2D-454C-857C-5417EB7D0DA9}">
      <dgm:prSet/>
      <dgm:spPr/>
      <dgm:t>
        <a:bodyPr/>
        <a:lstStyle/>
        <a:p>
          <a:endParaRPr lang="en-US"/>
        </a:p>
      </dgm:t>
    </dgm:pt>
    <dgm:pt modelId="{38E9F820-D163-4011-B140-E84F7FB63F0C}" type="sibTrans" cxnId="{297A6460-FC2D-454C-857C-5417EB7D0DA9}">
      <dgm:prSet/>
      <dgm:spPr/>
      <dgm:t>
        <a:bodyPr/>
        <a:lstStyle/>
        <a:p>
          <a:endParaRPr lang="en-US"/>
        </a:p>
      </dgm:t>
    </dgm:pt>
    <dgm:pt modelId="{8CCD5AD8-7B51-48F5-A0E0-5987BC5A365B}">
      <dgm:prSet/>
      <dgm:spPr/>
      <dgm:t>
        <a:bodyPr/>
        <a:lstStyle/>
        <a:p>
          <a:r>
            <a:rPr lang="en-US"/>
            <a:t>Customer churn tends to occur more frequently among those with </a:t>
          </a:r>
          <a:r>
            <a:rPr lang="en-US" b="1"/>
            <a:t>higher account balances may be due to dissatisfaction or better offers </a:t>
          </a:r>
          <a:r>
            <a:rPr lang="en-US"/>
            <a:t>elsewhere.</a:t>
          </a:r>
          <a:endParaRPr lang="en-US" dirty="0"/>
        </a:p>
      </dgm:t>
    </dgm:pt>
    <dgm:pt modelId="{B82E8D6F-557D-4843-BBA5-FF853E09E2AA}" type="parTrans" cxnId="{B53A1E17-E7EC-485E-9F1F-C5C63A102A66}">
      <dgm:prSet/>
      <dgm:spPr/>
      <dgm:t>
        <a:bodyPr/>
        <a:lstStyle/>
        <a:p>
          <a:endParaRPr lang="en-US"/>
        </a:p>
      </dgm:t>
    </dgm:pt>
    <dgm:pt modelId="{A8A6DE60-EA66-4CDB-9A18-D25D24165B74}" type="sibTrans" cxnId="{B53A1E17-E7EC-485E-9F1F-C5C63A102A66}">
      <dgm:prSet/>
      <dgm:spPr/>
      <dgm:t>
        <a:bodyPr/>
        <a:lstStyle/>
        <a:p>
          <a:endParaRPr lang="en-US"/>
        </a:p>
      </dgm:t>
    </dgm:pt>
    <dgm:pt modelId="{8738DB3E-0B49-4B5C-9248-52224BD30F2C}">
      <dgm:prSet phldrT="[Text]"/>
      <dgm:spPr/>
      <dgm:t>
        <a:bodyPr/>
        <a:lstStyle/>
        <a:p>
          <a:r>
            <a:rPr lang="en-US" b="1" dirty="0"/>
            <a:t>Important </a:t>
          </a:r>
          <a:r>
            <a:rPr lang="en-US" dirty="0"/>
            <a:t>factors influencing customer churn:</a:t>
          </a:r>
        </a:p>
        <a:p>
          <a:r>
            <a:rPr lang="en-US" b="1" dirty="0"/>
            <a:t>Age, Gender, Tenure, Credit score, A/c  balance, and active status</a:t>
          </a:r>
        </a:p>
      </dgm:t>
    </dgm:pt>
    <dgm:pt modelId="{DAE5C220-2534-4C51-9124-6064C4821BD9}" type="sibTrans" cxnId="{21597175-31BA-4B96-863F-32731FE89036}">
      <dgm:prSet/>
      <dgm:spPr/>
      <dgm:t>
        <a:bodyPr/>
        <a:lstStyle/>
        <a:p>
          <a:endParaRPr lang="en-US"/>
        </a:p>
      </dgm:t>
    </dgm:pt>
    <dgm:pt modelId="{2BEAC699-627F-47A8-AB34-F5B509C40B22}" type="parTrans" cxnId="{21597175-31BA-4B96-863F-32731FE89036}">
      <dgm:prSet/>
      <dgm:spPr/>
      <dgm:t>
        <a:bodyPr/>
        <a:lstStyle/>
        <a:p>
          <a:endParaRPr lang="en-US"/>
        </a:p>
      </dgm:t>
    </dgm:pt>
    <dgm:pt modelId="{F14EF67D-89AD-43DE-9ADB-F5EFB1C3B7BE}" type="pres">
      <dgm:prSet presAssocID="{2391A5EF-4922-4F24-96DE-179721891CAC}" presName="Name0" presStyleCnt="0">
        <dgm:presLayoutVars>
          <dgm:dir/>
          <dgm:animLvl val="lvl"/>
          <dgm:resizeHandles val="exact"/>
        </dgm:presLayoutVars>
      </dgm:prSet>
      <dgm:spPr/>
    </dgm:pt>
    <dgm:pt modelId="{7BD36AE3-7C0A-4C37-9E7F-903AB6EF9FFB}" type="pres">
      <dgm:prSet presAssocID="{8738DB3E-0B49-4B5C-9248-52224BD30F2C}" presName="linNode" presStyleCnt="0"/>
      <dgm:spPr/>
    </dgm:pt>
    <dgm:pt modelId="{1517381B-44AF-4B26-A13F-132DE888E7AC}" type="pres">
      <dgm:prSet presAssocID="{8738DB3E-0B49-4B5C-9248-52224BD30F2C}" presName="parentText" presStyleLbl="node1" presStyleIdx="0" presStyleCnt="3">
        <dgm:presLayoutVars>
          <dgm:chMax val="1"/>
          <dgm:bulletEnabled val="1"/>
        </dgm:presLayoutVars>
      </dgm:prSet>
      <dgm:spPr/>
    </dgm:pt>
    <dgm:pt modelId="{D9E6613F-E696-4564-8930-7460470B9A59}" type="pres">
      <dgm:prSet presAssocID="{DAE5C220-2534-4C51-9124-6064C4821BD9}" presName="sp" presStyleCnt="0"/>
      <dgm:spPr/>
    </dgm:pt>
    <dgm:pt modelId="{1C7295B2-52DA-4FEB-8B43-8003D5AF0E43}" type="pres">
      <dgm:prSet presAssocID="{820421E3-7F1E-4DD8-A987-AE8A1AD03FCC}" presName="linNode" presStyleCnt="0"/>
      <dgm:spPr/>
    </dgm:pt>
    <dgm:pt modelId="{A3822D86-CCC9-4DC4-8721-69AF4F6EE892}" type="pres">
      <dgm:prSet presAssocID="{820421E3-7F1E-4DD8-A987-AE8A1AD03FCC}" presName="parentText" presStyleLbl="node1" presStyleIdx="1" presStyleCnt="3">
        <dgm:presLayoutVars>
          <dgm:chMax val="1"/>
          <dgm:bulletEnabled val="1"/>
        </dgm:presLayoutVars>
      </dgm:prSet>
      <dgm:spPr/>
    </dgm:pt>
    <dgm:pt modelId="{CD7FFDBC-FE17-4B4A-8433-EDD62AC490AF}" type="pres">
      <dgm:prSet presAssocID="{38E9F820-D163-4011-B140-E84F7FB63F0C}" presName="sp" presStyleCnt="0"/>
      <dgm:spPr/>
    </dgm:pt>
    <dgm:pt modelId="{BD3353E8-9132-4649-9D58-53663354D538}" type="pres">
      <dgm:prSet presAssocID="{8CCD5AD8-7B51-48F5-A0E0-5987BC5A365B}" presName="linNode" presStyleCnt="0"/>
      <dgm:spPr/>
    </dgm:pt>
    <dgm:pt modelId="{35031037-4A10-4B32-9353-7CC165FFD82B}" type="pres">
      <dgm:prSet presAssocID="{8CCD5AD8-7B51-48F5-A0E0-5987BC5A365B}" presName="parentText" presStyleLbl="node1" presStyleIdx="2" presStyleCnt="3">
        <dgm:presLayoutVars>
          <dgm:chMax val="1"/>
          <dgm:bulletEnabled val="1"/>
        </dgm:presLayoutVars>
      </dgm:prSet>
      <dgm:spPr/>
    </dgm:pt>
  </dgm:ptLst>
  <dgm:cxnLst>
    <dgm:cxn modelId="{B53A1E17-E7EC-485E-9F1F-C5C63A102A66}" srcId="{2391A5EF-4922-4F24-96DE-179721891CAC}" destId="{8CCD5AD8-7B51-48F5-A0E0-5987BC5A365B}" srcOrd="2" destOrd="0" parTransId="{B82E8D6F-557D-4843-BBA5-FF853E09E2AA}" sibTransId="{A8A6DE60-EA66-4CDB-9A18-D25D24165B74}"/>
    <dgm:cxn modelId="{43B0AE31-7416-4D0F-BB0C-BD85A54FDFDE}" type="presOf" srcId="{8738DB3E-0B49-4B5C-9248-52224BD30F2C}" destId="{1517381B-44AF-4B26-A13F-132DE888E7AC}" srcOrd="0" destOrd="0" presId="urn:microsoft.com/office/officeart/2005/8/layout/vList5"/>
    <dgm:cxn modelId="{B7FC4334-5B58-4838-9879-3B5FBD2E8AAC}" type="presOf" srcId="{8CCD5AD8-7B51-48F5-A0E0-5987BC5A365B}" destId="{35031037-4A10-4B32-9353-7CC165FFD82B}" srcOrd="0" destOrd="0" presId="urn:microsoft.com/office/officeart/2005/8/layout/vList5"/>
    <dgm:cxn modelId="{297A6460-FC2D-454C-857C-5417EB7D0DA9}" srcId="{2391A5EF-4922-4F24-96DE-179721891CAC}" destId="{820421E3-7F1E-4DD8-A987-AE8A1AD03FCC}" srcOrd="1" destOrd="0" parTransId="{0F2E3849-A0EC-436C-BB0F-084AB94A1B2A}" sibTransId="{38E9F820-D163-4011-B140-E84F7FB63F0C}"/>
    <dgm:cxn modelId="{21597175-31BA-4B96-863F-32731FE89036}" srcId="{2391A5EF-4922-4F24-96DE-179721891CAC}" destId="{8738DB3E-0B49-4B5C-9248-52224BD30F2C}" srcOrd="0" destOrd="0" parTransId="{2BEAC699-627F-47A8-AB34-F5B509C40B22}" sibTransId="{DAE5C220-2534-4C51-9124-6064C4821BD9}"/>
    <dgm:cxn modelId="{2D35E7E9-7EC1-4190-B538-B6E2FB22497E}" type="presOf" srcId="{2391A5EF-4922-4F24-96DE-179721891CAC}" destId="{F14EF67D-89AD-43DE-9ADB-F5EFB1C3B7BE}" srcOrd="0" destOrd="0" presId="urn:microsoft.com/office/officeart/2005/8/layout/vList5"/>
    <dgm:cxn modelId="{DD160DFF-FCC2-40EB-AC6D-C7A36EF4DD55}" type="presOf" srcId="{820421E3-7F1E-4DD8-A987-AE8A1AD03FCC}" destId="{A3822D86-CCC9-4DC4-8721-69AF4F6EE892}" srcOrd="0" destOrd="0" presId="urn:microsoft.com/office/officeart/2005/8/layout/vList5"/>
    <dgm:cxn modelId="{2556D459-0814-404A-95F7-1936CADE6AB7}" type="presParOf" srcId="{F14EF67D-89AD-43DE-9ADB-F5EFB1C3B7BE}" destId="{7BD36AE3-7C0A-4C37-9E7F-903AB6EF9FFB}" srcOrd="0" destOrd="0" presId="urn:microsoft.com/office/officeart/2005/8/layout/vList5"/>
    <dgm:cxn modelId="{F8084CCD-FCEF-4BB6-8A73-7218F27D2B0B}" type="presParOf" srcId="{7BD36AE3-7C0A-4C37-9E7F-903AB6EF9FFB}" destId="{1517381B-44AF-4B26-A13F-132DE888E7AC}" srcOrd="0" destOrd="0" presId="urn:microsoft.com/office/officeart/2005/8/layout/vList5"/>
    <dgm:cxn modelId="{6D3089C2-8DF7-4E7C-85B7-0FDE23F6AFED}" type="presParOf" srcId="{F14EF67D-89AD-43DE-9ADB-F5EFB1C3B7BE}" destId="{D9E6613F-E696-4564-8930-7460470B9A59}" srcOrd="1" destOrd="0" presId="urn:microsoft.com/office/officeart/2005/8/layout/vList5"/>
    <dgm:cxn modelId="{272F5BE1-3A07-4BB6-B833-2215B274EF0D}" type="presParOf" srcId="{F14EF67D-89AD-43DE-9ADB-F5EFB1C3B7BE}" destId="{1C7295B2-52DA-4FEB-8B43-8003D5AF0E43}" srcOrd="2" destOrd="0" presId="urn:microsoft.com/office/officeart/2005/8/layout/vList5"/>
    <dgm:cxn modelId="{CD3FF0A5-F377-4EE3-92E4-47F5BABF6CBD}" type="presParOf" srcId="{1C7295B2-52DA-4FEB-8B43-8003D5AF0E43}" destId="{A3822D86-CCC9-4DC4-8721-69AF4F6EE892}" srcOrd="0" destOrd="0" presId="urn:microsoft.com/office/officeart/2005/8/layout/vList5"/>
    <dgm:cxn modelId="{5C831826-454A-4524-8297-66E2D68ECF1A}" type="presParOf" srcId="{F14EF67D-89AD-43DE-9ADB-F5EFB1C3B7BE}" destId="{CD7FFDBC-FE17-4B4A-8433-EDD62AC490AF}" srcOrd="3" destOrd="0" presId="urn:microsoft.com/office/officeart/2005/8/layout/vList5"/>
    <dgm:cxn modelId="{A354E239-12BC-4DC0-BB00-CC81C5829D03}" type="presParOf" srcId="{F14EF67D-89AD-43DE-9ADB-F5EFB1C3B7BE}" destId="{BD3353E8-9132-4649-9D58-53663354D538}" srcOrd="4" destOrd="0" presId="urn:microsoft.com/office/officeart/2005/8/layout/vList5"/>
    <dgm:cxn modelId="{231E5334-610A-4398-930B-F1450689773D}" type="presParOf" srcId="{BD3353E8-9132-4649-9D58-53663354D538}" destId="{35031037-4A10-4B32-9353-7CC165FFD82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B350557D-656B-43D0-812B-3B52A1E0E42C}">
      <dgm:prSet phldrT="[Text]"/>
      <dgm:spPr/>
      <dgm:t>
        <a:bodyPr anchor="t"/>
        <a:lstStyle/>
        <a:p>
          <a:r>
            <a:rPr lang="en-US" b="1" i="0" dirty="0"/>
            <a:t>Converted Categorical Variables to numerical:</a:t>
          </a:r>
          <a:endParaRPr lang="en-US" dirty="0"/>
        </a:p>
      </dgm:t>
    </dgm:pt>
    <dgm:pt modelId="{8EADF2E7-2A7A-41B9-A406-14597683E632}" type="parTrans" cxnId="{B9E4AB00-4273-4759-B958-F2FD66E3979B}">
      <dgm:prSet/>
      <dgm:spPr/>
      <dgm:t>
        <a:bodyPr/>
        <a:lstStyle/>
        <a:p>
          <a:endParaRPr lang="en-US"/>
        </a:p>
      </dgm:t>
    </dgm:pt>
    <dgm:pt modelId="{F5681365-7166-4BEC-9297-15AE634B2130}" type="sibTrans" cxnId="{B9E4AB00-4273-4759-B958-F2FD66E3979B}">
      <dgm:prSet/>
      <dgm:spPr/>
      <dgm:t>
        <a:bodyPr/>
        <a:lstStyle/>
        <a:p>
          <a:endParaRPr lang="en-US"/>
        </a:p>
      </dgm:t>
    </dgm:pt>
    <dgm:pt modelId="{6E7BE367-BFC5-4C2E-850B-FA001B754661}">
      <dgm:prSet phldrT="[Text]"/>
      <dgm:spPr/>
      <dgm:t>
        <a:bodyPr/>
        <a:lstStyle/>
        <a:p>
          <a:r>
            <a:rPr lang="en-US" b="0" i="0" dirty="0"/>
            <a:t>“Gender” : Transformed into numerical representation </a:t>
          </a:r>
          <a:r>
            <a:rPr lang="en-US" b="1" i="0" dirty="0"/>
            <a:t>by</a:t>
          </a:r>
          <a:r>
            <a:rPr lang="en-US" b="0" i="0" dirty="0"/>
            <a:t> </a:t>
          </a:r>
          <a:r>
            <a:rPr lang="en-US" b="1" i="0" dirty="0"/>
            <a:t>replacing</a:t>
          </a:r>
          <a:r>
            <a:rPr lang="en-US" b="0" i="0" dirty="0"/>
            <a:t> male as 1 and female as 0</a:t>
          </a:r>
          <a:endParaRPr lang="en-US" dirty="0"/>
        </a:p>
      </dgm:t>
    </dgm:pt>
    <dgm:pt modelId="{E3CDED84-A517-4567-B20A-B80F6D25C552}" type="parTrans" cxnId="{93A7F754-ABA3-453F-A461-2A7683C8BDAE}">
      <dgm:prSet/>
      <dgm:spPr/>
      <dgm:t>
        <a:bodyPr/>
        <a:lstStyle/>
        <a:p>
          <a:endParaRPr lang="en-US"/>
        </a:p>
      </dgm:t>
    </dgm:pt>
    <dgm:pt modelId="{69128BD9-C2DB-4588-BF47-1B85B07FD4BA}" type="sibTrans" cxnId="{93A7F754-ABA3-453F-A461-2A7683C8BDAE}">
      <dgm:prSet/>
      <dgm:spPr/>
      <dgm:t>
        <a:bodyPr/>
        <a:lstStyle/>
        <a:p>
          <a:endParaRPr lang="en-US"/>
        </a:p>
      </dgm:t>
    </dgm:pt>
    <dgm:pt modelId="{BCE14E56-B456-489F-B88C-57C5B90A5DAB}">
      <dgm:prSet phldrT="[Text]"/>
      <dgm:spPr/>
      <dgm:t>
        <a:bodyPr/>
        <a:lstStyle/>
        <a:p>
          <a:r>
            <a:rPr lang="en-US" b="0" i="0" dirty="0"/>
            <a:t>“Geography”: Utilized </a:t>
          </a:r>
          <a:r>
            <a:rPr lang="en-US" b="1" i="0" dirty="0"/>
            <a:t>one-hot encoding </a:t>
          </a:r>
          <a:r>
            <a:rPr lang="en-US" b="0" i="0" dirty="0"/>
            <a:t>to represent categorical values as binary. </a:t>
          </a:r>
          <a:endParaRPr lang="en-US" dirty="0"/>
        </a:p>
      </dgm:t>
    </dgm:pt>
    <dgm:pt modelId="{186982C4-91D4-4C95-87C1-23AF8190C4A1}" type="parTrans" cxnId="{2EBB9921-6C28-48DC-A41B-23FADAFDCF7B}">
      <dgm:prSet/>
      <dgm:spPr/>
      <dgm:t>
        <a:bodyPr/>
        <a:lstStyle/>
        <a:p>
          <a:endParaRPr lang="en-US"/>
        </a:p>
      </dgm:t>
    </dgm:pt>
    <dgm:pt modelId="{93FADA1E-4AD1-486A-A2BB-E00DA2046581}" type="sibTrans" cxnId="{2EBB9921-6C28-48DC-A41B-23FADAFDCF7B}">
      <dgm:prSet/>
      <dgm:spPr/>
      <dgm:t>
        <a:bodyPr/>
        <a:lstStyle/>
        <a:p>
          <a:endParaRPr lang="en-US"/>
        </a:p>
      </dgm:t>
    </dgm:pt>
    <dgm:pt modelId="{CEB73663-688E-4D47-A377-5D199C0CD41E}">
      <dgm:prSet phldrT="[Text]"/>
      <dgm:spPr/>
      <dgm:t>
        <a:bodyPr/>
        <a:lstStyle/>
        <a:p>
          <a:r>
            <a:rPr lang="en-US" b="0" i="0" dirty="0"/>
            <a:t>Performed standard scaling to </a:t>
          </a:r>
          <a:r>
            <a:rPr lang="en-US" b="1" i="0" dirty="0"/>
            <a:t>normalize numerical features</a:t>
          </a:r>
          <a:r>
            <a:rPr lang="en-US" b="0" i="0" dirty="0"/>
            <a:t>.</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Ensures all variables are on a similar scale, preventing features with larger magnitudes from dominating the model.</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9714ED2-F1C6-4657-8F85-3068C982889C}">
      <dgm:prSet phldrT="[Text]"/>
      <dgm:spPr/>
      <dgm:t>
        <a:bodyPr anchor="t"/>
        <a:lstStyle/>
        <a:p>
          <a:r>
            <a:rPr lang="en-US" b="1" i="0" dirty="0"/>
            <a:t>Standard Scaling:</a:t>
          </a:r>
          <a:endParaRPr lang="en-US" dirty="0"/>
        </a:p>
      </dgm:t>
    </dgm:pt>
    <dgm:pt modelId="{A243892A-928A-41BA-AC23-032C4717272A}" type="parTrans" cxnId="{904864CD-FE14-4DA5-B6F4-F8A075856E10}">
      <dgm:prSet/>
      <dgm:spPr/>
      <dgm:t>
        <a:bodyPr/>
        <a:lstStyle/>
        <a:p>
          <a:endParaRPr lang="en-US"/>
        </a:p>
      </dgm:t>
    </dgm:pt>
    <dgm:pt modelId="{63E9691A-3D4E-4123-A1DC-32270BAF7B28}" type="sibTrans" cxnId="{904864CD-FE14-4DA5-B6F4-F8A075856E10}">
      <dgm:prSet/>
      <dgm:spPr/>
      <dgm:t>
        <a:bodyPr/>
        <a:lstStyle/>
        <a:p>
          <a:endParaRPr lang="en-US"/>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2"/>
      <dgm:spPr/>
    </dgm:pt>
    <dgm:pt modelId="{B80DF5FE-0BD1-4F70-9295-BC4A4F3CA47C}" type="pres">
      <dgm:prSet presAssocID="{B350557D-656B-43D0-812B-3B52A1E0E42C}" presName="Accent" presStyleLbl="alignNode1" presStyleIdx="0" presStyleCnt="2"/>
      <dgm:spPr/>
    </dgm:pt>
    <dgm:pt modelId="{BEF99089-6647-4C5A-A33E-F2349100F99C}" type="pres">
      <dgm:prSet presAssocID="{B350557D-656B-43D0-812B-3B52A1E0E42C}" presName="Child" presStyleLbl="revTx" presStyleIdx="0" presStyleCnt="4" custLinFactNeighborY="-4348">
        <dgm:presLayoutVars>
          <dgm:chMax val="0"/>
          <dgm:chPref val="0"/>
          <dgm:bulletEnabled val="1"/>
        </dgm:presLayoutVars>
      </dgm:prSet>
      <dgm:spPr/>
    </dgm:pt>
    <dgm:pt modelId="{421449FC-91FD-4EA1-AD36-A6B9E9B0710E}" type="pres">
      <dgm:prSet presAssocID="{B350557D-656B-43D0-812B-3B52A1E0E42C}" presName="Parent" presStyleLbl="revTx" presStyleIdx="1" presStyleCnt="4">
        <dgm:presLayoutVars>
          <dgm:chMax val="1"/>
          <dgm:chPref val="1"/>
          <dgm:bulletEnabled val="1"/>
        </dgm:presLayoutVars>
      </dgm:prSet>
      <dgm:spPr/>
    </dgm:pt>
    <dgm:pt modelId="{F289A9E0-547E-4D79-B5CE-9A91D97CD7A8}" type="pres">
      <dgm:prSet presAssocID="{F5681365-7166-4BEC-9297-15AE634B2130}" presName="sibTrans" presStyleCnt="0"/>
      <dgm:spPr/>
    </dgm:pt>
    <dgm:pt modelId="{BD29C162-9689-4D68-ABDD-C2DFAB8E1A7A}" type="pres">
      <dgm:prSet presAssocID="{B9714ED2-F1C6-4657-8F85-3068C982889C}" presName="composite" presStyleCnt="0"/>
      <dgm:spPr/>
    </dgm:pt>
    <dgm:pt modelId="{00D52DB6-3397-41E1-8D07-4F971B4159E1}" type="pres">
      <dgm:prSet presAssocID="{B9714ED2-F1C6-4657-8F85-3068C982889C}" presName="BackAccent" presStyleLbl="bgShp" presStyleIdx="1" presStyleCnt="2"/>
      <dgm:spPr/>
    </dgm:pt>
    <dgm:pt modelId="{2FC82A1C-FF57-411E-8D70-B708D4C58FF4}" type="pres">
      <dgm:prSet presAssocID="{B9714ED2-F1C6-4657-8F85-3068C982889C}" presName="Accent" presStyleLbl="alignNode1" presStyleIdx="1" presStyleCnt="2"/>
      <dgm:spPr/>
    </dgm:pt>
    <dgm:pt modelId="{A1283C54-13AF-41E6-8A0B-C0A9478A90DC}" type="pres">
      <dgm:prSet presAssocID="{B9714ED2-F1C6-4657-8F85-3068C982889C}" presName="Child" presStyleLbl="revTx" presStyleIdx="2" presStyleCnt="4" custLinFactNeighborY="-7359">
        <dgm:presLayoutVars>
          <dgm:chMax val="0"/>
          <dgm:chPref val="0"/>
          <dgm:bulletEnabled val="1"/>
        </dgm:presLayoutVars>
      </dgm:prSet>
      <dgm:spPr/>
    </dgm:pt>
    <dgm:pt modelId="{99C94C76-6A05-4C00-9ABF-7557B443CC04}" type="pres">
      <dgm:prSet presAssocID="{B9714ED2-F1C6-4657-8F85-3068C982889C}" presName="Parent" presStyleLbl="revTx" presStyleIdx="3" presStyleCnt="4">
        <dgm:presLayoutVars>
          <dgm:chMax val="1"/>
          <dgm:chPref val="1"/>
          <dgm:bulletEnabled val="1"/>
        </dgm:presLayoutVars>
      </dgm:prSet>
      <dgm:spPr/>
    </dgm:pt>
  </dgm:ptLst>
  <dgm:cxnLst>
    <dgm:cxn modelId="{B9E4AB00-4273-4759-B958-F2FD66E3979B}" srcId="{03F1DFB7-808C-40B2-8EEB-9DF54D0DDA69}" destId="{B350557D-656B-43D0-812B-3B52A1E0E42C}" srcOrd="0" destOrd="0" parTransId="{8EADF2E7-2A7A-41B9-A406-14597683E632}" sibTransId="{F5681365-7166-4BEC-9297-15AE634B2130}"/>
    <dgm:cxn modelId="{ECB98705-C005-435B-84BF-91276D245EF5}" type="presOf" srcId="{B350557D-656B-43D0-812B-3B52A1E0E42C}" destId="{421449FC-91FD-4EA1-AD36-A6B9E9B0710E}" srcOrd="0" destOrd="0" presId="urn:microsoft.com/office/officeart/2008/layout/IncreasingCircleProcess"/>
    <dgm:cxn modelId="{8E55610D-A430-4B19-9547-ECE6F221F935}" type="presOf" srcId="{B9714ED2-F1C6-4657-8F85-3068C982889C}" destId="{99C94C76-6A05-4C00-9ABF-7557B443CC04}" srcOrd="0" destOrd="0" presId="urn:microsoft.com/office/officeart/2008/layout/IncreasingCircleProcess"/>
    <dgm:cxn modelId="{D78F9C1E-3805-49A6-8541-6C5D9FE76298}" type="presOf" srcId="{BCE14E56-B456-489F-B88C-57C5B90A5DAB}" destId="{BEF99089-6647-4C5A-A33E-F2349100F99C}" srcOrd="0" destOrd="1" presId="urn:microsoft.com/office/officeart/2008/layout/IncreasingCircleProcess"/>
    <dgm:cxn modelId="{2EBB9921-6C28-48DC-A41B-23FADAFDCF7B}" srcId="{B350557D-656B-43D0-812B-3B52A1E0E42C}" destId="{BCE14E56-B456-489F-B88C-57C5B90A5DAB}" srcOrd="1" destOrd="0" parTransId="{186982C4-91D4-4C95-87C1-23AF8190C4A1}" sibTransId="{93FADA1E-4AD1-486A-A2BB-E00DA2046581}"/>
    <dgm:cxn modelId="{1F82422D-1421-4D67-ADB7-8CB5DA327AA6}" srcId="{B9714ED2-F1C6-4657-8F85-3068C982889C}" destId="{D6494530-1CAC-47AA-B988-5D4DC1115CAA}" srcOrd="1" destOrd="0" parTransId="{36138C8A-117D-4319-AB0F-18D35C6BFBF2}" sibTransId="{CE82E77A-24DB-46BF-B4EA-EB2556646759}"/>
    <dgm:cxn modelId="{93A7F754-ABA3-453F-A461-2A7683C8BDAE}" srcId="{B350557D-656B-43D0-812B-3B52A1E0E42C}" destId="{6E7BE367-BFC5-4C2E-850B-FA001B754661}" srcOrd="0" destOrd="0" parTransId="{E3CDED84-A517-4567-B20A-B80F6D25C552}" sibTransId="{69128BD9-C2DB-4588-BF47-1B85B07FD4BA}"/>
    <dgm:cxn modelId="{EE0E2355-899D-4C68-942C-6BCEC0D8B3D4}" type="presOf" srcId="{CEB73663-688E-4D47-A377-5D199C0CD41E}" destId="{A1283C54-13AF-41E6-8A0B-C0A9478A90DC}" srcOrd="0" destOrd="0" presId="urn:microsoft.com/office/officeart/2008/layout/IncreasingCircleProcess"/>
    <dgm:cxn modelId="{AE3C2F77-CADB-48D6-8ACE-6622660521BD}" type="presOf" srcId="{D6494530-1CAC-47AA-B988-5D4DC1115CAA}" destId="{A1283C54-13AF-41E6-8A0B-C0A9478A90DC}" srcOrd="0" destOrd="1" presId="urn:microsoft.com/office/officeart/2008/layout/IncreasingCircleProcess"/>
    <dgm:cxn modelId="{99AF9893-393A-466D-AD99-8B098721F16E}" type="presOf" srcId="{03F1DFB7-808C-40B2-8EEB-9DF54D0DDA69}" destId="{6990255A-CB47-4370-A6C4-248530649A9E}" srcOrd="0" destOrd="0" presId="urn:microsoft.com/office/officeart/2008/layout/IncreasingCircleProcess"/>
    <dgm:cxn modelId="{3AB8DF98-8D74-44E9-B41D-CCE229D9A2B3}" srcId="{B9714ED2-F1C6-4657-8F85-3068C982889C}" destId="{CEB73663-688E-4D47-A377-5D199C0CD41E}" srcOrd="0" destOrd="0" parTransId="{241FA24A-C7D2-42FB-A32C-8E94D6A5CA01}" sibTransId="{AA6ED2C3-7F0A-4CFC-A726-FAC268624205}"/>
    <dgm:cxn modelId="{5DB1D19F-29B8-4D1C-BF7E-F2CC38B79350}" type="presOf" srcId="{6E7BE367-BFC5-4C2E-850B-FA001B754661}" destId="{BEF99089-6647-4C5A-A33E-F2349100F99C}" srcOrd="0" destOrd="0" presId="urn:microsoft.com/office/officeart/2008/layout/IncreasingCircleProcess"/>
    <dgm:cxn modelId="{904864CD-FE14-4DA5-B6F4-F8A075856E10}" srcId="{03F1DFB7-808C-40B2-8EEB-9DF54D0DDA69}" destId="{B9714ED2-F1C6-4657-8F85-3068C982889C}" srcOrd="1" destOrd="0" parTransId="{A243892A-928A-41BA-AC23-032C4717272A}" sibTransId="{63E9691A-3D4E-4123-A1DC-32270BAF7B28}"/>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FCC4132-6C10-4FD7-BEFE-D74B82202E30}" type="presParOf" srcId="{6990255A-CB47-4370-A6C4-248530649A9E}" destId="{BD29C162-9689-4D68-ABDD-C2DFAB8E1A7A}" srcOrd="2" destOrd="0" presId="urn:microsoft.com/office/officeart/2008/layout/IncreasingCircleProcess"/>
    <dgm:cxn modelId="{77BDACE8-E727-46CD-A2CE-9436C98CFE0D}" type="presParOf" srcId="{BD29C162-9689-4D68-ABDD-C2DFAB8E1A7A}" destId="{00D52DB6-3397-41E1-8D07-4F971B4159E1}" srcOrd="0" destOrd="0" presId="urn:microsoft.com/office/officeart/2008/layout/IncreasingCircleProcess"/>
    <dgm:cxn modelId="{4CB13B2E-8FDA-45E8-AC09-D47EAE5E5126}" type="presParOf" srcId="{BD29C162-9689-4D68-ABDD-C2DFAB8E1A7A}" destId="{2FC82A1C-FF57-411E-8D70-B708D4C58FF4}" srcOrd="1" destOrd="0" presId="urn:microsoft.com/office/officeart/2008/layout/IncreasingCircleProcess"/>
    <dgm:cxn modelId="{B7FEA6E7-3A25-46F1-82E6-E9DCDC4FE05B}" type="presParOf" srcId="{BD29C162-9689-4D68-ABDD-C2DFAB8E1A7A}" destId="{A1283C54-13AF-41E6-8A0B-C0A9478A90DC}" srcOrd="2" destOrd="0" presId="urn:microsoft.com/office/officeart/2008/layout/IncreasingCircleProcess"/>
    <dgm:cxn modelId="{7C13F0A9-80EB-4719-B8F3-378A3830069B}" type="presParOf" srcId="{BD29C162-9689-4D68-ABDD-C2DFAB8E1A7A}" destId="{99C94C76-6A05-4C00-9ABF-7557B443CC0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E9B4BA-E75A-40C1-8A61-E907EAA75AAE}" type="doc">
      <dgm:prSet loTypeId="urn:microsoft.com/office/officeart/2005/8/layout/hList9" loCatId="list" qsTypeId="urn:microsoft.com/office/officeart/2005/8/quickstyle/simple5" qsCatId="simple" csTypeId="urn:microsoft.com/office/officeart/2005/8/colors/accent1_2" csCatId="accent1" phldr="1"/>
      <dgm:spPr/>
      <dgm:t>
        <a:bodyPr/>
        <a:lstStyle/>
        <a:p>
          <a:endParaRPr lang="en-US"/>
        </a:p>
      </dgm:t>
    </dgm:pt>
    <dgm:pt modelId="{DEB87217-13AC-4363-94DD-B4F87183DAE5}">
      <dgm:prSet phldrT="[Text]"/>
      <dgm:spPr>
        <a:solidFill>
          <a:schemeClr val="accent1">
            <a:lumMod val="75000"/>
          </a:schemeClr>
        </a:solidFill>
      </dgm:spPr>
      <dgm:t>
        <a:bodyPr/>
        <a:lstStyle/>
        <a:p>
          <a:r>
            <a:rPr lang="en-US" dirty="0"/>
            <a:t>Normally </a:t>
          </a:r>
        </a:p>
      </dgm:t>
    </dgm:pt>
    <dgm:pt modelId="{E64DEED3-2B47-4502-912C-3648AF1DC544}" type="parTrans" cxnId="{2E358232-5018-44B9-BC4D-67D860CDD020}">
      <dgm:prSet/>
      <dgm:spPr/>
      <dgm:t>
        <a:bodyPr/>
        <a:lstStyle/>
        <a:p>
          <a:endParaRPr lang="en-US"/>
        </a:p>
      </dgm:t>
    </dgm:pt>
    <dgm:pt modelId="{33C455BF-2119-485E-B46F-A61ADB03CD9B}" type="sibTrans" cxnId="{2E358232-5018-44B9-BC4D-67D860CDD020}">
      <dgm:prSet/>
      <dgm:spPr/>
      <dgm:t>
        <a:bodyPr/>
        <a:lstStyle/>
        <a:p>
          <a:endParaRPr lang="en-US"/>
        </a:p>
      </dgm:t>
    </dgm:pt>
    <dgm:pt modelId="{921CB11F-B6B1-4ED4-91F2-72B5DADE0263}">
      <dgm:prSet phldrT="[Text]" custT="1"/>
      <dgm:spPr/>
      <dgm:t>
        <a:bodyPr/>
        <a:lstStyle/>
        <a:p>
          <a:r>
            <a:rPr lang="en-US" sz="2400" b="0" i="0" dirty="0"/>
            <a:t>Models built without any balancing technique</a:t>
          </a:r>
          <a:endParaRPr lang="en-US" sz="2400" dirty="0"/>
        </a:p>
      </dgm:t>
    </dgm:pt>
    <dgm:pt modelId="{2EA73D1F-C478-49D1-AF3C-BF2A7FB02184}" type="parTrans" cxnId="{C7AC762A-5C6C-463E-B43D-E3A87D348191}">
      <dgm:prSet/>
      <dgm:spPr/>
      <dgm:t>
        <a:bodyPr/>
        <a:lstStyle/>
        <a:p>
          <a:endParaRPr lang="en-US"/>
        </a:p>
      </dgm:t>
    </dgm:pt>
    <dgm:pt modelId="{9D4121B6-8C74-475C-BF4F-032AA3348784}" type="sibTrans" cxnId="{C7AC762A-5C6C-463E-B43D-E3A87D348191}">
      <dgm:prSet/>
      <dgm:spPr/>
      <dgm:t>
        <a:bodyPr/>
        <a:lstStyle/>
        <a:p>
          <a:endParaRPr lang="en-US"/>
        </a:p>
      </dgm:t>
    </dgm:pt>
    <dgm:pt modelId="{AF409D8F-4D9F-4AF1-B5BA-893F882898ED}">
      <dgm:prSet phldrT="[Text]"/>
      <dgm:spPr>
        <a:solidFill>
          <a:srgbClr val="002060"/>
        </a:solidFill>
      </dgm:spPr>
      <dgm:t>
        <a:bodyPr/>
        <a:lstStyle/>
        <a:p>
          <a:r>
            <a:rPr lang="en-US" dirty="0"/>
            <a:t>Over-Sampling</a:t>
          </a:r>
        </a:p>
      </dgm:t>
    </dgm:pt>
    <dgm:pt modelId="{12A9571B-4499-4621-A9CD-BAEA70D51053}" type="parTrans" cxnId="{8CA8B095-1941-4E7B-A665-40CC2ED3E39C}">
      <dgm:prSet/>
      <dgm:spPr/>
      <dgm:t>
        <a:bodyPr/>
        <a:lstStyle/>
        <a:p>
          <a:endParaRPr lang="en-US"/>
        </a:p>
      </dgm:t>
    </dgm:pt>
    <dgm:pt modelId="{BB6A5EAF-A9CA-4351-8127-25BB37C2F1C8}" type="sibTrans" cxnId="{8CA8B095-1941-4E7B-A665-40CC2ED3E39C}">
      <dgm:prSet/>
      <dgm:spPr/>
      <dgm:t>
        <a:bodyPr/>
        <a:lstStyle/>
        <a:p>
          <a:endParaRPr lang="en-US"/>
        </a:p>
      </dgm:t>
    </dgm:pt>
    <dgm:pt modelId="{99E5CA57-65A9-4540-AF25-C0226A65F8B1}">
      <dgm:prSet phldrT="[Text]"/>
      <dgm:spPr/>
      <dgm:t>
        <a:bodyPr/>
        <a:lstStyle/>
        <a:p>
          <a:r>
            <a:rPr lang="en-US" b="1" dirty="0"/>
            <a:t>SMOTE</a:t>
          </a:r>
          <a:r>
            <a:rPr lang="en-US" dirty="0"/>
            <a:t> (</a:t>
          </a:r>
          <a:r>
            <a:rPr lang="en-US" b="0" i="0" dirty="0"/>
            <a:t>Synthetic Minority Over-sampling Technique) -</a:t>
          </a:r>
        </a:p>
        <a:p>
          <a:r>
            <a:rPr lang="en-US" dirty="0"/>
            <a:t>a smarter way to oversample, it creates synthetic samples that are similar to the existing minority class samples. </a:t>
          </a:r>
        </a:p>
      </dgm:t>
    </dgm:pt>
    <dgm:pt modelId="{2A5DBD18-0B4D-4113-96EA-709A820B4096}" type="parTrans" cxnId="{91B4909A-5092-49BE-846E-7AA54D29EF5B}">
      <dgm:prSet/>
      <dgm:spPr/>
      <dgm:t>
        <a:bodyPr/>
        <a:lstStyle/>
        <a:p>
          <a:endParaRPr lang="en-US"/>
        </a:p>
      </dgm:t>
    </dgm:pt>
    <dgm:pt modelId="{169DD23D-46E5-46E6-BEFA-3AA801CAFD89}" type="sibTrans" cxnId="{91B4909A-5092-49BE-846E-7AA54D29EF5B}">
      <dgm:prSet/>
      <dgm:spPr/>
      <dgm:t>
        <a:bodyPr/>
        <a:lstStyle/>
        <a:p>
          <a:endParaRPr lang="en-US"/>
        </a:p>
      </dgm:t>
    </dgm:pt>
    <dgm:pt modelId="{74D0DAF9-815E-492B-A754-55069EFB3B47}">
      <dgm:prSet phldrT="[Text]"/>
      <dgm:spPr>
        <a:solidFill>
          <a:srgbClr val="7030A0"/>
        </a:solidFill>
      </dgm:spPr>
      <dgm:t>
        <a:bodyPr/>
        <a:lstStyle/>
        <a:p>
          <a:r>
            <a:rPr lang="en-US" dirty="0"/>
            <a:t>Under-Sampling</a:t>
          </a:r>
        </a:p>
      </dgm:t>
    </dgm:pt>
    <dgm:pt modelId="{14D76218-5C2D-416C-AE12-B1295C21E552}" type="parTrans" cxnId="{D6544AEC-4968-499B-8676-2A26B1108A9B}">
      <dgm:prSet/>
      <dgm:spPr/>
      <dgm:t>
        <a:bodyPr/>
        <a:lstStyle/>
        <a:p>
          <a:endParaRPr lang="en-US"/>
        </a:p>
      </dgm:t>
    </dgm:pt>
    <dgm:pt modelId="{7F7C52B4-3B8D-45F3-A71F-B241AA257CB8}" type="sibTrans" cxnId="{D6544AEC-4968-499B-8676-2A26B1108A9B}">
      <dgm:prSet/>
      <dgm:spPr/>
      <dgm:t>
        <a:bodyPr/>
        <a:lstStyle/>
        <a:p>
          <a:endParaRPr lang="en-US"/>
        </a:p>
      </dgm:t>
    </dgm:pt>
    <dgm:pt modelId="{5A99F0C9-3ED5-4572-B180-7A04171C2DDA}">
      <dgm:prSet phldrT="[Text]"/>
      <dgm:spPr/>
      <dgm:t>
        <a:bodyPr/>
        <a:lstStyle/>
        <a:p>
          <a:r>
            <a:rPr lang="en-US" b="1" dirty="0"/>
            <a:t>Random Under Sampler </a:t>
          </a:r>
          <a:r>
            <a:rPr lang="en-US" dirty="0"/>
            <a:t>do under-sampling by randomly removing samples from the majority class.</a:t>
          </a:r>
        </a:p>
      </dgm:t>
    </dgm:pt>
    <dgm:pt modelId="{A1F0B3DD-1BC3-4686-9C24-1A3038EBB8A7}" type="parTrans" cxnId="{E533A8E7-DCDC-4B82-82BB-975A74D05F97}">
      <dgm:prSet/>
      <dgm:spPr/>
      <dgm:t>
        <a:bodyPr/>
        <a:lstStyle/>
        <a:p>
          <a:endParaRPr lang="en-US"/>
        </a:p>
      </dgm:t>
    </dgm:pt>
    <dgm:pt modelId="{79D850F4-474B-4ABF-82BB-46ADF528360E}" type="sibTrans" cxnId="{E533A8E7-DCDC-4B82-82BB-975A74D05F97}">
      <dgm:prSet/>
      <dgm:spPr/>
      <dgm:t>
        <a:bodyPr/>
        <a:lstStyle/>
        <a:p>
          <a:endParaRPr lang="en-US"/>
        </a:p>
      </dgm:t>
    </dgm:pt>
    <dgm:pt modelId="{CD166343-E11D-45BC-9FE5-EEC1708E9BF1}">
      <dgm:prSet phldrT="[Text]"/>
      <dgm:spPr/>
      <dgm:t>
        <a:bodyPr/>
        <a:lstStyle/>
        <a:p>
          <a:r>
            <a:rPr lang="en-US" b="0" i="0" dirty="0"/>
            <a:t> Adding </a:t>
          </a:r>
          <a:r>
            <a:rPr lang="en-US" b="1" i="0" dirty="0"/>
            <a:t>more copies of the minority class</a:t>
          </a:r>
          <a:r>
            <a:rPr lang="en-US" b="0" i="0" dirty="0"/>
            <a:t> to balance the dataset.</a:t>
          </a:r>
          <a:endParaRPr lang="en-US" dirty="0"/>
        </a:p>
      </dgm:t>
    </dgm:pt>
    <dgm:pt modelId="{3F125C38-B0F5-497A-9E19-C4CF24393E6E}" type="parTrans" cxnId="{7D74A70B-07BC-40D3-A792-861202A4718D}">
      <dgm:prSet/>
      <dgm:spPr/>
      <dgm:t>
        <a:bodyPr/>
        <a:lstStyle/>
        <a:p>
          <a:endParaRPr lang="en-US"/>
        </a:p>
      </dgm:t>
    </dgm:pt>
    <dgm:pt modelId="{3D76D64A-7984-4027-97E5-B764D858C69B}" type="sibTrans" cxnId="{7D74A70B-07BC-40D3-A792-861202A4718D}">
      <dgm:prSet/>
      <dgm:spPr/>
      <dgm:t>
        <a:bodyPr/>
        <a:lstStyle/>
        <a:p>
          <a:endParaRPr lang="en-US"/>
        </a:p>
      </dgm:t>
    </dgm:pt>
    <dgm:pt modelId="{BF06E5FA-0EA1-4D55-BA79-E9568AD6158C}">
      <dgm:prSet phldrT="[Text]"/>
      <dgm:spPr/>
      <dgm:t>
        <a:bodyPr/>
        <a:lstStyle/>
        <a:p>
          <a:r>
            <a:rPr lang="en-US" b="1" dirty="0"/>
            <a:t>trimming down the majority class </a:t>
          </a:r>
          <a:r>
            <a:rPr lang="en-US" dirty="0"/>
            <a:t>to match the minority class</a:t>
          </a:r>
        </a:p>
      </dgm:t>
    </dgm:pt>
    <dgm:pt modelId="{AD6952B6-4EFC-4F6A-B50A-D83D5F6A31B9}" type="parTrans" cxnId="{6CB8AB43-EB84-4EFE-8730-BBF52E8B0B28}">
      <dgm:prSet/>
      <dgm:spPr/>
      <dgm:t>
        <a:bodyPr/>
        <a:lstStyle/>
        <a:p>
          <a:endParaRPr lang="en-US"/>
        </a:p>
      </dgm:t>
    </dgm:pt>
    <dgm:pt modelId="{8B5A3F3F-F541-49C3-BEE8-0B369F1A0F6A}" type="sibTrans" cxnId="{6CB8AB43-EB84-4EFE-8730-BBF52E8B0B28}">
      <dgm:prSet/>
      <dgm:spPr/>
      <dgm:t>
        <a:bodyPr/>
        <a:lstStyle/>
        <a:p>
          <a:endParaRPr lang="en-US"/>
        </a:p>
      </dgm:t>
    </dgm:pt>
    <dgm:pt modelId="{EA4FBEDC-10E9-42D2-B067-F4D4BE2C6BD2}" type="pres">
      <dgm:prSet presAssocID="{2EE9B4BA-E75A-40C1-8A61-E907EAA75AAE}" presName="list" presStyleCnt="0">
        <dgm:presLayoutVars>
          <dgm:dir/>
          <dgm:animLvl val="lvl"/>
        </dgm:presLayoutVars>
      </dgm:prSet>
      <dgm:spPr/>
    </dgm:pt>
    <dgm:pt modelId="{A1D9FFC7-BC7B-4CF2-B7EB-4EED4A53E3CE}" type="pres">
      <dgm:prSet presAssocID="{DEB87217-13AC-4363-94DD-B4F87183DAE5}" presName="posSpace" presStyleCnt="0"/>
      <dgm:spPr/>
    </dgm:pt>
    <dgm:pt modelId="{481F9416-F573-42F9-B39D-3939224C424B}" type="pres">
      <dgm:prSet presAssocID="{DEB87217-13AC-4363-94DD-B4F87183DAE5}" presName="vertFlow" presStyleCnt="0"/>
      <dgm:spPr/>
    </dgm:pt>
    <dgm:pt modelId="{37B6110B-34E3-4565-BB2E-E3FDA3D7D19B}" type="pres">
      <dgm:prSet presAssocID="{DEB87217-13AC-4363-94DD-B4F87183DAE5}" presName="topSpace" presStyleCnt="0"/>
      <dgm:spPr/>
    </dgm:pt>
    <dgm:pt modelId="{7E0F6078-691F-490D-852D-80EDD040A528}" type="pres">
      <dgm:prSet presAssocID="{DEB87217-13AC-4363-94DD-B4F87183DAE5}" presName="firstComp" presStyleCnt="0"/>
      <dgm:spPr/>
    </dgm:pt>
    <dgm:pt modelId="{93975628-94BD-486C-A7C5-42626198293E}" type="pres">
      <dgm:prSet presAssocID="{DEB87217-13AC-4363-94DD-B4F87183DAE5}" presName="firstChild" presStyleLbl="bgAccFollowNode1" presStyleIdx="0" presStyleCnt="5"/>
      <dgm:spPr/>
    </dgm:pt>
    <dgm:pt modelId="{DF469940-11BC-47B7-87AA-DBD1465FD5E4}" type="pres">
      <dgm:prSet presAssocID="{DEB87217-13AC-4363-94DD-B4F87183DAE5}" presName="firstChildTx" presStyleLbl="bgAccFollowNode1" presStyleIdx="0" presStyleCnt="5">
        <dgm:presLayoutVars>
          <dgm:bulletEnabled val="1"/>
        </dgm:presLayoutVars>
      </dgm:prSet>
      <dgm:spPr/>
    </dgm:pt>
    <dgm:pt modelId="{9F24E443-80D8-48E1-8B87-20F8D068A514}" type="pres">
      <dgm:prSet presAssocID="{DEB87217-13AC-4363-94DD-B4F87183DAE5}" presName="negSpace" presStyleCnt="0"/>
      <dgm:spPr/>
    </dgm:pt>
    <dgm:pt modelId="{8A871E12-CF7F-4EE4-8A1D-E4546E2FEA1D}" type="pres">
      <dgm:prSet presAssocID="{DEB87217-13AC-4363-94DD-B4F87183DAE5}" presName="circle" presStyleLbl="node1" presStyleIdx="0" presStyleCnt="3"/>
      <dgm:spPr/>
    </dgm:pt>
    <dgm:pt modelId="{BF390871-674F-4E65-AF09-FCCA1950CD32}" type="pres">
      <dgm:prSet presAssocID="{33C455BF-2119-485E-B46F-A61ADB03CD9B}" presName="transSpace" presStyleCnt="0"/>
      <dgm:spPr/>
    </dgm:pt>
    <dgm:pt modelId="{1FB20B36-6039-47DA-86A4-9A0D0A04AA92}" type="pres">
      <dgm:prSet presAssocID="{AF409D8F-4D9F-4AF1-B5BA-893F882898ED}" presName="posSpace" presStyleCnt="0"/>
      <dgm:spPr/>
    </dgm:pt>
    <dgm:pt modelId="{0B66C9C9-79AE-436A-BBF7-C07E194E6DA4}" type="pres">
      <dgm:prSet presAssocID="{AF409D8F-4D9F-4AF1-B5BA-893F882898ED}" presName="vertFlow" presStyleCnt="0"/>
      <dgm:spPr/>
    </dgm:pt>
    <dgm:pt modelId="{267B0A3A-B4C6-46B5-BFD4-0EE257E548B2}" type="pres">
      <dgm:prSet presAssocID="{AF409D8F-4D9F-4AF1-B5BA-893F882898ED}" presName="topSpace" presStyleCnt="0"/>
      <dgm:spPr/>
    </dgm:pt>
    <dgm:pt modelId="{5F8965A7-6903-4998-B76C-BE9AA999AF23}" type="pres">
      <dgm:prSet presAssocID="{AF409D8F-4D9F-4AF1-B5BA-893F882898ED}" presName="firstComp" presStyleCnt="0"/>
      <dgm:spPr/>
    </dgm:pt>
    <dgm:pt modelId="{C5E2DB32-8D5B-4B99-A08E-79404ED2CFE5}" type="pres">
      <dgm:prSet presAssocID="{AF409D8F-4D9F-4AF1-B5BA-893F882898ED}" presName="firstChild" presStyleLbl="bgAccFollowNode1" presStyleIdx="1" presStyleCnt="5"/>
      <dgm:spPr/>
    </dgm:pt>
    <dgm:pt modelId="{A1709E77-FD43-4B50-B540-3B1E7354B4DF}" type="pres">
      <dgm:prSet presAssocID="{AF409D8F-4D9F-4AF1-B5BA-893F882898ED}" presName="firstChildTx" presStyleLbl="bgAccFollowNode1" presStyleIdx="1" presStyleCnt="5">
        <dgm:presLayoutVars>
          <dgm:bulletEnabled val="1"/>
        </dgm:presLayoutVars>
      </dgm:prSet>
      <dgm:spPr/>
    </dgm:pt>
    <dgm:pt modelId="{2B6594D4-188E-43A2-9E82-16DFC50810D2}" type="pres">
      <dgm:prSet presAssocID="{99E5CA57-65A9-4540-AF25-C0226A65F8B1}" presName="comp" presStyleCnt="0"/>
      <dgm:spPr/>
    </dgm:pt>
    <dgm:pt modelId="{076969AF-8353-43FB-83F6-22456631F726}" type="pres">
      <dgm:prSet presAssocID="{99E5CA57-65A9-4540-AF25-C0226A65F8B1}" presName="child" presStyleLbl="bgAccFollowNode1" presStyleIdx="2" presStyleCnt="5" custScaleX="98985" custScaleY="136424"/>
      <dgm:spPr/>
    </dgm:pt>
    <dgm:pt modelId="{C094A240-BAC6-4623-B0ED-AA3D05C531AF}" type="pres">
      <dgm:prSet presAssocID="{99E5CA57-65A9-4540-AF25-C0226A65F8B1}" presName="childTx" presStyleLbl="bgAccFollowNode1" presStyleIdx="2" presStyleCnt="5">
        <dgm:presLayoutVars>
          <dgm:bulletEnabled val="1"/>
        </dgm:presLayoutVars>
      </dgm:prSet>
      <dgm:spPr/>
    </dgm:pt>
    <dgm:pt modelId="{C84E5427-0BF3-4B33-B691-396C219B482A}" type="pres">
      <dgm:prSet presAssocID="{AF409D8F-4D9F-4AF1-B5BA-893F882898ED}" presName="negSpace" presStyleCnt="0"/>
      <dgm:spPr/>
    </dgm:pt>
    <dgm:pt modelId="{3F7C1A69-6069-4D11-8D6D-4646EE322D5E}" type="pres">
      <dgm:prSet presAssocID="{AF409D8F-4D9F-4AF1-B5BA-893F882898ED}" presName="circle" presStyleLbl="node1" presStyleIdx="1" presStyleCnt="3"/>
      <dgm:spPr/>
    </dgm:pt>
    <dgm:pt modelId="{D20AB702-6B15-48B9-9C17-4E668F4881F3}" type="pres">
      <dgm:prSet presAssocID="{BB6A5EAF-A9CA-4351-8127-25BB37C2F1C8}" presName="transSpace" presStyleCnt="0"/>
      <dgm:spPr/>
    </dgm:pt>
    <dgm:pt modelId="{988F30A3-5FB2-49B4-BDD4-8CB49132A500}" type="pres">
      <dgm:prSet presAssocID="{74D0DAF9-815E-492B-A754-55069EFB3B47}" presName="posSpace" presStyleCnt="0"/>
      <dgm:spPr/>
    </dgm:pt>
    <dgm:pt modelId="{47CC4622-72CD-49EB-B7C0-8FF87FC73A42}" type="pres">
      <dgm:prSet presAssocID="{74D0DAF9-815E-492B-A754-55069EFB3B47}" presName="vertFlow" presStyleCnt="0"/>
      <dgm:spPr/>
    </dgm:pt>
    <dgm:pt modelId="{F1688057-4251-484F-9D5F-D37FE4B2F820}" type="pres">
      <dgm:prSet presAssocID="{74D0DAF9-815E-492B-A754-55069EFB3B47}" presName="topSpace" presStyleCnt="0"/>
      <dgm:spPr/>
    </dgm:pt>
    <dgm:pt modelId="{CB1DB130-5040-47A2-9D8A-00F718CBDCE6}" type="pres">
      <dgm:prSet presAssocID="{74D0DAF9-815E-492B-A754-55069EFB3B47}" presName="firstComp" presStyleCnt="0"/>
      <dgm:spPr/>
    </dgm:pt>
    <dgm:pt modelId="{CCB054B0-A567-457E-9781-41A1D45E6B29}" type="pres">
      <dgm:prSet presAssocID="{74D0DAF9-815E-492B-A754-55069EFB3B47}" presName="firstChild" presStyleLbl="bgAccFollowNode1" presStyleIdx="3" presStyleCnt="5"/>
      <dgm:spPr/>
    </dgm:pt>
    <dgm:pt modelId="{85AB78CF-84E2-4064-AA45-44F365FCBDDF}" type="pres">
      <dgm:prSet presAssocID="{74D0DAF9-815E-492B-A754-55069EFB3B47}" presName="firstChildTx" presStyleLbl="bgAccFollowNode1" presStyleIdx="3" presStyleCnt="5">
        <dgm:presLayoutVars>
          <dgm:bulletEnabled val="1"/>
        </dgm:presLayoutVars>
      </dgm:prSet>
      <dgm:spPr/>
    </dgm:pt>
    <dgm:pt modelId="{49EC78E6-6F4D-4C1E-938F-7B0AA89B8A06}" type="pres">
      <dgm:prSet presAssocID="{5A99F0C9-3ED5-4572-B180-7A04171C2DDA}" presName="comp" presStyleCnt="0"/>
      <dgm:spPr/>
    </dgm:pt>
    <dgm:pt modelId="{BEC9AF8A-A26E-4B5A-8567-AC4A7A6999A5}" type="pres">
      <dgm:prSet presAssocID="{5A99F0C9-3ED5-4572-B180-7A04171C2DDA}" presName="child" presStyleLbl="bgAccFollowNode1" presStyleIdx="4" presStyleCnt="5"/>
      <dgm:spPr/>
    </dgm:pt>
    <dgm:pt modelId="{64B94760-55B3-4004-94DA-42EC64442BE8}" type="pres">
      <dgm:prSet presAssocID="{5A99F0C9-3ED5-4572-B180-7A04171C2DDA}" presName="childTx" presStyleLbl="bgAccFollowNode1" presStyleIdx="4" presStyleCnt="5">
        <dgm:presLayoutVars>
          <dgm:bulletEnabled val="1"/>
        </dgm:presLayoutVars>
      </dgm:prSet>
      <dgm:spPr/>
    </dgm:pt>
    <dgm:pt modelId="{65C84942-C937-460A-BC83-C2431CEB21F2}" type="pres">
      <dgm:prSet presAssocID="{74D0DAF9-815E-492B-A754-55069EFB3B47}" presName="negSpace" presStyleCnt="0"/>
      <dgm:spPr/>
    </dgm:pt>
    <dgm:pt modelId="{EF99C182-DE53-48AF-8489-3F4BF4462E29}" type="pres">
      <dgm:prSet presAssocID="{74D0DAF9-815E-492B-A754-55069EFB3B47}" presName="circle" presStyleLbl="node1" presStyleIdx="2" presStyleCnt="3"/>
      <dgm:spPr/>
    </dgm:pt>
  </dgm:ptLst>
  <dgm:cxnLst>
    <dgm:cxn modelId="{B2209602-18F6-4BC5-8451-B82455678913}" type="presOf" srcId="{5A99F0C9-3ED5-4572-B180-7A04171C2DDA}" destId="{64B94760-55B3-4004-94DA-42EC64442BE8}" srcOrd="1" destOrd="0" presId="urn:microsoft.com/office/officeart/2005/8/layout/hList9"/>
    <dgm:cxn modelId="{9ECAD507-A583-4B56-9A8E-91CFACBA0A83}" type="presOf" srcId="{BF06E5FA-0EA1-4D55-BA79-E9568AD6158C}" destId="{85AB78CF-84E2-4064-AA45-44F365FCBDDF}" srcOrd="1" destOrd="0" presId="urn:microsoft.com/office/officeart/2005/8/layout/hList9"/>
    <dgm:cxn modelId="{7D74A70B-07BC-40D3-A792-861202A4718D}" srcId="{AF409D8F-4D9F-4AF1-B5BA-893F882898ED}" destId="{CD166343-E11D-45BC-9FE5-EEC1708E9BF1}" srcOrd="0" destOrd="0" parTransId="{3F125C38-B0F5-497A-9E19-C4CF24393E6E}" sibTransId="{3D76D64A-7984-4027-97E5-B764D858C69B}"/>
    <dgm:cxn modelId="{FDD15E0D-6D88-4E3E-8488-37CDBDA83236}" type="presOf" srcId="{921CB11F-B6B1-4ED4-91F2-72B5DADE0263}" destId="{93975628-94BD-486C-A7C5-42626198293E}" srcOrd="0" destOrd="0" presId="urn:microsoft.com/office/officeart/2005/8/layout/hList9"/>
    <dgm:cxn modelId="{C7AC762A-5C6C-463E-B43D-E3A87D348191}" srcId="{DEB87217-13AC-4363-94DD-B4F87183DAE5}" destId="{921CB11F-B6B1-4ED4-91F2-72B5DADE0263}" srcOrd="0" destOrd="0" parTransId="{2EA73D1F-C478-49D1-AF3C-BF2A7FB02184}" sibTransId="{9D4121B6-8C74-475C-BF4F-032AA3348784}"/>
    <dgm:cxn modelId="{2E358232-5018-44B9-BC4D-67D860CDD020}" srcId="{2EE9B4BA-E75A-40C1-8A61-E907EAA75AAE}" destId="{DEB87217-13AC-4363-94DD-B4F87183DAE5}" srcOrd="0" destOrd="0" parTransId="{E64DEED3-2B47-4502-912C-3648AF1DC544}" sibTransId="{33C455BF-2119-485E-B46F-A61ADB03CD9B}"/>
    <dgm:cxn modelId="{4716F73E-AC4A-4891-AD2E-50DED612B9F8}" type="presOf" srcId="{AF409D8F-4D9F-4AF1-B5BA-893F882898ED}" destId="{3F7C1A69-6069-4D11-8D6D-4646EE322D5E}" srcOrd="0" destOrd="0" presId="urn:microsoft.com/office/officeart/2005/8/layout/hList9"/>
    <dgm:cxn modelId="{6CB8AB43-EB84-4EFE-8730-BBF52E8B0B28}" srcId="{74D0DAF9-815E-492B-A754-55069EFB3B47}" destId="{BF06E5FA-0EA1-4D55-BA79-E9568AD6158C}" srcOrd="0" destOrd="0" parTransId="{AD6952B6-4EFC-4F6A-B50A-D83D5F6A31B9}" sibTransId="{8B5A3F3F-F541-49C3-BEE8-0B369F1A0F6A}"/>
    <dgm:cxn modelId="{6EC57F83-19FD-41F1-8D77-C66CF05C7E65}" type="presOf" srcId="{BF06E5FA-0EA1-4D55-BA79-E9568AD6158C}" destId="{CCB054B0-A567-457E-9781-41A1D45E6B29}" srcOrd="0" destOrd="0" presId="urn:microsoft.com/office/officeart/2005/8/layout/hList9"/>
    <dgm:cxn modelId="{237EEA8F-48A9-4C92-9BEB-6EF8900B93DE}" type="presOf" srcId="{99E5CA57-65A9-4540-AF25-C0226A65F8B1}" destId="{076969AF-8353-43FB-83F6-22456631F726}" srcOrd="0" destOrd="0" presId="urn:microsoft.com/office/officeart/2005/8/layout/hList9"/>
    <dgm:cxn modelId="{FAB6CB94-7486-480A-A5A5-E29AC7BAA2BD}" type="presOf" srcId="{CD166343-E11D-45BC-9FE5-EEC1708E9BF1}" destId="{C5E2DB32-8D5B-4B99-A08E-79404ED2CFE5}" srcOrd="0" destOrd="0" presId="urn:microsoft.com/office/officeart/2005/8/layout/hList9"/>
    <dgm:cxn modelId="{8CA8B095-1941-4E7B-A665-40CC2ED3E39C}" srcId="{2EE9B4BA-E75A-40C1-8A61-E907EAA75AAE}" destId="{AF409D8F-4D9F-4AF1-B5BA-893F882898ED}" srcOrd="1" destOrd="0" parTransId="{12A9571B-4499-4621-A9CD-BAEA70D51053}" sibTransId="{BB6A5EAF-A9CA-4351-8127-25BB37C2F1C8}"/>
    <dgm:cxn modelId="{0F4B9097-DAA6-414F-B29C-C6E9EA125956}" type="presOf" srcId="{CD166343-E11D-45BC-9FE5-EEC1708E9BF1}" destId="{A1709E77-FD43-4B50-B540-3B1E7354B4DF}" srcOrd="1" destOrd="0" presId="urn:microsoft.com/office/officeart/2005/8/layout/hList9"/>
    <dgm:cxn modelId="{91B4909A-5092-49BE-846E-7AA54D29EF5B}" srcId="{AF409D8F-4D9F-4AF1-B5BA-893F882898ED}" destId="{99E5CA57-65A9-4540-AF25-C0226A65F8B1}" srcOrd="1" destOrd="0" parTransId="{2A5DBD18-0B4D-4113-96EA-709A820B4096}" sibTransId="{169DD23D-46E5-46E6-BEFA-3AA801CAFD89}"/>
    <dgm:cxn modelId="{1871C2C0-4A8E-444E-A34A-E4EAF8EA3AC1}" type="presOf" srcId="{5A99F0C9-3ED5-4572-B180-7A04171C2DDA}" destId="{BEC9AF8A-A26E-4B5A-8567-AC4A7A6999A5}" srcOrd="0" destOrd="0" presId="urn:microsoft.com/office/officeart/2005/8/layout/hList9"/>
    <dgm:cxn modelId="{B62EB7C4-9510-4098-9CC6-07B6C3DC901B}" type="presOf" srcId="{921CB11F-B6B1-4ED4-91F2-72B5DADE0263}" destId="{DF469940-11BC-47B7-87AA-DBD1465FD5E4}" srcOrd="1" destOrd="0" presId="urn:microsoft.com/office/officeart/2005/8/layout/hList9"/>
    <dgm:cxn modelId="{2FA192C9-8CE8-49B2-B007-E83F248FF6E5}" type="presOf" srcId="{DEB87217-13AC-4363-94DD-B4F87183DAE5}" destId="{8A871E12-CF7F-4EE4-8A1D-E4546E2FEA1D}" srcOrd="0" destOrd="0" presId="urn:microsoft.com/office/officeart/2005/8/layout/hList9"/>
    <dgm:cxn modelId="{A5986DD0-F79B-4FDC-8468-C5386918FE88}" type="presOf" srcId="{99E5CA57-65A9-4540-AF25-C0226A65F8B1}" destId="{C094A240-BAC6-4623-B0ED-AA3D05C531AF}" srcOrd="1" destOrd="0" presId="urn:microsoft.com/office/officeart/2005/8/layout/hList9"/>
    <dgm:cxn modelId="{51DDAFE3-6918-4CEF-9B82-F99A53FC940D}" type="presOf" srcId="{74D0DAF9-815E-492B-A754-55069EFB3B47}" destId="{EF99C182-DE53-48AF-8489-3F4BF4462E29}" srcOrd="0" destOrd="0" presId="urn:microsoft.com/office/officeart/2005/8/layout/hList9"/>
    <dgm:cxn modelId="{E533A8E7-DCDC-4B82-82BB-975A74D05F97}" srcId="{74D0DAF9-815E-492B-A754-55069EFB3B47}" destId="{5A99F0C9-3ED5-4572-B180-7A04171C2DDA}" srcOrd="1" destOrd="0" parTransId="{A1F0B3DD-1BC3-4686-9C24-1A3038EBB8A7}" sibTransId="{79D850F4-474B-4ABF-82BB-46ADF528360E}"/>
    <dgm:cxn modelId="{4D3F27EA-DACA-49C6-8EF9-8BCCBD74E22F}" type="presOf" srcId="{2EE9B4BA-E75A-40C1-8A61-E907EAA75AAE}" destId="{EA4FBEDC-10E9-42D2-B067-F4D4BE2C6BD2}" srcOrd="0" destOrd="0" presId="urn:microsoft.com/office/officeart/2005/8/layout/hList9"/>
    <dgm:cxn modelId="{D6544AEC-4968-499B-8676-2A26B1108A9B}" srcId="{2EE9B4BA-E75A-40C1-8A61-E907EAA75AAE}" destId="{74D0DAF9-815E-492B-A754-55069EFB3B47}" srcOrd="2" destOrd="0" parTransId="{14D76218-5C2D-416C-AE12-B1295C21E552}" sibTransId="{7F7C52B4-3B8D-45F3-A71F-B241AA257CB8}"/>
    <dgm:cxn modelId="{A890A531-5A9F-464E-BC7E-A0D96D0DC699}" type="presParOf" srcId="{EA4FBEDC-10E9-42D2-B067-F4D4BE2C6BD2}" destId="{A1D9FFC7-BC7B-4CF2-B7EB-4EED4A53E3CE}" srcOrd="0" destOrd="0" presId="urn:microsoft.com/office/officeart/2005/8/layout/hList9"/>
    <dgm:cxn modelId="{9286946D-6698-4041-89F1-2F2DAA1C19F5}" type="presParOf" srcId="{EA4FBEDC-10E9-42D2-B067-F4D4BE2C6BD2}" destId="{481F9416-F573-42F9-B39D-3939224C424B}" srcOrd="1" destOrd="0" presId="urn:microsoft.com/office/officeart/2005/8/layout/hList9"/>
    <dgm:cxn modelId="{3278536D-F899-444C-8818-B93A853E4C9F}" type="presParOf" srcId="{481F9416-F573-42F9-B39D-3939224C424B}" destId="{37B6110B-34E3-4565-BB2E-E3FDA3D7D19B}" srcOrd="0" destOrd="0" presId="urn:microsoft.com/office/officeart/2005/8/layout/hList9"/>
    <dgm:cxn modelId="{4A0E821C-D3B8-4254-8042-477A9D7ABDDD}" type="presParOf" srcId="{481F9416-F573-42F9-B39D-3939224C424B}" destId="{7E0F6078-691F-490D-852D-80EDD040A528}" srcOrd="1" destOrd="0" presId="urn:microsoft.com/office/officeart/2005/8/layout/hList9"/>
    <dgm:cxn modelId="{7508A65F-FE76-4AA1-9490-97F6E19CC693}" type="presParOf" srcId="{7E0F6078-691F-490D-852D-80EDD040A528}" destId="{93975628-94BD-486C-A7C5-42626198293E}" srcOrd="0" destOrd="0" presId="urn:microsoft.com/office/officeart/2005/8/layout/hList9"/>
    <dgm:cxn modelId="{EB7AFAEC-6D9F-416E-8EE8-4FAB8B89E547}" type="presParOf" srcId="{7E0F6078-691F-490D-852D-80EDD040A528}" destId="{DF469940-11BC-47B7-87AA-DBD1465FD5E4}" srcOrd="1" destOrd="0" presId="urn:microsoft.com/office/officeart/2005/8/layout/hList9"/>
    <dgm:cxn modelId="{39FA98E2-6D3B-4805-A8B9-AF01D70B67D7}" type="presParOf" srcId="{EA4FBEDC-10E9-42D2-B067-F4D4BE2C6BD2}" destId="{9F24E443-80D8-48E1-8B87-20F8D068A514}" srcOrd="2" destOrd="0" presId="urn:microsoft.com/office/officeart/2005/8/layout/hList9"/>
    <dgm:cxn modelId="{E3D9B167-4CE8-47CC-AB0A-C2007CCA649F}" type="presParOf" srcId="{EA4FBEDC-10E9-42D2-B067-F4D4BE2C6BD2}" destId="{8A871E12-CF7F-4EE4-8A1D-E4546E2FEA1D}" srcOrd="3" destOrd="0" presId="urn:microsoft.com/office/officeart/2005/8/layout/hList9"/>
    <dgm:cxn modelId="{EF26E4A0-B703-4EEA-A04F-2BD9E98F213A}" type="presParOf" srcId="{EA4FBEDC-10E9-42D2-B067-F4D4BE2C6BD2}" destId="{BF390871-674F-4E65-AF09-FCCA1950CD32}" srcOrd="4" destOrd="0" presId="urn:microsoft.com/office/officeart/2005/8/layout/hList9"/>
    <dgm:cxn modelId="{78993492-0AFF-4D63-8CF0-DC384620474D}" type="presParOf" srcId="{EA4FBEDC-10E9-42D2-B067-F4D4BE2C6BD2}" destId="{1FB20B36-6039-47DA-86A4-9A0D0A04AA92}" srcOrd="5" destOrd="0" presId="urn:microsoft.com/office/officeart/2005/8/layout/hList9"/>
    <dgm:cxn modelId="{FACA5661-A8C3-4BF6-9B28-2AAA4D939B2E}" type="presParOf" srcId="{EA4FBEDC-10E9-42D2-B067-F4D4BE2C6BD2}" destId="{0B66C9C9-79AE-436A-BBF7-C07E194E6DA4}" srcOrd="6" destOrd="0" presId="urn:microsoft.com/office/officeart/2005/8/layout/hList9"/>
    <dgm:cxn modelId="{36C59C71-87BF-4543-911A-141BB66480C8}" type="presParOf" srcId="{0B66C9C9-79AE-436A-BBF7-C07E194E6DA4}" destId="{267B0A3A-B4C6-46B5-BFD4-0EE257E548B2}" srcOrd="0" destOrd="0" presId="urn:microsoft.com/office/officeart/2005/8/layout/hList9"/>
    <dgm:cxn modelId="{F113A39A-CEDF-4837-B213-05E6E1E45037}" type="presParOf" srcId="{0B66C9C9-79AE-436A-BBF7-C07E194E6DA4}" destId="{5F8965A7-6903-4998-B76C-BE9AA999AF23}" srcOrd="1" destOrd="0" presId="urn:microsoft.com/office/officeart/2005/8/layout/hList9"/>
    <dgm:cxn modelId="{2D5E2EE1-8CBF-4618-935A-812927EF2EEB}" type="presParOf" srcId="{5F8965A7-6903-4998-B76C-BE9AA999AF23}" destId="{C5E2DB32-8D5B-4B99-A08E-79404ED2CFE5}" srcOrd="0" destOrd="0" presId="urn:microsoft.com/office/officeart/2005/8/layout/hList9"/>
    <dgm:cxn modelId="{16EF71E6-2B77-4F70-84DD-528F7E3703DD}" type="presParOf" srcId="{5F8965A7-6903-4998-B76C-BE9AA999AF23}" destId="{A1709E77-FD43-4B50-B540-3B1E7354B4DF}" srcOrd="1" destOrd="0" presId="urn:microsoft.com/office/officeart/2005/8/layout/hList9"/>
    <dgm:cxn modelId="{6F1FA03F-DAB9-40D3-989C-C250B57CA2C3}" type="presParOf" srcId="{0B66C9C9-79AE-436A-BBF7-C07E194E6DA4}" destId="{2B6594D4-188E-43A2-9E82-16DFC50810D2}" srcOrd="2" destOrd="0" presId="urn:microsoft.com/office/officeart/2005/8/layout/hList9"/>
    <dgm:cxn modelId="{368E4F09-4250-4CAE-96AF-72E8B357482D}" type="presParOf" srcId="{2B6594D4-188E-43A2-9E82-16DFC50810D2}" destId="{076969AF-8353-43FB-83F6-22456631F726}" srcOrd="0" destOrd="0" presId="urn:microsoft.com/office/officeart/2005/8/layout/hList9"/>
    <dgm:cxn modelId="{88282EC1-FE6F-4F92-95D9-D71BEF05FA11}" type="presParOf" srcId="{2B6594D4-188E-43A2-9E82-16DFC50810D2}" destId="{C094A240-BAC6-4623-B0ED-AA3D05C531AF}" srcOrd="1" destOrd="0" presId="urn:microsoft.com/office/officeart/2005/8/layout/hList9"/>
    <dgm:cxn modelId="{F10B455B-1A97-47A7-996F-9CC0FA01FFC8}" type="presParOf" srcId="{EA4FBEDC-10E9-42D2-B067-F4D4BE2C6BD2}" destId="{C84E5427-0BF3-4B33-B691-396C219B482A}" srcOrd="7" destOrd="0" presId="urn:microsoft.com/office/officeart/2005/8/layout/hList9"/>
    <dgm:cxn modelId="{FF78E1C6-9D05-4AC1-9520-BBD0767D3C63}" type="presParOf" srcId="{EA4FBEDC-10E9-42D2-B067-F4D4BE2C6BD2}" destId="{3F7C1A69-6069-4D11-8D6D-4646EE322D5E}" srcOrd="8" destOrd="0" presId="urn:microsoft.com/office/officeart/2005/8/layout/hList9"/>
    <dgm:cxn modelId="{551A1421-B833-4DA9-A6F1-609A2A935E0F}" type="presParOf" srcId="{EA4FBEDC-10E9-42D2-B067-F4D4BE2C6BD2}" destId="{D20AB702-6B15-48B9-9C17-4E668F4881F3}" srcOrd="9" destOrd="0" presId="urn:microsoft.com/office/officeart/2005/8/layout/hList9"/>
    <dgm:cxn modelId="{BBF79F83-8F82-45FB-9A8F-62DE0C0718CB}" type="presParOf" srcId="{EA4FBEDC-10E9-42D2-B067-F4D4BE2C6BD2}" destId="{988F30A3-5FB2-49B4-BDD4-8CB49132A500}" srcOrd="10" destOrd="0" presId="urn:microsoft.com/office/officeart/2005/8/layout/hList9"/>
    <dgm:cxn modelId="{C2465CDA-2B1E-42A7-9797-91F8186B5C1D}" type="presParOf" srcId="{EA4FBEDC-10E9-42D2-B067-F4D4BE2C6BD2}" destId="{47CC4622-72CD-49EB-B7C0-8FF87FC73A42}" srcOrd="11" destOrd="0" presId="urn:microsoft.com/office/officeart/2005/8/layout/hList9"/>
    <dgm:cxn modelId="{5F02F664-A9F7-4E70-85B2-1134809CFC5E}" type="presParOf" srcId="{47CC4622-72CD-49EB-B7C0-8FF87FC73A42}" destId="{F1688057-4251-484F-9D5F-D37FE4B2F820}" srcOrd="0" destOrd="0" presId="urn:microsoft.com/office/officeart/2005/8/layout/hList9"/>
    <dgm:cxn modelId="{6CFE0048-FE1C-490A-B9E5-C342EE0B58B1}" type="presParOf" srcId="{47CC4622-72CD-49EB-B7C0-8FF87FC73A42}" destId="{CB1DB130-5040-47A2-9D8A-00F718CBDCE6}" srcOrd="1" destOrd="0" presId="urn:microsoft.com/office/officeart/2005/8/layout/hList9"/>
    <dgm:cxn modelId="{2F0063FF-9918-4E33-AA58-B4AF2B221154}" type="presParOf" srcId="{CB1DB130-5040-47A2-9D8A-00F718CBDCE6}" destId="{CCB054B0-A567-457E-9781-41A1D45E6B29}" srcOrd="0" destOrd="0" presId="urn:microsoft.com/office/officeart/2005/8/layout/hList9"/>
    <dgm:cxn modelId="{743AC1E1-FDB8-43DE-9262-DC60D69C659D}" type="presParOf" srcId="{CB1DB130-5040-47A2-9D8A-00F718CBDCE6}" destId="{85AB78CF-84E2-4064-AA45-44F365FCBDDF}" srcOrd="1" destOrd="0" presId="urn:microsoft.com/office/officeart/2005/8/layout/hList9"/>
    <dgm:cxn modelId="{0CB7BB07-98C8-48CD-8E49-8071E31E3B81}" type="presParOf" srcId="{47CC4622-72CD-49EB-B7C0-8FF87FC73A42}" destId="{49EC78E6-6F4D-4C1E-938F-7B0AA89B8A06}" srcOrd="2" destOrd="0" presId="urn:microsoft.com/office/officeart/2005/8/layout/hList9"/>
    <dgm:cxn modelId="{49E850CB-02F2-4095-B85D-703EB22A56DD}" type="presParOf" srcId="{49EC78E6-6F4D-4C1E-938F-7B0AA89B8A06}" destId="{BEC9AF8A-A26E-4B5A-8567-AC4A7A6999A5}" srcOrd="0" destOrd="0" presId="urn:microsoft.com/office/officeart/2005/8/layout/hList9"/>
    <dgm:cxn modelId="{F40F36FD-3D50-45F4-B15C-24400228B8AD}" type="presParOf" srcId="{49EC78E6-6F4D-4C1E-938F-7B0AA89B8A06}" destId="{64B94760-55B3-4004-94DA-42EC64442BE8}" srcOrd="1" destOrd="0" presId="urn:microsoft.com/office/officeart/2005/8/layout/hList9"/>
    <dgm:cxn modelId="{A46F40EE-3C02-4998-8D03-DCC853D8CA6E}" type="presParOf" srcId="{EA4FBEDC-10E9-42D2-B067-F4D4BE2C6BD2}" destId="{65C84942-C937-460A-BC83-C2431CEB21F2}" srcOrd="12" destOrd="0" presId="urn:microsoft.com/office/officeart/2005/8/layout/hList9"/>
    <dgm:cxn modelId="{1FBE896C-D66C-4061-AE40-C154329DC58D}" type="presParOf" srcId="{EA4FBEDC-10E9-42D2-B067-F4D4BE2C6BD2}" destId="{EF99C182-DE53-48AF-8489-3F4BF4462E29}"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148EFCD-599A-466E-8D62-1CC035F82231}" type="doc">
      <dgm:prSet loTypeId="urn:microsoft.com/office/officeart/2008/layout/SquareAccentList" loCatId="list" qsTypeId="urn:microsoft.com/office/officeart/2005/8/quickstyle/simple5" qsCatId="simple" csTypeId="urn:microsoft.com/office/officeart/2005/8/colors/accent1_4" csCatId="accent1" phldr="1"/>
      <dgm:spPr/>
      <dgm:t>
        <a:bodyPr/>
        <a:lstStyle/>
        <a:p>
          <a:endParaRPr lang="en-US"/>
        </a:p>
      </dgm:t>
    </dgm:pt>
    <dgm:pt modelId="{72848620-E8A4-4173-A4A4-7E37DE2BD06A}">
      <dgm:prSet phldrT="[Text]" custT="1"/>
      <dgm:spPr/>
      <dgm:t>
        <a:bodyPr/>
        <a:lstStyle/>
        <a:p>
          <a:pPr algn="ctr"/>
          <a:r>
            <a:rPr lang="en-US" sz="1800" b="1" dirty="0">
              <a:latin typeface="+mj-lt"/>
            </a:rPr>
            <a:t>Confusion Matrix </a:t>
          </a:r>
        </a:p>
      </dgm:t>
    </dgm:pt>
    <dgm:pt modelId="{DD95AB1E-D0EF-4CBC-A7A7-3F11313B2B50}" type="parTrans" cxnId="{6D7A6D03-3D4F-4F60-BF9C-4A0AC5C3AC0D}">
      <dgm:prSet/>
      <dgm:spPr/>
      <dgm:t>
        <a:bodyPr/>
        <a:lstStyle/>
        <a:p>
          <a:endParaRPr lang="en-US"/>
        </a:p>
      </dgm:t>
    </dgm:pt>
    <dgm:pt modelId="{6EE65168-744D-480D-B1FA-73B8D525913B}" type="sibTrans" cxnId="{6D7A6D03-3D4F-4F60-BF9C-4A0AC5C3AC0D}">
      <dgm:prSet/>
      <dgm:spPr/>
      <dgm:t>
        <a:bodyPr/>
        <a:lstStyle/>
        <a:p>
          <a:endParaRPr lang="en-US"/>
        </a:p>
      </dgm:t>
    </dgm:pt>
    <dgm:pt modelId="{C1A099E5-F939-4269-8F2D-9F05C07A1D96}">
      <dgm:prSet phldrT="[Text]"/>
      <dgm:spPr/>
      <dgm:t>
        <a:bodyPr/>
        <a:lstStyle/>
        <a:p>
          <a:r>
            <a:rPr lang="en-US" b="1" i="0" dirty="0"/>
            <a:t>True Positives (TP): </a:t>
          </a:r>
          <a:r>
            <a:rPr lang="en-US" b="0" i="0" dirty="0"/>
            <a:t>Instances that were correctly classified as positive.</a:t>
          </a:r>
          <a:endParaRPr lang="en-US" dirty="0"/>
        </a:p>
      </dgm:t>
    </dgm:pt>
    <dgm:pt modelId="{EEB814A6-06A1-4D9C-9D40-E722671184B5}" type="parTrans" cxnId="{DDB09551-073E-4231-B857-9641B8980D69}">
      <dgm:prSet/>
      <dgm:spPr/>
      <dgm:t>
        <a:bodyPr/>
        <a:lstStyle/>
        <a:p>
          <a:endParaRPr lang="en-US"/>
        </a:p>
      </dgm:t>
    </dgm:pt>
    <dgm:pt modelId="{1D1AB765-74FB-4196-8C59-0BD963A95CCB}" type="sibTrans" cxnId="{DDB09551-073E-4231-B857-9641B8980D69}">
      <dgm:prSet/>
      <dgm:spPr/>
      <dgm:t>
        <a:bodyPr/>
        <a:lstStyle/>
        <a:p>
          <a:endParaRPr lang="en-US"/>
        </a:p>
      </dgm:t>
    </dgm:pt>
    <dgm:pt modelId="{FD31A77D-ED42-4D2D-8D39-8B3AA036A5EA}">
      <dgm:prSet phldrT="[Text]"/>
      <dgm:spPr/>
      <dgm:t>
        <a:bodyPr/>
        <a:lstStyle/>
        <a:p>
          <a:pPr algn="ctr"/>
          <a:r>
            <a:rPr lang="en-US" b="1" dirty="0">
              <a:latin typeface="+mj-lt"/>
            </a:rPr>
            <a:t>Classification Report </a:t>
          </a:r>
        </a:p>
      </dgm:t>
    </dgm:pt>
    <dgm:pt modelId="{6AD5756B-EFBD-4B1B-9C29-27E78B0A2D1A}" type="parTrans" cxnId="{618C1F58-CDDA-41FF-9BA1-4CFB846AC3DE}">
      <dgm:prSet/>
      <dgm:spPr/>
      <dgm:t>
        <a:bodyPr/>
        <a:lstStyle/>
        <a:p>
          <a:endParaRPr lang="en-US"/>
        </a:p>
      </dgm:t>
    </dgm:pt>
    <dgm:pt modelId="{19C117F2-E8B8-4F1B-8C9F-CA048101D8E1}" type="sibTrans" cxnId="{618C1F58-CDDA-41FF-9BA1-4CFB846AC3DE}">
      <dgm:prSet/>
      <dgm:spPr/>
      <dgm:t>
        <a:bodyPr/>
        <a:lstStyle/>
        <a:p>
          <a:endParaRPr lang="en-US"/>
        </a:p>
      </dgm:t>
    </dgm:pt>
    <dgm:pt modelId="{F03B4BAF-563C-4A8E-A09C-CA75FCCF9985}">
      <dgm:prSet phldrT="[Text]"/>
      <dgm:spPr/>
      <dgm:t>
        <a:bodyPr/>
        <a:lstStyle/>
        <a:p>
          <a:r>
            <a:rPr lang="en-US" b="1" i="0" dirty="0"/>
            <a:t>Precision: </a:t>
          </a:r>
          <a:r>
            <a:rPr lang="en-US" b="0" i="0" dirty="0"/>
            <a:t>The proportion of correctly predicted instances of a class out of all instances predicted as that class</a:t>
          </a:r>
          <a:endParaRPr lang="en-US" dirty="0"/>
        </a:p>
      </dgm:t>
    </dgm:pt>
    <dgm:pt modelId="{82E9D84F-2355-4344-9FF4-5FD3EB6F5333}" type="parTrans" cxnId="{7AA2C396-419C-45C0-A1FD-6C04CC910E04}">
      <dgm:prSet/>
      <dgm:spPr/>
      <dgm:t>
        <a:bodyPr/>
        <a:lstStyle/>
        <a:p>
          <a:endParaRPr lang="en-US"/>
        </a:p>
      </dgm:t>
    </dgm:pt>
    <dgm:pt modelId="{CEFE7F34-B855-4526-A9FD-FF9D24BC4900}" type="sibTrans" cxnId="{7AA2C396-419C-45C0-A1FD-6C04CC910E04}">
      <dgm:prSet/>
      <dgm:spPr/>
      <dgm:t>
        <a:bodyPr/>
        <a:lstStyle/>
        <a:p>
          <a:endParaRPr lang="en-US"/>
        </a:p>
      </dgm:t>
    </dgm:pt>
    <dgm:pt modelId="{2F9606BF-66F3-4B24-AF52-8BD21AECDF1E}">
      <dgm:prSet phldrT="[Text]"/>
      <dgm:spPr/>
      <dgm:t>
        <a:bodyPr/>
        <a:lstStyle/>
        <a:p>
          <a:r>
            <a:rPr lang="en-US" b="1" i="0" dirty="0"/>
            <a:t>Recall :</a:t>
          </a:r>
          <a:r>
            <a:rPr lang="en-US" b="0" i="0" dirty="0"/>
            <a:t> The proportion of correctly predicted instances of a class out of all instances that truly belong to that class.</a:t>
          </a:r>
          <a:endParaRPr lang="en-US" dirty="0"/>
        </a:p>
      </dgm:t>
    </dgm:pt>
    <dgm:pt modelId="{16776E13-5926-4D74-A70A-6205B95AAAB8}" type="parTrans" cxnId="{5BB43C5D-EE8C-4879-84F4-585733B21A0A}">
      <dgm:prSet/>
      <dgm:spPr/>
      <dgm:t>
        <a:bodyPr/>
        <a:lstStyle/>
        <a:p>
          <a:endParaRPr lang="en-US"/>
        </a:p>
      </dgm:t>
    </dgm:pt>
    <dgm:pt modelId="{D4CEA3BA-12E4-48A1-AD6A-0EC56C092F22}" type="sibTrans" cxnId="{5BB43C5D-EE8C-4879-84F4-585733B21A0A}">
      <dgm:prSet/>
      <dgm:spPr/>
      <dgm:t>
        <a:bodyPr/>
        <a:lstStyle/>
        <a:p>
          <a:endParaRPr lang="en-US"/>
        </a:p>
      </dgm:t>
    </dgm:pt>
    <dgm:pt modelId="{85C631A7-A59A-43EF-90DF-931E6429FABA}">
      <dgm:prSet/>
      <dgm:spPr/>
      <dgm:t>
        <a:bodyPr/>
        <a:lstStyle/>
        <a:p>
          <a:r>
            <a:rPr lang="en-US" b="1" i="0" dirty="0"/>
            <a:t>True Negatives (TN): </a:t>
          </a:r>
          <a:r>
            <a:rPr lang="en-US" b="0" i="0" dirty="0"/>
            <a:t>Instances that were correctly classified as negative.</a:t>
          </a:r>
        </a:p>
      </dgm:t>
    </dgm:pt>
    <dgm:pt modelId="{C7EA1E77-FA7B-4164-9C58-C1244A99D1A4}" type="parTrans" cxnId="{8F13FABB-19B0-4011-B0E2-13A60F40533E}">
      <dgm:prSet/>
      <dgm:spPr/>
      <dgm:t>
        <a:bodyPr/>
        <a:lstStyle/>
        <a:p>
          <a:endParaRPr lang="en-US"/>
        </a:p>
      </dgm:t>
    </dgm:pt>
    <dgm:pt modelId="{76173A63-0E46-459C-B422-44119C9FB7CC}" type="sibTrans" cxnId="{8F13FABB-19B0-4011-B0E2-13A60F40533E}">
      <dgm:prSet/>
      <dgm:spPr/>
      <dgm:t>
        <a:bodyPr/>
        <a:lstStyle/>
        <a:p>
          <a:endParaRPr lang="en-US"/>
        </a:p>
      </dgm:t>
    </dgm:pt>
    <dgm:pt modelId="{C4A2104C-E90A-4574-97A4-5E93D646EFD6}">
      <dgm:prSet/>
      <dgm:spPr/>
      <dgm:t>
        <a:bodyPr/>
        <a:lstStyle/>
        <a:p>
          <a:r>
            <a:rPr lang="en-US" b="1" i="0" dirty="0"/>
            <a:t>False Positives (FP): </a:t>
          </a:r>
          <a:r>
            <a:rPr lang="en-US" b="0" i="0" dirty="0"/>
            <a:t>Instances that were incorrectly classified as positive.</a:t>
          </a:r>
        </a:p>
      </dgm:t>
    </dgm:pt>
    <dgm:pt modelId="{8F6FD0D6-0208-40C4-9EE0-EC7A23D38EAC}" type="parTrans" cxnId="{2756621C-4AE4-47E6-8C9B-E3CA40289B08}">
      <dgm:prSet/>
      <dgm:spPr/>
      <dgm:t>
        <a:bodyPr/>
        <a:lstStyle/>
        <a:p>
          <a:endParaRPr lang="en-US"/>
        </a:p>
      </dgm:t>
    </dgm:pt>
    <dgm:pt modelId="{28440DAA-579A-48F4-9039-784239522802}" type="sibTrans" cxnId="{2756621C-4AE4-47E6-8C9B-E3CA40289B08}">
      <dgm:prSet/>
      <dgm:spPr/>
      <dgm:t>
        <a:bodyPr/>
        <a:lstStyle/>
        <a:p>
          <a:endParaRPr lang="en-US"/>
        </a:p>
      </dgm:t>
    </dgm:pt>
    <dgm:pt modelId="{0866E5A6-7706-42E1-B9AA-E283CA1CA59A}">
      <dgm:prSet/>
      <dgm:spPr/>
      <dgm:t>
        <a:bodyPr/>
        <a:lstStyle/>
        <a:p>
          <a:r>
            <a:rPr lang="en-US" b="1" i="0" dirty="0"/>
            <a:t>False Negatives (FN): </a:t>
          </a:r>
          <a:r>
            <a:rPr lang="en-US" b="0" i="0" dirty="0"/>
            <a:t>Instances that were incorrectly classified as negative.</a:t>
          </a:r>
        </a:p>
      </dgm:t>
    </dgm:pt>
    <dgm:pt modelId="{D04FC8BD-3D4A-423E-9587-F8EE0A5237A3}" type="parTrans" cxnId="{87BB8BFB-6B1A-4733-B76F-AD8F02768428}">
      <dgm:prSet/>
      <dgm:spPr/>
      <dgm:t>
        <a:bodyPr/>
        <a:lstStyle/>
        <a:p>
          <a:endParaRPr lang="en-US"/>
        </a:p>
      </dgm:t>
    </dgm:pt>
    <dgm:pt modelId="{E655855E-606C-492C-9F7E-DEDAD6EA00DA}" type="sibTrans" cxnId="{87BB8BFB-6B1A-4733-B76F-AD8F02768428}">
      <dgm:prSet/>
      <dgm:spPr/>
      <dgm:t>
        <a:bodyPr/>
        <a:lstStyle/>
        <a:p>
          <a:endParaRPr lang="en-US"/>
        </a:p>
      </dgm:t>
    </dgm:pt>
    <dgm:pt modelId="{99154658-337C-45A1-8015-C29D8CDDCB65}">
      <dgm:prSet phldrT="[Text]"/>
      <dgm:spPr/>
      <dgm:t>
        <a:bodyPr/>
        <a:lstStyle/>
        <a:p>
          <a:r>
            <a:rPr lang="en-US" b="1" i="0" dirty="0"/>
            <a:t>F1- score </a:t>
          </a:r>
          <a:r>
            <a:rPr lang="en-US" b="0" i="0" dirty="0"/>
            <a:t>: It is a combination of precision and recall into a single value. It gives you a balanced measure of how well model is performing. </a:t>
          </a:r>
          <a:endParaRPr lang="en-US" dirty="0"/>
        </a:p>
      </dgm:t>
    </dgm:pt>
    <dgm:pt modelId="{010982B9-486F-4CCF-823B-C99311FAC3B2}" type="parTrans" cxnId="{50B1BE67-5878-4FEB-8018-4B9C8D67A94B}">
      <dgm:prSet/>
      <dgm:spPr/>
      <dgm:t>
        <a:bodyPr/>
        <a:lstStyle/>
        <a:p>
          <a:endParaRPr lang="en-US"/>
        </a:p>
      </dgm:t>
    </dgm:pt>
    <dgm:pt modelId="{7DC01E91-E410-456F-BB11-5A9BFD140076}" type="sibTrans" cxnId="{50B1BE67-5878-4FEB-8018-4B9C8D67A94B}">
      <dgm:prSet/>
      <dgm:spPr/>
      <dgm:t>
        <a:bodyPr/>
        <a:lstStyle/>
        <a:p>
          <a:endParaRPr lang="en-US"/>
        </a:p>
      </dgm:t>
    </dgm:pt>
    <dgm:pt modelId="{6CA081D7-3B45-45DE-9FA4-B5A1EBDA1DB5}">
      <dgm:prSet phldrT="[Text]"/>
      <dgm:spPr/>
      <dgm:t>
        <a:bodyPr/>
        <a:lstStyle/>
        <a:p>
          <a:r>
            <a:rPr lang="en-US" b="1" dirty="0"/>
            <a:t>Accuracy : </a:t>
          </a:r>
          <a:r>
            <a:rPr lang="en-US" b="0" i="0" dirty="0"/>
            <a:t>the proportion of correctly classified instances out of the total instances.</a:t>
          </a:r>
          <a:endParaRPr lang="en-US" dirty="0"/>
        </a:p>
      </dgm:t>
    </dgm:pt>
    <dgm:pt modelId="{CC3D78DA-9167-4DAA-ACF0-2D012FDD30C0}" type="parTrans" cxnId="{CC930D91-6F0C-4D65-B877-51C748FED30D}">
      <dgm:prSet/>
      <dgm:spPr/>
      <dgm:t>
        <a:bodyPr/>
        <a:lstStyle/>
        <a:p>
          <a:endParaRPr lang="en-US"/>
        </a:p>
      </dgm:t>
    </dgm:pt>
    <dgm:pt modelId="{697D52EE-E7EE-4D42-A735-E07858A1393B}" type="sibTrans" cxnId="{CC930D91-6F0C-4D65-B877-51C748FED30D}">
      <dgm:prSet/>
      <dgm:spPr/>
      <dgm:t>
        <a:bodyPr/>
        <a:lstStyle/>
        <a:p>
          <a:endParaRPr lang="en-US"/>
        </a:p>
      </dgm:t>
    </dgm:pt>
    <dgm:pt modelId="{C8ADC7E7-3225-4350-8EA4-DC6184D9A237}" type="pres">
      <dgm:prSet presAssocID="{B148EFCD-599A-466E-8D62-1CC035F82231}" presName="layout" presStyleCnt="0">
        <dgm:presLayoutVars>
          <dgm:chMax/>
          <dgm:chPref/>
          <dgm:dir/>
          <dgm:resizeHandles/>
        </dgm:presLayoutVars>
      </dgm:prSet>
      <dgm:spPr/>
    </dgm:pt>
    <dgm:pt modelId="{CFD4EE30-4F11-4594-B553-B5B4B3BBED77}" type="pres">
      <dgm:prSet presAssocID="{72848620-E8A4-4173-A4A4-7E37DE2BD06A}" presName="root" presStyleCnt="0">
        <dgm:presLayoutVars>
          <dgm:chMax/>
          <dgm:chPref/>
        </dgm:presLayoutVars>
      </dgm:prSet>
      <dgm:spPr/>
    </dgm:pt>
    <dgm:pt modelId="{46A043AF-F20D-4DCB-906F-F40CA1D69625}" type="pres">
      <dgm:prSet presAssocID="{72848620-E8A4-4173-A4A4-7E37DE2BD06A}" presName="rootComposite" presStyleCnt="0">
        <dgm:presLayoutVars/>
      </dgm:prSet>
      <dgm:spPr/>
    </dgm:pt>
    <dgm:pt modelId="{E4E78C66-23A4-4E00-ACB3-CBD9DA5C8E5B}" type="pres">
      <dgm:prSet presAssocID="{72848620-E8A4-4173-A4A4-7E37DE2BD06A}" presName="ParentAccent" presStyleLbl="alignNode1" presStyleIdx="0" presStyleCnt="2"/>
      <dgm:spPr/>
    </dgm:pt>
    <dgm:pt modelId="{823EA6A7-75E7-4500-B955-BC3130EB5BF9}" type="pres">
      <dgm:prSet presAssocID="{72848620-E8A4-4173-A4A4-7E37DE2BD06A}" presName="ParentSmallAccent" presStyleLbl="fgAcc1" presStyleIdx="0" presStyleCnt="2"/>
      <dgm:spPr/>
    </dgm:pt>
    <dgm:pt modelId="{E26CFCD3-89AB-4426-AF34-DDF60BBA33C3}" type="pres">
      <dgm:prSet presAssocID="{72848620-E8A4-4173-A4A4-7E37DE2BD06A}" presName="Parent" presStyleLbl="revTx" presStyleIdx="0" presStyleCnt="10">
        <dgm:presLayoutVars>
          <dgm:chMax/>
          <dgm:chPref val="4"/>
          <dgm:bulletEnabled val="1"/>
        </dgm:presLayoutVars>
      </dgm:prSet>
      <dgm:spPr/>
    </dgm:pt>
    <dgm:pt modelId="{0A207F0E-D01A-4F54-A134-6C7AABB1B263}" type="pres">
      <dgm:prSet presAssocID="{72848620-E8A4-4173-A4A4-7E37DE2BD06A}" presName="childShape" presStyleCnt="0">
        <dgm:presLayoutVars>
          <dgm:chMax val="0"/>
          <dgm:chPref val="0"/>
        </dgm:presLayoutVars>
      </dgm:prSet>
      <dgm:spPr/>
    </dgm:pt>
    <dgm:pt modelId="{AE8EA5AE-24EB-4241-A86C-F30652A36D77}" type="pres">
      <dgm:prSet presAssocID="{C1A099E5-F939-4269-8F2D-9F05C07A1D96}" presName="childComposite" presStyleCnt="0">
        <dgm:presLayoutVars>
          <dgm:chMax val="0"/>
          <dgm:chPref val="0"/>
        </dgm:presLayoutVars>
      </dgm:prSet>
      <dgm:spPr/>
    </dgm:pt>
    <dgm:pt modelId="{84A80CF1-1238-46A0-B514-8CC86DC9B5D1}" type="pres">
      <dgm:prSet presAssocID="{C1A099E5-F939-4269-8F2D-9F05C07A1D96}" presName="ChildAccent" presStyleLbl="solidFgAcc1" presStyleIdx="0" presStyleCnt="8"/>
      <dgm:spPr/>
    </dgm:pt>
    <dgm:pt modelId="{E1A5413B-B00F-42ED-B756-B4325E4E1052}" type="pres">
      <dgm:prSet presAssocID="{C1A099E5-F939-4269-8F2D-9F05C07A1D96}" presName="Child" presStyleLbl="revTx" presStyleIdx="1" presStyleCnt="10">
        <dgm:presLayoutVars>
          <dgm:chMax val="0"/>
          <dgm:chPref val="0"/>
          <dgm:bulletEnabled val="1"/>
        </dgm:presLayoutVars>
      </dgm:prSet>
      <dgm:spPr/>
    </dgm:pt>
    <dgm:pt modelId="{7A89E67B-618B-4610-8E85-9DFD4A450041}" type="pres">
      <dgm:prSet presAssocID="{85C631A7-A59A-43EF-90DF-931E6429FABA}" presName="childComposite" presStyleCnt="0">
        <dgm:presLayoutVars>
          <dgm:chMax val="0"/>
          <dgm:chPref val="0"/>
        </dgm:presLayoutVars>
      </dgm:prSet>
      <dgm:spPr/>
    </dgm:pt>
    <dgm:pt modelId="{15824BD5-3251-420B-A6A0-72BE4F6B0AD4}" type="pres">
      <dgm:prSet presAssocID="{85C631A7-A59A-43EF-90DF-931E6429FABA}" presName="ChildAccent" presStyleLbl="solidFgAcc1" presStyleIdx="1" presStyleCnt="8"/>
      <dgm:spPr/>
    </dgm:pt>
    <dgm:pt modelId="{BD233AED-78C5-4C03-B31A-B9406623464C}" type="pres">
      <dgm:prSet presAssocID="{85C631A7-A59A-43EF-90DF-931E6429FABA}" presName="Child" presStyleLbl="revTx" presStyleIdx="2" presStyleCnt="10">
        <dgm:presLayoutVars>
          <dgm:chMax val="0"/>
          <dgm:chPref val="0"/>
          <dgm:bulletEnabled val="1"/>
        </dgm:presLayoutVars>
      </dgm:prSet>
      <dgm:spPr/>
    </dgm:pt>
    <dgm:pt modelId="{0A035276-EE0C-44EA-BFE0-218E08B54245}" type="pres">
      <dgm:prSet presAssocID="{C4A2104C-E90A-4574-97A4-5E93D646EFD6}" presName="childComposite" presStyleCnt="0">
        <dgm:presLayoutVars>
          <dgm:chMax val="0"/>
          <dgm:chPref val="0"/>
        </dgm:presLayoutVars>
      </dgm:prSet>
      <dgm:spPr/>
    </dgm:pt>
    <dgm:pt modelId="{3E5381C5-AFCD-4B54-A814-D4DF01D18FA4}" type="pres">
      <dgm:prSet presAssocID="{C4A2104C-E90A-4574-97A4-5E93D646EFD6}" presName="ChildAccent" presStyleLbl="solidFgAcc1" presStyleIdx="2" presStyleCnt="8"/>
      <dgm:spPr/>
    </dgm:pt>
    <dgm:pt modelId="{18347315-EAE7-4C06-BB08-88CB2C644B50}" type="pres">
      <dgm:prSet presAssocID="{C4A2104C-E90A-4574-97A4-5E93D646EFD6}" presName="Child" presStyleLbl="revTx" presStyleIdx="3" presStyleCnt="10">
        <dgm:presLayoutVars>
          <dgm:chMax val="0"/>
          <dgm:chPref val="0"/>
          <dgm:bulletEnabled val="1"/>
        </dgm:presLayoutVars>
      </dgm:prSet>
      <dgm:spPr/>
    </dgm:pt>
    <dgm:pt modelId="{45AB796E-F5B1-4CD2-8DB8-7B17656D6D64}" type="pres">
      <dgm:prSet presAssocID="{0866E5A6-7706-42E1-B9AA-E283CA1CA59A}" presName="childComposite" presStyleCnt="0">
        <dgm:presLayoutVars>
          <dgm:chMax val="0"/>
          <dgm:chPref val="0"/>
        </dgm:presLayoutVars>
      </dgm:prSet>
      <dgm:spPr/>
    </dgm:pt>
    <dgm:pt modelId="{ED6B6880-DF4B-4A86-A59B-1090DFD9E019}" type="pres">
      <dgm:prSet presAssocID="{0866E5A6-7706-42E1-B9AA-E283CA1CA59A}" presName="ChildAccent" presStyleLbl="solidFgAcc1" presStyleIdx="3" presStyleCnt="8"/>
      <dgm:spPr/>
    </dgm:pt>
    <dgm:pt modelId="{3F104742-AD59-4B3A-836B-CB69DD39A3CB}" type="pres">
      <dgm:prSet presAssocID="{0866E5A6-7706-42E1-B9AA-E283CA1CA59A}" presName="Child" presStyleLbl="revTx" presStyleIdx="4" presStyleCnt="10">
        <dgm:presLayoutVars>
          <dgm:chMax val="0"/>
          <dgm:chPref val="0"/>
          <dgm:bulletEnabled val="1"/>
        </dgm:presLayoutVars>
      </dgm:prSet>
      <dgm:spPr/>
    </dgm:pt>
    <dgm:pt modelId="{237A0A0C-CB78-46B1-8D4A-F5B445E7C602}" type="pres">
      <dgm:prSet presAssocID="{FD31A77D-ED42-4D2D-8D39-8B3AA036A5EA}" presName="root" presStyleCnt="0">
        <dgm:presLayoutVars>
          <dgm:chMax/>
          <dgm:chPref/>
        </dgm:presLayoutVars>
      </dgm:prSet>
      <dgm:spPr/>
    </dgm:pt>
    <dgm:pt modelId="{858C536A-8009-482A-AD78-B7AE3C21D1D5}" type="pres">
      <dgm:prSet presAssocID="{FD31A77D-ED42-4D2D-8D39-8B3AA036A5EA}" presName="rootComposite" presStyleCnt="0">
        <dgm:presLayoutVars/>
      </dgm:prSet>
      <dgm:spPr/>
    </dgm:pt>
    <dgm:pt modelId="{89ACE867-7C54-4C14-A39E-FC90AE13B211}" type="pres">
      <dgm:prSet presAssocID="{FD31A77D-ED42-4D2D-8D39-8B3AA036A5EA}" presName="ParentAccent" presStyleLbl="alignNode1" presStyleIdx="1" presStyleCnt="2"/>
      <dgm:spPr/>
    </dgm:pt>
    <dgm:pt modelId="{4260BDB4-CDBB-4ECB-AD17-B984A5159157}" type="pres">
      <dgm:prSet presAssocID="{FD31A77D-ED42-4D2D-8D39-8B3AA036A5EA}" presName="ParentSmallAccent" presStyleLbl="fgAcc1" presStyleIdx="1" presStyleCnt="2"/>
      <dgm:spPr>
        <a:noFill/>
      </dgm:spPr>
    </dgm:pt>
    <dgm:pt modelId="{5166FB65-7493-4B79-A260-88F1B3AD5627}" type="pres">
      <dgm:prSet presAssocID="{FD31A77D-ED42-4D2D-8D39-8B3AA036A5EA}" presName="Parent" presStyleLbl="revTx" presStyleIdx="5" presStyleCnt="10">
        <dgm:presLayoutVars>
          <dgm:chMax/>
          <dgm:chPref val="4"/>
          <dgm:bulletEnabled val="1"/>
        </dgm:presLayoutVars>
      </dgm:prSet>
      <dgm:spPr/>
    </dgm:pt>
    <dgm:pt modelId="{329AE799-0A4C-4F8F-92E6-99ED1DA1EE4C}" type="pres">
      <dgm:prSet presAssocID="{FD31A77D-ED42-4D2D-8D39-8B3AA036A5EA}" presName="childShape" presStyleCnt="0">
        <dgm:presLayoutVars>
          <dgm:chMax val="0"/>
          <dgm:chPref val="0"/>
        </dgm:presLayoutVars>
      </dgm:prSet>
      <dgm:spPr/>
    </dgm:pt>
    <dgm:pt modelId="{3B47B29F-253B-41BD-877B-FDBB084EC16B}" type="pres">
      <dgm:prSet presAssocID="{F03B4BAF-563C-4A8E-A09C-CA75FCCF9985}" presName="childComposite" presStyleCnt="0">
        <dgm:presLayoutVars>
          <dgm:chMax val="0"/>
          <dgm:chPref val="0"/>
        </dgm:presLayoutVars>
      </dgm:prSet>
      <dgm:spPr/>
    </dgm:pt>
    <dgm:pt modelId="{2CD6AAB7-EC54-4A69-9D00-5F24E6A55795}" type="pres">
      <dgm:prSet presAssocID="{F03B4BAF-563C-4A8E-A09C-CA75FCCF9985}" presName="ChildAccent" presStyleLbl="solidFgAcc1" presStyleIdx="4" presStyleCnt="8"/>
      <dgm:spPr/>
    </dgm:pt>
    <dgm:pt modelId="{54FD5867-10DD-499E-BC5E-A7C297308AC6}" type="pres">
      <dgm:prSet presAssocID="{F03B4BAF-563C-4A8E-A09C-CA75FCCF9985}" presName="Child" presStyleLbl="revTx" presStyleIdx="6" presStyleCnt="10">
        <dgm:presLayoutVars>
          <dgm:chMax val="0"/>
          <dgm:chPref val="0"/>
          <dgm:bulletEnabled val="1"/>
        </dgm:presLayoutVars>
      </dgm:prSet>
      <dgm:spPr/>
    </dgm:pt>
    <dgm:pt modelId="{892AA877-D6EC-4554-BAD7-02C977431530}" type="pres">
      <dgm:prSet presAssocID="{2F9606BF-66F3-4B24-AF52-8BD21AECDF1E}" presName="childComposite" presStyleCnt="0">
        <dgm:presLayoutVars>
          <dgm:chMax val="0"/>
          <dgm:chPref val="0"/>
        </dgm:presLayoutVars>
      </dgm:prSet>
      <dgm:spPr/>
    </dgm:pt>
    <dgm:pt modelId="{0804DCD6-3C8F-4106-A0BD-040AEE95D821}" type="pres">
      <dgm:prSet presAssocID="{2F9606BF-66F3-4B24-AF52-8BD21AECDF1E}" presName="ChildAccent" presStyleLbl="solidFgAcc1" presStyleIdx="5" presStyleCnt="8"/>
      <dgm:spPr/>
    </dgm:pt>
    <dgm:pt modelId="{D3B5947C-3222-4008-8E1C-66F5C6A79B3A}" type="pres">
      <dgm:prSet presAssocID="{2F9606BF-66F3-4B24-AF52-8BD21AECDF1E}" presName="Child" presStyleLbl="revTx" presStyleIdx="7" presStyleCnt="10">
        <dgm:presLayoutVars>
          <dgm:chMax val="0"/>
          <dgm:chPref val="0"/>
          <dgm:bulletEnabled val="1"/>
        </dgm:presLayoutVars>
      </dgm:prSet>
      <dgm:spPr/>
    </dgm:pt>
    <dgm:pt modelId="{BD5BABB9-1A7E-4AB2-9F77-A8335BE0AA75}" type="pres">
      <dgm:prSet presAssocID="{99154658-337C-45A1-8015-C29D8CDDCB65}" presName="childComposite" presStyleCnt="0">
        <dgm:presLayoutVars>
          <dgm:chMax val="0"/>
          <dgm:chPref val="0"/>
        </dgm:presLayoutVars>
      </dgm:prSet>
      <dgm:spPr/>
    </dgm:pt>
    <dgm:pt modelId="{C390F27D-9803-4209-8A48-985BBC3A3380}" type="pres">
      <dgm:prSet presAssocID="{99154658-337C-45A1-8015-C29D8CDDCB65}" presName="ChildAccent" presStyleLbl="solidFgAcc1" presStyleIdx="6" presStyleCnt="8"/>
      <dgm:spPr/>
    </dgm:pt>
    <dgm:pt modelId="{B7B29698-453F-451E-985B-B544B6DA26DC}" type="pres">
      <dgm:prSet presAssocID="{99154658-337C-45A1-8015-C29D8CDDCB65}" presName="Child" presStyleLbl="revTx" presStyleIdx="8" presStyleCnt="10">
        <dgm:presLayoutVars>
          <dgm:chMax val="0"/>
          <dgm:chPref val="0"/>
          <dgm:bulletEnabled val="1"/>
        </dgm:presLayoutVars>
      </dgm:prSet>
      <dgm:spPr/>
    </dgm:pt>
    <dgm:pt modelId="{5A7676FB-67E2-421C-8374-F6DF8F774549}" type="pres">
      <dgm:prSet presAssocID="{6CA081D7-3B45-45DE-9FA4-B5A1EBDA1DB5}" presName="childComposite" presStyleCnt="0">
        <dgm:presLayoutVars>
          <dgm:chMax val="0"/>
          <dgm:chPref val="0"/>
        </dgm:presLayoutVars>
      </dgm:prSet>
      <dgm:spPr/>
    </dgm:pt>
    <dgm:pt modelId="{AA84C121-1B71-4212-B3E5-F502CE5E0674}" type="pres">
      <dgm:prSet presAssocID="{6CA081D7-3B45-45DE-9FA4-B5A1EBDA1DB5}" presName="ChildAccent" presStyleLbl="solidFgAcc1" presStyleIdx="7" presStyleCnt="8"/>
      <dgm:spPr/>
    </dgm:pt>
    <dgm:pt modelId="{FEEB2F65-55B3-4E11-ACBA-10EED159806F}" type="pres">
      <dgm:prSet presAssocID="{6CA081D7-3B45-45DE-9FA4-B5A1EBDA1DB5}" presName="Child" presStyleLbl="revTx" presStyleIdx="9" presStyleCnt="10">
        <dgm:presLayoutVars>
          <dgm:chMax val="0"/>
          <dgm:chPref val="0"/>
          <dgm:bulletEnabled val="1"/>
        </dgm:presLayoutVars>
      </dgm:prSet>
      <dgm:spPr/>
    </dgm:pt>
  </dgm:ptLst>
  <dgm:cxnLst>
    <dgm:cxn modelId="{6D7A6D03-3D4F-4F60-BF9C-4A0AC5C3AC0D}" srcId="{B148EFCD-599A-466E-8D62-1CC035F82231}" destId="{72848620-E8A4-4173-A4A4-7E37DE2BD06A}" srcOrd="0" destOrd="0" parTransId="{DD95AB1E-D0EF-4CBC-A7A7-3F11313B2B50}" sibTransId="{6EE65168-744D-480D-B1FA-73B8D525913B}"/>
    <dgm:cxn modelId="{62571E05-C349-40DE-8907-63E8FA0EA4FE}" type="presOf" srcId="{B148EFCD-599A-466E-8D62-1CC035F82231}" destId="{C8ADC7E7-3225-4350-8EA4-DC6184D9A237}" srcOrd="0" destOrd="0" presId="urn:microsoft.com/office/officeart/2008/layout/SquareAccentList"/>
    <dgm:cxn modelId="{2756621C-4AE4-47E6-8C9B-E3CA40289B08}" srcId="{72848620-E8A4-4173-A4A4-7E37DE2BD06A}" destId="{C4A2104C-E90A-4574-97A4-5E93D646EFD6}" srcOrd="2" destOrd="0" parTransId="{8F6FD0D6-0208-40C4-9EE0-EC7A23D38EAC}" sibTransId="{28440DAA-579A-48F4-9039-784239522802}"/>
    <dgm:cxn modelId="{74A9691D-73DA-4106-986B-069C9C45BBB1}" type="presOf" srcId="{C4A2104C-E90A-4574-97A4-5E93D646EFD6}" destId="{18347315-EAE7-4C06-BB08-88CB2C644B50}" srcOrd="0" destOrd="0" presId="urn:microsoft.com/office/officeart/2008/layout/SquareAccentList"/>
    <dgm:cxn modelId="{F1D81E36-C45F-43E8-8703-AF7E4A16096A}" type="presOf" srcId="{2F9606BF-66F3-4B24-AF52-8BD21AECDF1E}" destId="{D3B5947C-3222-4008-8E1C-66F5C6A79B3A}" srcOrd="0" destOrd="0" presId="urn:microsoft.com/office/officeart/2008/layout/SquareAccentList"/>
    <dgm:cxn modelId="{F3232736-3A5D-40E0-827F-6C44CD7DDBFA}" type="presOf" srcId="{72848620-E8A4-4173-A4A4-7E37DE2BD06A}" destId="{E26CFCD3-89AB-4426-AF34-DDF60BBA33C3}" srcOrd="0" destOrd="0" presId="urn:microsoft.com/office/officeart/2008/layout/SquareAccentList"/>
    <dgm:cxn modelId="{42FF5A39-10CB-4210-B190-C9E193673552}" type="presOf" srcId="{C1A099E5-F939-4269-8F2D-9F05C07A1D96}" destId="{E1A5413B-B00F-42ED-B756-B4325E4E1052}" srcOrd="0" destOrd="0" presId="urn:microsoft.com/office/officeart/2008/layout/SquareAccentList"/>
    <dgm:cxn modelId="{5BB43C5D-EE8C-4879-84F4-585733B21A0A}" srcId="{FD31A77D-ED42-4D2D-8D39-8B3AA036A5EA}" destId="{2F9606BF-66F3-4B24-AF52-8BD21AECDF1E}" srcOrd="1" destOrd="0" parTransId="{16776E13-5926-4D74-A70A-6205B95AAAB8}" sibTransId="{D4CEA3BA-12E4-48A1-AD6A-0EC56C092F22}"/>
    <dgm:cxn modelId="{78914343-9122-4EB2-99AD-1EF0874E9B5E}" type="presOf" srcId="{6CA081D7-3B45-45DE-9FA4-B5A1EBDA1DB5}" destId="{FEEB2F65-55B3-4E11-ACBA-10EED159806F}" srcOrd="0" destOrd="0" presId="urn:microsoft.com/office/officeart/2008/layout/SquareAccentList"/>
    <dgm:cxn modelId="{0E35DA64-A145-4570-A6D7-1D0A27E3B9B3}" type="presOf" srcId="{85C631A7-A59A-43EF-90DF-931E6429FABA}" destId="{BD233AED-78C5-4C03-B31A-B9406623464C}" srcOrd="0" destOrd="0" presId="urn:microsoft.com/office/officeart/2008/layout/SquareAccentList"/>
    <dgm:cxn modelId="{50B1BE67-5878-4FEB-8018-4B9C8D67A94B}" srcId="{FD31A77D-ED42-4D2D-8D39-8B3AA036A5EA}" destId="{99154658-337C-45A1-8015-C29D8CDDCB65}" srcOrd="2" destOrd="0" parTransId="{010982B9-486F-4CCF-823B-C99311FAC3B2}" sibTransId="{7DC01E91-E410-456F-BB11-5A9BFD140076}"/>
    <dgm:cxn modelId="{DDB09551-073E-4231-B857-9641B8980D69}" srcId="{72848620-E8A4-4173-A4A4-7E37DE2BD06A}" destId="{C1A099E5-F939-4269-8F2D-9F05C07A1D96}" srcOrd="0" destOrd="0" parTransId="{EEB814A6-06A1-4D9C-9D40-E722671184B5}" sibTransId="{1D1AB765-74FB-4196-8C59-0BD963A95CCB}"/>
    <dgm:cxn modelId="{618C1F58-CDDA-41FF-9BA1-4CFB846AC3DE}" srcId="{B148EFCD-599A-466E-8D62-1CC035F82231}" destId="{FD31A77D-ED42-4D2D-8D39-8B3AA036A5EA}" srcOrd="1" destOrd="0" parTransId="{6AD5756B-EFBD-4B1B-9C29-27E78B0A2D1A}" sibTransId="{19C117F2-E8B8-4F1B-8C9F-CA048101D8E1}"/>
    <dgm:cxn modelId="{6C324A8A-D946-4B30-B33C-E8C764D8CBDC}" type="presOf" srcId="{F03B4BAF-563C-4A8E-A09C-CA75FCCF9985}" destId="{54FD5867-10DD-499E-BC5E-A7C297308AC6}" srcOrd="0" destOrd="0" presId="urn:microsoft.com/office/officeart/2008/layout/SquareAccentList"/>
    <dgm:cxn modelId="{CC930D91-6F0C-4D65-B877-51C748FED30D}" srcId="{FD31A77D-ED42-4D2D-8D39-8B3AA036A5EA}" destId="{6CA081D7-3B45-45DE-9FA4-B5A1EBDA1DB5}" srcOrd="3" destOrd="0" parTransId="{CC3D78DA-9167-4DAA-ACF0-2D012FDD30C0}" sibTransId="{697D52EE-E7EE-4D42-A735-E07858A1393B}"/>
    <dgm:cxn modelId="{E9024892-9E29-4B95-A9AA-B4B28A3EDD57}" type="presOf" srcId="{0866E5A6-7706-42E1-B9AA-E283CA1CA59A}" destId="{3F104742-AD59-4B3A-836B-CB69DD39A3CB}" srcOrd="0" destOrd="0" presId="urn:microsoft.com/office/officeart/2008/layout/SquareAccentList"/>
    <dgm:cxn modelId="{7AA2C396-419C-45C0-A1FD-6C04CC910E04}" srcId="{FD31A77D-ED42-4D2D-8D39-8B3AA036A5EA}" destId="{F03B4BAF-563C-4A8E-A09C-CA75FCCF9985}" srcOrd="0" destOrd="0" parTransId="{82E9D84F-2355-4344-9FF4-5FD3EB6F5333}" sibTransId="{CEFE7F34-B855-4526-A9FD-FF9D24BC4900}"/>
    <dgm:cxn modelId="{6ACC9FAC-DC66-41FA-9BDF-41AC9936221C}" type="presOf" srcId="{99154658-337C-45A1-8015-C29D8CDDCB65}" destId="{B7B29698-453F-451E-985B-B544B6DA26DC}" srcOrd="0" destOrd="0" presId="urn:microsoft.com/office/officeart/2008/layout/SquareAccentList"/>
    <dgm:cxn modelId="{8F13FABB-19B0-4011-B0E2-13A60F40533E}" srcId="{72848620-E8A4-4173-A4A4-7E37DE2BD06A}" destId="{85C631A7-A59A-43EF-90DF-931E6429FABA}" srcOrd="1" destOrd="0" parTransId="{C7EA1E77-FA7B-4164-9C58-C1244A99D1A4}" sibTransId="{76173A63-0E46-459C-B422-44119C9FB7CC}"/>
    <dgm:cxn modelId="{44BE11F5-21F8-4380-B141-CA34281F86A7}" type="presOf" srcId="{FD31A77D-ED42-4D2D-8D39-8B3AA036A5EA}" destId="{5166FB65-7493-4B79-A260-88F1B3AD5627}" srcOrd="0" destOrd="0" presId="urn:microsoft.com/office/officeart/2008/layout/SquareAccentList"/>
    <dgm:cxn modelId="{87BB8BFB-6B1A-4733-B76F-AD8F02768428}" srcId="{72848620-E8A4-4173-A4A4-7E37DE2BD06A}" destId="{0866E5A6-7706-42E1-B9AA-E283CA1CA59A}" srcOrd="3" destOrd="0" parTransId="{D04FC8BD-3D4A-423E-9587-F8EE0A5237A3}" sibTransId="{E655855E-606C-492C-9F7E-DEDAD6EA00DA}"/>
    <dgm:cxn modelId="{67DEBC3B-447B-4C0B-9F7D-D70019A75FB8}" type="presParOf" srcId="{C8ADC7E7-3225-4350-8EA4-DC6184D9A237}" destId="{CFD4EE30-4F11-4594-B553-B5B4B3BBED77}" srcOrd="0" destOrd="0" presId="urn:microsoft.com/office/officeart/2008/layout/SquareAccentList"/>
    <dgm:cxn modelId="{75F4D308-16F7-4FA2-B085-02674AEA88AC}" type="presParOf" srcId="{CFD4EE30-4F11-4594-B553-B5B4B3BBED77}" destId="{46A043AF-F20D-4DCB-906F-F40CA1D69625}" srcOrd="0" destOrd="0" presId="urn:microsoft.com/office/officeart/2008/layout/SquareAccentList"/>
    <dgm:cxn modelId="{4C05E31B-CF16-4935-AACC-8F1C4FD38368}" type="presParOf" srcId="{46A043AF-F20D-4DCB-906F-F40CA1D69625}" destId="{E4E78C66-23A4-4E00-ACB3-CBD9DA5C8E5B}" srcOrd="0" destOrd="0" presId="urn:microsoft.com/office/officeart/2008/layout/SquareAccentList"/>
    <dgm:cxn modelId="{24018461-D6B3-4179-8875-2B2F8A5312CE}" type="presParOf" srcId="{46A043AF-F20D-4DCB-906F-F40CA1D69625}" destId="{823EA6A7-75E7-4500-B955-BC3130EB5BF9}" srcOrd="1" destOrd="0" presId="urn:microsoft.com/office/officeart/2008/layout/SquareAccentList"/>
    <dgm:cxn modelId="{07E7A234-6A09-481A-9694-D73F669AC843}" type="presParOf" srcId="{46A043AF-F20D-4DCB-906F-F40CA1D69625}" destId="{E26CFCD3-89AB-4426-AF34-DDF60BBA33C3}" srcOrd="2" destOrd="0" presId="urn:microsoft.com/office/officeart/2008/layout/SquareAccentList"/>
    <dgm:cxn modelId="{AB5EA38B-7FFB-4AC5-B2C9-345792124879}" type="presParOf" srcId="{CFD4EE30-4F11-4594-B553-B5B4B3BBED77}" destId="{0A207F0E-D01A-4F54-A134-6C7AABB1B263}" srcOrd="1" destOrd="0" presId="urn:microsoft.com/office/officeart/2008/layout/SquareAccentList"/>
    <dgm:cxn modelId="{F7218801-9EB7-46FE-B715-197A6C07CCD4}" type="presParOf" srcId="{0A207F0E-D01A-4F54-A134-6C7AABB1B263}" destId="{AE8EA5AE-24EB-4241-A86C-F30652A36D77}" srcOrd="0" destOrd="0" presId="urn:microsoft.com/office/officeart/2008/layout/SquareAccentList"/>
    <dgm:cxn modelId="{E0911DA6-43DB-4AED-B5A8-99D1DD189932}" type="presParOf" srcId="{AE8EA5AE-24EB-4241-A86C-F30652A36D77}" destId="{84A80CF1-1238-46A0-B514-8CC86DC9B5D1}" srcOrd="0" destOrd="0" presId="urn:microsoft.com/office/officeart/2008/layout/SquareAccentList"/>
    <dgm:cxn modelId="{E7FBF53F-A5BA-4A8D-B638-AA24D55EB6F0}" type="presParOf" srcId="{AE8EA5AE-24EB-4241-A86C-F30652A36D77}" destId="{E1A5413B-B00F-42ED-B756-B4325E4E1052}" srcOrd="1" destOrd="0" presId="urn:microsoft.com/office/officeart/2008/layout/SquareAccentList"/>
    <dgm:cxn modelId="{32722414-5B06-486C-8C75-4E17B13D0209}" type="presParOf" srcId="{0A207F0E-D01A-4F54-A134-6C7AABB1B263}" destId="{7A89E67B-618B-4610-8E85-9DFD4A450041}" srcOrd="1" destOrd="0" presId="urn:microsoft.com/office/officeart/2008/layout/SquareAccentList"/>
    <dgm:cxn modelId="{6D37E10C-1415-422A-8BEF-CE14B2EA0AD6}" type="presParOf" srcId="{7A89E67B-618B-4610-8E85-9DFD4A450041}" destId="{15824BD5-3251-420B-A6A0-72BE4F6B0AD4}" srcOrd="0" destOrd="0" presId="urn:microsoft.com/office/officeart/2008/layout/SquareAccentList"/>
    <dgm:cxn modelId="{049D9CFA-9DE6-4AC1-AFC3-2D658F9F858D}" type="presParOf" srcId="{7A89E67B-618B-4610-8E85-9DFD4A450041}" destId="{BD233AED-78C5-4C03-B31A-B9406623464C}" srcOrd="1" destOrd="0" presId="urn:microsoft.com/office/officeart/2008/layout/SquareAccentList"/>
    <dgm:cxn modelId="{4F02A085-013F-44C6-B4AC-20D11D23BADD}" type="presParOf" srcId="{0A207F0E-D01A-4F54-A134-6C7AABB1B263}" destId="{0A035276-EE0C-44EA-BFE0-218E08B54245}" srcOrd="2" destOrd="0" presId="urn:microsoft.com/office/officeart/2008/layout/SquareAccentList"/>
    <dgm:cxn modelId="{8B700EFE-9938-4F95-88D5-49995EF36AEE}" type="presParOf" srcId="{0A035276-EE0C-44EA-BFE0-218E08B54245}" destId="{3E5381C5-AFCD-4B54-A814-D4DF01D18FA4}" srcOrd="0" destOrd="0" presId="urn:microsoft.com/office/officeart/2008/layout/SquareAccentList"/>
    <dgm:cxn modelId="{7BA5F00C-5850-4585-ABCE-6B20714624FE}" type="presParOf" srcId="{0A035276-EE0C-44EA-BFE0-218E08B54245}" destId="{18347315-EAE7-4C06-BB08-88CB2C644B50}" srcOrd="1" destOrd="0" presId="urn:microsoft.com/office/officeart/2008/layout/SquareAccentList"/>
    <dgm:cxn modelId="{4944DB4D-DC00-4FC2-B75B-19E1C47BCF8F}" type="presParOf" srcId="{0A207F0E-D01A-4F54-A134-6C7AABB1B263}" destId="{45AB796E-F5B1-4CD2-8DB8-7B17656D6D64}" srcOrd="3" destOrd="0" presId="urn:microsoft.com/office/officeart/2008/layout/SquareAccentList"/>
    <dgm:cxn modelId="{D5C7035E-F859-4F1D-B9F9-A813B06DC7D6}" type="presParOf" srcId="{45AB796E-F5B1-4CD2-8DB8-7B17656D6D64}" destId="{ED6B6880-DF4B-4A86-A59B-1090DFD9E019}" srcOrd="0" destOrd="0" presId="urn:microsoft.com/office/officeart/2008/layout/SquareAccentList"/>
    <dgm:cxn modelId="{2B502906-6018-4338-A141-E332C17FF8D5}" type="presParOf" srcId="{45AB796E-F5B1-4CD2-8DB8-7B17656D6D64}" destId="{3F104742-AD59-4B3A-836B-CB69DD39A3CB}" srcOrd="1" destOrd="0" presId="urn:microsoft.com/office/officeart/2008/layout/SquareAccentList"/>
    <dgm:cxn modelId="{3C9D3B8B-A5EF-4740-AE71-34059D23867B}" type="presParOf" srcId="{C8ADC7E7-3225-4350-8EA4-DC6184D9A237}" destId="{237A0A0C-CB78-46B1-8D4A-F5B445E7C602}" srcOrd="1" destOrd="0" presId="urn:microsoft.com/office/officeart/2008/layout/SquareAccentList"/>
    <dgm:cxn modelId="{0DFDF69F-6AC2-4187-A335-FCC71F82DD44}" type="presParOf" srcId="{237A0A0C-CB78-46B1-8D4A-F5B445E7C602}" destId="{858C536A-8009-482A-AD78-B7AE3C21D1D5}" srcOrd="0" destOrd="0" presId="urn:microsoft.com/office/officeart/2008/layout/SquareAccentList"/>
    <dgm:cxn modelId="{9BE20ED2-A29F-4C5C-9B66-59DAE6E6FC1B}" type="presParOf" srcId="{858C536A-8009-482A-AD78-B7AE3C21D1D5}" destId="{89ACE867-7C54-4C14-A39E-FC90AE13B211}" srcOrd="0" destOrd="0" presId="urn:microsoft.com/office/officeart/2008/layout/SquareAccentList"/>
    <dgm:cxn modelId="{FA8A5B71-0D9E-4EAC-BBFF-959899210327}" type="presParOf" srcId="{858C536A-8009-482A-AD78-B7AE3C21D1D5}" destId="{4260BDB4-CDBB-4ECB-AD17-B984A5159157}" srcOrd="1" destOrd="0" presId="urn:microsoft.com/office/officeart/2008/layout/SquareAccentList"/>
    <dgm:cxn modelId="{490BF142-8A19-489B-8E67-4A48AB58CF7B}" type="presParOf" srcId="{858C536A-8009-482A-AD78-B7AE3C21D1D5}" destId="{5166FB65-7493-4B79-A260-88F1B3AD5627}" srcOrd="2" destOrd="0" presId="urn:microsoft.com/office/officeart/2008/layout/SquareAccentList"/>
    <dgm:cxn modelId="{7358F7FC-7E09-4F3A-8E3F-921057E78801}" type="presParOf" srcId="{237A0A0C-CB78-46B1-8D4A-F5B445E7C602}" destId="{329AE799-0A4C-4F8F-92E6-99ED1DA1EE4C}" srcOrd="1" destOrd="0" presId="urn:microsoft.com/office/officeart/2008/layout/SquareAccentList"/>
    <dgm:cxn modelId="{69ED3977-BCCA-405D-9229-CE84E184BD93}" type="presParOf" srcId="{329AE799-0A4C-4F8F-92E6-99ED1DA1EE4C}" destId="{3B47B29F-253B-41BD-877B-FDBB084EC16B}" srcOrd="0" destOrd="0" presId="urn:microsoft.com/office/officeart/2008/layout/SquareAccentList"/>
    <dgm:cxn modelId="{5AADBC29-6C14-4ED3-85E8-55CDE9B9AF27}" type="presParOf" srcId="{3B47B29F-253B-41BD-877B-FDBB084EC16B}" destId="{2CD6AAB7-EC54-4A69-9D00-5F24E6A55795}" srcOrd="0" destOrd="0" presId="urn:microsoft.com/office/officeart/2008/layout/SquareAccentList"/>
    <dgm:cxn modelId="{834E4ED3-300F-41B7-90CC-27201E59BEAD}" type="presParOf" srcId="{3B47B29F-253B-41BD-877B-FDBB084EC16B}" destId="{54FD5867-10DD-499E-BC5E-A7C297308AC6}" srcOrd="1" destOrd="0" presId="urn:microsoft.com/office/officeart/2008/layout/SquareAccentList"/>
    <dgm:cxn modelId="{DEE02A8E-78CF-41D8-B752-4B8CB1C9B86B}" type="presParOf" srcId="{329AE799-0A4C-4F8F-92E6-99ED1DA1EE4C}" destId="{892AA877-D6EC-4554-BAD7-02C977431530}" srcOrd="1" destOrd="0" presId="urn:microsoft.com/office/officeart/2008/layout/SquareAccentList"/>
    <dgm:cxn modelId="{5964A27E-7C24-4A04-A3BC-0198E5DEEF20}" type="presParOf" srcId="{892AA877-D6EC-4554-BAD7-02C977431530}" destId="{0804DCD6-3C8F-4106-A0BD-040AEE95D821}" srcOrd="0" destOrd="0" presId="urn:microsoft.com/office/officeart/2008/layout/SquareAccentList"/>
    <dgm:cxn modelId="{3499220B-870C-4886-B065-968505752F4D}" type="presParOf" srcId="{892AA877-D6EC-4554-BAD7-02C977431530}" destId="{D3B5947C-3222-4008-8E1C-66F5C6A79B3A}" srcOrd="1" destOrd="0" presId="urn:microsoft.com/office/officeart/2008/layout/SquareAccentList"/>
    <dgm:cxn modelId="{96216D4E-4ADD-4DFD-B4BF-005E4B798BFF}" type="presParOf" srcId="{329AE799-0A4C-4F8F-92E6-99ED1DA1EE4C}" destId="{BD5BABB9-1A7E-4AB2-9F77-A8335BE0AA75}" srcOrd="2" destOrd="0" presId="urn:microsoft.com/office/officeart/2008/layout/SquareAccentList"/>
    <dgm:cxn modelId="{C28F256A-B978-4A00-8928-E28455475803}" type="presParOf" srcId="{BD5BABB9-1A7E-4AB2-9F77-A8335BE0AA75}" destId="{C390F27D-9803-4209-8A48-985BBC3A3380}" srcOrd="0" destOrd="0" presId="urn:microsoft.com/office/officeart/2008/layout/SquareAccentList"/>
    <dgm:cxn modelId="{D399FFDD-3C11-4CBC-89FF-8DD6F251B626}" type="presParOf" srcId="{BD5BABB9-1A7E-4AB2-9F77-A8335BE0AA75}" destId="{B7B29698-453F-451E-985B-B544B6DA26DC}" srcOrd="1" destOrd="0" presId="urn:microsoft.com/office/officeart/2008/layout/SquareAccentList"/>
    <dgm:cxn modelId="{743C2C99-CD26-4A70-9361-0F053C738D4E}" type="presParOf" srcId="{329AE799-0A4C-4F8F-92E6-99ED1DA1EE4C}" destId="{5A7676FB-67E2-421C-8374-F6DF8F774549}" srcOrd="3" destOrd="0" presId="urn:microsoft.com/office/officeart/2008/layout/SquareAccentList"/>
    <dgm:cxn modelId="{2C1421D0-2A7D-471B-80CF-FA1A0EA8CAD4}" type="presParOf" srcId="{5A7676FB-67E2-421C-8374-F6DF8F774549}" destId="{AA84C121-1B71-4212-B3E5-F502CE5E0674}" srcOrd="0" destOrd="0" presId="urn:microsoft.com/office/officeart/2008/layout/SquareAccentList"/>
    <dgm:cxn modelId="{8D7D3E48-3D63-44A9-ADEC-C114F6F86876}" type="presParOf" srcId="{5A7676FB-67E2-421C-8374-F6DF8F774549}" destId="{FEEB2F65-55B3-4E11-ACBA-10EED159806F}"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5F381-70EF-43E8-BEFB-059C80F8F941}">
      <dsp:nvSpPr>
        <dsp:cNvPr id="0" name=""/>
        <dsp:cNvSpPr/>
      </dsp:nvSpPr>
      <dsp:spPr>
        <a:xfrm>
          <a:off x="0" y="786"/>
          <a:ext cx="3916906" cy="872665"/>
        </a:xfrm>
        <a:prstGeom prst="roundRect">
          <a:avLst/>
        </a:pr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Type of Machine Learning Task</a:t>
          </a:r>
          <a:endParaRPr lang="en-US" sz="3200" kern="1200" dirty="0"/>
        </a:p>
      </dsp:txBody>
      <dsp:txXfrm>
        <a:off x="42600" y="43386"/>
        <a:ext cx="3831706" cy="787465"/>
      </dsp:txXfrm>
    </dsp:sp>
    <dsp:sp modelId="{06A5F42E-07D7-4532-9878-D185F1CECB62}">
      <dsp:nvSpPr>
        <dsp:cNvPr id="0" name=""/>
        <dsp:cNvSpPr/>
      </dsp:nvSpPr>
      <dsp:spPr>
        <a:xfrm>
          <a:off x="0" y="907344"/>
          <a:ext cx="3916906" cy="2087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5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1" kern="1200" dirty="0"/>
            <a:t>Supervised Learning – Classification Task </a:t>
          </a:r>
        </a:p>
        <a:p>
          <a:pPr marL="228600" lvl="1" indent="-228600" algn="l" defTabSz="1066800">
            <a:lnSpc>
              <a:spcPct val="90000"/>
            </a:lnSpc>
            <a:spcBef>
              <a:spcPct val="0"/>
            </a:spcBef>
            <a:spcAft>
              <a:spcPct val="20000"/>
            </a:spcAft>
            <a:buChar char="•"/>
          </a:pPr>
          <a:r>
            <a:rPr lang="en-US" sz="2000" kern="1200" dirty="0"/>
            <a:t>As we haven to classify whether 1 or 0 (churned or not) on the basis of given feature (‘Exited’)</a:t>
          </a:r>
          <a:endParaRPr lang="en-US" sz="2000" b="1" kern="1200" dirty="0"/>
        </a:p>
      </dsp:txBody>
      <dsp:txXfrm>
        <a:off x="0" y="907344"/>
        <a:ext cx="3916906" cy="2087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F6C35-F44A-4C2C-905A-1CF7A6DDDA38}">
      <dsp:nvSpPr>
        <dsp:cNvPr id="0" name=""/>
        <dsp:cNvSpPr/>
      </dsp:nvSpPr>
      <dsp:spPr>
        <a:xfrm>
          <a:off x="0" y="0"/>
          <a:ext cx="8379726" cy="171023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Logistic Regression</a:t>
          </a:r>
        </a:p>
        <a:p>
          <a:pPr marL="114300" lvl="1" indent="-114300" algn="l" defTabSz="622300">
            <a:lnSpc>
              <a:spcPct val="90000"/>
            </a:lnSpc>
            <a:spcBef>
              <a:spcPct val="0"/>
            </a:spcBef>
            <a:spcAft>
              <a:spcPct val="15000"/>
            </a:spcAft>
            <a:buChar char="•"/>
          </a:pPr>
          <a:r>
            <a:rPr lang="en-US" sz="1400" kern="1200" dirty="0"/>
            <a:t>Logistic regression is like drawing a straight line through data points to separate them into two groups (churned and not churned)</a:t>
          </a:r>
        </a:p>
        <a:p>
          <a:pPr marL="114300" lvl="1" indent="-114300" algn="l" defTabSz="622300">
            <a:lnSpc>
              <a:spcPct val="90000"/>
            </a:lnSpc>
            <a:spcBef>
              <a:spcPct val="0"/>
            </a:spcBef>
            <a:spcAft>
              <a:spcPct val="15000"/>
            </a:spcAft>
            <a:buChar char="•"/>
          </a:pPr>
          <a:r>
            <a:rPr lang="en-US" sz="1400" kern="1200" dirty="0"/>
            <a:t> Why? : As it straightforward and easy to interpret hence due to its simplicity and interpretability is a good choice a for churn predictions.  </a:t>
          </a:r>
        </a:p>
      </dsp:txBody>
      <dsp:txXfrm>
        <a:off x="1846968" y="0"/>
        <a:ext cx="6532757" cy="1710234"/>
      </dsp:txXfrm>
    </dsp:sp>
    <dsp:sp modelId="{D9F48823-97D8-43E3-AD8E-3574451E147E}">
      <dsp:nvSpPr>
        <dsp:cNvPr id="0" name=""/>
        <dsp:cNvSpPr/>
      </dsp:nvSpPr>
      <dsp:spPr>
        <a:xfrm>
          <a:off x="171023" y="171023"/>
          <a:ext cx="1675945" cy="136818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635FFE5-EC4C-47E7-B542-58DCB5E4203D}">
      <dsp:nvSpPr>
        <dsp:cNvPr id="0" name=""/>
        <dsp:cNvSpPr/>
      </dsp:nvSpPr>
      <dsp:spPr>
        <a:xfrm>
          <a:off x="0" y="1881258"/>
          <a:ext cx="8379726" cy="171023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Random Forest</a:t>
          </a:r>
        </a:p>
        <a:p>
          <a:pPr marL="171450" lvl="1" indent="-171450" algn="l" defTabSz="711200">
            <a:lnSpc>
              <a:spcPct val="90000"/>
            </a:lnSpc>
            <a:spcBef>
              <a:spcPct val="0"/>
            </a:spcBef>
            <a:spcAft>
              <a:spcPct val="15000"/>
            </a:spcAft>
            <a:buChar char="•"/>
          </a:pPr>
          <a:r>
            <a:rPr lang="en-US" sz="1600" kern="1200" dirty="0"/>
            <a:t>Random forest is like asking a bunch of friends for advice, then making a decision based on the most popular answer.</a:t>
          </a:r>
        </a:p>
        <a:p>
          <a:pPr marL="171450" lvl="1" indent="-171450" algn="l" defTabSz="711200">
            <a:lnSpc>
              <a:spcPct val="90000"/>
            </a:lnSpc>
            <a:spcBef>
              <a:spcPct val="0"/>
            </a:spcBef>
            <a:spcAft>
              <a:spcPct val="15000"/>
            </a:spcAft>
            <a:buChar char="•"/>
          </a:pPr>
          <a:r>
            <a:rPr lang="en-US" sz="1600" kern="1200" dirty="0"/>
            <a:t> Why ? : captures complex relationships in the data, is less prone to </a:t>
          </a:r>
          <a:r>
            <a:rPr lang="en-US" sz="1600" kern="1200" dirty="0" err="1"/>
            <a:t>overfitting</a:t>
          </a:r>
          <a:r>
            <a:rPr lang="en-US" sz="1600" kern="1200" dirty="0"/>
            <a:t> and requires minimal feature engineering</a:t>
          </a:r>
        </a:p>
      </dsp:txBody>
      <dsp:txXfrm>
        <a:off x="1846968" y="1881258"/>
        <a:ext cx="6532757" cy="1710234"/>
      </dsp:txXfrm>
    </dsp:sp>
    <dsp:sp modelId="{E1B7BF10-C5FF-4D17-9FB0-5D4E25A8E06C}">
      <dsp:nvSpPr>
        <dsp:cNvPr id="0" name=""/>
        <dsp:cNvSpPr/>
      </dsp:nvSpPr>
      <dsp:spPr>
        <a:xfrm>
          <a:off x="171023" y="2052282"/>
          <a:ext cx="1675945" cy="1368187"/>
        </a:xfrm>
        <a:prstGeom prst="roundRect">
          <a:avLst>
            <a:gd name="adj" fmla="val 10000"/>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B48DA19-59F3-4BF6-B7C4-9FDD5ADEFC97}">
      <dsp:nvSpPr>
        <dsp:cNvPr id="0" name=""/>
        <dsp:cNvSpPr/>
      </dsp:nvSpPr>
      <dsp:spPr>
        <a:xfrm>
          <a:off x="0" y="3762516"/>
          <a:ext cx="8379726" cy="171023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XG Boost (Extreme Gradient Boost)</a:t>
          </a:r>
        </a:p>
        <a:p>
          <a:pPr marL="114300" lvl="1" indent="-114300" algn="l" defTabSz="622300">
            <a:lnSpc>
              <a:spcPct val="90000"/>
            </a:lnSpc>
            <a:spcBef>
              <a:spcPct val="0"/>
            </a:spcBef>
            <a:spcAft>
              <a:spcPct val="15000"/>
            </a:spcAft>
            <a:buChar char="•"/>
          </a:pPr>
          <a:r>
            <a:rPr lang="en-US" sz="1400" kern="1200" dirty="0" err="1"/>
            <a:t>XGBoost</a:t>
          </a:r>
          <a:r>
            <a:rPr lang="en-US" sz="1400" kern="1200" dirty="0"/>
            <a:t> is like a team of experts working together to solve a problem, with each expert focusing on a specific aspect.</a:t>
          </a:r>
        </a:p>
        <a:p>
          <a:pPr marL="114300" lvl="1" indent="-114300" algn="l" defTabSz="622300">
            <a:lnSpc>
              <a:spcPct val="90000"/>
            </a:lnSpc>
            <a:spcBef>
              <a:spcPct val="0"/>
            </a:spcBef>
            <a:spcAft>
              <a:spcPct val="15000"/>
            </a:spcAft>
            <a:buChar char="•"/>
          </a:pPr>
          <a:r>
            <a:rPr lang="en-US" sz="1400" kern="1200" dirty="0"/>
            <a:t>It builds a sequence of decision trees, where each tree corrects the errors made by the previous ones. It combines the predictions of all trees to make a final prediction.</a:t>
          </a:r>
        </a:p>
        <a:p>
          <a:pPr marL="114300" lvl="1" indent="-114300" algn="l" defTabSz="622300">
            <a:lnSpc>
              <a:spcPct val="90000"/>
            </a:lnSpc>
            <a:spcBef>
              <a:spcPct val="0"/>
            </a:spcBef>
            <a:spcAft>
              <a:spcPct val="15000"/>
            </a:spcAft>
            <a:buChar char="•"/>
          </a:pPr>
          <a:r>
            <a:rPr lang="en-US" sz="1400" kern="1200" dirty="0"/>
            <a:t>Why? :  Due to it’s speed and high performance </a:t>
          </a:r>
        </a:p>
      </dsp:txBody>
      <dsp:txXfrm>
        <a:off x="1846968" y="3762516"/>
        <a:ext cx="6532757" cy="1710234"/>
      </dsp:txXfrm>
    </dsp:sp>
    <dsp:sp modelId="{FE298CA9-377A-40B2-81F1-67D5946E101E}">
      <dsp:nvSpPr>
        <dsp:cNvPr id="0" name=""/>
        <dsp:cNvSpPr/>
      </dsp:nvSpPr>
      <dsp:spPr>
        <a:xfrm>
          <a:off x="171023" y="3933540"/>
          <a:ext cx="1675945" cy="1368187"/>
        </a:xfrm>
        <a:prstGeom prst="roundRect">
          <a:avLst>
            <a:gd name="adj" fmla="val 10000"/>
          </a:avLst>
        </a:prstGeom>
        <a:blipFill rotWithShape="1">
          <a:blip xmlns:r="http://schemas.openxmlformats.org/officeDocument/2006/relationships" r:embed="rId3"/>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95676-707F-45E3-8632-00086BBA7D40}">
      <dsp:nvSpPr>
        <dsp:cNvPr id="0" name=""/>
        <dsp:cNvSpPr/>
      </dsp:nvSpPr>
      <dsp:spPr>
        <a:xfrm>
          <a:off x="1894"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8A99D9D-73B4-468C-AFCF-781F84E3E700}">
      <dsp:nvSpPr>
        <dsp:cNvPr id="0" name=""/>
        <dsp:cNvSpPr/>
      </dsp:nvSpPr>
      <dsp:spPr>
        <a:xfrm>
          <a:off x="95088" y="340611"/>
          <a:ext cx="745552" cy="745552"/>
        </a:xfrm>
        <a:prstGeom prst="pie">
          <a:avLst>
            <a:gd name="adj1" fmla="val 135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4CA393-3C79-4AEE-AE65-137AFEAF10E5}">
      <dsp:nvSpPr>
        <dsp:cNvPr id="0" name=""/>
        <dsp:cNvSpPr/>
      </dsp:nvSpPr>
      <dsp:spPr>
        <a:xfrm rot="16200000">
          <a:off x="-1069836"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11250" rtl="0">
            <a:lnSpc>
              <a:spcPct val="90000"/>
            </a:lnSpc>
            <a:spcBef>
              <a:spcPct val="0"/>
            </a:spcBef>
            <a:spcAft>
              <a:spcPct val="35000"/>
            </a:spcAft>
            <a:buNone/>
          </a:pPr>
          <a:r>
            <a:rPr lang="en-US" sz="2500" kern="1200" dirty="0"/>
            <a:t>Data Cleaning </a:t>
          </a:r>
        </a:p>
      </dsp:txBody>
      <dsp:txXfrm>
        <a:off x="-1069836" y="2344283"/>
        <a:ext cx="2702627" cy="559164"/>
      </dsp:txXfrm>
    </dsp:sp>
    <dsp:sp modelId="{BD70A6DB-53AC-4C80-99F7-DF16DF1AEC15}">
      <dsp:nvSpPr>
        <dsp:cNvPr id="0" name=""/>
        <dsp:cNvSpPr/>
      </dsp:nvSpPr>
      <dsp:spPr>
        <a:xfrm>
          <a:off x="654253"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b="1" kern="1200" dirty="0"/>
            <a:t>Dropped Unnecessary columns </a:t>
          </a:r>
          <a:r>
            <a:rPr lang="en-US" sz="1500" kern="1200" dirty="0"/>
            <a:t>– "</a:t>
          </a:r>
          <a:r>
            <a:rPr lang="en-US" sz="1500" kern="1200" dirty="0" err="1"/>
            <a:t>CustomerId</a:t>
          </a:r>
          <a:r>
            <a:rPr lang="en-US" sz="1500" kern="1200" dirty="0"/>
            <a:t>“ , "Surname"</a:t>
          </a:r>
        </a:p>
        <a:p>
          <a:pPr marL="0" lvl="0" indent="0" algn="l" defTabSz="666750" rtl="0">
            <a:lnSpc>
              <a:spcPct val="90000"/>
            </a:lnSpc>
            <a:spcBef>
              <a:spcPct val="0"/>
            </a:spcBef>
            <a:spcAft>
              <a:spcPct val="35000"/>
            </a:spcAft>
            <a:buNone/>
          </a:pPr>
          <a:r>
            <a:rPr lang="en-US" sz="1500" b="1" kern="1200" dirty="0"/>
            <a:t>No nulls &amp; duplicates </a:t>
          </a:r>
          <a:r>
            <a:rPr lang="en-US" sz="1500" kern="1200" dirty="0"/>
            <a:t>were found.</a:t>
          </a:r>
        </a:p>
        <a:p>
          <a:pPr marL="0" lvl="0" indent="0" algn="l" defTabSz="666750">
            <a:lnSpc>
              <a:spcPct val="90000"/>
            </a:lnSpc>
            <a:spcBef>
              <a:spcPct val="0"/>
            </a:spcBef>
            <a:spcAft>
              <a:spcPct val="35000"/>
            </a:spcAft>
            <a:buNone/>
          </a:pPr>
          <a:r>
            <a:rPr lang="en-US" sz="1500" b="1" kern="1200" dirty="0"/>
            <a:t>Handled outliers </a:t>
          </a:r>
          <a:r>
            <a:rPr lang="en-US" sz="1500" kern="1200" dirty="0"/>
            <a:t>by capping extreme values at the 95</a:t>
          </a:r>
          <a:r>
            <a:rPr lang="en-US" sz="1500" kern="1200" baseline="30000" dirty="0"/>
            <a:t>th</a:t>
          </a:r>
          <a:r>
            <a:rPr lang="en-US" sz="1500" kern="1200" dirty="0"/>
            <a:t> percentile - "</a:t>
          </a:r>
          <a:r>
            <a:rPr lang="en-US" sz="1500" kern="1200" dirty="0" err="1"/>
            <a:t>CreditScore</a:t>
          </a:r>
          <a:r>
            <a:rPr lang="en-US" sz="1500" kern="1200" dirty="0"/>
            <a:t>", "Age“ &amp; "Balance”</a:t>
          </a:r>
        </a:p>
      </dsp:txBody>
      <dsp:txXfrm>
        <a:off x="654253" y="247417"/>
        <a:ext cx="1863880" cy="3727761"/>
      </dsp:txXfrm>
    </dsp:sp>
    <dsp:sp modelId="{BBB09669-E524-4757-BA09-0A0406F68386}">
      <dsp:nvSpPr>
        <dsp:cNvPr id="0" name=""/>
        <dsp:cNvSpPr/>
      </dsp:nvSpPr>
      <dsp:spPr>
        <a:xfrm>
          <a:off x="2953051"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90E132E-F74E-477C-85E9-E5CAD99D218E}">
      <dsp:nvSpPr>
        <dsp:cNvPr id="0" name=""/>
        <dsp:cNvSpPr/>
      </dsp:nvSpPr>
      <dsp:spPr>
        <a:xfrm>
          <a:off x="3046245" y="340611"/>
          <a:ext cx="745552" cy="745552"/>
        </a:xfrm>
        <a:prstGeom prst="pie">
          <a:avLst>
            <a:gd name="adj1" fmla="val 108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389C56-B846-425B-8FA4-7CD765DD3B94}">
      <dsp:nvSpPr>
        <dsp:cNvPr id="0" name=""/>
        <dsp:cNvSpPr/>
      </dsp:nvSpPr>
      <dsp:spPr>
        <a:xfrm rot="16200000">
          <a:off x="1881320"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11250" rtl="0">
            <a:lnSpc>
              <a:spcPct val="90000"/>
            </a:lnSpc>
            <a:spcBef>
              <a:spcPct val="0"/>
            </a:spcBef>
            <a:spcAft>
              <a:spcPct val="35000"/>
            </a:spcAft>
            <a:buNone/>
          </a:pPr>
          <a:r>
            <a:rPr lang="en-US" sz="2500" kern="1200" dirty="0" err="1"/>
            <a:t>Univariate</a:t>
          </a:r>
          <a:r>
            <a:rPr lang="en-US" sz="2500" kern="1200" dirty="0"/>
            <a:t> Analysis</a:t>
          </a:r>
        </a:p>
      </dsp:txBody>
      <dsp:txXfrm>
        <a:off x="1881320" y="2344283"/>
        <a:ext cx="2702627" cy="559164"/>
      </dsp:txXfrm>
    </dsp:sp>
    <dsp:sp modelId="{8033D683-D46E-411F-B0E9-95D0EE90A55A}">
      <dsp:nvSpPr>
        <dsp:cNvPr id="0" name=""/>
        <dsp:cNvSpPr/>
      </dsp:nvSpPr>
      <dsp:spPr>
        <a:xfrm>
          <a:off x="3605410"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t>Dataset is </a:t>
          </a:r>
          <a:r>
            <a:rPr lang="en-US" sz="1500" b="1" kern="1200" dirty="0"/>
            <a:t>Imbalanced</a:t>
          </a:r>
          <a:r>
            <a:rPr lang="en-US" sz="1500" kern="1200" dirty="0"/>
            <a:t>  (“Exited”) – </a:t>
          </a:r>
        </a:p>
        <a:p>
          <a:pPr marL="114300" lvl="1" indent="-114300" algn="l" defTabSz="533400" rtl="0">
            <a:lnSpc>
              <a:spcPct val="90000"/>
            </a:lnSpc>
            <a:spcBef>
              <a:spcPct val="0"/>
            </a:spcBef>
            <a:spcAft>
              <a:spcPct val="15000"/>
            </a:spcAft>
            <a:buChar char="•"/>
          </a:pPr>
          <a:r>
            <a:rPr lang="en-US" sz="1200" kern="1200" dirty="0"/>
            <a:t>0 – 79% (approx.)</a:t>
          </a:r>
        </a:p>
        <a:p>
          <a:pPr marL="114300" lvl="1" indent="-114300" algn="l" defTabSz="533400" rtl="0">
            <a:lnSpc>
              <a:spcPct val="90000"/>
            </a:lnSpc>
            <a:spcBef>
              <a:spcPct val="0"/>
            </a:spcBef>
            <a:spcAft>
              <a:spcPct val="15000"/>
            </a:spcAft>
            <a:buChar char="•"/>
          </a:pPr>
          <a:r>
            <a:rPr lang="en-US" sz="1200" kern="1200" dirty="0"/>
            <a:t>1 – 21% (approx.)</a:t>
          </a:r>
        </a:p>
        <a:p>
          <a:pPr marL="0" lvl="0" indent="0" algn="l" defTabSz="666750" rtl="0">
            <a:lnSpc>
              <a:spcPct val="90000"/>
            </a:lnSpc>
            <a:spcBef>
              <a:spcPct val="0"/>
            </a:spcBef>
            <a:spcAft>
              <a:spcPct val="35000"/>
            </a:spcAft>
            <a:buNone/>
          </a:pPr>
          <a:r>
            <a:rPr lang="en-US" sz="1500" kern="1200" dirty="0"/>
            <a:t>Insights into</a:t>
          </a:r>
        </a:p>
        <a:p>
          <a:pPr marL="114300" lvl="1" indent="-114300" algn="l" defTabSz="533400" rtl="0">
            <a:lnSpc>
              <a:spcPct val="90000"/>
            </a:lnSpc>
            <a:spcBef>
              <a:spcPct val="0"/>
            </a:spcBef>
            <a:spcAft>
              <a:spcPct val="15000"/>
            </a:spcAft>
            <a:buChar char="•"/>
          </a:pPr>
          <a:r>
            <a:rPr lang="en-US" sz="1200" kern="1200" dirty="0"/>
            <a:t>gender distribution - 2</a:t>
          </a:r>
        </a:p>
        <a:p>
          <a:pPr marL="114300" lvl="1" indent="-114300" algn="l" defTabSz="533400" rtl="0">
            <a:lnSpc>
              <a:spcPct val="90000"/>
            </a:lnSpc>
            <a:spcBef>
              <a:spcPct val="0"/>
            </a:spcBef>
            <a:spcAft>
              <a:spcPct val="15000"/>
            </a:spcAft>
            <a:buChar char="•"/>
          </a:pPr>
          <a:r>
            <a:rPr lang="en-US" sz="1200" kern="1200" dirty="0"/>
            <a:t>number of products – 4 </a:t>
          </a:r>
        </a:p>
        <a:p>
          <a:pPr marL="114300" lvl="1" indent="-114300" algn="l" defTabSz="533400" rtl="0">
            <a:lnSpc>
              <a:spcPct val="90000"/>
            </a:lnSpc>
            <a:spcBef>
              <a:spcPct val="0"/>
            </a:spcBef>
            <a:spcAft>
              <a:spcPct val="15000"/>
            </a:spcAft>
            <a:buChar char="•"/>
          </a:pPr>
          <a:r>
            <a:rPr lang="en-US" sz="1200" kern="1200" dirty="0"/>
            <a:t>Tenure – 10 </a:t>
          </a:r>
        </a:p>
        <a:p>
          <a:pPr marL="114300" lvl="1" indent="-114300" algn="l" defTabSz="533400" rtl="0">
            <a:lnSpc>
              <a:spcPct val="90000"/>
            </a:lnSpc>
            <a:spcBef>
              <a:spcPct val="0"/>
            </a:spcBef>
            <a:spcAft>
              <a:spcPct val="15000"/>
            </a:spcAft>
            <a:buChar char="•"/>
          </a:pPr>
          <a:r>
            <a:rPr lang="en-US" sz="1200" kern="1200" dirty="0"/>
            <a:t>Geography – 3 </a:t>
          </a:r>
        </a:p>
      </dsp:txBody>
      <dsp:txXfrm>
        <a:off x="3605410" y="247417"/>
        <a:ext cx="1863880" cy="3727761"/>
      </dsp:txXfrm>
    </dsp:sp>
    <dsp:sp modelId="{91743730-342B-4E11-A49D-5029B667ECB3}">
      <dsp:nvSpPr>
        <dsp:cNvPr id="0" name=""/>
        <dsp:cNvSpPr/>
      </dsp:nvSpPr>
      <dsp:spPr>
        <a:xfrm>
          <a:off x="5904209"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CE5E7B0-4C03-4A99-B3C8-7E75F8844423}">
      <dsp:nvSpPr>
        <dsp:cNvPr id="0" name=""/>
        <dsp:cNvSpPr/>
      </dsp:nvSpPr>
      <dsp:spPr>
        <a:xfrm>
          <a:off x="5997403" y="340611"/>
          <a:ext cx="745552" cy="745552"/>
        </a:xfrm>
        <a:prstGeom prst="pie">
          <a:avLst>
            <a:gd name="adj1" fmla="val 81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7E2853-2CF3-4729-8F5F-BEEECC070854}">
      <dsp:nvSpPr>
        <dsp:cNvPr id="0" name=""/>
        <dsp:cNvSpPr/>
      </dsp:nvSpPr>
      <dsp:spPr>
        <a:xfrm rot="16200000">
          <a:off x="4832477"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11250" rtl="0">
            <a:lnSpc>
              <a:spcPct val="90000"/>
            </a:lnSpc>
            <a:spcBef>
              <a:spcPct val="0"/>
            </a:spcBef>
            <a:spcAft>
              <a:spcPct val="35000"/>
            </a:spcAft>
            <a:buNone/>
          </a:pPr>
          <a:r>
            <a:rPr lang="en-US" sz="2500" kern="1200"/>
            <a:t>Bivariate Analysis</a:t>
          </a:r>
          <a:endParaRPr lang="en-US" sz="2500" kern="1200" dirty="0"/>
        </a:p>
      </dsp:txBody>
      <dsp:txXfrm>
        <a:off x="4832477" y="2344283"/>
        <a:ext cx="2702627" cy="559164"/>
      </dsp:txXfrm>
    </dsp:sp>
    <dsp:sp modelId="{9FB93E80-A0A6-4117-BA24-33B124654C89}">
      <dsp:nvSpPr>
        <dsp:cNvPr id="0" name=""/>
        <dsp:cNvSpPr/>
      </dsp:nvSpPr>
      <dsp:spPr>
        <a:xfrm>
          <a:off x="6556567" y="135510"/>
          <a:ext cx="2082159" cy="3951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b="0" i="0" kern="1200" dirty="0"/>
            <a:t>Explored the impact of </a:t>
          </a:r>
          <a:r>
            <a:rPr lang="en-US" sz="1500" b="1" i="0" kern="1200" dirty="0"/>
            <a:t>categorical variables </a:t>
          </a:r>
          <a:r>
            <a:rPr lang="en-US" sz="1500" b="0" i="0" kern="1200" dirty="0"/>
            <a:t>(e.g., credit card ownership, active membership) </a:t>
          </a:r>
          <a:r>
            <a:rPr lang="en-US" sz="1500" b="1" i="0" kern="1200" dirty="0"/>
            <a:t>&amp; numerical variables </a:t>
          </a:r>
          <a:r>
            <a:rPr lang="en-US" sz="1500" b="0" i="0" kern="1200" dirty="0"/>
            <a:t>(e.g., credit score, balance, estimated salary) on </a:t>
          </a:r>
          <a:r>
            <a:rPr lang="en-US" sz="1500" b="1" i="0" kern="1200" dirty="0"/>
            <a:t>customer churn</a:t>
          </a:r>
          <a:r>
            <a:rPr lang="en-US" sz="1500" b="0" i="0" kern="1200" dirty="0"/>
            <a:t>.</a:t>
          </a:r>
          <a:endParaRPr lang="en-US" sz="1500" kern="1200" dirty="0"/>
        </a:p>
        <a:p>
          <a:pPr marL="0" lvl="0" indent="0" algn="l" defTabSz="666750">
            <a:lnSpc>
              <a:spcPct val="90000"/>
            </a:lnSpc>
            <a:spcBef>
              <a:spcPct val="0"/>
            </a:spcBef>
            <a:spcAft>
              <a:spcPct val="35000"/>
            </a:spcAft>
            <a:buNone/>
          </a:pPr>
          <a:r>
            <a:rPr lang="en-US" sz="1500" kern="1200" dirty="0"/>
            <a:t>Found that </a:t>
          </a:r>
          <a:r>
            <a:rPr lang="en-US" sz="1500" b="1" kern="1200" dirty="0"/>
            <a:t>higher credit scores </a:t>
          </a:r>
          <a:r>
            <a:rPr lang="en-US" sz="1500" kern="1200" dirty="0"/>
            <a:t>&amp; </a:t>
          </a:r>
          <a:r>
            <a:rPr lang="en-US" sz="1500" b="1" kern="1200" dirty="0"/>
            <a:t>larger A/c balances</a:t>
          </a:r>
          <a:r>
            <a:rPr lang="en-US" sz="1500" kern="1200" dirty="0"/>
            <a:t> </a:t>
          </a:r>
          <a:r>
            <a:rPr lang="en-US" sz="1500" b="1" i="0" kern="1200" dirty="0"/>
            <a:t>doesn't </a:t>
          </a:r>
          <a:r>
            <a:rPr lang="en-US" sz="1500" b="1" i="0" kern="1200" dirty="0" err="1"/>
            <a:t>gaurantee</a:t>
          </a:r>
          <a:r>
            <a:rPr lang="en-US" sz="1500" b="1" i="0" kern="1200" dirty="0"/>
            <a:t> loyalty</a:t>
          </a:r>
          <a:endParaRPr lang="en-US" sz="1500" b="1" kern="1200" dirty="0"/>
        </a:p>
        <a:p>
          <a:pPr marL="0" lvl="0" indent="0" algn="l" defTabSz="666750">
            <a:lnSpc>
              <a:spcPct val="90000"/>
            </a:lnSpc>
            <a:spcBef>
              <a:spcPct val="0"/>
            </a:spcBef>
            <a:spcAft>
              <a:spcPct val="35000"/>
            </a:spcAft>
            <a:buNone/>
          </a:pPr>
          <a:r>
            <a:rPr lang="en-US" sz="1500" b="0" i="0" kern="1200" dirty="0"/>
            <a:t>Customer churn analysis highlighted that customers </a:t>
          </a:r>
          <a:r>
            <a:rPr lang="en-US" sz="1500" b="1" i="0" kern="1200" dirty="0"/>
            <a:t>aged 50-60</a:t>
          </a:r>
          <a:r>
            <a:rPr lang="en-US" sz="1500" b="0" i="0" kern="1200" dirty="0"/>
            <a:t>, </a:t>
          </a:r>
          <a:r>
            <a:rPr lang="en-US" sz="1500" b="1" i="0" kern="1200" dirty="0"/>
            <a:t>females</a:t>
          </a:r>
          <a:r>
            <a:rPr lang="en-US" sz="1500" b="0" i="0" kern="1200" dirty="0"/>
            <a:t>, and those with a </a:t>
          </a:r>
          <a:r>
            <a:rPr lang="en-US" sz="1500" b="1" i="0" kern="1200" dirty="0"/>
            <a:t>tenure</a:t>
          </a:r>
          <a:r>
            <a:rPr lang="en-US" sz="1500" b="0" i="0" kern="1200" dirty="0"/>
            <a:t> of </a:t>
          </a:r>
          <a:r>
            <a:rPr lang="en-US" sz="1500" b="1" i="0" kern="1200" dirty="0"/>
            <a:t>0-2 years </a:t>
          </a:r>
          <a:r>
            <a:rPr lang="en-US" sz="1500" b="0" i="0" kern="1200" dirty="0"/>
            <a:t>exhibited the </a:t>
          </a:r>
          <a:r>
            <a:rPr lang="en-US" sz="1500" b="1" i="0" kern="1200" dirty="0"/>
            <a:t>highest churn rates.</a:t>
          </a:r>
          <a:endParaRPr lang="en-US" sz="1500" b="1" kern="1200" dirty="0"/>
        </a:p>
      </dsp:txBody>
      <dsp:txXfrm>
        <a:off x="6556567" y="135510"/>
        <a:ext cx="2082159" cy="3951576"/>
      </dsp:txXfrm>
    </dsp:sp>
    <dsp:sp modelId="{30B39A2D-F9CF-42B3-8FB4-903DD7BDCF9C}">
      <dsp:nvSpPr>
        <dsp:cNvPr id="0" name=""/>
        <dsp:cNvSpPr/>
      </dsp:nvSpPr>
      <dsp:spPr>
        <a:xfrm>
          <a:off x="9073645" y="247417"/>
          <a:ext cx="931940" cy="931940"/>
        </a:xfrm>
        <a:prstGeom prst="chord">
          <a:avLst>
            <a:gd name="adj1" fmla="val 4800000"/>
            <a:gd name="adj2" fmla="val 1680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DF4D715-D5C5-4058-87AC-4BCAAA16F8EB}">
      <dsp:nvSpPr>
        <dsp:cNvPr id="0" name=""/>
        <dsp:cNvSpPr/>
      </dsp:nvSpPr>
      <dsp:spPr>
        <a:xfrm>
          <a:off x="9166839" y="340611"/>
          <a:ext cx="745552" cy="745552"/>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838CE1-E237-400B-8998-AFCD1F4D26C3}">
      <dsp:nvSpPr>
        <dsp:cNvPr id="0" name=""/>
        <dsp:cNvSpPr/>
      </dsp:nvSpPr>
      <dsp:spPr>
        <a:xfrm rot="16200000">
          <a:off x="8001913" y="2344283"/>
          <a:ext cx="2702627" cy="55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111250" rtl="0">
            <a:lnSpc>
              <a:spcPct val="90000"/>
            </a:lnSpc>
            <a:spcBef>
              <a:spcPct val="0"/>
            </a:spcBef>
            <a:spcAft>
              <a:spcPct val="35000"/>
            </a:spcAft>
            <a:buNone/>
          </a:pPr>
          <a:r>
            <a:rPr lang="en-US" sz="2500" kern="1200" dirty="0"/>
            <a:t>Multivariate Analysis</a:t>
          </a:r>
        </a:p>
      </dsp:txBody>
      <dsp:txXfrm>
        <a:off x="8001913" y="2344283"/>
        <a:ext cx="2702627" cy="559164"/>
      </dsp:txXfrm>
    </dsp:sp>
    <dsp:sp modelId="{20E404DB-6D96-4ED2-8E95-420353638646}">
      <dsp:nvSpPr>
        <dsp:cNvPr id="0" name=""/>
        <dsp:cNvSpPr/>
      </dsp:nvSpPr>
      <dsp:spPr>
        <a:xfrm>
          <a:off x="9726003" y="247417"/>
          <a:ext cx="1863880" cy="3727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endParaRPr lang="en-US" sz="1500" kern="1200" dirty="0"/>
        </a:p>
        <a:p>
          <a:pPr marL="0" lvl="0" indent="0" algn="l" defTabSz="666750" rtl="0">
            <a:lnSpc>
              <a:spcPct val="90000"/>
            </a:lnSpc>
            <a:spcBef>
              <a:spcPct val="0"/>
            </a:spcBef>
            <a:spcAft>
              <a:spcPct val="35000"/>
            </a:spcAft>
            <a:buNone/>
          </a:pPr>
          <a:endParaRPr lang="en-US" sz="1500" kern="1200" dirty="0"/>
        </a:p>
        <a:p>
          <a:pPr marL="0" lvl="0" indent="0" algn="l" defTabSz="666750" rtl="0">
            <a:lnSpc>
              <a:spcPct val="90000"/>
            </a:lnSpc>
            <a:spcBef>
              <a:spcPct val="0"/>
            </a:spcBef>
            <a:spcAft>
              <a:spcPct val="35000"/>
            </a:spcAft>
            <a:buNone/>
          </a:pPr>
          <a:endParaRPr lang="en-US" sz="1500" b="1" kern="1200" dirty="0"/>
        </a:p>
        <a:p>
          <a:pPr marL="0" lvl="0" indent="0" algn="l" defTabSz="666750" rtl="0">
            <a:lnSpc>
              <a:spcPct val="90000"/>
            </a:lnSpc>
            <a:spcBef>
              <a:spcPct val="0"/>
            </a:spcBef>
            <a:spcAft>
              <a:spcPct val="35000"/>
            </a:spcAft>
            <a:buNone/>
          </a:pPr>
          <a:endParaRPr lang="en-US" sz="1500" b="1" kern="1200" dirty="0"/>
        </a:p>
        <a:p>
          <a:pPr marL="0" lvl="0" indent="0" algn="l" defTabSz="666750" rtl="0">
            <a:lnSpc>
              <a:spcPct val="90000"/>
            </a:lnSpc>
            <a:spcBef>
              <a:spcPct val="0"/>
            </a:spcBef>
            <a:spcAft>
              <a:spcPct val="35000"/>
            </a:spcAft>
            <a:buNone/>
          </a:pPr>
          <a:r>
            <a:rPr lang="en-US" sz="1500" b="1" kern="1200" dirty="0" err="1"/>
            <a:t>Collinearity</a:t>
          </a:r>
          <a:r>
            <a:rPr lang="en-US" sz="1500" b="1" kern="1200" dirty="0"/>
            <a:t> </a:t>
          </a:r>
          <a:r>
            <a:rPr lang="en-US" sz="1500" kern="1200" dirty="0"/>
            <a:t>among </a:t>
          </a:r>
          <a:r>
            <a:rPr lang="en-US" sz="1500" b="1" kern="1200" dirty="0"/>
            <a:t>variables</a:t>
          </a:r>
          <a:r>
            <a:rPr lang="en-US" sz="1500" kern="1200" dirty="0"/>
            <a:t> was checked using a correlation </a:t>
          </a:r>
          <a:r>
            <a:rPr lang="en-US" sz="1500" kern="1200" dirty="0" err="1"/>
            <a:t>heatmap</a:t>
          </a:r>
          <a:r>
            <a:rPr lang="en-US" sz="1500" kern="1200" dirty="0"/>
            <a:t>, </a:t>
          </a:r>
          <a:r>
            <a:rPr lang="en-US" sz="1500" b="1" kern="1200" dirty="0"/>
            <a:t>revealing no strong </a:t>
          </a:r>
          <a:r>
            <a:rPr lang="en-US" sz="1500" b="1" kern="1200" dirty="0" err="1"/>
            <a:t>multicollinearity</a:t>
          </a:r>
          <a:r>
            <a:rPr lang="en-US" sz="1500" b="1" kern="1200" dirty="0"/>
            <a:t> </a:t>
          </a:r>
          <a:r>
            <a:rPr lang="en-US" sz="1500" kern="1200" dirty="0"/>
            <a:t>issues.</a:t>
          </a:r>
        </a:p>
      </dsp:txBody>
      <dsp:txXfrm>
        <a:off x="9726003" y="247417"/>
        <a:ext cx="1863880" cy="3727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7381B-44AF-4B26-A13F-132DE888E7AC}">
      <dsp:nvSpPr>
        <dsp:cNvPr id="0" name=""/>
        <dsp:cNvSpPr/>
      </dsp:nvSpPr>
      <dsp:spPr>
        <a:xfrm>
          <a:off x="1978379" y="2852"/>
          <a:ext cx="2225676" cy="188243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t>Important </a:t>
          </a:r>
          <a:r>
            <a:rPr lang="en-US" sz="1500" kern="1200" dirty="0"/>
            <a:t>factors influencing customer churn:</a:t>
          </a:r>
        </a:p>
        <a:p>
          <a:pPr marL="0" lvl="0" indent="0" algn="ctr" defTabSz="666750">
            <a:lnSpc>
              <a:spcPct val="90000"/>
            </a:lnSpc>
            <a:spcBef>
              <a:spcPct val="0"/>
            </a:spcBef>
            <a:spcAft>
              <a:spcPct val="35000"/>
            </a:spcAft>
            <a:buNone/>
          </a:pPr>
          <a:r>
            <a:rPr lang="en-US" sz="1500" b="1" kern="1200" dirty="0"/>
            <a:t>Age, Gender, Tenure, Credit score, A/c  balance, and active status</a:t>
          </a:r>
        </a:p>
      </dsp:txBody>
      <dsp:txXfrm>
        <a:off x="2070272" y="94745"/>
        <a:ext cx="2041890" cy="1698645"/>
      </dsp:txXfrm>
    </dsp:sp>
    <dsp:sp modelId="{A3822D86-CCC9-4DC4-8721-69AF4F6EE892}">
      <dsp:nvSpPr>
        <dsp:cNvPr id="0" name=""/>
        <dsp:cNvSpPr/>
      </dsp:nvSpPr>
      <dsp:spPr>
        <a:xfrm>
          <a:off x="1978379" y="1979405"/>
          <a:ext cx="2225676" cy="1882431"/>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a:t>More likely to churn </a:t>
          </a:r>
          <a:r>
            <a:rPr lang="en-US" sz="1500" kern="1200"/>
            <a:t>: </a:t>
          </a:r>
        </a:p>
        <a:p>
          <a:pPr marL="0" lvl="0" indent="0" algn="ctr" defTabSz="666750">
            <a:lnSpc>
              <a:spcPct val="90000"/>
            </a:lnSpc>
            <a:spcBef>
              <a:spcPct val="0"/>
            </a:spcBef>
            <a:spcAft>
              <a:spcPct val="35000"/>
            </a:spcAft>
            <a:buNone/>
          </a:pPr>
          <a:r>
            <a:rPr lang="en-US" sz="1500" b="1" kern="1200"/>
            <a:t>Females</a:t>
          </a:r>
          <a:r>
            <a:rPr lang="en-US" sz="1500" kern="1200"/>
            <a:t>  &amp; customers with </a:t>
          </a:r>
          <a:r>
            <a:rPr lang="en-US" sz="1500" b="1" kern="1200"/>
            <a:t>shorter tenure</a:t>
          </a:r>
          <a:endParaRPr lang="en-US" sz="1500" b="1" kern="1200" dirty="0"/>
        </a:p>
      </dsp:txBody>
      <dsp:txXfrm>
        <a:off x="2070272" y="2071298"/>
        <a:ext cx="2041890" cy="1698645"/>
      </dsp:txXfrm>
    </dsp:sp>
    <dsp:sp modelId="{35031037-4A10-4B32-9353-7CC165FFD82B}">
      <dsp:nvSpPr>
        <dsp:cNvPr id="0" name=""/>
        <dsp:cNvSpPr/>
      </dsp:nvSpPr>
      <dsp:spPr>
        <a:xfrm>
          <a:off x="1978379" y="3955959"/>
          <a:ext cx="2225676" cy="1882431"/>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Customer churn tends to occur more frequently among those with </a:t>
          </a:r>
          <a:r>
            <a:rPr lang="en-US" sz="1500" b="1" kern="1200"/>
            <a:t>higher account balances may be due to dissatisfaction or better offers </a:t>
          </a:r>
          <a:r>
            <a:rPr lang="en-US" sz="1500" kern="1200"/>
            <a:t>elsewhere.</a:t>
          </a:r>
          <a:endParaRPr lang="en-US" sz="1500" kern="1200" dirty="0"/>
        </a:p>
      </dsp:txBody>
      <dsp:txXfrm>
        <a:off x="2070272" y="4047852"/>
        <a:ext cx="2041890" cy="1698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778134" y="0"/>
          <a:ext cx="974777" cy="9747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875612" y="97477"/>
          <a:ext cx="779822" cy="77982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1955991" y="796414"/>
          <a:ext cx="2883717" cy="410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dirty="0"/>
            <a:t>“Gender” : Transformed into numerical representation </a:t>
          </a:r>
          <a:r>
            <a:rPr lang="en-US" sz="2200" b="1" i="0" kern="1200" dirty="0"/>
            <a:t>by</a:t>
          </a:r>
          <a:r>
            <a:rPr lang="en-US" sz="2200" b="0" i="0" kern="1200" dirty="0"/>
            <a:t> </a:t>
          </a:r>
          <a:r>
            <a:rPr lang="en-US" sz="2200" b="1" i="0" kern="1200" dirty="0"/>
            <a:t>replacing</a:t>
          </a:r>
          <a:r>
            <a:rPr lang="en-US" sz="2200" b="0" i="0" kern="1200" dirty="0"/>
            <a:t> male as 1 and female as 0</a:t>
          </a:r>
          <a:endParaRPr lang="en-US" sz="2200" kern="1200" dirty="0"/>
        </a:p>
        <a:p>
          <a:pPr marL="0" lvl="0" indent="0" algn="l" defTabSz="977900">
            <a:lnSpc>
              <a:spcPct val="90000"/>
            </a:lnSpc>
            <a:spcBef>
              <a:spcPct val="0"/>
            </a:spcBef>
            <a:spcAft>
              <a:spcPct val="35000"/>
            </a:spcAft>
            <a:buNone/>
          </a:pPr>
          <a:r>
            <a:rPr lang="en-US" sz="2200" b="0" i="0" kern="1200" dirty="0"/>
            <a:t>“Geography”: Utilized </a:t>
          </a:r>
          <a:r>
            <a:rPr lang="en-US" sz="2200" b="1" i="0" kern="1200" dirty="0"/>
            <a:t>one-hot encoding </a:t>
          </a:r>
          <a:r>
            <a:rPr lang="en-US" sz="2200" b="0" i="0" kern="1200" dirty="0"/>
            <a:t>to represent categorical values as binary. </a:t>
          </a:r>
          <a:endParaRPr lang="en-US" sz="2200" kern="1200" dirty="0"/>
        </a:p>
      </dsp:txBody>
      <dsp:txXfrm>
        <a:off x="1955991" y="796414"/>
        <a:ext cx="2883717" cy="4102190"/>
      </dsp:txXfrm>
    </dsp:sp>
    <dsp:sp modelId="{421449FC-91FD-4EA1-AD36-A6B9E9B0710E}">
      <dsp:nvSpPr>
        <dsp:cNvPr id="0" name=""/>
        <dsp:cNvSpPr/>
      </dsp:nvSpPr>
      <dsp:spPr>
        <a:xfrm>
          <a:off x="1955991" y="0"/>
          <a:ext cx="2883717" cy="974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1" i="0" kern="1200" dirty="0"/>
            <a:t>Converted Categorical Variables to numerical:</a:t>
          </a:r>
          <a:endParaRPr lang="en-US" sz="2200" kern="1200" dirty="0"/>
        </a:p>
      </dsp:txBody>
      <dsp:txXfrm>
        <a:off x="1955991" y="0"/>
        <a:ext cx="2883717" cy="974777"/>
      </dsp:txXfrm>
    </dsp:sp>
    <dsp:sp modelId="{00D52DB6-3397-41E1-8D07-4F971B4159E1}">
      <dsp:nvSpPr>
        <dsp:cNvPr id="0" name=""/>
        <dsp:cNvSpPr/>
      </dsp:nvSpPr>
      <dsp:spPr>
        <a:xfrm>
          <a:off x="5042787" y="0"/>
          <a:ext cx="974777" cy="9747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82A1C-FF57-411E-8D70-B708D4C58FF4}">
      <dsp:nvSpPr>
        <dsp:cNvPr id="0" name=""/>
        <dsp:cNvSpPr/>
      </dsp:nvSpPr>
      <dsp:spPr>
        <a:xfrm>
          <a:off x="5140265" y="97477"/>
          <a:ext cx="779822" cy="77982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83C54-13AF-41E6-8A0B-C0A9478A90DC}">
      <dsp:nvSpPr>
        <dsp:cNvPr id="0" name=""/>
        <dsp:cNvSpPr/>
      </dsp:nvSpPr>
      <dsp:spPr>
        <a:xfrm>
          <a:off x="6220644" y="672897"/>
          <a:ext cx="2883717" cy="410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dirty="0"/>
            <a:t>Performed standard scaling to </a:t>
          </a:r>
          <a:r>
            <a:rPr lang="en-US" sz="2200" b="1" i="0" kern="1200" dirty="0"/>
            <a:t>normalize numerical features</a:t>
          </a:r>
          <a:r>
            <a:rPr lang="en-US" sz="2200" b="0" i="0" kern="1200" dirty="0"/>
            <a:t>.</a:t>
          </a:r>
        </a:p>
        <a:p>
          <a:pPr marL="0" lvl="0" indent="0" algn="l" defTabSz="977900">
            <a:lnSpc>
              <a:spcPct val="90000"/>
            </a:lnSpc>
            <a:spcBef>
              <a:spcPct val="0"/>
            </a:spcBef>
            <a:spcAft>
              <a:spcPct val="35000"/>
            </a:spcAft>
            <a:buNone/>
          </a:pPr>
          <a:r>
            <a:rPr lang="en-US" sz="2200" b="0" i="0" kern="1200" dirty="0"/>
            <a:t>Ensures all variables are on a similar scale, preventing features with larger magnitudes from dominating the model.</a:t>
          </a:r>
          <a:endParaRPr lang="en-US" sz="2200" kern="1200" dirty="0"/>
        </a:p>
      </dsp:txBody>
      <dsp:txXfrm>
        <a:off x="6220644" y="672897"/>
        <a:ext cx="2883717" cy="4102190"/>
      </dsp:txXfrm>
    </dsp:sp>
    <dsp:sp modelId="{99C94C76-6A05-4C00-9ABF-7557B443CC04}">
      <dsp:nvSpPr>
        <dsp:cNvPr id="0" name=""/>
        <dsp:cNvSpPr/>
      </dsp:nvSpPr>
      <dsp:spPr>
        <a:xfrm>
          <a:off x="6220644" y="0"/>
          <a:ext cx="2883717" cy="974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1" i="0" kern="1200" dirty="0"/>
            <a:t>Standard Scaling:</a:t>
          </a:r>
          <a:endParaRPr lang="en-US" sz="2200" kern="1200" dirty="0"/>
        </a:p>
      </dsp:txBody>
      <dsp:txXfrm>
        <a:off x="6220644" y="0"/>
        <a:ext cx="2883717" cy="9747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5628-94BD-486C-A7C5-42626198293E}">
      <dsp:nvSpPr>
        <dsp:cNvPr id="0" name=""/>
        <dsp:cNvSpPr/>
      </dsp:nvSpPr>
      <dsp:spPr>
        <a:xfrm>
          <a:off x="1228672" y="743769"/>
          <a:ext cx="2301965" cy="153541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b="0" i="0" kern="1200" dirty="0"/>
            <a:t>Models built without any balancing technique</a:t>
          </a:r>
          <a:endParaRPr lang="en-US" sz="2400" kern="1200" dirty="0"/>
        </a:p>
      </dsp:txBody>
      <dsp:txXfrm>
        <a:off x="1596986" y="743769"/>
        <a:ext cx="1933650" cy="1535410"/>
      </dsp:txXfrm>
    </dsp:sp>
    <dsp:sp modelId="{8A871E12-CF7F-4EE4-8A1D-E4546E2FEA1D}">
      <dsp:nvSpPr>
        <dsp:cNvPr id="0" name=""/>
        <dsp:cNvSpPr/>
      </dsp:nvSpPr>
      <dsp:spPr>
        <a:xfrm>
          <a:off x="957" y="129912"/>
          <a:ext cx="1534643" cy="1534643"/>
        </a:xfrm>
        <a:prstGeom prst="ellipse">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Normally </a:t>
          </a:r>
        </a:p>
      </dsp:txBody>
      <dsp:txXfrm>
        <a:off x="225700" y="354655"/>
        <a:ext cx="1085157" cy="1085157"/>
      </dsp:txXfrm>
    </dsp:sp>
    <dsp:sp modelId="{C5E2DB32-8D5B-4B99-A08E-79404ED2CFE5}">
      <dsp:nvSpPr>
        <dsp:cNvPr id="0" name=""/>
        <dsp:cNvSpPr/>
      </dsp:nvSpPr>
      <dsp:spPr>
        <a:xfrm>
          <a:off x="5065280" y="743769"/>
          <a:ext cx="2301965" cy="153541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 Adding </a:t>
          </a:r>
          <a:r>
            <a:rPr lang="en-US" sz="1400" b="1" i="0" kern="1200" dirty="0"/>
            <a:t>more copies of the minority class</a:t>
          </a:r>
          <a:r>
            <a:rPr lang="en-US" sz="1400" b="0" i="0" kern="1200" dirty="0"/>
            <a:t> to balance the dataset.</a:t>
          </a:r>
          <a:endParaRPr lang="en-US" sz="1400" kern="1200" dirty="0"/>
        </a:p>
      </dsp:txBody>
      <dsp:txXfrm>
        <a:off x="5433595" y="743769"/>
        <a:ext cx="1933650" cy="1535410"/>
      </dsp:txXfrm>
    </dsp:sp>
    <dsp:sp modelId="{076969AF-8353-43FB-83F6-22456631F726}">
      <dsp:nvSpPr>
        <dsp:cNvPr id="0" name=""/>
        <dsp:cNvSpPr/>
      </dsp:nvSpPr>
      <dsp:spPr>
        <a:xfrm>
          <a:off x="5076963" y="2279180"/>
          <a:ext cx="2278600" cy="209466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kern="1200" dirty="0"/>
            <a:t>SMOTE</a:t>
          </a:r>
          <a:r>
            <a:rPr lang="en-US" sz="1400" kern="1200" dirty="0"/>
            <a:t> (</a:t>
          </a:r>
          <a:r>
            <a:rPr lang="en-US" sz="1400" b="0" i="0" kern="1200" dirty="0"/>
            <a:t>Synthetic Minority Over-sampling Technique) -</a:t>
          </a:r>
        </a:p>
        <a:p>
          <a:pPr marL="0" lvl="0" indent="0" algn="l" defTabSz="622300">
            <a:lnSpc>
              <a:spcPct val="90000"/>
            </a:lnSpc>
            <a:spcBef>
              <a:spcPct val="0"/>
            </a:spcBef>
            <a:spcAft>
              <a:spcPct val="35000"/>
            </a:spcAft>
            <a:buNone/>
          </a:pPr>
          <a:r>
            <a:rPr lang="en-US" sz="1400" kern="1200" dirty="0"/>
            <a:t>a smarter way to oversample, it creates synthetic samples that are similar to the existing minority class samples. </a:t>
          </a:r>
        </a:p>
      </dsp:txBody>
      <dsp:txXfrm>
        <a:off x="5441539" y="2279180"/>
        <a:ext cx="1914024" cy="2094668"/>
      </dsp:txXfrm>
    </dsp:sp>
    <dsp:sp modelId="{3F7C1A69-6069-4D11-8D6D-4646EE322D5E}">
      <dsp:nvSpPr>
        <dsp:cNvPr id="0" name=""/>
        <dsp:cNvSpPr/>
      </dsp:nvSpPr>
      <dsp:spPr>
        <a:xfrm>
          <a:off x="3837566" y="129912"/>
          <a:ext cx="1534643" cy="1534643"/>
        </a:xfrm>
        <a:prstGeom prst="ellipse">
          <a:avLst/>
        </a:prstGeom>
        <a:solidFill>
          <a:srgbClr val="00206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Over-Sampling</a:t>
          </a:r>
        </a:p>
      </dsp:txBody>
      <dsp:txXfrm>
        <a:off x="4062309" y="354655"/>
        <a:ext cx="1085157" cy="1085157"/>
      </dsp:txXfrm>
    </dsp:sp>
    <dsp:sp modelId="{CCB054B0-A567-457E-9781-41A1D45E6B29}">
      <dsp:nvSpPr>
        <dsp:cNvPr id="0" name=""/>
        <dsp:cNvSpPr/>
      </dsp:nvSpPr>
      <dsp:spPr>
        <a:xfrm>
          <a:off x="8901889" y="743769"/>
          <a:ext cx="2301965" cy="153541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kern="1200" dirty="0"/>
            <a:t>trimming down the majority class </a:t>
          </a:r>
          <a:r>
            <a:rPr lang="en-US" sz="1400" kern="1200" dirty="0"/>
            <a:t>to match the minority class</a:t>
          </a:r>
        </a:p>
      </dsp:txBody>
      <dsp:txXfrm>
        <a:off x="9270203" y="743769"/>
        <a:ext cx="1933650" cy="1535410"/>
      </dsp:txXfrm>
    </dsp:sp>
    <dsp:sp modelId="{BEC9AF8A-A26E-4B5A-8567-AC4A7A6999A5}">
      <dsp:nvSpPr>
        <dsp:cNvPr id="0" name=""/>
        <dsp:cNvSpPr/>
      </dsp:nvSpPr>
      <dsp:spPr>
        <a:xfrm>
          <a:off x="8901889" y="2279180"/>
          <a:ext cx="2301965" cy="153541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kern="1200" dirty="0"/>
            <a:t>Random Under Sampler </a:t>
          </a:r>
          <a:r>
            <a:rPr lang="en-US" sz="1400" kern="1200" dirty="0"/>
            <a:t>do under-sampling by randomly removing samples from the majority class.</a:t>
          </a:r>
        </a:p>
      </dsp:txBody>
      <dsp:txXfrm>
        <a:off x="9270203" y="2279180"/>
        <a:ext cx="1933650" cy="1535410"/>
      </dsp:txXfrm>
    </dsp:sp>
    <dsp:sp modelId="{EF99C182-DE53-48AF-8489-3F4BF4462E29}">
      <dsp:nvSpPr>
        <dsp:cNvPr id="0" name=""/>
        <dsp:cNvSpPr/>
      </dsp:nvSpPr>
      <dsp:spPr>
        <a:xfrm>
          <a:off x="7674174" y="129912"/>
          <a:ext cx="1534643" cy="1534643"/>
        </a:xfrm>
        <a:prstGeom prst="ellipse">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Under-Sampling</a:t>
          </a:r>
        </a:p>
      </dsp:txBody>
      <dsp:txXfrm>
        <a:off x="7898917" y="354655"/>
        <a:ext cx="1085157" cy="1085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78C66-23A4-4E00-ACB3-CBD9DA5C8E5B}">
      <dsp:nvSpPr>
        <dsp:cNvPr id="0" name=""/>
        <dsp:cNvSpPr/>
      </dsp:nvSpPr>
      <dsp:spPr>
        <a:xfrm>
          <a:off x="4941" y="1047202"/>
          <a:ext cx="4954975" cy="582938"/>
        </a:xfrm>
        <a:prstGeom prst="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w="6350" cap="flat" cmpd="sng" algn="ctr">
          <a:solidFill>
            <a:schemeClr val="accent1">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23EA6A7-75E7-4500-B955-BC3130EB5BF9}">
      <dsp:nvSpPr>
        <dsp:cNvPr id="0" name=""/>
        <dsp:cNvSpPr/>
      </dsp:nvSpPr>
      <dsp:spPr>
        <a:xfrm>
          <a:off x="4941" y="1266130"/>
          <a:ext cx="364010" cy="364010"/>
        </a:xfrm>
        <a:prstGeom prst="rect">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26CFCD3-89AB-4426-AF34-DDF60BBA33C3}">
      <dsp:nvSpPr>
        <dsp:cNvPr id="0" name=""/>
        <dsp:cNvSpPr/>
      </dsp:nvSpPr>
      <dsp:spPr>
        <a:xfrm>
          <a:off x="4941" y="0"/>
          <a:ext cx="4954975" cy="1047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Confusion Matrix </a:t>
          </a:r>
        </a:p>
      </dsp:txBody>
      <dsp:txXfrm>
        <a:off x="4941" y="0"/>
        <a:ext cx="4954975" cy="1047202"/>
      </dsp:txXfrm>
    </dsp:sp>
    <dsp:sp modelId="{84A80CF1-1238-46A0-B514-8CC86DC9B5D1}">
      <dsp:nvSpPr>
        <dsp:cNvPr id="0" name=""/>
        <dsp:cNvSpPr/>
      </dsp:nvSpPr>
      <dsp:spPr>
        <a:xfrm>
          <a:off x="4941" y="2114627"/>
          <a:ext cx="364001" cy="364001"/>
        </a:xfrm>
        <a:prstGeom prst="rect">
          <a:avLst/>
        </a:prstGeom>
        <a:solidFill>
          <a:schemeClr val="lt1">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1A5413B-B00F-42ED-B756-B4325E4E1052}">
      <dsp:nvSpPr>
        <dsp:cNvPr id="0" name=""/>
        <dsp:cNvSpPr/>
      </dsp:nvSpPr>
      <dsp:spPr>
        <a:xfrm>
          <a:off x="351790" y="1872383"/>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True Positives (TP): </a:t>
          </a:r>
          <a:r>
            <a:rPr lang="en-US" sz="1500" b="0" i="0" kern="1200" dirty="0"/>
            <a:t>Instances that were correctly classified as positive.</a:t>
          </a:r>
          <a:endParaRPr lang="en-US" sz="1500" kern="1200" dirty="0"/>
        </a:p>
      </dsp:txBody>
      <dsp:txXfrm>
        <a:off x="351790" y="1872383"/>
        <a:ext cx="4608126" cy="848488"/>
      </dsp:txXfrm>
    </dsp:sp>
    <dsp:sp modelId="{15824BD5-3251-420B-A6A0-72BE4F6B0AD4}">
      <dsp:nvSpPr>
        <dsp:cNvPr id="0" name=""/>
        <dsp:cNvSpPr/>
      </dsp:nvSpPr>
      <dsp:spPr>
        <a:xfrm>
          <a:off x="4941" y="2963115"/>
          <a:ext cx="364001" cy="364001"/>
        </a:xfrm>
        <a:prstGeom prst="rect">
          <a:avLst/>
        </a:prstGeom>
        <a:solidFill>
          <a:schemeClr val="lt1">
            <a:hueOff val="0"/>
            <a:satOff val="0"/>
            <a:lumOff val="0"/>
            <a:alphaOff val="0"/>
          </a:schemeClr>
        </a:solidFill>
        <a:ln w="6350" cap="flat" cmpd="sng" algn="ctr">
          <a:solidFill>
            <a:schemeClr val="accent1">
              <a:shade val="50000"/>
              <a:hueOff val="83565"/>
              <a:satOff val="2239"/>
              <a:lumOff val="9863"/>
              <a:alphaOff val="0"/>
            </a:schemeClr>
          </a:solidFill>
          <a:prstDash val="solid"/>
          <a:miter lim="800000"/>
        </a:ln>
        <a:effectLst/>
      </dsp:spPr>
      <dsp:style>
        <a:lnRef idx="1">
          <a:scrgbClr r="0" g="0" b="0"/>
        </a:lnRef>
        <a:fillRef idx="1">
          <a:scrgbClr r="0" g="0" b="0"/>
        </a:fillRef>
        <a:effectRef idx="2">
          <a:scrgbClr r="0" g="0" b="0"/>
        </a:effectRef>
        <a:fontRef idx="minor"/>
      </dsp:style>
    </dsp:sp>
    <dsp:sp modelId="{BD233AED-78C5-4C03-B31A-B9406623464C}">
      <dsp:nvSpPr>
        <dsp:cNvPr id="0" name=""/>
        <dsp:cNvSpPr/>
      </dsp:nvSpPr>
      <dsp:spPr>
        <a:xfrm>
          <a:off x="351790" y="2720872"/>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True Negatives (TN): </a:t>
          </a:r>
          <a:r>
            <a:rPr lang="en-US" sz="1500" b="0" i="0" kern="1200" dirty="0"/>
            <a:t>Instances that were correctly classified as negative.</a:t>
          </a:r>
        </a:p>
      </dsp:txBody>
      <dsp:txXfrm>
        <a:off x="351790" y="2720872"/>
        <a:ext cx="4608126" cy="848488"/>
      </dsp:txXfrm>
    </dsp:sp>
    <dsp:sp modelId="{3E5381C5-AFCD-4B54-A814-D4DF01D18FA4}">
      <dsp:nvSpPr>
        <dsp:cNvPr id="0" name=""/>
        <dsp:cNvSpPr/>
      </dsp:nvSpPr>
      <dsp:spPr>
        <a:xfrm>
          <a:off x="4941" y="3811603"/>
          <a:ext cx="364001" cy="364001"/>
        </a:xfrm>
        <a:prstGeom prst="rect">
          <a:avLst/>
        </a:prstGeom>
        <a:solidFill>
          <a:schemeClr val="lt1">
            <a:hueOff val="0"/>
            <a:satOff val="0"/>
            <a:lumOff val="0"/>
            <a:alphaOff val="0"/>
          </a:schemeClr>
        </a:solidFill>
        <a:ln w="6350" cap="flat" cmpd="sng" algn="ctr">
          <a:solidFill>
            <a:schemeClr val="accent1">
              <a:shade val="50000"/>
              <a:hueOff val="167129"/>
              <a:satOff val="4478"/>
              <a:lumOff val="19726"/>
              <a:alphaOff val="0"/>
            </a:schemeClr>
          </a:solidFill>
          <a:prstDash val="solid"/>
          <a:miter lim="800000"/>
        </a:ln>
        <a:effectLst/>
      </dsp:spPr>
      <dsp:style>
        <a:lnRef idx="1">
          <a:scrgbClr r="0" g="0" b="0"/>
        </a:lnRef>
        <a:fillRef idx="1">
          <a:scrgbClr r="0" g="0" b="0"/>
        </a:fillRef>
        <a:effectRef idx="2">
          <a:scrgbClr r="0" g="0" b="0"/>
        </a:effectRef>
        <a:fontRef idx="minor"/>
      </dsp:style>
    </dsp:sp>
    <dsp:sp modelId="{18347315-EAE7-4C06-BB08-88CB2C644B50}">
      <dsp:nvSpPr>
        <dsp:cNvPr id="0" name=""/>
        <dsp:cNvSpPr/>
      </dsp:nvSpPr>
      <dsp:spPr>
        <a:xfrm>
          <a:off x="351790" y="3569360"/>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False Positives (FP): </a:t>
          </a:r>
          <a:r>
            <a:rPr lang="en-US" sz="1500" b="0" i="0" kern="1200" dirty="0"/>
            <a:t>Instances that were incorrectly classified as positive.</a:t>
          </a:r>
        </a:p>
      </dsp:txBody>
      <dsp:txXfrm>
        <a:off x="351790" y="3569360"/>
        <a:ext cx="4608126" cy="848488"/>
      </dsp:txXfrm>
    </dsp:sp>
    <dsp:sp modelId="{ED6B6880-DF4B-4A86-A59B-1090DFD9E019}">
      <dsp:nvSpPr>
        <dsp:cNvPr id="0" name=""/>
        <dsp:cNvSpPr/>
      </dsp:nvSpPr>
      <dsp:spPr>
        <a:xfrm>
          <a:off x="4941" y="4660091"/>
          <a:ext cx="364001" cy="364001"/>
        </a:xfrm>
        <a:prstGeom prst="rect">
          <a:avLst/>
        </a:prstGeom>
        <a:solidFill>
          <a:schemeClr val="lt1">
            <a:hueOff val="0"/>
            <a:satOff val="0"/>
            <a:lumOff val="0"/>
            <a:alphaOff val="0"/>
          </a:schemeClr>
        </a:solidFill>
        <a:ln w="6350" cap="flat" cmpd="sng" algn="ctr">
          <a:solidFill>
            <a:schemeClr val="accent1">
              <a:shade val="50000"/>
              <a:hueOff val="250694"/>
              <a:satOff val="6716"/>
              <a:lumOff val="2959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F104742-AD59-4B3A-836B-CB69DD39A3CB}">
      <dsp:nvSpPr>
        <dsp:cNvPr id="0" name=""/>
        <dsp:cNvSpPr/>
      </dsp:nvSpPr>
      <dsp:spPr>
        <a:xfrm>
          <a:off x="351790" y="4417848"/>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False Negatives (FN): </a:t>
          </a:r>
          <a:r>
            <a:rPr lang="en-US" sz="1500" b="0" i="0" kern="1200" dirty="0"/>
            <a:t>Instances that were incorrectly classified as negative.</a:t>
          </a:r>
        </a:p>
      </dsp:txBody>
      <dsp:txXfrm>
        <a:off x="351790" y="4417848"/>
        <a:ext cx="4608126" cy="848488"/>
      </dsp:txXfrm>
    </dsp:sp>
    <dsp:sp modelId="{89ACE867-7C54-4C14-A39E-FC90AE13B211}">
      <dsp:nvSpPr>
        <dsp:cNvPr id="0" name=""/>
        <dsp:cNvSpPr/>
      </dsp:nvSpPr>
      <dsp:spPr>
        <a:xfrm>
          <a:off x="5207665" y="1047202"/>
          <a:ext cx="4954975" cy="582938"/>
        </a:xfrm>
        <a:prstGeom prst="rect">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w="6350" cap="flat" cmpd="sng" algn="ctr">
          <a:solidFill>
            <a:schemeClr val="accent1">
              <a:shade val="50000"/>
              <a:hueOff val="334258"/>
              <a:satOff val="8955"/>
              <a:lumOff val="394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260BDB4-CDBB-4ECB-AD17-B984A5159157}">
      <dsp:nvSpPr>
        <dsp:cNvPr id="0" name=""/>
        <dsp:cNvSpPr/>
      </dsp:nvSpPr>
      <dsp:spPr>
        <a:xfrm>
          <a:off x="5207665" y="1266130"/>
          <a:ext cx="364010" cy="364010"/>
        </a:xfrm>
        <a:prstGeom prst="rect">
          <a:avLst/>
        </a:prstGeom>
        <a:noFill/>
        <a:ln w="6350" cap="flat" cmpd="sng" algn="ctr">
          <a:solidFill>
            <a:schemeClr val="accent1">
              <a:shade val="50000"/>
              <a:hueOff val="334258"/>
              <a:satOff val="8955"/>
              <a:lumOff val="39453"/>
              <a:alphaOff val="0"/>
            </a:schemeClr>
          </a:solidFill>
          <a:prstDash val="solid"/>
          <a:miter lim="800000"/>
        </a:ln>
        <a:effectLst/>
      </dsp:spPr>
      <dsp:style>
        <a:lnRef idx="1">
          <a:scrgbClr r="0" g="0" b="0"/>
        </a:lnRef>
        <a:fillRef idx="1">
          <a:scrgbClr r="0" g="0" b="0"/>
        </a:fillRef>
        <a:effectRef idx="2">
          <a:scrgbClr r="0" g="0" b="0"/>
        </a:effectRef>
        <a:fontRef idx="minor"/>
      </dsp:style>
    </dsp:sp>
    <dsp:sp modelId="{5166FB65-7493-4B79-A260-88F1B3AD5627}">
      <dsp:nvSpPr>
        <dsp:cNvPr id="0" name=""/>
        <dsp:cNvSpPr/>
      </dsp:nvSpPr>
      <dsp:spPr>
        <a:xfrm>
          <a:off x="5207665" y="0"/>
          <a:ext cx="4954975" cy="1047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rPr>
            <a:t>Classification Report </a:t>
          </a:r>
        </a:p>
      </dsp:txBody>
      <dsp:txXfrm>
        <a:off x="5207665" y="0"/>
        <a:ext cx="4954975" cy="1047202"/>
      </dsp:txXfrm>
    </dsp:sp>
    <dsp:sp modelId="{2CD6AAB7-EC54-4A69-9D00-5F24E6A55795}">
      <dsp:nvSpPr>
        <dsp:cNvPr id="0" name=""/>
        <dsp:cNvSpPr/>
      </dsp:nvSpPr>
      <dsp:spPr>
        <a:xfrm>
          <a:off x="5207665" y="2114627"/>
          <a:ext cx="364001" cy="364001"/>
        </a:xfrm>
        <a:prstGeom prst="rect">
          <a:avLst/>
        </a:prstGeom>
        <a:solidFill>
          <a:schemeClr val="lt1">
            <a:hueOff val="0"/>
            <a:satOff val="0"/>
            <a:lumOff val="0"/>
            <a:alphaOff val="0"/>
          </a:schemeClr>
        </a:solidFill>
        <a:ln w="6350" cap="flat" cmpd="sng" algn="ctr">
          <a:solidFill>
            <a:schemeClr val="accent1">
              <a:shade val="50000"/>
              <a:hueOff val="334258"/>
              <a:satOff val="8955"/>
              <a:lumOff val="39453"/>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FD5867-10DD-499E-BC5E-A7C297308AC6}">
      <dsp:nvSpPr>
        <dsp:cNvPr id="0" name=""/>
        <dsp:cNvSpPr/>
      </dsp:nvSpPr>
      <dsp:spPr>
        <a:xfrm>
          <a:off x="5554514" y="1872383"/>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Precision: </a:t>
          </a:r>
          <a:r>
            <a:rPr lang="en-US" sz="1500" b="0" i="0" kern="1200" dirty="0"/>
            <a:t>The proportion of correctly predicted instances of a class out of all instances predicted as that class</a:t>
          </a:r>
          <a:endParaRPr lang="en-US" sz="1500" kern="1200" dirty="0"/>
        </a:p>
      </dsp:txBody>
      <dsp:txXfrm>
        <a:off x="5554514" y="1872383"/>
        <a:ext cx="4608126" cy="848488"/>
      </dsp:txXfrm>
    </dsp:sp>
    <dsp:sp modelId="{0804DCD6-3C8F-4106-A0BD-040AEE95D821}">
      <dsp:nvSpPr>
        <dsp:cNvPr id="0" name=""/>
        <dsp:cNvSpPr/>
      </dsp:nvSpPr>
      <dsp:spPr>
        <a:xfrm>
          <a:off x="5207665" y="2963115"/>
          <a:ext cx="364001" cy="364001"/>
        </a:xfrm>
        <a:prstGeom prst="rect">
          <a:avLst/>
        </a:prstGeom>
        <a:solidFill>
          <a:schemeClr val="lt1">
            <a:hueOff val="0"/>
            <a:satOff val="0"/>
            <a:lumOff val="0"/>
            <a:alphaOff val="0"/>
          </a:schemeClr>
        </a:solidFill>
        <a:ln w="6350" cap="flat" cmpd="sng" algn="ctr">
          <a:solidFill>
            <a:schemeClr val="accent1">
              <a:shade val="50000"/>
              <a:hueOff val="250694"/>
              <a:satOff val="6716"/>
              <a:lumOff val="2959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3B5947C-3222-4008-8E1C-66F5C6A79B3A}">
      <dsp:nvSpPr>
        <dsp:cNvPr id="0" name=""/>
        <dsp:cNvSpPr/>
      </dsp:nvSpPr>
      <dsp:spPr>
        <a:xfrm>
          <a:off x="5554514" y="2720872"/>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Recall :</a:t>
          </a:r>
          <a:r>
            <a:rPr lang="en-US" sz="1500" b="0" i="0" kern="1200" dirty="0"/>
            <a:t> The proportion of correctly predicted instances of a class out of all instances that truly belong to that class.</a:t>
          </a:r>
          <a:endParaRPr lang="en-US" sz="1500" kern="1200" dirty="0"/>
        </a:p>
      </dsp:txBody>
      <dsp:txXfrm>
        <a:off x="5554514" y="2720872"/>
        <a:ext cx="4608126" cy="848488"/>
      </dsp:txXfrm>
    </dsp:sp>
    <dsp:sp modelId="{C390F27D-9803-4209-8A48-985BBC3A3380}">
      <dsp:nvSpPr>
        <dsp:cNvPr id="0" name=""/>
        <dsp:cNvSpPr/>
      </dsp:nvSpPr>
      <dsp:spPr>
        <a:xfrm>
          <a:off x="5207665" y="3811603"/>
          <a:ext cx="364001" cy="364001"/>
        </a:xfrm>
        <a:prstGeom prst="rect">
          <a:avLst/>
        </a:prstGeom>
        <a:solidFill>
          <a:schemeClr val="lt1">
            <a:hueOff val="0"/>
            <a:satOff val="0"/>
            <a:lumOff val="0"/>
            <a:alphaOff val="0"/>
          </a:schemeClr>
        </a:solidFill>
        <a:ln w="6350" cap="flat" cmpd="sng" algn="ctr">
          <a:solidFill>
            <a:schemeClr val="accent1">
              <a:shade val="50000"/>
              <a:hueOff val="167129"/>
              <a:satOff val="4478"/>
              <a:lumOff val="19726"/>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B29698-453F-451E-985B-B544B6DA26DC}">
      <dsp:nvSpPr>
        <dsp:cNvPr id="0" name=""/>
        <dsp:cNvSpPr/>
      </dsp:nvSpPr>
      <dsp:spPr>
        <a:xfrm>
          <a:off x="5554514" y="3569360"/>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i="0" kern="1200" dirty="0"/>
            <a:t>F1- score </a:t>
          </a:r>
          <a:r>
            <a:rPr lang="en-US" sz="1500" b="0" i="0" kern="1200" dirty="0"/>
            <a:t>: It is a combination of precision and recall into a single value. It gives you a balanced measure of how well model is performing. </a:t>
          </a:r>
          <a:endParaRPr lang="en-US" sz="1500" kern="1200" dirty="0"/>
        </a:p>
      </dsp:txBody>
      <dsp:txXfrm>
        <a:off x="5554514" y="3569360"/>
        <a:ext cx="4608126" cy="848488"/>
      </dsp:txXfrm>
    </dsp:sp>
    <dsp:sp modelId="{AA84C121-1B71-4212-B3E5-F502CE5E0674}">
      <dsp:nvSpPr>
        <dsp:cNvPr id="0" name=""/>
        <dsp:cNvSpPr/>
      </dsp:nvSpPr>
      <dsp:spPr>
        <a:xfrm>
          <a:off x="5207665" y="4660091"/>
          <a:ext cx="364001" cy="364001"/>
        </a:xfrm>
        <a:prstGeom prst="rect">
          <a:avLst/>
        </a:prstGeom>
        <a:solidFill>
          <a:schemeClr val="lt1">
            <a:hueOff val="0"/>
            <a:satOff val="0"/>
            <a:lumOff val="0"/>
            <a:alphaOff val="0"/>
          </a:schemeClr>
        </a:solidFill>
        <a:ln w="6350" cap="flat" cmpd="sng" algn="ctr">
          <a:solidFill>
            <a:schemeClr val="accent1">
              <a:shade val="50000"/>
              <a:hueOff val="83565"/>
              <a:satOff val="2239"/>
              <a:lumOff val="9863"/>
              <a:alphaOff val="0"/>
            </a:schemeClr>
          </a:solidFill>
          <a:prstDash val="solid"/>
          <a:miter lim="800000"/>
        </a:ln>
        <a:effectLst/>
      </dsp:spPr>
      <dsp:style>
        <a:lnRef idx="1">
          <a:scrgbClr r="0" g="0" b="0"/>
        </a:lnRef>
        <a:fillRef idx="1">
          <a:scrgbClr r="0" g="0" b="0"/>
        </a:fillRef>
        <a:effectRef idx="2">
          <a:scrgbClr r="0" g="0" b="0"/>
        </a:effectRef>
        <a:fontRef idx="minor"/>
      </dsp:style>
    </dsp:sp>
    <dsp:sp modelId="{FEEB2F65-55B3-4E11-ACBA-10EED159806F}">
      <dsp:nvSpPr>
        <dsp:cNvPr id="0" name=""/>
        <dsp:cNvSpPr/>
      </dsp:nvSpPr>
      <dsp:spPr>
        <a:xfrm>
          <a:off x="5554514" y="4417848"/>
          <a:ext cx="4608126" cy="848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Accuracy : </a:t>
          </a:r>
          <a:r>
            <a:rPr lang="en-US" sz="1500" b="0" i="0" kern="1200" dirty="0"/>
            <a:t>the proportion of correctly classified instances out of the total instances.</a:t>
          </a:r>
          <a:endParaRPr lang="en-US" sz="1500" kern="1200" dirty="0"/>
        </a:p>
      </dsp:txBody>
      <dsp:txXfrm>
        <a:off x="5554514" y="4417848"/>
        <a:ext cx="4608126" cy="8484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1</a:t>
            </a:fld>
            <a:endParaRPr lang="en-GB"/>
          </a:p>
        </p:txBody>
      </p:sp>
    </p:spTree>
    <p:extLst>
      <p:ext uri="{BB962C8B-B14F-4D97-AF65-F5344CB8AC3E}">
        <p14:creationId xmlns:p14="http://schemas.microsoft.com/office/powerpoint/2010/main" val="304758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2</a:t>
            </a:fld>
            <a:endParaRPr lang="en-GB"/>
          </a:p>
        </p:txBody>
      </p:sp>
    </p:spTree>
    <p:extLst>
      <p:ext uri="{BB962C8B-B14F-4D97-AF65-F5344CB8AC3E}">
        <p14:creationId xmlns:p14="http://schemas.microsoft.com/office/powerpoint/2010/main" val="411692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6</a:t>
            </a:fld>
            <a:endParaRPr lang="en-GB"/>
          </a:p>
        </p:txBody>
      </p:sp>
    </p:spTree>
    <p:extLst>
      <p:ext uri="{BB962C8B-B14F-4D97-AF65-F5344CB8AC3E}">
        <p14:creationId xmlns:p14="http://schemas.microsoft.com/office/powerpoint/2010/main" val="318941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8649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2054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453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5160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8294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3345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951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2415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0757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3306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9253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8277664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www.linkedin.com/in/kamakshisharma22"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amakshii22/Churn_Analysis_Prediction/blob/main/Project_Bank_Churn_Prediction.ipynb"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kamakshii22/Churn_Analysis_Prediction/blob/main/Churn_Analysis_ks.pbi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microsoft.com/office/2007/relationships/hdphoto" Target="../media/hdphoto4.wdp"/><Relationship Id="rId5" Type="http://schemas.openxmlformats.org/officeDocument/2006/relationships/diagramLayout" Target="../diagrams/layout3.xml"/><Relationship Id="rId10" Type="http://schemas.openxmlformats.org/officeDocument/2006/relationships/image" Target="../media/image10.png"/><Relationship Id="rId4" Type="http://schemas.openxmlformats.org/officeDocument/2006/relationships/diagramData" Target="../diagrams/data3.xml"/><Relationship Id="rId9"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4.png"/><Relationship Id="rId5" Type="http://schemas.openxmlformats.org/officeDocument/2006/relationships/diagramQuickStyle" Target="../diagrams/quickStyle4.xml"/><Relationship Id="rId10" Type="http://schemas.openxmlformats.org/officeDocument/2006/relationships/image" Target="../media/image13.png"/><Relationship Id="rId4" Type="http://schemas.openxmlformats.org/officeDocument/2006/relationships/diagramLayout" Target="../diagrams/layout4.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7.png"/><Relationship Id="rId4" Type="http://schemas.openxmlformats.org/officeDocument/2006/relationships/diagramLayout" Target="../diagrams/layout5.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04" y="697705"/>
            <a:ext cx="9144000" cy="13045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500" dirty="0">
                <a:solidFill>
                  <a:schemeClr val="bg1"/>
                </a:solidFill>
                <a:latin typeface="Bahnschrift Condensed" panose="020B0502040204020203" pitchFamily="34" charset="0"/>
              </a:rPr>
              <a:t>Solving the Business Problem:</a:t>
            </a:r>
            <a:br>
              <a:rPr lang="en-US" sz="4500" dirty="0">
                <a:solidFill>
                  <a:schemeClr val="bg1"/>
                </a:solidFill>
                <a:latin typeface="Bahnschrift Condensed" panose="020B0502040204020203" pitchFamily="34" charset="0"/>
              </a:rPr>
            </a:br>
            <a:r>
              <a:rPr lang="en-US" sz="4500" b="1" dirty="0">
                <a:solidFill>
                  <a:schemeClr val="bg1"/>
                </a:solidFill>
                <a:latin typeface="Bahnschrift Condensed" panose="020B0502040204020203" pitchFamily="34" charset="0"/>
              </a:rPr>
              <a:t>Bank Churn Prediction</a:t>
            </a:r>
          </a:p>
          <a:p>
            <a:pPr>
              <a:spcAft>
                <a:spcPts val="600"/>
              </a:spcAft>
            </a:pPr>
            <a:endParaRPr lang="en-US" sz="4500" b="1" dirty="0">
              <a:solidFill>
                <a:schemeClr val="bg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3">
            <a:extLst>
              <a:ext uri="{28A0092B-C50C-407E-A947-70E740481C1C}">
                <a14:useLocalDpi xmlns:a14="http://schemas.microsoft.com/office/drawing/2010/main" val="0"/>
              </a:ext>
            </a:extLst>
          </a:blip>
          <a:srcRect l="21144" t="-398" r="10688" b="1761"/>
          <a:stretch/>
        </p:blipFill>
        <p:spPr>
          <a:xfrm>
            <a:off x="3122334" y="-26702"/>
            <a:ext cx="9520042" cy="6885296"/>
          </a:xfrm>
          <a:prstGeom prst="rect">
            <a:avLst/>
          </a:prstGeom>
        </p:spPr>
      </p:pic>
      <p:pic>
        <p:nvPicPr>
          <p:cNvPr id="6" name="Picture 5"/>
          <p:cNvPicPr>
            <a:picLocks noChangeAspect="1"/>
          </p:cNvPicPr>
          <p:nvPr/>
        </p:nvPicPr>
        <p:blipFill>
          <a:blip r:embed="rId4"/>
          <a:stretch>
            <a:fillRect/>
          </a:stretch>
        </p:blipFill>
        <p:spPr>
          <a:xfrm>
            <a:off x="0" y="-27296"/>
            <a:ext cx="9754445" cy="6885890"/>
          </a:xfrm>
          <a:prstGeom prst="rect">
            <a:avLst/>
          </a:prstGeom>
        </p:spPr>
      </p:pic>
      <p:sp>
        <p:nvSpPr>
          <p:cNvPr id="8" name="Title 1"/>
          <p:cNvSpPr txBox="1">
            <a:spLocks/>
          </p:cNvSpPr>
          <p:nvPr/>
        </p:nvSpPr>
        <p:spPr>
          <a:xfrm>
            <a:off x="-23188" y="1683784"/>
            <a:ext cx="9144000" cy="13045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1" dirty="0">
                <a:solidFill>
                  <a:schemeClr val="bg1"/>
                </a:solidFill>
                <a:latin typeface="+mn-lt"/>
                <a:ea typeface="+mn-ea"/>
                <a:cs typeface="+mn-cs"/>
              </a:rPr>
              <a:t>Solving the Business Problem:</a:t>
            </a:r>
            <a:br>
              <a:rPr lang="en-US" sz="3600" i="1" dirty="0">
                <a:solidFill>
                  <a:schemeClr val="bg1"/>
                </a:solidFill>
                <a:latin typeface="+mn-lt"/>
                <a:ea typeface="+mn-ea"/>
                <a:cs typeface="+mn-cs"/>
              </a:rPr>
            </a:br>
            <a:r>
              <a:rPr lang="en-US" sz="3600" b="1" i="1" dirty="0">
                <a:solidFill>
                  <a:schemeClr val="bg1"/>
                </a:solidFill>
                <a:latin typeface="+mn-lt"/>
                <a:ea typeface="+mn-ea"/>
                <a:cs typeface="+mn-cs"/>
              </a:rPr>
              <a:t>Customer Churn Prediction</a:t>
            </a:r>
          </a:p>
          <a:p>
            <a:pPr>
              <a:spcAft>
                <a:spcPts val="600"/>
              </a:spcAft>
            </a:pPr>
            <a:endParaRPr lang="en-US" sz="4500" b="1" dirty="0">
              <a:solidFill>
                <a:schemeClr val="bg1"/>
              </a:solidFill>
              <a:latin typeface="Bahnschrift Condensed" panose="020B0502040204020203" pitchFamily="34" charset="0"/>
            </a:endParaRPr>
          </a:p>
        </p:txBody>
      </p:sp>
      <p:cxnSp>
        <p:nvCxnSpPr>
          <p:cNvPr id="9" name="Straight Connector 8"/>
          <p:cNvCxnSpPr/>
          <p:nvPr/>
        </p:nvCxnSpPr>
        <p:spPr>
          <a:xfrm>
            <a:off x="-23188" y="2726673"/>
            <a:ext cx="4258101" cy="11046"/>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Subtitle 2"/>
          <p:cNvSpPr txBox="1">
            <a:spLocks/>
          </p:cNvSpPr>
          <p:nvPr/>
        </p:nvSpPr>
        <p:spPr>
          <a:xfrm>
            <a:off x="-23188" y="2336064"/>
            <a:ext cx="6291044" cy="1228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i="1" dirty="0">
              <a:solidFill>
                <a:schemeClr val="bg1"/>
              </a:solidFill>
              <a:latin typeface="Bahnschrift Light" panose="020B0502040204020203" pitchFamily="34" charset="0"/>
            </a:endParaRPr>
          </a:p>
          <a:p>
            <a:pPr marL="0" indent="0">
              <a:buNone/>
            </a:pPr>
            <a:r>
              <a:rPr lang="en-US" sz="2400" i="1" dirty="0">
                <a:solidFill>
                  <a:schemeClr val="bg1"/>
                </a:solidFill>
              </a:rPr>
              <a:t>Improving Customer Retention Through Predictive Analytics</a:t>
            </a:r>
          </a:p>
        </p:txBody>
      </p:sp>
      <p:sp>
        <p:nvSpPr>
          <p:cNvPr id="14" name="Double Brace 13"/>
          <p:cNvSpPr/>
          <p:nvPr/>
        </p:nvSpPr>
        <p:spPr>
          <a:xfrm>
            <a:off x="7882355" y="5219938"/>
            <a:ext cx="3369493" cy="950574"/>
          </a:xfrm>
          <a:prstGeom prst="bracePair">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bg1"/>
                </a:solidFill>
                <a:hlinkClick r:id="rId5">
                  <a:extLst>
                    <a:ext uri="{A12FA001-AC4F-418D-AE19-62706E023703}">
                      <ahyp:hlinkClr xmlns:ahyp="http://schemas.microsoft.com/office/drawing/2018/hyperlinkcolor" val="tx"/>
                    </a:ext>
                  </a:extLst>
                </a:hlinkClick>
              </a:rPr>
              <a:t>Kamakshi Sharma</a:t>
            </a:r>
            <a:endParaRPr lang="en-US" sz="2000" b="1" dirty="0">
              <a:solidFill>
                <a:schemeClr val="bg1"/>
              </a:solidFill>
            </a:endParaRPr>
          </a:p>
          <a:p>
            <a:pPr algn="ctr"/>
            <a:r>
              <a:rPr lang="en-US" sz="1200" dirty="0">
                <a:solidFill>
                  <a:schemeClr val="bg1"/>
                </a:solidFill>
              </a:rPr>
              <a:t>Data enthusiast and lifelong learner ✨</a:t>
            </a:r>
          </a:p>
          <a:p>
            <a:pPr algn="ctr"/>
            <a:endParaRPr lang="en-US" dirty="0">
              <a:solidFill>
                <a:schemeClr val="bg1"/>
              </a:solidFill>
            </a:endParaRPr>
          </a:p>
        </p:txBody>
      </p:sp>
      <p:pic>
        <p:nvPicPr>
          <p:cNvPr id="15" name="Picture 2" descr="Churn butter not customers!. An end-to-end customer churn prediction… | by  Florida Hoxha | Dec, 2022 | Medium | Medium"/>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artisticPaintStrokes/>
                    </a14:imgEffect>
                  </a14:imgLayer>
                </a14:imgProps>
              </a:ext>
              <a:ext uri="{28A0092B-C50C-407E-A947-70E740481C1C}">
                <a14:useLocalDpi xmlns:a14="http://schemas.microsoft.com/office/drawing/2010/main" val="0"/>
              </a:ext>
            </a:extLst>
          </a:blip>
          <a:srcRect b="17491"/>
          <a:stretch/>
        </p:blipFill>
        <p:spPr bwMode="auto">
          <a:xfrm>
            <a:off x="75005" y="4451884"/>
            <a:ext cx="3541652" cy="24866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5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158309"/>
            <a:ext cx="10639568" cy="426446"/>
          </a:xfrm>
        </p:spPr>
        <p:txBody>
          <a:bodyPr>
            <a:normAutofit fontScale="90000"/>
          </a:bodyPr>
          <a:lstStyle/>
          <a:p>
            <a:r>
              <a:rPr lang="en-US" b="1" dirty="0"/>
              <a:t>Evaluation Matrix of Classification Task - </a:t>
            </a:r>
          </a:p>
        </p:txBody>
      </p:sp>
      <p:graphicFrame>
        <p:nvGraphicFramePr>
          <p:cNvPr id="2" name="Diagram 1"/>
          <p:cNvGraphicFramePr/>
          <p:nvPr>
            <p:extLst>
              <p:ext uri="{D42A27DB-BD31-4B8C-83A1-F6EECF244321}">
                <p14:modId xmlns:p14="http://schemas.microsoft.com/office/powerpoint/2010/main" val="3398897926"/>
              </p:ext>
            </p:extLst>
          </p:nvPr>
        </p:nvGraphicFramePr>
        <p:xfrm>
          <a:off x="1044053" y="686387"/>
          <a:ext cx="10167583" cy="5940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433334" y="1852264"/>
            <a:ext cx="4539766" cy="369332"/>
          </a:xfrm>
          <a:prstGeom prst="rect">
            <a:avLst/>
          </a:prstGeom>
        </p:spPr>
        <p:txBody>
          <a:bodyPr wrap="square">
            <a:spAutoFit/>
          </a:bodyPr>
          <a:lstStyle/>
          <a:p>
            <a:pPr lvl="0" algn="ctr"/>
            <a:r>
              <a:rPr lang="en-US" dirty="0">
                <a:solidFill>
                  <a:schemeClr val="bg1"/>
                </a:solidFill>
              </a:rPr>
              <a:t>(summary of correct and incorrect predictions) </a:t>
            </a:r>
          </a:p>
        </p:txBody>
      </p:sp>
    </p:spTree>
    <p:extLst>
      <p:ext uri="{BB962C8B-B14F-4D97-AF65-F5344CB8AC3E}">
        <p14:creationId xmlns:p14="http://schemas.microsoft.com/office/powerpoint/2010/main" val="42502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6" y="242295"/>
            <a:ext cx="10530385" cy="535627"/>
          </a:xfrm>
        </p:spPr>
        <p:txBody>
          <a:bodyPr>
            <a:normAutofit fontScale="90000"/>
          </a:bodyPr>
          <a:lstStyle/>
          <a:p>
            <a:r>
              <a:rPr lang="en-US" sz="3600" b="1" dirty="0"/>
              <a:t>Evaluation of Models (without balancing) : </a:t>
            </a:r>
          </a:p>
        </p:txBody>
      </p:sp>
      <p:pic>
        <p:nvPicPr>
          <p:cNvPr id="16" name="Picture 15"/>
          <p:cNvPicPr>
            <a:picLocks noChangeAspect="1"/>
          </p:cNvPicPr>
          <p:nvPr/>
        </p:nvPicPr>
        <p:blipFill rotWithShape="1">
          <a:blip r:embed="rId3"/>
          <a:srcRect b="67665"/>
          <a:stretch/>
        </p:blipFill>
        <p:spPr>
          <a:xfrm>
            <a:off x="183106" y="1041706"/>
            <a:ext cx="3605825" cy="1543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p:cNvPicPr>
            <a:picLocks noChangeAspect="1"/>
          </p:cNvPicPr>
          <p:nvPr/>
        </p:nvPicPr>
        <p:blipFill rotWithShape="1">
          <a:blip r:embed="rId3"/>
          <a:srcRect t="34015" b="36271"/>
          <a:stretch/>
        </p:blipFill>
        <p:spPr>
          <a:xfrm>
            <a:off x="4049132" y="1021578"/>
            <a:ext cx="3886742" cy="1528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p:cNvPicPr>
            <a:picLocks noChangeAspect="1"/>
          </p:cNvPicPr>
          <p:nvPr/>
        </p:nvPicPr>
        <p:blipFill rotWithShape="1">
          <a:blip r:embed="rId3"/>
          <a:srcRect t="66825" b="3992"/>
          <a:stretch/>
        </p:blipFill>
        <p:spPr>
          <a:xfrm>
            <a:off x="8196075" y="1021578"/>
            <a:ext cx="3886742" cy="1501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24"/>
          <p:cNvSpPr/>
          <p:nvPr/>
        </p:nvSpPr>
        <p:spPr>
          <a:xfrm>
            <a:off x="374175" y="2848663"/>
            <a:ext cx="8637337" cy="3678746"/>
          </a:xfrm>
          <a:prstGeom prst="rect">
            <a:avLst/>
          </a:prstGeom>
        </p:spPr>
        <p:txBody>
          <a:bodyPr wrap="square">
            <a:spAutoFit/>
          </a:bodyPr>
          <a:lstStyle/>
          <a:p>
            <a:r>
              <a:rPr lang="en-US" sz="1900" b="1" dirty="0"/>
              <a:t>Insights :</a:t>
            </a:r>
          </a:p>
          <a:p>
            <a:r>
              <a:rPr lang="en-US" sz="1900" b="1" dirty="0"/>
              <a:t>Logistic Regression</a:t>
            </a:r>
            <a:r>
              <a:rPr lang="en-US" sz="1900" dirty="0"/>
              <a:t>: Performs </a:t>
            </a:r>
            <a:r>
              <a:rPr lang="en-US" sz="1900" u="sng" dirty="0"/>
              <a:t>slightly lower </a:t>
            </a:r>
            <a:r>
              <a:rPr lang="en-US" sz="1900" dirty="0"/>
              <a:t>than other models.</a:t>
            </a:r>
          </a:p>
          <a:p>
            <a:r>
              <a:rPr lang="en-US" sz="1900" b="1" dirty="0"/>
              <a:t>Random Forest</a:t>
            </a:r>
            <a:r>
              <a:rPr lang="en-US" sz="1900" dirty="0"/>
              <a:t>: Offers a </a:t>
            </a:r>
            <a:r>
              <a:rPr lang="en-US" sz="1900" u="sng" dirty="0"/>
              <a:t>balanced precision and recall</a:t>
            </a:r>
            <a:r>
              <a:rPr lang="en-US" sz="1900" dirty="0"/>
              <a:t>.</a:t>
            </a:r>
          </a:p>
          <a:p>
            <a:r>
              <a:rPr lang="en-US" sz="1900" b="1" dirty="0"/>
              <a:t>XG Boost</a:t>
            </a:r>
            <a:r>
              <a:rPr lang="en-US" sz="1900" dirty="0"/>
              <a:t>: Excels at </a:t>
            </a:r>
            <a:r>
              <a:rPr lang="en-US" sz="1900" u="sng" dirty="0"/>
              <a:t>identifying recall</a:t>
            </a:r>
            <a:r>
              <a:rPr lang="en-US" sz="1900" dirty="0"/>
              <a:t>, crucial for targeting customer retention efforts.</a:t>
            </a:r>
          </a:p>
          <a:p>
            <a:endParaRPr lang="en-US" sz="1900" dirty="0"/>
          </a:p>
          <a:p>
            <a:r>
              <a:rPr lang="en-US" sz="1900" b="1" dirty="0"/>
              <a:t>Overall Insights:</a:t>
            </a:r>
            <a:endParaRPr lang="en-US" sz="1900" dirty="0"/>
          </a:p>
          <a:p>
            <a:r>
              <a:rPr lang="en-US" sz="1900" dirty="0"/>
              <a:t>All models achieve </a:t>
            </a:r>
            <a:r>
              <a:rPr lang="en-US" sz="1900" u="sng" dirty="0"/>
              <a:t>good accuracy </a:t>
            </a:r>
            <a:r>
              <a:rPr lang="en-US" sz="1900" dirty="0"/>
              <a:t>(84% to 86%), but accuracy alone isn't sufficient due to data imbalance.</a:t>
            </a:r>
          </a:p>
          <a:p>
            <a:r>
              <a:rPr lang="en-US" sz="1900" dirty="0"/>
              <a:t>XG Boost demonstrates the </a:t>
            </a:r>
            <a:r>
              <a:rPr lang="en-US" sz="1900" u="sng" dirty="0"/>
              <a:t>highest average performance</a:t>
            </a:r>
            <a:r>
              <a:rPr lang="en-US" sz="1900" dirty="0"/>
              <a:t> across precision, recall, and F1-score.</a:t>
            </a:r>
          </a:p>
          <a:p>
            <a:r>
              <a:rPr lang="en-US" sz="1900" dirty="0"/>
              <a:t>XG Boost notably stands out for its </a:t>
            </a:r>
            <a:r>
              <a:rPr lang="en-US" sz="1900" u="sng" dirty="0"/>
              <a:t>higher recall in identifying churning </a:t>
            </a:r>
            <a:r>
              <a:rPr lang="en-US" sz="1900" dirty="0"/>
              <a:t>customers (55%).</a:t>
            </a:r>
          </a:p>
        </p:txBody>
      </p:sp>
    </p:spTree>
    <p:extLst>
      <p:ext uri="{BB962C8B-B14F-4D97-AF65-F5344CB8AC3E}">
        <p14:creationId xmlns:p14="http://schemas.microsoft.com/office/powerpoint/2010/main" val="25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242295"/>
            <a:ext cx="10530385" cy="535627"/>
          </a:xfrm>
        </p:spPr>
        <p:txBody>
          <a:bodyPr>
            <a:normAutofit fontScale="90000"/>
          </a:bodyPr>
          <a:lstStyle/>
          <a:p>
            <a:r>
              <a:rPr lang="en-US" sz="3600" b="1" dirty="0"/>
              <a:t>Evaluation of Models (with Over- Sampling) : </a:t>
            </a:r>
          </a:p>
        </p:txBody>
      </p:sp>
      <p:pic>
        <p:nvPicPr>
          <p:cNvPr id="16" name="Picture 15"/>
          <p:cNvPicPr>
            <a:picLocks noChangeAspect="1"/>
          </p:cNvPicPr>
          <p:nvPr/>
        </p:nvPicPr>
        <p:blipFill rotWithShape="1">
          <a:blip r:embed="rId3"/>
          <a:srcRect t="33461" b="35649"/>
          <a:stretch/>
        </p:blipFill>
        <p:spPr>
          <a:xfrm>
            <a:off x="4150103" y="1000383"/>
            <a:ext cx="3781953" cy="1571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p:cNvPicPr>
            <a:picLocks noChangeAspect="1"/>
          </p:cNvPicPr>
          <p:nvPr/>
        </p:nvPicPr>
        <p:blipFill rotWithShape="1">
          <a:blip r:embed="rId3"/>
          <a:srcRect b="68281"/>
          <a:stretch/>
        </p:blipFill>
        <p:spPr>
          <a:xfrm>
            <a:off x="183107" y="1000383"/>
            <a:ext cx="3683037" cy="1571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p:cNvPicPr>
            <a:picLocks noChangeAspect="1"/>
          </p:cNvPicPr>
          <p:nvPr/>
        </p:nvPicPr>
        <p:blipFill rotWithShape="1">
          <a:blip r:embed="rId3"/>
          <a:srcRect t="66010" b="2188"/>
          <a:stretch/>
        </p:blipFill>
        <p:spPr>
          <a:xfrm>
            <a:off x="8216015" y="953980"/>
            <a:ext cx="3781953" cy="161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498133" y="2880732"/>
            <a:ext cx="10162964" cy="3139321"/>
          </a:xfrm>
          <a:prstGeom prst="rect">
            <a:avLst/>
          </a:prstGeom>
        </p:spPr>
        <p:txBody>
          <a:bodyPr wrap="square">
            <a:spAutoFit/>
          </a:bodyPr>
          <a:lstStyle/>
          <a:p>
            <a:r>
              <a:rPr lang="en-US" b="1" dirty="0">
                <a:latin typeface="Söhne"/>
              </a:rPr>
              <a:t>Insights:</a:t>
            </a:r>
            <a:endParaRPr lang="en-US" dirty="0">
              <a:latin typeface="Söhne"/>
            </a:endParaRPr>
          </a:p>
          <a:p>
            <a:pPr>
              <a:buFont typeface="Arial" panose="020B0604020202020204" pitchFamily="34" charset="0"/>
              <a:buChar char="•"/>
            </a:pPr>
            <a:r>
              <a:rPr lang="en-US" b="1" dirty="0">
                <a:latin typeface="Söhne"/>
              </a:rPr>
              <a:t>Logistic Regression</a:t>
            </a:r>
            <a:r>
              <a:rPr lang="en-US" dirty="0">
                <a:latin typeface="Söhne"/>
              </a:rPr>
              <a:t>: Lowest F1-score, highest precision for non-churners, lower recall for churners.</a:t>
            </a:r>
          </a:p>
          <a:p>
            <a:pPr>
              <a:buFont typeface="Arial" panose="020B0604020202020204" pitchFamily="34" charset="0"/>
              <a:buChar char="•"/>
            </a:pPr>
            <a:r>
              <a:rPr lang="en-US" b="1" dirty="0">
                <a:latin typeface="Söhne"/>
              </a:rPr>
              <a:t>Random Forest</a:t>
            </a:r>
            <a:r>
              <a:rPr lang="en-US" dirty="0">
                <a:latin typeface="Söhne"/>
              </a:rPr>
              <a:t>: Good recall but slightly lower precision compared to others.</a:t>
            </a:r>
          </a:p>
          <a:p>
            <a:pPr>
              <a:buFont typeface="Arial" panose="020B0604020202020204" pitchFamily="34" charset="0"/>
              <a:buChar char="•"/>
            </a:pPr>
            <a:r>
              <a:rPr lang="en-US" b="1" dirty="0" err="1">
                <a:latin typeface="Söhne"/>
              </a:rPr>
              <a:t>XGBoost</a:t>
            </a:r>
            <a:r>
              <a:rPr lang="en-US" dirty="0">
                <a:latin typeface="Söhne"/>
              </a:rPr>
              <a:t>: Maintains lead, excels in both precision and recall for churners, balanced performance.</a:t>
            </a:r>
          </a:p>
          <a:p>
            <a:pPr>
              <a:buFont typeface="Arial" panose="020B0604020202020204" pitchFamily="34" charset="0"/>
              <a:buChar char="•"/>
            </a:pPr>
            <a:endParaRPr lang="en-US" dirty="0">
              <a:latin typeface="Söhne"/>
            </a:endParaRPr>
          </a:p>
          <a:p>
            <a:r>
              <a:rPr lang="en-US" b="1" dirty="0">
                <a:latin typeface="Söhne"/>
              </a:rPr>
              <a:t>Overall Performance:</a:t>
            </a:r>
            <a:endParaRPr lang="en-US" dirty="0">
              <a:latin typeface="Söhne"/>
            </a:endParaRPr>
          </a:p>
          <a:p>
            <a:pPr>
              <a:buFont typeface="Arial" panose="020B0604020202020204" pitchFamily="34" charset="0"/>
              <a:buChar char="•"/>
            </a:pPr>
            <a:r>
              <a:rPr lang="en-US" b="1" dirty="0">
                <a:latin typeface="Söhne"/>
              </a:rPr>
              <a:t>Effect of Over-sampling</a:t>
            </a:r>
            <a:r>
              <a:rPr lang="en-US" dirty="0">
                <a:latin typeface="Söhne"/>
              </a:rPr>
              <a:t>: </a:t>
            </a:r>
            <a:r>
              <a:rPr lang="en-US" u="sng" dirty="0">
                <a:latin typeface="Söhne"/>
              </a:rPr>
              <a:t>Improved performance for all models</a:t>
            </a:r>
            <a:r>
              <a:rPr lang="en-US" dirty="0">
                <a:latin typeface="Söhne"/>
              </a:rPr>
              <a:t>, especially in recalling churners.</a:t>
            </a:r>
          </a:p>
          <a:p>
            <a:pPr>
              <a:buFont typeface="Arial" panose="020B0604020202020204" pitchFamily="34" charset="0"/>
              <a:buChar char="•"/>
            </a:pPr>
            <a:r>
              <a:rPr lang="en-US" b="1" dirty="0">
                <a:latin typeface="Söhne"/>
              </a:rPr>
              <a:t>XG Boost Dominance</a:t>
            </a:r>
            <a:r>
              <a:rPr lang="en-US" dirty="0">
                <a:latin typeface="Söhne"/>
              </a:rPr>
              <a:t>: Best </a:t>
            </a:r>
            <a:r>
              <a:rPr lang="en-US" u="sng" dirty="0">
                <a:latin typeface="Söhne"/>
              </a:rPr>
              <a:t>performer overall</a:t>
            </a:r>
            <a:r>
              <a:rPr lang="en-US" dirty="0">
                <a:latin typeface="Söhne"/>
              </a:rPr>
              <a:t>, highest F1-score, balanced precision and recall.</a:t>
            </a:r>
          </a:p>
          <a:p>
            <a:pPr>
              <a:buFont typeface="Arial" panose="020B0604020202020204" pitchFamily="34" charset="0"/>
              <a:buChar char="•"/>
            </a:pPr>
            <a:r>
              <a:rPr lang="en-US" b="1" dirty="0">
                <a:latin typeface="Söhne"/>
              </a:rPr>
              <a:t>Random Forest</a:t>
            </a:r>
            <a:r>
              <a:rPr lang="en-US" dirty="0">
                <a:latin typeface="Söhne"/>
              </a:rPr>
              <a:t>: Follows </a:t>
            </a:r>
            <a:r>
              <a:rPr lang="en-US" u="sng" dirty="0">
                <a:latin typeface="Söhne"/>
              </a:rPr>
              <a:t>closely behind XG Boost </a:t>
            </a:r>
            <a:r>
              <a:rPr lang="en-US" dirty="0">
                <a:latin typeface="Söhne"/>
              </a:rPr>
              <a:t>in F1-score.</a:t>
            </a:r>
          </a:p>
          <a:p>
            <a:pPr>
              <a:buFont typeface="Arial" panose="020B0604020202020204" pitchFamily="34" charset="0"/>
              <a:buChar char="•"/>
            </a:pPr>
            <a:r>
              <a:rPr lang="en-US" b="1" dirty="0">
                <a:latin typeface="Söhne"/>
              </a:rPr>
              <a:t>Logistic Regression</a:t>
            </a:r>
            <a:r>
              <a:rPr lang="en-US" dirty="0">
                <a:latin typeface="Söhne"/>
              </a:rPr>
              <a:t>: </a:t>
            </a:r>
            <a:r>
              <a:rPr lang="en-US" u="sng" dirty="0">
                <a:latin typeface="Söhne"/>
              </a:rPr>
              <a:t>Lowest F1-score </a:t>
            </a:r>
            <a:r>
              <a:rPr lang="en-US" dirty="0">
                <a:latin typeface="Söhne"/>
              </a:rPr>
              <a:t>but highest precision for non-churners.</a:t>
            </a:r>
            <a:endParaRPr lang="en-US" b="0" i="0" dirty="0">
              <a:effectLst/>
              <a:latin typeface="Söhne"/>
            </a:endParaRPr>
          </a:p>
        </p:txBody>
      </p:sp>
    </p:spTree>
    <p:extLst>
      <p:ext uri="{BB962C8B-B14F-4D97-AF65-F5344CB8AC3E}">
        <p14:creationId xmlns:p14="http://schemas.microsoft.com/office/powerpoint/2010/main" val="71794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242295"/>
            <a:ext cx="10530385" cy="535627"/>
          </a:xfrm>
        </p:spPr>
        <p:txBody>
          <a:bodyPr>
            <a:normAutofit fontScale="90000"/>
          </a:bodyPr>
          <a:lstStyle/>
          <a:p>
            <a:r>
              <a:rPr lang="en-US" sz="3600" b="1" dirty="0"/>
              <a:t>Evaluation of Models (with Under-Sampling) : </a:t>
            </a:r>
          </a:p>
        </p:txBody>
      </p:sp>
      <p:pic>
        <p:nvPicPr>
          <p:cNvPr id="7" name="Picture 6"/>
          <p:cNvPicPr>
            <a:picLocks noChangeAspect="1"/>
          </p:cNvPicPr>
          <p:nvPr/>
        </p:nvPicPr>
        <p:blipFill rotWithShape="1">
          <a:blip r:embed="rId3"/>
          <a:srcRect l="613" t="32856" r="17295" b="36676"/>
          <a:stretch/>
        </p:blipFill>
        <p:spPr>
          <a:xfrm>
            <a:off x="4272678" y="1055496"/>
            <a:ext cx="3808857" cy="1577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srcRect r="15747" b="69065"/>
          <a:stretch/>
        </p:blipFill>
        <p:spPr>
          <a:xfrm>
            <a:off x="183107" y="1055497"/>
            <a:ext cx="3868615" cy="1585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a:srcRect t="66068" r="15523" b="1817"/>
          <a:stretch/>
        </p:blipFill>
        <p:spPr>
          <a:xfrm>
            <a:off x="8302491" y="1046623"/>
            <a:ext cx="3739454" cy="1586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292289" y="3049658"/>
            <a:ext cx="11141385" cy="3139321"/>
          </a:xfrm>
          <a:prstGeom prst="rect">
            <a:avLst/>
          </a:prstGeom>
        </p:spPr>
        <p:txBody>
          <a:bodyPr wrap="square">
            <a:spAutoFit/>
          </a:bodyPr>
          <a:lstStyle/>
          <a:p>
            <a:r>
              <a:rPr lang="en-US" b="1" dirty="0">
                <a:latin typeface="Söhne"/>
              </a:rPr>
              <a:t>Insights : </a:t>
            </a:r>
          </a:p>
          <a:p>
            <a:pPr>
              <a:buFont typeface="Arial" panose="020B0604020202020204" pitchFamily="34" charset="0"/>
              <a:buChar char="•"/>
            </a:pPr>
            <a:r>
              <a:rPr lang="en-US" b="1" dirty="0">
                <a:latin typeface="Söhne"/>
              </a:rPr>
              <a:t>Logistic Regression</a:t>
            </a:r>
            <a:r>
              <a:rPr lang="en-US" dirty="0">
                <a:latin typeface="Söhne"/>
              </a:rPr>
              <a:t>: Performance remains consistent with over-sampled model.</a:t>
            </a:r>
          </a:p>
          <a:p>
            <a:pPr>
              <a:buFont typeface="Arial" panose="020B0604020202020204" pitchFamily="34" charset="0"/>
              <a:buChar char="•"/>
            </a:pPr>
            <a:r>
              <a:rPr lang="en-US" b="1" dirty="0">
                <a:latin typeface="Söhne"/>
              </a:rPr>
              <a:t>Random Forest</a:t>
            </a:r>
            <a:r>
              <a:rPr lang="en-US" dirty="0">
                <a:latin typeface="Söhne"/>
              </a:rPr>
              <a:t>: Precision for churned class improved slightly, accompanied by increased accuracy but decreased recall.</a:t>
            </a:r>
          </a:p>
          <a:p>
            <a:pPr>
              <a:buFont typeface="Arial" panose="020B0604020202020204" pitchFamily="34" charset="0"/>
              <a:buChar char="•"/>
            </a:pPr>
            <a:r>
              <a:rPr lang="en-US" b="1" dirty="0" err="1">
                <a:latin typeface="Söhne"/>
              </a:rPr>
              <a:t>XGBoost</a:t>
            </a:r>
            <a:r>
              <a:rPr lang="en-US" dirty="0">
                <a:latin typeface="Söhne"/>
              </a:rPr>
              <a:t>: Similar to Random Forest with slightly improved precision and accuracy but decreased recall.</a:t>
            </a:r>
          </a:p>
          <a:p>
            <a:pPr>
              <a:buFont typeface="Arial" panose="020B0604020202020204" pitchFamily="34" charset="0"/>
              <a:buChar char="•"/>
            </a:pPr>
            <a:endParaRPr lang="en-US" dirty="0">
              <a:latin typeface="Söhne"/>
            </a:endParaRPr>
          </a:p>
          <a:p>
            <a:r>
              <a:rPr lang="en-US" b="1" dirty="0">
                <a:latin typeface="Söhne"/>
              </a:rPr>
              <a:t>Overall Analysis:</a:t>
            </a:r>
            <a:endParaRPr lang="en-US" dirty="0">
              <a:latin typeface="Söhne"/>
            </a:endParaRPr>
          </a:p>
          <a:p>
            <a:pPr>
              <a:buFont typeface="Arial" panose="020B0604020202020204" pitchFamily="34" charset="0"/>
              <a:buChar char="•"/>
            </a:pPr>
            <a:r>
              <a:rPr lang="en-US" b="1" dirty="0">
                <a:latin typeface="Söhne"/>
              </a:rPr>
              <a:t>Effectiveness of Under-Sampling</a:t>
            </a:r>
            <a:r>
              <a:rPr lang="en-US" dirty="0">
                <a:latin typeface="Söhne"/>
              </a:rPr>
              <a:t>: </a:t>
            </a:r>
            <a:r>
              <a:rPr lang="en-US" u="sng" dirty="0">
                <a:latin typeface="Söhne"/>
              </a:rPr>
              <a:t>Less beneficial compared to over-sampling</a:t>
            </a:r>
            <a:r>
              <a:rPr lang="en-US" dirty="0">
                <a:latin typeface="Söhne"/>
              </a:rPr>
              <a:t> due to decreased recall, crucial for retention efforts.</a:t>
            </a:r>
          </a:p>
          <a:p>
            <a:pPr>
              <a:buFont typeface="Arial" panose="020B0604020202020204" pitchFamily="34" charset="0"/>
              <a:buChar char="•"/>
            </a:pPr>
            <a:r>
              <a:rPr lang="en-US" b="1" dirty="0">
                <a:latin typeface="Söhne"/>
              </a:rPr>
              <a:t>Considerations for Model Selection</a:t>
            </a:r>
            <a:r>
              <a:rPr lang="en-US" dirty="0">
                <a:latin typeface="Söhne"/>
              </a:rPr>
              <a:t>: Under-sampling may </a:t>
            </a:r>
            <a:r>
              <a:rPr lang="en-US" u="sng" dirty="0">
                <a:latin typeface="Söhne"/>
              </a:rPr>
              <a:t>not offer the desired balance between precision and recall</a:t>
            </a:r>
            <a:r>
              <a:rPr lang="en-US" dirty="0">
                <a:latin typeface="Söhne"/>
              </a:rPr>
              <a:t> for identifying churning customers.</a:t>
            </a:r>
            <a:endParaRPr lang="en-US" b="0" i="0" dirty="0">
              <a:effectLst/>
              <a:latin typeface="Söhne"/>
            </a:endParaRPr>
          </a:p>
        </p:txBody>
      </p:sp>
    </p:spTree>
    <p:extLst>
      <p:ext uri="{BB962C8B-B14F-4D97-AF65-F5344CB8AC3E}">
        <p14:creationId xmlns:p14="http://schemas.microsoft.com/office/powerpoint/2010/main" val="33715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95534"/>
            <a:ext cx="11054687" cy="699400"/>
          </a:xfrm>
        </p:spPr>
        <p:txBody>
          <a:bodyPr>
            <a:normAutofit/>
          </a:bodyPr>
          <a:lstStyle/>
          <a:p>
            <a:r>
              <a:rPr lang="en-US" sz="3600" b="1" dirty="0"/>
              <a:t>Final Outcome : </a:t>
            </a: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Lst>
          </a:blip>
          <a:srcRect l="3970" r="1447"/>
          <a:stretch/>
        </p:blipFill>
        <p:spPr>
          <a:xfrm>
            <a:off x="6514531" y="1589787"/>
            <a:ext cx="5413612" cy="3578697"/>
          </a:xfrm>
          <a:prstGeom prst="rect">
            <a:avLst/>
          </a:prstGeom>
        </p:spPr>
      </p:pic>
      <p:sp>
        <p:nvSpPr>
          <p:cNvPr id="8" name="Rectangle 7"/>
          <p:cNvSpPr/>
          <p:nvPr/>
        </p:nvSpPr>
        <p:spPr>
          <a:xfrm>
            <a:off x="250209" y="895896"/>
            <a:ext cx="6264322" cy="5324535"/>
          </a:xfrm>
          <a:prstGeom prst="rect">
            <a:avLst/>
          </a:prstGeom>
        </p:spPr>
        <p:txBody>
          <a:bodyPr wrap="square">
            <a:spAutoFit/>
          </a:bodyPr>
          <a:lstStyle/>
          <a:p>
            <a:r>
              <a:rPr lang="en-US" sz="2000" dirty="0"/>
              <a:t>Final Decision: </a:t>
            </a:r>
            <a:r>
              <a:rPr lang="en-US" sz="2000" b="1" dirty="0"/>
              <a:t>Over-Sampling Technique</a:t>
            </a:r>
          </a:p>
          <a:p>
            <a:pPr marL="742950" lvl="1" indent="-285750">
              <a:buFont typeface="Symbol" panose="05050102010706020507" pitchFamily="18" charset="2"/>
              <a:buChar char=""/>
            </a:pPr>
            <a:r>
              <a:rPr lang="en-US" sz="2000" dirty="0"/>
              <a:t>Improved recall for churners, crucial for customer retention.</a:t>
            </a:r>
          </a:p>
          <a:p>
            <a:pPr marL="742950" lvl="1" indent="-285750">
              <a:buFont typeface="Symbol" panose="05050102010706020507" pitchFamily="18" charset="2"/>
              <a:buChar char=""/>
            </a:pPr>
            <a:r>
              <a:rPr lang="en-US" sz="2000" dirty="0"/>
              <a:t>Maintained overall accuracy.</a:t>
            </a:r>
          </a:p>
          <a:p>
            <a:pPr marL="742950" lvl="1" indent="-285750">
              <a:buFont typeface="Symbol" panose="05050102010706020507" pitchFamily="18" charset="2"/>
              <a:buChar char=""/>
            </a:pPr>
            <a:r>
              <a:rPr lang="en-US" sz="2000" dirty="0"/>
              <a:t>Balanced performance demonstrated by XG Boost's F1 score.</a:t>
            </a:r>
          </a:p>
          <a:p>
            <a:pPr lvl="1"/>
            <a:endParaRPr lang="en-US" sz="2000" dirty="0"/>
          </a:p>
          <a:p>
            <a:r>
              <a:rPr lang="en-US" sz="2000" dirty="0"/>
              <a:t>Selecting the Best Model: </a:t>
            </a:r>
          </a:p>
          <a:p>
            <a:r>
              <a:rPr lang="en-US" sz="2000" dirty="0"/>
              <a:t>Considering objective- </a:t>
            </a:r>
            <a:r>
              <a:rPr lang="en-US" sz="2000" b="1" dirty="0"/>
              <a:t>Maximize retention and prioritize catching every potential churner</a:t>
            </a:r>
            <a:r>
              <a:rPr lang="en-US" sz="2000" dirty="0"/>
              <a:t>.</a:t>
            </a:r>
          </a:p>
          <a:p>
            <a:endParaRPr lang="en-US" sz="2000" dirty="0"/>
          </a:p>
          <a:p>
            <a:endParaRPr lang="en-US" sz="2000" dirty="0"/>
          </a:p>
          <a:p>
            <a:r>
              <a:rPr lang="en-US" sz="2000" b="1" dirty="0"/>
              <a:t>XG Boost</a:t>
            </a:r>
            <a:r>
              <a:rPr lang="en-US" sz="2000" dirty="0"/>
              <a:t> exhibits </a:t>
            </a:r>
            <a:r>
              <a:rPr lang="en-US" sz="2000" u="sng" dirty="0"/>
              <a:t>high accuracy, good precision for non-churners, and reasonable recall for churners</a:t>
            </a:r>
            <a:r>
              <a:rPr lang="en-US" sz="2000" dirty="0"/>
              <a:t>.</a:t>
            </a:r>
          </a:p>
          <a:p>
            <a:pPr marL="742950" lvl="1" indent="-285750">
              <a:buFont typeface="Arial" panose="020B0604020202020204" pitchFamily="34" charset="0"/>
              <a:buChar char="•"/>
            </a:pPr>
            <a:r>
              <a:rPr lang="en-US" sz="2000" dirty="0"/>
              <a:t>Missing a churner is costlier than reaching out to a non-churner who stays, making high recall a priority.</a:t>
            </a:r>
          </a:p>
        </p:txBody>
      </p:sp>
      <p:sp>
        <p:nvSpPr>
          <p:cNvPr id="9" name="Rectangle 8"/>
          <p:cNvSpPr/>
          <p:nvPr/>
        </p:nvSpPr>
        <p:spPr>
          <a:xfrm>
            <a:off x="8250462" y="1220455"/>
            <a:ext cx="1941750" cy="369332"/>
          </a:xfrm>
          <a:prstGeom prst="rect">
            <a:avLst/>
          </a:prstGeom>
        </p:spPr>
        <p:txBody>
          <a:bodyPr wrap="none">
            <a:spAutoFit/>
          </a:bodyPr>
          <a:lstStyle/>
          <a:p>
            <a:r>
              <a:rPr lang="en-US" b="1" dirty="0"/>
              <a:t>Comparison Table </a:t>
            </a:r>
            <a:endParaRPr lang="en-US" dirty="0"/>
          </a:p>
        </p:txBody>
      </p:sp>
    </p:spTree>
    <p:extLst>
      <p:ext uri="{BB962C8B-B14F-4D97-AF65-F5344CB8AC3E}">
        <p14:creationId xmlns:p14="http://schemas.microsoft.com/office/powerpoint/2010/main" val="24450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100" name="Picture 4" descr="Premium Photo | Word conclusion on torn paper business concep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8856" b="77933" l="10000" r="90000"/>
                    </a14:imgEffect>
                  </a14:imgLayer>
                </a14:imgProps>
              </a:ext>
              <a:ext uri="{28A0092B-C50C-407E-A947-70E740481C1C}">
                <a14:useLocalDpi xmlns:a14="http://schemas.microsoft.com/office/drawing/2010/main" val="0"/>
              </a:ext>
            </a:extLst>
          </a:blip>
          <a:srcRect l="30270" t="22721" b="15932"/>
          <a:stretch/>
        </p:blipFill>
        <p:spPr bwMode="auto">
          <a:xfrm>
            <a:off x="0" y="3219296"/>
            <a:ext cx="3722792" cy="15957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3107" y="4639717"/>
            <a:ext cx="11895162" cy="138037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demonstrates the importance of predictive modeling in identifying and mitigating customer churn in the banking sector. By leveraging machine learning techniques, banks can proactively retain customers and maximize revenue.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chosen model,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offers a balanced approach with high accuracy and recall, making it a valuable tool for banks in their customer retention efforts.</a:t>
            </a:r>
          </a:p>
        </p:txBody>
      </p:sp>
      <p:sp>
        <p:nvSpPr>
          <p:cNvPr id="17" name="Title 4"/>
          <p:cNvSpPr>
            <a:spLocks noGrp="1"/>
          </p:cNvSpPr>
          <p:nvPr>
            <p:ph type="title"/>
          </p:nvPr>
        </p:nvSpPr>
        <p:spPr>
          <a:xfrm>
            <a:off x="0" y="171938"/>
            <a:ext cx="10713492" cy="777922"/>
          </a:xfrm>
        </p:spPr>
        <p:txBody>
          <a:bodyPr>
            <a:noAutofit/>
          </a:bodyPr>
          <a:lstStyle/>
          <a:p>
            <a:r>
              <a:rPr lang="en-US" sz="3600" b="1" dirty="0"/>
              <a:t>Further Improvement :</a:t>
            </a:r>
          </a:p>
        </p:txBody>
      </p:sp>
      <p:sp>
        <p:nvSpPr>
          <p:cNvPr id="16" name="Rectangle 15"/>
          <p:cNvSpPr/>
          <p:nvPr/>
        </p:nvSpPr>
        <p:spPr>
          <a:xfrm>
            <a:off x="183107" y="1046730"/>
            <a:ext cx="9617124" cy="2273443"/>
          </a:xfrm>
          <a:prstGeom prst="rect">
            <a:avLst/>
          </a:prstGeom>
        </p:spPr>
        <p:txBody>
          <a:bodyPr wrap="square">
            <a:spAutoFit/>
          </a:bodyPr>
          <a:lstStyle/>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To further improve our model, we can explore </a:t>
            </a:r>
            <a:r>
              <a:rPr lang="en-US" sz="2000" u="sng" dirty="0">
                <a:latin typeface="Calibri" panose="020F0502020204030204" pitchFamily="34" charset="0"/>
                <a:ea typeface="Calibri" panose="020F0502020204030204" pitchFamily="34" charset="0"/>
                <a:cs typeface="Times New Roman" panose="02020603050405020304" pitchFamily="18" charset="0"/>
              </a:rPr>
              <a:t>additional feature engineering techniques</a:t>
            </a:r>
            <a:r>
              <a:rPr lang="en-US" sz="2000" dirty="0">
                <a:latin typeface="Calibri" panose="020F0502020204030204" pitchFamily="34" charset="0"/>
                <a:ea typeface="Calibri" panose="020F0502020204030204" pitchFamily="34" charset="0"/>
                <a:cs typeface="Times New Roman" panose="02020603050405020304" pitchFamily="18" charset="0"/>
              </a:rPr>
              <a:t>, such as creating new features or incorporating external data sources.</a:t>
            </a:r>
          </a:p>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We can also experiment with </a:t>
            </a:r>
            <a:r>
              <a:rPr lang="en-US" sz="2000" u="sng" dirty="0">
                <a:latin typeface="Calibri" panose="020F0502020204030204" pitchFamily="34" charset="0"/>
                <a:ea typeface="Calibri" panose="020F0502020204030204" pitchFamily="34" charset="0"/>
                <a:cs typeface="Times New Roman" panose="02020603050405020304" pitchFamily="18" charset="0"/>
              </a:rPr>
              <a:t>different model architectures and </a:t>
            </a:r>
            <a:r>
              <a:rPr lang="en-US" sz="2000" u="sng" dirty="0" err="1">
                <a:latin typeface="Calibri" panose="020F0502020204030204" pitchFamily="34" charset="0"/>
                <a:ea typeface="Calibri" panose="020F0502020204030204" pitchFamily="34" charset="0"/>
                <a:cs typeface="Times New Roman" panose="02020603050405020304" pitchFamily="18" charset="0"/>
              </a:rPr>
              <a:t>hyperparameter</a:t>
            </a:r>
            <a:r>
              <a:rPr lang="en-US" sz="2000" u="sng" dirty="0">
                <a:latin typeface="Calibri" panose="020F0502020204030204" pitchFamily="34" charset="0"/>
                <a:ea typeface="Calibri" panose="020F0502020204030204" pitchFamily="34" charset="0"/>
                <a:cs typeface="Times New Roman" panose="02020603050405020304" pitchFamily="18" charset="0"/>
              </a:rPr>
              <a:t> tuning </a:t>
            </a:r>
            <a:r>
              <a:rPr lang="en-US" sz="2000" dirty="0">
                <a:latin typeface="Calibri" panose="020F0502020204030204" pitchFamily="34" charset="0"/>
                <a:ea typeface="Calibri" panose="020F0502020204030204" pitchFamily="34" charset="0"/>
                <a:cs typeface="Times New Roman" panose="02020603050405020304" pitchFamily="18" charset="0"/>
              </a:rPr>
              <a:t>techniques to optimize the model's performance.</a:t>
            </a:r>
          </a:p>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Additionally, </a:t>
            </a:r>
            <a:r>
              <a:rPr lang="en-US" sz="2000" u="sng" dirty="0">
                <a:latin typeface="Calibri" panose="020F0502020204030204" pitchFamily="34" charset="0"/>
                <a:ea typeface="Calibri" panose="020F0502020204030204" pitchFamily="34" charset="0"/>
                <a:cs typeface="Times New Roman" panose="02020603050405020304" pitchFamily="18" charset="0"/>
              </a:rPr>
              <a:t>continuous monitoring and updating of the model with new data </a:t>
            </a:r>
            <a:r>
              <a:rPr lang="en-US" sz="2000" dirty="0">
                <a:latin typeface="Calibri" panose="020F0502020204030204" pitchFamily="34" charset="0"/>
                <a:ea typeface="Calibri" panose="020F0502020204030204" pitchFamily="34" charset="0"/>
                <a:cs typeface="Times New Roman" panose="02020603050405020304" pitchFamily="18" charset="0"/>
              </a:rPr>
              <a:t>can help ensure its effectiveness over time.</a:t>
            </a:r>
            <a:endParaRPr lang="en-US" sz="2000" dirty="0"/>
          </a:p>
        </p:txBody>
      </p:sp>
    </p:spTree>
    <p:extLst>
      <p:ext uri="{BB962C8B-B14F-4D97-AF65-F5344CB8AC3E}">
        <p14:creationId xmlns:p14="http://schemas.microsoft.com/office/powerpoint/2010/main" val="13815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500"/>
                                        <p:tgtEl>
                                          <p:spTgt spid="410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0" y="998806"/>
            <a:ext cx="10832123" cy="1323439"/>
          </a:xfrm>
          <a:prstGeom prst="rect">
            <a:avLst/>
          </a:prstGeom>
        </p:spPr>
        <p:txBody>
          <a:bodyPr wrap="square">
            <a:spAutoFit/>
          </a:bodyPr>
          <a:lstStyle/>
          <a:p>
            <a:pPr marL="742950" lvl="1" indent="-285750">
              <a:buFont typeface="Arial" panose="020B0604020202020204" pitchFamily="34" charset="0"/>
              <a:buChar char="•"/>
            </a:pPr>
            <a:r>
              <a:rPr lang="en-US" sz="2000" dirty="0"/>
              <a:t>It has diverse industry applications beyond banking, including</a:t>
            </a:r>
            <a:r>
              <a:rPr lang="en-US" sz="2000" u="sng" dirty="0"/>
              <a:t> telecommunications, e-commerce, and subscription-based services</a:t>
            </a:r>
            <a:r>
              <a:rPr lang="en-US" sz="2000" dirty="0"/>
              <a:t>.</a:t>
            </a:r>
          </a:p>
          <a:p>
            <a:pPr marL="742950" lvl="1" indent="-285750">
              <a:buFont typeface="Arial" panose="020B0604020202020204" pitchFamily="34" charset="0"/>
              <a:buChar char="•"/>
            </a:pPr>
            <a:r>
              <a:rPr lang="en-US" sz="2000" dirty="0"/>
              <a:t>Model can be adapted to </a:t>
            </a:r>
            <a:r>
              <a:rPr lang="en-US" sz="2000" dirty="0" err="1"/>
              <a:t>to</a:t>
            </a:r>
            <a:r>
              <a:rPr lang="en-US" sz="2000" dirty="0"/>
              <a:t> predict customer churn in various sectors by </a:t>
            </a:r>
            <a:r>
              <a:rPr lang="en-US" sz="2000" u="sng" dirty="0"/>
              <a:t>customizing features and refining algorithms </a:t>
            </a:r>
            <a:r>
              <a:rPr lang="en-US" sz="2000" dirty="0"/>
              <a:t>based on industry-specific attributes..</a:t>
            </a:r>
            <a:endParaRPr lang="en-US" sz="2000" b="0" i="0" dirty="0">
              <a:effectLst/>
            </a:endParaRPr>
          </a:p>
        </p:txBody>
      </p:sp>
      <p:sp>
        <p:nvSpPr>
          <p:cNvPr id="3" name="Rectangle 2"/>
          <p:cNvSpPr/>
          <p:nvPr/>
        </p:nvSpPr>
        <p:spPr>
          <a:xfrm>
            <a:off x="306384" y="304187"/>
            <a:ext cx="8190502" cy="584775"/>
          </a:xfrm>
          <a:prstGeom prst="rect">
            <a:avLst/>
          </a:prstGeom>
        </p:spPr>
        <p:txBody>
          <a:bodyPr wrap="square">
            <a:spAutoFit/>
          </a:bodyPr>
          <a:lstStyle/>
          <a:p>
            <a:r>
              <a:rPr lang="en-US" sz="3200" b="1" dirty="0"/>
              <a:t>Application of this model in Other Industries:</a:t>
            </a:r>
          </a:p>
        </p:txBody>
      </p:sp>
      <p:sp>
        <p:nvSpPr>
          <p:cNvPr id="4" name="Rectangle 3"/>
          <p:cNvSpPr/>
          <p:nvPr/>
        </p:nvSpPr>
        <p:spPr>
          <a:xfrm>
            <a:off x="492369" y="3010485"/>
            <a:ext cx="9743452" cy="584775"/>
          </a:xfrm>
          <a:prstGeom prst="rect">
            <a:avLst/>
          </a:prstGeom>
        </p:spPr>
        <p:txBody>
          <a:bodyPr wrap="square">
            <a:spAutoFit/>
          </a:bodyPr>
          <a:lstStyle/>
          <a:p>
            <a:r>
              <a:rPr lang="en-US" sz="3200" b="1" dirty="0"/>
              <a:t>Project Link: </a:t>
            </a:r>
            <a:r>
              <a:rPr lang="en-US" sz="3200" b="1" dirty="0" err="1">
                <a:hlinkClick r:id="rId3"/>
              </a:rPr>
              <a:t>Github_Churn_analysis</a:t>
            </a:r>
            <a:endParaRPr lang="en-US" sz="3200" b="1" dirty="0"/>
          </a:p>
        </p:txBody>
      </p:sp>
    </p:spTree>
    <p:extLst>
      <p:ext uri="{BB962C8B-B14F-4D97-AF65-F5344CB8AC3E}">
        <p14:creationId xmlns:p14="http://schemas.microsoft.com/office/powerpoint/2010/main" val="63077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50878" y="749600"/>
            <a:ext cx="10235818" cy="6030311"/>
          </a:xfrm>
          <a:prstGeom prst="rect">
            <a:avLst/>
          </a:prstGeom>
        </p:spPr>
      </p:pic>
      <p:sp>
        <p:nvSpPr>
          <p:cNvPr id="7" name="Title 1"/>
          <p:cNvSpPr txBox="1">
            <a:spLocks/>
          </p:cNvSpPr>
          <p:nvPr/>
        </p:nvSpPr>
        <p:spPr>
          <a:xfrm>
            <a:off x="825689" y="94297"/>
            <a:ext cx="9758148" cy="65530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t>Power Bi Dashboard - </a:t>
            </a:r>
            <a:r>
              <a:rPr lang="en-US" altLang="en-US" sz="3200" b="1" dirty="0" err="1">
                <a:hlinkClick r:id="rId4"/>
              </a:rPr>
              <a:t>github-PowerBI</a:t>
            </a:r>
            <a:r>
              <a:rPr lang="en-US" altLang="en-US" sz="4000" b="1" dirty="0"/>
              <a:t>  </a:t>
            </a:r>
          </a:p>
        </p:txBody>
      </p:sp>
    </p:spTree>
    <p:extLst>
      <p:ext uri="{BB962C8B-B14F-4D97-AF65-F5344CB8AC3E}">
        <p14:creationId xmlns:p14="http://schemas.microsoft.com/office/powerpoint/2010/main" val="290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529882" y="645164"/>
            <a:ext cx="10316309" cy="3847207"/>
          </a:xfrm>
          <a:prstGeom prst="rect">
            <a:avLst/>
          </a:prstGeom>
        </p:spPr>
        <p:txBody>
          <a:bodyPr wrap="square">
            <a:spAutoFit/>
          </a:bodyPr>
          <a:lstStyle/>
          <a:p>
            <a:r>
              <a:rPr lang="en-US" sz="2800" b="1" dirty="0">
                <a:latin typeface="Google Sans"/>
              </a:rPr>
              <a:t>Key insights :</a:t>
            </a:r>
          </a:p>
          <a:p>
            <a:pPr>
              <a:lnSpc>
                <a:spcPct val="150000"/>
              </a:lnSpc>
              <a:buFont typeface="Arial" panose="020B0604020202020204" pitchFamily="34" charset="0"/>
              <a:buChar char="•"/>
            </a:pPr>
            <a:r>
              <a:rPr lang="en-US" dirty="0">
                <a:latin typeface="Google Sans"/>
              </a:rPr>
              <a:t>The churn rate for credit card customers is 21.16%.</a:t>
            </a:r>
          </a:p>
          <a:p>
            <a:pPr>
              <a:lnSpc>
                <a:spcPct val="150000"/>
              </a:lnSpc>
              <a:buFont typeface="Arial" panose="020B0604020202020204" pitchFamily="34" charset="0"/>
              <a:buChar char="•"/>
            </a:pPr>
            <a:r>
              <a:rPr lang="en-US" dirty="0">
                <a:latin typeface="Google Sans"/>
              </a:rPr>
              <a:t>There is a positive correlation between the number of products a customer has and their churn rate.</a:t>
            </a:r>
          </a:p>
          <a:p>
            <a:pPr>
              <a:lnSpc>
                <a:spcPct val="150000"/>
              </a:lnSpc>
              <a:buFont typeface="Arial" panose="020B0604020202020204" pitchFamily="34" charset="0"/>
              <a:buChar char="•"/>
            </a:pPr>
            <a:r>
              <a:rPr lang="en-US" dirty="0">
                <a:latin typeface="Google Sans"/>
              </a:rPr>
              <a:t>Customers with a poor credit score are much more likely to churn than customers with an average credit score.</a:t>
            </a:r>
          </a:p>
          <a:p>
            <a:pPr>
              <a:lnSpc>
                <a:spcPct val="150000"/>
              </a:lnSpc>
              <a:buFont typeface="Arial" panose="020B0604020202020204" pitchFamily="34" charset="0"/>
              <a:buChar char="•"/>
            </a:pPr>
            <a:r>
              <a:rPr lang="en-US" dirty="0">
                <a:latin typeface="Google Sans"/>
              </a:rPr>
              <a:t>Active customers are less likely to churn than inactive customers.</a:t>
            </a:r>
          </a:p>
          <a:p>
            <a:pPr>
              <a:lnSpc>
                <a:spcPct val="150000"/>
              </a:lnSpc>
              <a:buFont typeface="Arial" panose="020B0604020202020204" pitchFamily="34" charset="0"/>
              <a:buChar char="•"/>
            </a:pPr>
            <a:r>
              <a:rPr lang="en-US" dirty="0">
                <a:latin typeface="Google Sans"/>
              </a:rPr>
              <a:t>Customers with a tenure of less than 1 year are more likely to churn than customers with a longer tenure and many more..... </a:t>
            </a:r>
            <a:endParaRPr lang="en-US" b="0" i="0" dirty="0">
              <a:effectLst/>
              <a:latin typeface="Google Sans"/>
            </a:endParaRPr>
          </a:p>
        </p:txBody>
      </p:sp>
    </p:spTree>
    <p:extLst>
      <p:ext uri="{BB962C8B-B14F-4D97-AF65-F5344CB8AC3E}">
        <p14:creationId xmlns:p14="http://schemas.microsoft.com/office/powerpoint/2010/main" val="210888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7296"/>
            <a:ext cx="9754445" cy="6885890"/>
          </a:xfrm>
          <a:prstGeom prst="rect">
            <a:avLst/>
          </a:prstGeom>
        </p:spPr>
      </p:pic>
      <p:pic>
        <p:nvPicPr>
          <p:cNvPr id="7" name="Picture 6"/>
          <p:cNvPicPr>
            <a:picLocks noChangeAspect="1"/>
          </p:cNvPicPr>
          <p:nvPr/>
        </p:nvPicPr>
        <p:blipFill>
          <a:blip r:embed="rId4"/>
          <a:stretch>
            <a:fillRect/>
          </a:stretch>
        </p:blipFill>
        <p:spPr>
          <a:xfrm>
            <a:off x="0" y="451005"/>
            <a:ext cx="5148776" cy="4238894"/>
          </a:xfrm>
          <a:prstGeom prst="rect">
            <a:avLst/>
          </a:prstGeom>
        </p:spPr>
      </p:pic>
      <p:cxnSp>
        <p:nvCxnSpPr>
          <p:cNvPr id="8" name="Straight Connector 7"/>
          <p:cNvCxnSpPr/>
          <p:nvPr/>
        </p:nvCxnSpPr>
        <p:spPr>
          <a:xfrm>
            <a:off x="0" y="4203780"/>
            <a:ext cx="4258101" cy="11046"/>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03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170598" y="208409"/>
            <a:ext cx="9758148" cy="65530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en-US" sz="4000" b="1" dirty="0"/>
              <a:t>Problem Statement : </a:t>
            </a:r>
          </a:p>
        </p:txBody>
      </p:sp>
      <p:sp>
        <p:nvSpPr>
          <p:cNvPr id="8" name="Rectangle 7"/>
          <p:cNvSpPr/>
          <p:nvPr/>
        </p:nvSpPr>
        <p:spPr>
          <a:xfrm>
            <a:off x="170598" y="863712"/>
            <a:ext cx="10433712" cy="2360646"/>
          </a:xfrm>
          <a:prstGeom prst="rect">
            <a:avLst/>
          </a:prstGeom>
        </p:spPr>
        <p:txBody>
          <a:bodyPr wrap="square">
            <a:spAutoFit/>
          </a:bodyPr>
          <a:lstStyle/>
          <a:p>
            <a:pPr>
              <a:lnSpc>
                <a:spcPct val="90000"/>
              </a:lnSpc>
              <a:spcBef>
                <a:spcPts val="1000"/>
              </a:spcBef>
            </a:pPr>
            <a:r>
              <a:rPr lang="en-US" altLang="en-US" sz="2400" dirty="0"/>
              <a:t>Customer churn, is a significant challenge for businesses in various industries.</a:t>
            </a:r>
          </a:p>
          <a:p>
            <a:pPr>
              <a:lnSpc>
                <a:spcPct val="150000"/>
              </a:lnSpc>
              <a:spcBef>
                <a:spcPts val="1000"/>
              </a:spcBef>
            </a:pPr>
            <a:r>
              <a:rPr lang="en-US" altLang="en-US" sz="2400" b="1" dirty="0"/>
              <a:t>Customer Churn Rate = </a:t>
            </a:r>
          </a:p>
          <a:p>
            <a:pPr>
              <a:lnSpc>
                <a:spcPct val="90000"/>
              </a:lnSpc>
              <a:spcBef>
                <a:spcPts val="1000"/>
              </a:spcBef>
            </a:pPr>
            <a:endParaRPr lang="en-US" altLang="en-US" sz="2400" b="1" dirty="0"/>
          </a:p>
          <a:p>
            <a:pPr>
              <a:lnSpc>
                <a:spcPct val="90000"/>
              </a:lnSpc>
              <a:spcBef>
                <a:spcPts val="1000"/>
              </a:spcBef>
            </a:pPr>
            <a:r>
              <a:rPr lang="en-US" altLang="en-US" sz="2400" b="1" dirty="0"/>
              <a:t>Losing customers </a:t>
            </a:r>
            <a:r>
              <a:rPr lang="en-US" altLang="en-US" sz="2400" dirty="0"/>
              <a:t>can lead to </a:t>
            </a:r>
            <a:r>
              <a:rPr lang="en-US" altLang="en-US" sz="2400" u="sng" dirty="0"/>
              <a:t>reduced revenue and market share</a:t>
            </a:r>
            <a:r>
              <a:rPr lang="en-US" altLang="en-US" sz="2400" dirty="0"/>
              <a:t>, highlighting the importance of </a:t>
            </a:r>
            <a:r>
              <a:rPr lang="en-US" altLang="en-US" sz="2400" u="sng" dirty="0"/>
              <a:t>accurately predicting </a:t>
            </a:r>
            <a:r>
              <a:rPr lang="en-US" altLang="en-US" sz="2400" dirty="0"/>
              <a:t>and mitigating churn</a:t>
            </a:r>
          </a:p>
        </p:txBody>
      </p:sp>
      <p:sp>
        <p:nvSpPr>
          <p:cNvPr id="3" name="Rectangle 2"/>
          <p:cNvSpPr/>
          <p:nvPr/>
        </p:nvSpPr>
        <p:spPr>
          <a:xfrm>
            <a:off x="170599" y="3733235"/>
            <a:ext cx="10433711" cy="2343206"/>
          </a:xfrm>
          <a:prstGeom prst="rect">
            <a:avLst/>
          </a:prstGeom>
        </p:spPr>
        <p:txBody>
          <a:bodyPr wrap="square">
            <a:spAutoFit/>
          </a:bodyPr>
          <a:lstStyle/>
          <a:p>
            <a:pPr>
              <a:lnSpc>
                <a:spcPct val="90000"/>
              </a:lnSpc>
              <a:spcBef>
                <a:spcPts val="1000"/>
              </a:spcBef>
            </a:pPr>
            <a:r>
              <a:rPr lang="en-US" sz="2400" dirty="0"/>
              <a:t>In the context of banks, customer churn specifically refers to the phenomenon where account holders close their accounts, discontinue using banking services.</a:t>
            </a:r>
          </a:p>
          <a:p>
            <a:pPr>
              <a:lnSpc>
                <a:spcPct val="90000"/>
              </a:lnSpc>
              <a:spcBef>
                <a:spcPts val="1000"/>
              </a:spcBef>
            </a:pPr>
            <a:endParaRPr lang="en-US" altLang="en-US" sz="2400" b="1" i="1" dirty="0"/>
          </a:p>
          <a:p>
            <a:pPr>
              <a:lnSpc>
                <a:spcPct val="90000"/>
              </a:lnSpc>
              <a:spcBef>
                <a:spcPts val="1000"/>
              </a:spcBef>
            </a:pPr>
            <a:r>
              <a:rPr lang="en-US" altLang="en-US" sz="2400" b="1" i="1" dirty="0"/>
              <a:t>The objective of this project is to predict whether a customer will continue with their account or close it (i.e., churn).</a:t>
            </a:r>
            <a:br>
              <a:rPr lang="en-US" altLang="en-US" sz="2400" dirty="0"/>
            </a:br>
            <a:endParaRPr lang="en-US" altLang="en-US" sz="2400" dirty="0"/>
          </a:p>
        </p:txBody>
      </p:sp>
      <p:pic>
        <p:nvPicPr>
          <p:cNvPr id="1026" name="Picture 2" descr="What is Customer Churn: Analyse Why Customers Leave - Opentracke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975" b="92768" l="9968" r="94895"/>
                    </a14:imgEffect>
                  </a14:imgLayer>
                </a14:imgProps>
              </a:ext>
              <a:ext uri="{28A0092B-C50C-407E-A947-70E740481C1C}">
                <a14:useLocalDpi xmlns:a14="http://schemas.microsoft.com/office/drawing/2010/main" val="0"/>
              </a:ext>
            </a:extLst>
          </a:blip>
          <a:srcRect/>
          <a:stretch>
            <a:fillRect/>
          </a:stretch>
        </p:blipFill>
        <p:spPr bwMode="auto">
          <a:xfrm>
            <a:off x="8618917" y="4230807"/>
            <a:ext cx="4441326" cy="28865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hubspot.com/hs-fs/hubfs/what-is-churn-rate_2.webp?width=650&amp;height=433&amp;name=what-is-churn-rate_2.webp"/>
          <p:cNvPicPr>
            <a:picLocks noChangeAspect="1" noChangeArrowheads="1"/>
          </p:cNvPicPr>
          <p:nvPr/>
        </p:nvPicPr>
        <p:blipFill rotWithShape="1">
          <a:blip r:embed="rId6">
            <a:extLst>
              <a:ext uri="{BEBA8EAE-BF5A-486C-A8C5-ECC9F3942E4B}">
                <a14:imgProps xmlns:a14="http://schemas.microsoft.com/office/drawing/2010/main">
                  <a14:imgLayer r:embed="rId7">
                    <a14:imgEffect>
                      <a14:colorTemperature colorTemp="5300"/>
                    </a14:imgEffect>
                  </a14:imgLayer>
                </a14:imgProps>
              </a:ext>
              <a:ext uri="{28A0092B-C50C-407E-A947-70E740481C1C}">
                <a14:useLocalDpi xmlns:a14="http://schemas.microsoft.com/office/drawing/2010/main" val="0"/>
              </a:ext>
            </a:extLst>
          </a:blip>
          <a:srcRect l="12467" t="29223" r="14018" b="25885"/>
          <a:stretch/>
        </p:blipFill>
        <p:spPr bwMode="auto">
          <a:xfrm>
            <a:off x="3381234" y="1372589"/>
            <a:ext cx="2432712" cy="98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174057"/>
            <a:ext cx="10462146" cy="699400"/>
          </a:xfrm>
        </p:spPr>
        <p:txBody>
          <a:bodyPr>
            <a:normAutofit/>
          </a:bodyPr>
          <a:lstStyle/>
          <a:p>
            <a:r>
              <a:rPr lang="en-US" sz="4000" b="1" dirty="0"/>
              <a:t>Dataset Description :</a:t>
            </a:r>
          </a:p>
        </p:txBody>
      </p:sp>
      <p:sp>
        <p:nvSpPr>
          <p:cNvPr id="2" name="Rectangle 1"/>
          <p:cNvSpPr/>
          <p:nvPr/>
        </p:nvSpPr>
        <p:spPr>
          <a:xfrm>
            <a:off x="183107" y="846162"/>
            <a:ext cx="10352964" cy="3108543"/>
          </a:xfrm>
          <a:prstGeom prst="rect">
            <a:avLst/>
          </a:prstGeom>
        </p:spPr>
        <p:txBody>
          <a:bodyPr wrap="square">
            <a:spAutoFit/>
          </a:bodyPr>
          <a:lstStyle/>
          <a:p>
            <a:pPr lvl="0" eaLnBrk="0" fontAlgn="base" hangingPunct="0">
              <a:spcBef>
                <a:spcPct val="0"/>
              </a:spcBef>
              <a:spcAft>
                <a:spcPct val="0"/>
              </a:spcAft>
            </a:pPr>
            <a:r>
              <a:rPr lang="en-US" altLang="en-US" sz="2000" dirty="0"/>
              <a:t>The dataset contains information on bank customers, including those who have churned (Exited = 1) and those who continue to be customers (Exited = 0).</a:t>
            </a:r>
          </a:p>
          <a:p>
            <a:pPr lvl="0" eaLnBrk="0" fontAlgn="base" hangingPunct="0">
              <a:spcBef>
                <a:spcPct val="0"/>
              </a:spcBef>
              <a:spcAft>
                <a:spcPct val="0"/>
              </a:spcAft>
            </a:pPr>
            <a:endParaRPr lang="en-US" altLang="en-US" sz="2000" dirty="0"/>
          </a:p>
          <a:p>
            <a:pPr eaLnBrk="0" fontAlgn="base" hangingPunct="0">
              <a:spcBef>
                <a:spcPct val="0"/>
              </a:spcBef>
              <a:spcAft>
                <a:spcPct val="0"/>
              </a:spcAft>
            </a:pPr>
            <a:r>
              <a:rPr lang="en-US" altLang="en-US" sz="2000" b="1" dirty="0"/>
              <a:t>Key dataset specifications:</a:t>
            </a:r>
            <a:r>
              <a:rPr lang="en-US" altLang="en-US" sz="2000" dirty="0"/>
              <a:t> 165,034 rows &amp; 14 columns</a:t>
            </a:r>
          </a:p>
          <a:p>
            <a:pPr lvl="0" eaLnBrk="0" fontAlgn="base" hangingPunct="0">
              <a:spcBef>
                <a:spcPct val="0"/>
              </a:spcBef>
              <a:spcAft>
                <a:spcPct val="0"/>
              </a:spcAft>
            </a:pPr>
            <a:r>
              <a:rPr lang="en-US" altLang="en-US" sz="2000" dirty="0"/>
              <a:t>The dataset includes the following attributes:</a:t>
            </a:r>
          </a:p>
          <a:p>
            <a:pPr eaLnBrk="0" fontAlgn="base" hangingPunct="0">
              <a:spcBef>
                <a:spcPct val="0"/>
              </a:spcBef>
              <a:spcAft>
                <a:spcPct val="0"/>
              </a:spcAft>
            </a:pPr>
            <a:endParaRPr lang="en-US" altLang="en-US" sz="2400" dirty="0"/>
          </a:p>
          <a:p>
            <a:pPr lvl="0" eaLnBrk="0" fontAlgn="base" hangingPunct="0">
              <a:spcBef>
                <a:spcPct val="0"/>
              </a:spcBef>
              <a:spcAft>
                <a:spcPct val="0"/>
              </a:spcAft>
            </a:pPr>
            <a:endParaRPr lang="en-US" altLang="en-US" sz="2400" dirty="0"/>
          </a:p>
          <a:p>
            <a:pPr lvl="0" eaLnBrk="0" fontAlgn="base" hangingPunct="0">
              <a:spcBef>
                <a:spcPct val="0"/>
              </a:spcBef>
              <a:spcAft>
                <a:spcPct val="0"/>
              </a:spcAft>
            </a:pPr>
            <a:br>
              <a:rPr lang="en-US" altLang="en-US" sz="2400" dirty="0"/>
            </a:br>
            <a:endParaRPr lang="en-US"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312063964"/>
              </p:ext>
            </p:extLst>
          </p:nvPr>
        </p:nvGraphicFramePr>
        <p:xfrm>
          <a:off x="586853" y="2532821"/>
          <a:ext cx="6537277" cy="4147136"/>
        </p:xfrm>
        <a:graphic>
          <a:graphicData uri="http://schemas.openxmlformats.org/drawingml/2006/table">
            <a:tbl>
              <a:tblPr firstCol="1" bandCol="1">
                <a:tableStyleId>{5A111915-BE36-4E01-A7E5-04B1672EAD32}</a:tableStyleId>
              </a:tblPr>
              <a:tblGrid>
                <a:gridCol w="1340571">
                  <a:extLst>
                    <a:ext uri="{9D8B030D-6E8A-4147-A177-3AD203B41FA5}">
                      <a16:colId xmlns:a16="http://schemas.microsoft.com/office/drawing/2014/main" val="20000"/>
                    </a:ext>
                  </a:extLst>
                </a:gridCol>
                <a:gridCol w="5196706">
                  <a:extLst>
                    <a:ext uri="{9D8B030D-6E8A-4147-A177-3AD203B41FA5}">
                      <a16:colId xmlns:a16="http://schemas.microsoft.com/office/drawing/2014/main" val="20001"/>
                    </a:ext>
                  </a:extLst>
                </a:gridCol>
              </a:tblGrid>
              <a:tr h="245030">
                <a:tc>
                  <a:txBody>
                    <a:bodyPr/>
                    <a:lstStyle/>
                    <a:p>
                      <a:pPr algn="l" fontAlgn="ctr"/>
                      <a:r>
                        <a:rPr lang="en-US" sz="1400" dirty="0">
                          <a:effectLst/>
                        </a:rPr>
                        <a:t>Attribute</a:t>
                      </a:r>
                      <a:endParaRPr lang="en-US" sz="1400" b="1" dirty="0">
                        <a:effectLst/>
                      </a:endParaRPr>
                    </a:p>
                  </a:txBody>
                  <a:tcPr marL="58802" marR="58802" marT="29401" marB="29401">
                    <a:lnB w="12700" cap="flat" cmpd="sng" algn="ctr">
                      <a:solidFill>
                        <a:schemeClr val="tx1"/>
                      </a:solidFill>
                      <a:prstDash val="solid"/>
                      <a:round/>
                      <a:headEnd type="none" w="med" len="med"/>
                      <a:tailEnd type="none" w="med" len="med"/>
                    </a:lnB>
                  </a:tcPr>
                </a:tc>
                <a:tc>
                  <a:txBody>
                    <a:bodyPr/>
                    <a:lstStyle/>
                    <a:p>
                      <a:pPr algn="l" fontAlgn="ctr"/>
                      <a:r>
                        <a:rPr lang="en-US" sz="1400" dirty="0">
                          <a:effectLst/>
                        </a:rPr>
                        <a:t>Description</a:t>
                      </a:r>
                      <a:endParaRPr lang="en-US" sz="1400" b="1" dirty="0">
                        <a:effectLst/>
                      </a:endParaRPr>
                    </a:p>
                  </a:txBody>
                  <a:tcPr marL="58802" marR="58802" marT="29401" marB="29401"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5030">
                <a:tc>
                  <a:txBody>
                    <a:bodyPr/>
                    <a:lstStyle/>
                    <a:p>
                      <a:pPr algn="l" fontAlgn="ctr"/>
                      <a:r>
                        <a:rPr lang="en-US" sz="1400" dirty="0">
                          <a:effectLst/>
                        </a:rPr>
                        <a:t>id</a:t>
                      </a:r>
                    </a:p>
                  </a:txBody>
                  <a:tcPr marL="58802" marR="58802" marT="29401" marB="29401" anchor="ctr">
                    <a:lnT w="12700" cap="flat" cmpd="sng" algn="ctr">
                      <a:solidFill>
                        <a:schemeClr val="tx1"/>
                      </a:solidFill>
                      <a:prstDash val="solid"/>
                      <a:round/>
                      <a:headEnd type="none" w="med" len="med"/>
                      <a:tailEnd type="none" w="med" len="med"/>
                    </a:lnT>
                  </a:tcPr>
                </a:tc>
                <a:tc>
                  <a:txBody>
                    <a:bodyPr/>
                    <a:lstStyle/>
                    <a:p>
                      <a:pPr algn="l" fontAlgn="ctr"/>
                      <a:r>
                        <a:rPr lang="en-US" sz="1400" dirty="0">
                          <a:effectLst/>
                        </a:rPr>
                        <a:t>A unique identifier for each customer.</a:t>
                      </a:r>
                    </a:p>
                  </a:txBody>
                  <a:tcPr marL="58802" marR="58802" marT="29401" marB="29401"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45030">
                <a:tc>
                  <a:txBody>
                    <a:bodyPr/>
                    <a:lstStyle/>
                    <a:p>
                      <a:pPr algn="l" fontAlgn="ctr"/>
                      <a:r>
                        <a:rPr lang="en-US" sz="1400" dirty="0">
                          <a:effectLst/>
                        </a:rPr>
                        <a:t>Surname</a:t>
                      </a:r>
                    </a:p>
                  </a:txBody>
                  <a:tcPr marL="58802" marR="58802" marT="29401" marB="29401" anchor="ctr"/>
                </a:tc>
                <a:tc>
                  <a:txBody>
                    <a:bodyPr/>
                    <a:lstStyle/>
                    <a:p>
                      <a:pPr algn="l" fontAlgn="ctr"/>
                      <a:r>
                        <a:rPr lang="en-US" sz="1400" dirty="0">
                          <a:effectLst/>
                        </a:rPr>
                        <a:t>The customer's surname or last name.</a:t>
                      </a:r>
                    </a:p>
                  </a:txBody>
                  <a:tcPr marL="58802" marR="58802" marT="29401" marB="29401" anchor="ctr"/>
                </a:tc>
                <a:extLst>
                  <a:ext uri="{0D108BD9-81ED-4DB2-BD59-A6C34878D82A}">
                    <a16:rowId xmlns:a16="http://schemas.microsoft.com/office/drawing/2014/main" val="10002"/>
                  </a:ext>
                </a:extLst>
              </a:tr>
              <a:tr h="245030">
                <a:tc>
                  <a:txBody>
                    <a:bodyPr/>
                    <a:lstStyle/>
                    <a:p>
                      <a:pPr algn="l" fontAlgn="ctr"/>
                      <a:r>
                        <a:rPr lang="en-US" sz="1400" dirty="0">
                          <a:effectLst/>
                        </a:rPr>
                        <a:t>Credit Score</a:t>
                      </a:r>
                    </a:p>
                  </a:txBody>
                  <a:tcPr marL="58802" marR="58802" marT="29401" marB="29401" anchor="ctr"/>
                </a:tc>
                <a:tc>
                  <a:txBody>
                    <a:bodyPr/>
                    <a:lstStyle/>
                    <a:p>
                      <a:pPr algn="l" fontAlgn="ctr"/>
                      <a:r>
                        <a:rPr lang="en-US" sz="1400">
                          <a:effectLst/>
                        </a:rPr>
                        <a:t>A numerical value representing the customer's credit score.</a:t>
                      </a:r>
                    </a:p>
                  </a:txBody>
                  <a:tcPr marL="58802" marR="58802" marT="29401" marB="29401" anchor="ctr"/>
                </a:tc>
                <a:extLst>
                  <a:ext uri="{0D108BD9-81ED-4DB2-BD59-A6C34878D82A}">
                    <a16:rowId xmlns:a16="http://schemas.microsoft.com/office/drawing/2014/main" val="10003"/>
                  </a:ext>
                </a:extLst>
              </a:tr>
              <a:tr h="245030">
                <a:tc>
                  <a:txBody>
                    <a:bodyPr/>
                    <a:lstStyle/>
                    <a:p>
                      <a:pPr algn="l" fontAlgn="ctr"/>
                      <a:r>
                        <a:rPr lang="en-US" sz="1400" dirty="0">
                          <a:effectLst/>
                        </a:rPr>
                        <a:t>Geography</a:t>
                      </a:r>
                    </a:p>
                  </a:txBody>
                  <a:tcPr marL="58802" marR="58802" marT="29401" marB="29401" anchor="ctr"/>
                </a:tc>
                <a:tc>
                  <a:txBody>
                    <a:bodyPr/>
                    <a:lstStyle/>
                    <a:p>
                      <a:pPr algn="l" fontAlgn="ctr"/>
                      <a:r>
                        <a:rPr lang="en-US" sz="1400" dirty="0">
                          <a:effectLst/>
                        </a:rPr>
                        <a:t>The country where the customer resides (France, Spain, or Germany).</a:t>
                      </a:r>
                    </a:p>
                  </a:txBody>
                  <a:tcPr marL="58802" marR="58802" marT="29401" marB="29401" anchor="ctr"/>
                </a:tc>
                <a:extLst>
                  <a:ext uri="{0D108BD9-81ED-4DB2-BD59-A6C34878D82A}">
                    <a16:rowId xmlns:a16="http://schemas.microsoft.com/office/drawing/2014/main" val="10004"/>
                  </a:ext>
                </a:extLst>
              </a:tr>
              <a:tr h="245030">
                <a:tc>
                  <a:txBody>
                    <a:bodyPr/>
                    <a:lstStyle/>
                    <a:p>
                      <a:pPr algn="l" fontAlgn="ctr"/>
                      <a:r>
                        <a:rPr lang="en-US" sz="1400" dirty="0">
                          <a:effectLst/>
                        </a:rPr>
                        <a:t>Gender</a:t>
                      </a:r>
                    </a:p>
                  </a:txBody>
                  <a:tcPr marL="58802" marR="58802" marT="29401" marB="29401" anchor="ctr"/>
                </a:tc>
                <a:tc>
                  <a:txBody>
                    <a:bodyPr/>
                    <a:lstStyle/>
                    <a:p>
                      <a:pPr algn="l" fontAlgn="ctr"/>
                      <a:r>
                        <a:rPr lang="en-US" sz="1400" dirty="0">
                          <a:effectLst/>
                        </a:rPr>
                        <a:t>The customer's gender (Male or Female).</a:t>
                      </a:r>
                    </a:p>
                  </a:txBody>
                  <a:tcPr marL="58802" marR="58802" marT="29401" marB="29401" anchor="ctr"/>
                </a:tc>
                <a:extLst>
                  <a:ext uri="{0D108BD9-81ED-4DB2-BD59-A6C34878D82A}">
                    <a16:rowId xmlns:a16="http://schemas.microsoft.com/office/drawing/2014/main" val="10005"/>
                  </a:ext>
                </a:extLst>
              </a:tr>
              <a:tr h="245030">
                <a:tc>
                  <a:txBody>
                    <a:bodyPr/>
                    <a:lstStyle/>
                    <a:p>
                      <a:pPr algn="l" fontAlgn="ctr"/>
                      <a:r>
                        <a:rPr lang="en-US" sz="1400" dirty="0">
                          <a:effectLst/>
                        </a:rPr>
                        <a:t>Age</a:t>
                      </a:r>
                    </a:p>
                  </a:txBody>
                  <a:tcPr marL="58802" marR="58802" marT="29401" marB="29401" anchor="ctr"/>
                </a:tc>
                <a:tc>
                  <a:txBody>
                    <a:bodyPr/>
                    <a:lstStyle/>
                    <a:p>
                      <a:pPr algn="l" fontAlgn="ctr"/>
                      <a:r>
                        <a:rPr lang="en-US" sz="1400">
                          <a:effectLst/>
                        </a:rPr>
                        <a:t>The customer's age.</a:t>
                      </a:r>
                    </a:p>
                  </a:txBody>
                  <a:tcPr marL="58802" marR="58802" marT="29401" marB="29401" anchor="ctr"/>
                </a:tc>
                <a:extLst>
                  <a:ext uri="{0D108BD9-81ED-4DB2-BD59-A6C34878D82A}">
                    <a16:rowId xmlns:a16="http://schemas.microsoft.com/office/drawing/2014/main" val="10006"/>
                  </a:ext>
                </a:extLst>
              </a:tr>
              <a:tr h="245030">
                <a:tc>
                  <a:txBody>
                    <a:bodyPr/>
                    <a:lstStyle/>
                    <a:p>
                      <a:pPr algn="l" fontAlgn="ctr"/>
                      <a:r>
                        <a:rPr lang="en-US" sz="1400" dirty="0">
                          <a:effectLst/>
                        </a:rPr>
                        <a:t>Tenure</a:t>
                      </a:r>
                    </a:p>
                  </a:txBody>
                  <a:tcPr marL="58802" marR="58802" marT="29401" marB="29401" anchor="ctr"/>
                </a:tc>
                <a:tc>
                  <a:txBody>
                    <a:bodyPr/>
                    <a:lstStyle/>
                    <a:p>
                      <a:pPr algn="l" fontAlgn="ctr"/>
                      <a:r>
                        <a:rPr lang="en-US" sz="1400">
                          <a:effectLst/>
                        </a:rPr>
                        <a:t>The number of years the customer has been with the bank.</a:t>
                      </a:r>
                    </a:p>
                  </a:txBody>
                  <a:tcPr marL="58802" marR="58802" marT="29401" marB="29401" anchor="ctr"/>
                </a:tc>
                <a:extLst>
                  <a:ext uri="{0D108BD9-81ED-4DB2-BD59-A6C34878D82A}">
                    <a16:rowId xmlns:a16="http://schemas.microsoft.com/office/drawing/2014/main" val="10007"/>
                  </a:ext>
                </a:extLst>
              </a:tr>
              <a:tr h="245030">
                <a:tc>
                  <a:txBody>
                    <a:bodyPr/>
                    <a:lstStyle/>
                    <a:p>
                      <a:pPr algn="l" fontAlgn="ctr"/>
                      <a:r>
                        <a:rPr lang="en-US" sz="1400" dirty="0">
                          <a:effectLst/>
                        </a:rPr>
                        <a:t>Balance</a:t>
                      </a:r>
                    </a:p>
                  </a:txBody>
                  <a:tcPr marL="58802" marR="58802" marT="29401" marB="29401" anchor="ctr"/>
                </a:tc>
                <a:tc>
                  <a:txBody>
                    <a:bodyPr/>
                    <a:lstStyle/>
                    <a:p>
                      <a:pPr algn="l" fontAlgn="ctr"/>
                      <a:r>
                        <a:rPr lang="en-US" sz="1400" dirty="0">
                          <a:effectLst/>
                        </a:rPr>
                        <a:t>The customer's account balance.</a:t>
                      </a:r>
                    </a:p>
                  </a:txBody>
                  <a:tcPr marL="58802" marR="58802" marT="29401" marB="29401" anchor="ctr"/>
                </a:tc>
                <a:extLst>
                  <a:ext uri="{0D108BD9-81ED-4DB2-BD59-A6C34878D82A}">
                    <a16:rowId xmlns:a16="http://schemas.microsoft.com/office/drawing/2014/main" val="10008"/>
                  </a:ext>
                </a:extLst>
              </a:tr>
              <a:tr h="437120">
                <a:tc>
                  <a:txBody>
                    <a:bodyPr/>
                    <a:lstStyle/>
                    <a:p>
                      <a:pPr algn="l" fontAlgn="ctr"/>
                      <a:r>
                        <a:rPr lang="en-US" sz="1400" dirty="0" err="1">
                          <a:effectLst/>
                        </a:rPr>
                        <a:t>NumOfProducts</a:t>
                      </a:r>
                      <a:endParaRPr lang="en-US" sz="1400" dirty="0">
                        <a:effectLst/>
                      </a:endParaRPr>
                    </a:p>
                  </a:txBody>
                  <a:tcPr marL="58802" marR="58802" marT="29401" marB="29401" anchor="ctr"/>
                </a:tc>
                <a:tc>
                  <a:txBody>
                    <a:bodyPr/>
                    <a:lstStyle/>
                    <a:p>
                      <a:pPr algn="l" fontAlgn="ctr"/>
                      <a:r>
                        <a:rPr lang="en-US" sz="1400" dirty="0">
                          <a:effectLst/>
                        </a:rPr>
                        <a:t>The number of bank products the customer uses (e.g., savings account, credit card).</a:t>
                      </a:r>
                    </a:p>
                  </a:txBody>
                  <a:tcPr marL="58802" marR="58802" marT="29401" marB="29401" anchor="ctr"/>
                </a:tc>
                <a:extLst>
                  <a:ext uri="{0D108BD9-81ED-4DB2-BD59-A6C34878D82A}">
                    <a16:rowId xmlns:a16="http://schemas.microsoft.com/office/drawing/2014/main" val="10009"/>
                  </a:ext>
                </a:extLst>
              </a:tr>
              <a:tr h="245030">
                <a:tc>
                  <a:txBody>
                    <a:bodyPr/>
                    <a:lstStyle/>
                    <a:p>
                      <a:pPr algn="l" fontAlgn="ctr"/>
                      <a:r>
                        <a:rPr lang="en-US" sz="1400">
                          <a:effectLst/>
                        </a:rPr>
                        <a:t>HasCrCard</a:t>
                      </a:r>
                    </a:p>
                  </a:txBody>
                  <a:tcPr marL="58802" marR="58802" marT="29401" marB="29401" anchor="ctr"/>
                </a:tc>
                <a:tc>
                  <a:txBody>
                    <a:bodyPr/>
                    <a:lstStyle/>
                    <a:p>
                      <a:pPr algn="l" fontAlgn="ctr"/>
                      <a:r>
                        <a:rPr lang="en-US" sz="1400" dirty="0">
                          <a:effectLst/>
                        </a:rPr>
                        <a:t>Whether the customer has a credit card (1 = yes, 0 = no).</a:t>
                      </a:r>
                    </a:p>
                  </a:txBody>
                  <a:tcPr marL="58802" marR="58802" marT="29401" marB="29401" anchor="ctr"/>
                </a:tc>
                <a:extLst>
                  <a:ext uri="{0D108BD9-81ED-4DB2-BD59-A6C34878D82A}">
                    <a16:rowId xmlns:a16="http://schemas.microsoft.com/office/drawing/2014/main" val="10010"/>
                  </a:ext>
                </a:extLst>
              </a:tr>
              <a:tr h="393100">
                <a:tc>
                  <a:txBody>
                    <a:bodyPr/>
                    <a:lstStyle/>
                    <a:p>
                      <a:pPr algn="l" fontAlgn="ctr"/>
                      <a:r>
                        <a:rPr lang="en-US" sz="1400" dirty="0" err="1">
                          <a:effectLst/>
                        </a:rPr>
                        <a:t>IsActiveMember</a:t>
                      </a:r>
                      <a:endParaRPr lang="en-US" sz="1400" dirty="0">
                        <a:effectLst/>
                      </a:endParaRPr>
                    </a:p>
                  </a:txBody>
                  <a:tcPr marL="58802" marR="58802" marT="29401" marB="29401" anchor="ctr"/>
                </a:tc>
                <a:tc>
                  <a:txBody>
                    <a:bodyPr/>
                    <a:lstStyle/>
                    <a:p>
                      <a:pPr algn="l" fontAlgn="ctr"/>
                      <a:r>
                        <a:rPr lang="en-US" sz="1400" dirty="0">
                          <a:effectLst/>
                        </a:rPr>
                        <a:t>Whether the customer is an active member (1 = yes, 0 = no).</a:t>
                      </a:r>
                    </a:p>
                  </a:txBody>
                  <a:tcPr marL="58802" marR="58802" marT="29401" marB="29401" anchor="ctr"/>
                </a:tc>
                <a:extLst>
                  <a:ext uri="{0D108BD9-81ED-4DB2-BD59-A6C34878D82A}">
                    <a16:rowId xmlns:a16="http://schemas.microsoft.com/office/drawing/2014/main" val="10011"/>
                  </a:ext>
                </a:extLst>
              </a:tr>
              <a:tr h="274732">
                <a:tc>
                  <a:txBody>
                    <a:bodyPr/>
                    <a:lstStyle/>
                    <a:p>
                      <a:pPr algn="l" fontAlgn="ctr"/>
                      <a:r>
                        <a:rPr lang="en-US" sz="1400">
                          <a:effectLst/>
                        </a:rPr>
                        <a:t>EstimatedSalary</a:t>
                      </a:r>
                    </a:p>
                  </a:txBody>
                  <a:tcPr marL="58802" marR="58802" marT="29401" marB="29401" anchor="ctr"/>
                </a:tc>
                <a:tc>
                  <a:txBody>
                    <a:bodyPr/>
                    <a:lstStyle/>
                    <a:p>
                      <a:pPr algn="l" fontAlgn="ctr"/>
                      <a:r>
                        <a:rPr lang="en-US" sz="1400" dirty="0">
                          <a:effectLst/>
                        </a:rPr>
                        <a:t>The estimated salary of the customer.</a:t>
                      </a:r>
                    </a:p>
                  </a:txBody>
                  <a:tcPr marL="58802" marR="58802" marT="29401" marB="29401" anchor="ctr"/>
                </a:tc>
                <a:extLst>
                  <a:ext uri="{0D108BD9-81ED-4DB2-BD59-A6C34878D82A}">
                    <a16:rowId xmlns:a16="http://schemas.microsoft.com/office/drawing/2014/main" val="10012"/>
                  </a:ext>
                </a:extLst>
              </a:tr>
              <a:tr h="245030">
                <a:tc>
                  <a:txBody>
                    <a:bodyPr/>
                    <a:lstStyle/>
                    <a:p>
                      <a:pPr algn="l" fontAlgn="ctr"/>
                      <a:r>
                        <a:rPr lang="en-US" sz="1400">
                          <a:effectLst/>
                        </a:rPr>
                        <a:t>Exited</a:t>
                      </a:r>
                    </a:p>
                  </a:txBody>
                  <a:tcPr marL="58802" marR="58802" marT="29401" marB="29401" anchor="ctr"/>
                </a:tc>
                <a:tc>
                  <a:txBody>
                    <a:bodyPr/>
                    <a:lstStyle/>
                    <a:p>
                      <a:pPr algn="l" fontAlgn="ctr"/>
                      <a:r>
                        <a:rPr lang="en-US" sz="1400" dirty="0">
                          <a:effectLst/>
                        </a:rPr>
                        <a:t>Whether the customer has churned (1 = yes, 0 = no).</a:t>
                      </a:r>
                    </a:p>
                  </a:txBody>
                  <a:tcPr marL="58802" marR="58802" marT="29401" marB="29401" anchor="ctr"/>
                </a:tc>
                <a:extLst>
                  <a:ext uri="{0D108BD9-81ED-4DB2-BD59-A6C34878D82A}">
                    <a16:rowId xmlns:a16="http://schemas.microsoft.com/office/drawing/2014/main" val="10013"/>
                  </a:ext>
                </a:extLst>
              </a:tr>
            </a:tbl>
          </a:graphicData>
        </a:graphic>
      </p:graphicFrame>
      <p:graphicFrame>
        <p:nvGraphicFramePr>
          <p:cNvPr id="6" name="Diagram 5"/>
          <p:cNvGraphicFramePr/>
          <p:nvPr>
            <p:extLst>
              <p:ext uri="{D42A27DB-BD31-4B8C-83A1-F6EECF244321}">
                <p14:modId xmlns:p14="http://schemas.microsoft.com/office/powerpoint/2010/main" val="2510036212"/>
              </p:ext>
            </p:extLst>
          </p:nvPr>
        </p:nvGraphicFramePr>
        <p:xfrm>
          <a:off x="7656396" y="2552129"/>
          <a:ext cx="3916906" cy="367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71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Graphic spid="6" grpId="0">
        <p:bldAsOne/>
      </p:bldGraphic>
      <p:bldGraphic spid="6" grpId="1">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69460" y="310532"/>
            <a:ext cx="9547746" cy="576571"/>
          </a:xfrm>
        </p:spPr>
        <p:txBody>
          <a:bodyPr>
            <a:noAutofit/>
          </a:bodyPr>
          <a:lstStyle/>
          <a:p>
            <a:r>
              <a:rPr lang="en-US" b="1" dirty="0"/>
              <a:t>Overview :  </a:t>
            </a:r>
          </a:p>
        </p:txBody>
      </p:sp>
      <p:sp>
        <p:nvSpPr>
          <p:cNvPr id="4" name="TextBox 3"/>
          <p:cNvSpPr txBox="1"/>
          <p:nvPr/>
        </p:nvSpPr>
        <p:spPr>
          <a:xfrm>
            <a:off x="169460" y="900749"/>
            <a:ext cx="10735101" cy="5078313"/>
          </a:xfrm>
          <a:prstGeom prst="rect">
            <a:avLst/>
          </a:prstGeom>
          <a:noFill/>
        </p:spPr>
        <p:txBody>
          <a:bodyPr wrap="square" rtlCol="0">
            <a:spAutoFit/>
          </a:bodyPr>
          <a:lstStyle/>
          <a:p>
            <a:r>
              <a:rPr lang="en-US" dirty="0"/>
              <a:t>In this project, I aimed to predict customer churn in a banking dataset using machine learning techniques. </a:t>
            </a:r>
            <a:r>
              <a:rPr lang="en-US" dirty="0" err="1"/>
              <a:t>i</a:t>
            </a:r>
            <a:r>
              <a:rPr lang="en-US" dirty="0"/>
              <a:t> performed extensive data analysis, including </a:t>
            </a:r>
            <a:r>
              <a:rPr lang="en-US" b="1" dirty="0"/>
              <a:t>exploratory data analysis </a:t>
            </a:r>
            <a:r>
              <a:rPr lang="en-US" dirty="0"/>
              <a:t>(EDA) to understand the characteristics of the dataset, and then proceeded with </a:t>
            </a:r>
            <a:r>
              <a:rPr lang="en-US" b="1" dirty="0"/>
              <a:t>data preprocessing</a:t>
            </a:r>
            <a:r>
              <a:rPr lang="en-US" dirty="0"/>
              <a:t>, </a:t>
            </a:r>
            <a:r>
              <a:rPr lang="en-US" b="1" dirty="0"/>
              <a:t>model building</a:t>
            </a:r>
            <a:r>
              <a:rPr lang="en-US" dirty="0"/>
              <a:t>, and </a:t>
            </a:r>
            <a:r>
              <a:rPr lang="en-US" b="1" dirty="0"/>
              <a:t>evaluation</a:t>
            </a:r>
            <a:r>
              <a:rPr lang="en-US" dirty="0"/>
              <a:t>.</a:t>
            </a:r>
          </a:p>
          <a:p>
            <a:endParaRPr lang="en-US" dirty="0"/>
          </a:p>
          <a:p>
            <a:r>
              <a:rPr lang="en-US" dirty="0" err="1"/>
              <a:t>i</a:t>
            </a:r>
            <a:r>
              <a:rPr lang="en-US" dirty="0"/>
              <a:t> built three classification models: </a:t>
            </a:r>
            <a:r>
              <a:rPr lang="en-US" b="1" dirty="0"/>
              <a:t>Logistic Regression, Random Forest, and </a:t>
            </a:r>
            <a:r>
              <a:rPr lang="en-US" b="1" dirty="0" err="1"/>
              <a:t>XGBoost</a:t>
            </a:r>
            <a:r>
              <a:rPr lang="en-US" b="1" dirty="0"/>
              <a:t>,</a:t>
            </a:r>
            <a:r>
              <a:rPr lang="en-US" dirty="0"/>
              <a:t> and evaluated their performance using various techniques:</a:t>
            </a:r>
          </a:p>
          <a:p>
            <a:pPr marL="742950" lvl="1" indent="-285750">
              <a:buFont typeface="Arial" panose="020B0604020202020204" pitchFamily="34" charset="0"/>
              <a:buChar char="•"/>
            </a:pPr>
            <a:r>
              <a:rPr lang="en-US" b="1" dirty="0"/>
              <a:t>Normal</a:t>
            </a:r>
            <a:r>
              <a:rPr lang="en-US" dirty="0"/>
              <a:t>: without any balancing technique</a:t>
            </a:r>
          </a:p>
          <a:p>
            <a:pPr marL="742950" lvl="1" indent="-285750">
              <a:buFont typeface="Arial" panose="020B0604020202020204" pitchFamily="34" charset="0"/>
              <a:buChar char="•"/>
            </a:pPr>
            <a:r>
              <a:rPr lang="en-US" b="1" dirty="0"/>
              <a:t>Over-sampling</a:t>
            </a:r>
            <a:r>
              <a:rPr lang="en-US" dirty="0"/>
              <a:t>: using SMOTE (Synthetic Minority Over-sampling Technique.) </a:t>
            </a:r>
          </a:p>
          <a:p>
            <a:pPr marL="742950" lvl="1" indent="-285750">
              <a:buFont typeface="Arial" panose="020B0604020202020204" pitchFamily="34" charset="0"/>
              <a:buChar char="•"/>
            </a:pPr>
            <a:r>
              <a:rPr lang="en-US" b="1" dirty="0"/>
              <a:t>Under-sampling</a:t>
            </a:r>
            <a:r>
              <a:rPr lang="en-US" dirty="0"/>
              <a:t>: using </a:t>
            </a:r>
            <a:r>
              <a:rPr lang="en-US" dirty="0" err="1"/>
              <a:t>RandomUnderSampler</a:t>
            </a:r>
            <a:r>
              <a:rPr lang="en-US" dirty="0"/>
              <a:t> </a:t>
            </a:r>
          </a:p>
          <a:p>
            <a:endParaRPr lang="en-US" dirty="0"/>
          </a:p>
          <a:p>
            <a:r>
              <a:rPr lang="en-US" dirty="0"/>
              <a:t>I found that </a:t>
            </a:r>
            <a:r>
              <a:rPr lang="en-US" b="1" dirty="0"/>
              <a:t>over-sampling produced the best results</a:t>
            </a:r>
            <a:r>
              <a:rPr lang="en-US" dirty="0"/>
              <a:t>, particularly for identifying churners. Among the models, </a:t>
            </a:r>
            <a:r>
              <a:rPr lang="en-US" b="1" dirty="0" err="1"/>
              <a:t>XGBoost</a:t>
            </a:r>
            <a:r>
              <a:rPr lang="en-US" b="1" dirty="0"/>
              <a:t> consistently performed the best</a:t>
            </a:r>
            <a:r>
              <a:rPr lang="en-US" dirty="0"/>
              <a:t>, offering a good balance of precision and recall for identifying churners.</a:t>
            </a:r>
          </a:p>
          <a:p>
            <a:r>
              <a:rPr lang="en-US" dirty="0"/>
              <a:t>Additionally, </a:t>
            </a:r>
            <a:r>
              <a:rPr lang="en-US" dirty="0" err="1"/>
              <a:t>i</a:t>
            </a:r>
            <a:r>
              <a:rPr lang="en-US" dirty="0"/>
              <a:t> visualized the performance of the models using </a:t>
            </a:r>
            <a:r>
              <a:rPr lang="en-US" b="1" dirty="0"/>
              <a:t>confusion matrices and classification report.</a:t>
            </a:r>
          </a:p>
          <a:p>
            <a:endParaRPr lang="en-US" b="1" dirty="0"/>
          </a:p>
          <a:p>
            <a:endParaRPr lang="en-US" b="1" dirty="0"/>
          </a:p>
          <a:p>
            <a:r>
              <a:rPr lang="en-US" dirty="0"/>
              <a:t>Overall, this project demonstrates the importance of </a:t>
            </a:r>
            <a:r>
              <a:rPr lang="en-US" b="1" dirty="0"/>
              <a:t>addressing class imbalance in predictive modeling tasks</a:t>
            </a:r>
            <a:r>
              <a:rPr lang="en-US" dirty="0"/>
              <a:t>, especially in scenarios like customer churn prediction, where identifying minority classes (churners) accurately is crucial for </a:t>
            </a:r>
            <a:r>
              <a:rPr lang="en-US" b="1" dirty="0"/>
              <a:t>business decision-making</a:t>
            </a:r>
            <a:r>
              <a:rPr lang="en-US" dirty="0"/>
              <a:t> so to retain the customer as much as possible. </a:t>
            </a:r>
          </a:p>
        </p:txBody>
      </p:sp>
    </p:spTree>
    <p:extLst>
      <p:ext uri="{BB962C8B-B14F-4D97-AF65-F5344CB8AC3E}">
        <p14:creationId xmlns:p14="http://schemas.microsoft.com/office/powerpoint/2010/main" val="28692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706476235"/>
              </p:ext>
            </p:extLst>
          </p:nvPr>
        </p:nvGraphicFramePr>
        <p:xfrm>
          <a:off x="1733266" y="1037232"/>
          <a:ext cx="8379726" cy="5472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itle 4"/>
          <p:cNvSpPr>
            <a:spLocks noGrp="1"/>
          </p:cNvSpPr>
          <p:nvPr>
            <p:ph type="title"/>
          </p:nvPr>
        </p:nvSpPr>
        <p:spPr>
          <a:xfrm>
            <a:off x="155811" y="242295"/>
            <a:ext cx="10462146" cy="699400"/>
          </a:xfrm>
        </p:spPr>
        <p:txBody>
          <a:bodyPr>
            <a:normAutofit/>
          </a:bodyPr>
          <a:lstStyle/>
          <a:p>
            <a:r>
              <a:rPr lang="en-US" sz="4000" b="1" dirty="0"/>
              <a:t>Algorithm Used:</a:t>
            </a:r>
          </a:p>
        </p:txBody>
      </p:sp>
    </p:spTree>
    <p:extLst>
      <p:ext uri="{BB962C8B-B14F-4D97-AF65-F5344CB8AC3E}">
        <p14:creationId xmlns:p14="http://schemas.microsoft.com/office/powerpoint/2010/main" val="19752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dgm id="{D9F48823-97D8-43E3-AD8E-3574451E147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graphicEl>
                                              <a:dgm id="{F44F6C35-F44A-4C2C-905A-1CF7A6DDDA3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graphicEl>
                                              <a:dgm id="{E1B7BF10-C5FF-4D17-9FB0-5D4E25A8E06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graphicEl>
                                              <a:dgm id="{B635FFE5-EC4C-47E7-B542-58DCB5E4203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graphicEl>
                                              <a:dgm id="{FE298CA9-377A-40B2-81F1-67D5946E101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graphicEl>
                                              <a:dgm id="{DB48DA19-59F3-4BF6-B7C4-9FDD5ADEFC9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19090" y="95856"/>
            <a:ext cx="10003809" cy="658457"/>
          </a:xfrm>
        </p:spPr>
        <p:txBody>
          <a:bodyPr>
            <a:normAutofit/>
          </a:bodyPr>
          <a:lstStyle/>
          <a:p>
            <a:r>
              <a:rPr lang="en-US" sz="3600" b="1" dirty="0"/>
              <a:t>EDA (Exploratory Data Analysis) :</a:t>
            </a:r>
          </a:p>
        </p:txBody>
      </p:sp>
      <p:graphicFrame>
        <p:nvGraphicFramePr>
          <p:cNvPr id="6" name="Diagram 5"/>
          <p:cNvGraphicFramePr/>
          <p:nvPr>
            <p:extLst>
              <p:ext uri="{D42A27DB-BD31-4B8C-83A1-F6EECF244321}">
                <p14:modId xmlns:p14="http://schemas.microsoft.com/office/powerpoint/2010/main" val="2977403631"/>
              </p:ext>
            </p:extLst>
          </p:nvPr>
        </p:nvGraphicFramePr>
        <p:xfrm>
          <a:off x="140676" y="489360"/>
          <a:ext cx="11591779" cy="42225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AutoShape 2" descr="data:image/png;base64,iVBORw0KGgoAAAANSUhEUgAAAZ4AAAGaCAYAAAA/7SUZAAAAOXRFWHRTb2Z0d2FyZQBNYXRwbG90bGliIHZlcnNpb24zLjcuMiwgaHR0cHM6Ly9tYXRwbG90bGliLm9yZy8pXeV/AAAACXBIWXMAAA9hAAAPYQGoP6dpAABJ10lEQVR4nO3dd3gU1d8F8DOzJYUkBEgl9JLQgkBC6FUUFVBKrIAdUUFeQRTEgg3sCEr5IVYQFEFAFBABkaL0Kj30FCAV0kiyO3PfP5YsBAJpm50t5/O4j9nZ2dnvbMKenXvv3JGEEAJERER2ImtdABERuRcGDxER2RWDh4iI7IrBQ0REdsXgISIiu2LwEBGRXTF4iIjIrhg8RERkVwweshueq1wxfP/Kj++dY2HwOLihQ4ciIiKiyK1Fixbo3r073n77bVy6dEnrEktl165dGD58uPV+QkICIiIisGTJEg2rKurYsWMYMGAAWrRogXvuueeW6546dQpvvfUWevXqhZYtW6J79+4YPXo0jhw5Uim1LVq0CB9++GGlbFtrhX8Lt7r98MMPpd5ez549MX78eOv9WbNm4euvv7ZJrUOHDsXQoUNtsi13pte6ACpZs2bNMHHiROt9k8mEgwcPYsqUKTh8+DB+/PFHSJKkYYUlW7RoEY4fP269HxQUhIULF6JOnToaVlXU9OnTkZiYiOnTp6NGjRo3XW/NmjV4+eWX0bhxYzz33HOoVasWzp8/j3nz5uH+++/HjBkz0LVrV5vWNmvWLMTExNh0m47mueeeQ/fu3Yt9rFatWqXezvTp0+Hj42O9P3XqVIwcObKi5ZENMXicgI+PD1q1alVkWdu2bZGTk4PPP/8c+/btu+FxR2c0Gh2u5oyMDISHh9/0ww8Azp49i1deeQVdunTB1KlTodPprI/17t0bjzzyCMaPH4+//voLnp6edqjaddSpU8cmfxPNmjWreDFUqdjU5sRatGgBAEhKSgJgaQYYO3YsRo0ahTZt2uCZZ54BAGRlZeH9999Hr169EBkZib59+2Lx4sVFttWzZ0989tlneP/99xETE4OYmBi8/PLLyMjIKLLeP//8g0ceeQRRUVFo164dXnrpJZw7d876+JIlS9CsWTMsWrQInTt3RteuXTFq1CgsXboUiYmJ1ua14praTp8+jVGjRqFTp05o1aoVhg4dil27dlkfL3zOqlWrMGrUKLRu3Rpt27bFa6+9hpycnFu+V8nJyXj11VfRrVs3tGzZErGxsVi3bp318YiICGzfvh07duy4ZRPgvHnzUFBQgNdff71I6ACAp6cnxo0bh9jYWGRmZgIAxo8fj549exZZr7h9nzdvHu666y5ERkaiS5cueOutt5CdnW393SQmJmLp0qWIiIhAQkJCmd6v1atX4/nnn0erVq3QsWNHzJw5E9nZ2ZgwYQKioqLQsWNHfPzxx0X6QfLz8/HRRx+hW7duaNGiBfr164eVK1cW2Y+ePXti8uTJeOyxx9CmTRu8+eabJe5LRb3wwguIjIzEyZMnrctmzpyJJk2aYMuWLda6CpvaIiIiAFiOggp/BizNqsOHD0ebNm3Qpk0bjBgxAvHx8UVeKykpCSNHjkRUVBQ6deqEb7/91ib7QAwep3bq1CkAQO3ata3LVq1aBYPBgBkzZuDRRx9FXl4eHnnkESxfvhxPPvkkZs6ciaioKLz22mv43//+V2R7CxYswK5duzB58mSMHTsWGzduxNNPPw1VVQEAv/76K5588kkEBwdjypQpePXVV7Fnzx48+OCDSEtLs25HURT873//w3vvvYcXX3wRY8eORbdu3RAYGIiFCxcWe0Rx/PhxDBw4EPHx8Xj99dfxySefQJIkPPbYY9i+fXuRdSdOnIiwsDDMnDkTTz/9NH755Zcb9uVaqampiI2Nxfbt2zF69Gh88cUXCAsLw4gRI7B8+XIAwMKFC9GsWTM0a9bspjUCwKZNm9CsWTMEBwcX+3i7du0wZswYBAUF3bSe661YsQIffvghBg8ejK+//hojRozAr7/+ivfeew+A5UMzMDAQ3bp1w8KFCxEUFFSm9+u1115DeHg4Zs2ahfbt22PatGmIjY2Fp6cnpk2bhp49e+Krr77CH3/8AcDSET9ixAj89NNPeOKJJzBr1iy0bt0ao0ePxrJly4pse/78+YiIiMAXX3yB++67r8R9uRVVVWE2m2+4KYpiXeett95ClSpVMHHiRAghcPjwYcycOROPP/44OnTocMM2Fy5cCACIjY21/nzq1Ck89NBDSEtLwwcffIBJkyYhPj4eDz/8sPXvODc3F0OGDMGRI0fwzjvv4M0338SiRYuwZ8+eUv5W6ZYEObQhQ4aIwYMHC5PJZL2lpqaKlStXipiYGPHAAw8IVVWt67Zo0ULk5ORYnz9//nwRHh4udu7cWWS7EyZMEJGRkSIjI0MIIUSPHj1E27ZtRWZmpnWdNWvWiPDwcLF+/XqhKIro1KmTePzxx4ts58yZM6J58+bio48+EkII8csvv4jw8HDx888/F1lv3LhxokePHtb78fHxIjw8XPzyyy9CCCH+7//+T8TExBR5fZPJJHr37i1iY2OLPGfs2LFFtj106FDRt2/fm76HH330kWjevLk4e/ZskeWPPfaY6NSpk1AUxfr+DRky5KbbEUKIVq1aiRdffPGW61zr+v2+dj8K9/2NN94Qd955p7UOIYT49ddfxXfffWe936NHDzFu3Djr/bK8X9fWm5ycLMLDw8UjjzxiXaaqqmjTpo147733hBBCbN68WYSHh4sVK1YUqXvs2LGiU6dOwmQyWWvq3r17kbpLsy/XK6zzZremTZsWWX/VqlUiPDxcLFy4UPTr10/069dP5Ofn3/S9Cg8PF59//rn1/pgxY0SHDh1EVlaWdVlGRoaIiooSH3zwgRBCiB9++EFERESII0eOWNdJSkoSzZs3L/FvhErGPh4nsGPHDjRv3rzIMlmW0aFDB7z77rtFBhbUqlUL3t7e1vvbt29HWFgYoqKiijz/3nvvxeLFi7Fv3z5069YNANCjRw/4+vpa1+nZsycMBgN27tyJ2rVrIyUlBWPGjCmynTp16qB169bYtm1bkeXh4eFl2sft27ff8Pp6vR59+vTBjBkzijSlXd8PEBISgsTExFtuu3Xr1kWODAHLe/Dqq6/i5MmTaNSoUanqlCSpyDdwW2jfvj0WLlyIgQMH4s4770T37t3Rr1+/Ww4YKcv71bp1a+vPgYGBAIDbbrvNukySJFStWhVZWVkAgC1btkCSJHTr1g1ms9m6Xs+ePbF8+XLExcWhadOmAICGDRtClq82nJRnXwqNHDmy2CPN65971113oU+fPpg4cSIMBgMWL14Mo9FY4vYLbd26Fe3atYOnp6d1/3x8fBAdHY1///0XAKx/89c2z4WGhjpcv6SzYvA4gebNm+Ptt98GYPlH6OHhgdDQ0CIjdwoFBAQUuX/p0qUbll27XmFfBIAbmodkWYa/vz8yMzNx8eLFYrdfuOzQoUNFlt1qVFhxblWnEKJIH4GXl9cNdYpbnKdx6dKlYkdFFfcelCQsLMzap1Ycs9mM9PT0MjW13XPPPVBVFQsWLMD06dMxbdo0hIWF4aWXXkKfPn2KfU5Z3q/i/k6ufw+vdfHiRQgh0KZNm2IfT05OtgbP9TWUZ18KhYWFITIy8pbrFOrfvz9WrFiBunXromHDhqV6TqGLFy9i5cqVN/RZAUD16tUBWN7fwp+vFRgYiNTU1DK9Ht2IweMEqlSpUup/kNerWrUqzpw5c8PylJQUAEC1atWsywrDpZCiKMjIyED16tXh7+8PAMX+o0tJSSmynfLWebNtF9aZnJxcadsurc6dO+P7779HSkqK9ejhWps2bcKzzz6LKVOmoE+fPsUeIeXm5t7wvL59+6Jv377IysrC5s2bMWfOHLz88suIjo4utj+pMt8vX19feHt7Y+7cucU+Xrdu3Vs+v6z7UlZ5eXmYNGkSwsPDceLECcyZMwfPPvtsqZ/v6+uLjh074oknnrjhMb3e8pFYrVq1Yv/dXP9vhMqHgwtcXNu2bZGYmFhktBMALF++HAaDAS1btrQu27RpEwoKCqz3161bB7PZjA4dOqB+/foIDAzEb7/9VmQ78fHx2Lt3702/HRe6tjnmZnWuX7/e2twDWIJvxYoViIyMLFNTSnHb3rNnzw2jlpYvX47AwMASP0ivNXjwYBgMBrz33ns3BMrly5fx+eefo2rVqujRowcAy5eGjIwM5OfnW9fbvXt3kee9+OKL1vNMfH19cffdd+P555+HoijW8Lj+/avM9ysmJga5ubkQQiAyMtJ6i4uLw4wZM4o0v12vNPtSUZ9++imSkpIwbdo0PPbYY5g+fTqOHj160/Wvf+9iYmJw/PhxNG3a1LpvLVq0wHfffYc1a9YAsDQZJiQk4L///rM+Lz09HXv37rXJPrg7Bo+LGzhwIBo1aoSRI0fixx9/xObNm/HOO+/gl19+wfDhw+Hn52dd9/z583juueewYcMG/PTTT3j99dfRuXNntGvXDrIsY8yYMfj3338xevRobNiwAcuWLcMTTzyBqlWrFvvt8Vp+fn5ITU3Fhg0biv0AGjlyJAoKCvDoo49i1apVWLduHZ5++mnEx8ff0K9UVk888QT8/f3xxBNPYNmyZdiwYQNGjx6NrVu3YvTo0SWG4rVq1aqFt956C2vWrMHgwYOxbNkybNu2DYsWLUJsbCzi4uIwbdo0az9bjx49kJ+fjwkTJmDr1q2YN28eZs+eXWQodvv27bFmzRp8+OGH2LJlC1avXo1p06ahXr16aNKkifX9O3ToELZv3468vLxKfb+6deuGtm3b4vnnn8eCBQuwbds2zJkzB2+99RZkWS62Caos+3IzZ8+exd69e4u9FQ6f3rFjB+bNm4cRI0agQYMGeOGFFxAUFITx48fDZDIVu10/Pz/s2bMHO3bsgBACzz//PM6ePYvhw4dj7dq12LRpE1544QWsWLHCWuN9992H8PBwjBw5EsuWLcPatWsxbNgw6whPqhg2tbk4Ly8vzJs3D59++ik+//xzZGdno0GDBpg0aRJiY2OLrNunTx/4+fnhxRdfhLe3NwYMGIDRo0dbHx84cCCqVKmC2bNnY8SIEfDx8UGXLl0wZsyYYpudrjVw4EBs2LABI0aMwKhRo26YkqZx48ZYsGABpkyZggkTJkCSJLRs2RJz585FdHR0hd6DwMBA/Pjjj/j0008xadIkmEwmNGnSBDNnzsTtt99e5u0NGDAAdevWxffff4+pU6ciLS0NgYGBaN26NaZNm1ZkoEKnTp0wbtw4zJs3D3/++SeaN2+O6dOn46GHHrKu89BDD8FkMuGnn37CggUL4OnpiQ4dOuDll1+GwWAAADz55JOYPHkynnrqKXz77beIjo6utPdLlmV8+eWXmDZtGmbPno20tDQEBwfj8ccfx4gRI2753NLsy83MmjULs2bNKvax7t2747PPPsOrr76K8PBwPPXUUwAAb29vTJw4Ec888wxmzZqFUaNG3fDcZ599FjNnzsSwYcOwcuVKNGnSBPPnz8dnn32GV155BUIIhIeHY8aMGda/B6PRiO+//x6TJ0/GpEmTIEkSHnjgAdSuXbvIqQNUPpK4Va8suY2ePXsiJiYGH3zwgdalEJGLY1MbERHZFYOHiIjsik1tRERkVzzi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vSa10AkbNRVQFFCAgBSBIgSxJ0smS77QsBsyIgSYBeliBJtts2kSNg8BBdRwgBsyogS4BOvtookJVnwtn0XJxJy8WlyyZk55uRnWdGdr4ZWXlmZOVdXZZ15f85+WaYVBW6K+EkXfm/TpbgoZfhodfB0yDDy6CDp0GHKh56BPl6IMjPA8F+ngjx80RNf08E+XrCz8tQpM7CADTo2HBBzoXBQ26rMGAKP7jNqorzl/JwKjUHZ9JycTbdcou/csvMM2tar1EnI9DXA8F+Hgi6EkqNg3zQPMwPEcF+8DLqLPuhqJCuC00iRyIJIYTWRRDZg0lRrU1XuQVm7E+4hN1nMrA3/iIOnctE0sXLUJ30X4MkAWH+Xmga6ocmIb5oGuqHFmFVUauaF2RJuiFkibTE4CGXpFxJEJ0swayqiLuQjZ2nM7Av4SL2xl/EiZRsuMNfvqdBRniwJYii61ZDt/BABPl5QhUCqiqgZxCRBhg85DJMigqDTkaeScHm46nYciINe85exMGkS8g3q1qX5zDq1vBGp4YB6NSoBjo3DkRVL0ORoCaqbAweclqKKqyjyuIuZGHd4WRsOJaCnWfSYVL4Z10akgQ0CfFFx4YB6NwoAO0b1ICXUQezovJoiCoNg4ecSuEHollRseVEGlYfPI+1h5NxPjNP69Jcgl6W0LKWP+5oFoR7W4UhzN+LIUQ2x+Ahh6dcGdqcb1ax5tB5rD54AX8fTUF2vrajzNxB85p+6BMZintb1UStat4MIbIJBg85LLOqQi/L2H02Az9tj8eK/UnIKVC0LstttQjzQ/9WYRjYphaqVzEyhKjcGDzkUAo/zNKy87FwRzwW70rAydQcrcuia+hkCR0b1sCA1mG4JzIURr0MCEDmwAQqJQYPaU4VAhCW/689fAELdyRgY1yKdaQVOS5vow6D2tTC013qo26NKjwKolJh8JBmCpvSTiRnY/62M1i2NwnpOQVal0XlIElAt8aBeLpLfXRuHMgAolti8JDdFX4o7T6TgS/+Oo71R5O1LolsqGGgD57oVA+xUbVg1MmQJHCiUyqCwUN2Uxg4G44mY/r649hxOkPrkqgS+Xnp8VDbOniyU32EVPW0HuESMXio0pkVFbIkYeWBc5i5/gQOncvUuiSyI50s4c5mwXihZ2M0q+kHRRWcIcHNMXio0phVFUIAi3clYPaGEzidlqt1SaQhSQLubhGCcXc1Qd0aVaAKAZlNcG6JwUM2Z1ZUCADf/3saczadxIXMfK1LIgeikyXERtXC2DsjUMPHCAnsA3I3DB6ymcI+nJX/ncPklYeRkHFZ65LIgXnoZTzaoR5e6NkIVTz0bH5zIwweqjBVFZBlCYeSMjFx+QEOGqAy8fXQY1jXBnimawPodRIHILgBBg9ViKIKXMwtwAerjmDx7gS3uMYNVY4AHyNG9GiERzvUgxC8VpArY/BQuZgVy8CB2RtPYtbfxzmHGtlM4yAffBTbEq3rVIMQgv0/LojBQ2VSeC7Giv1JeH/VEfbjUKWQJGBwTB28ek9TeOhlHv24GAYPlZqiCiRk5OKVxfux7VS61uWQGwjy9cC797VA7xYhPP/HhTB4qESFJ4DO2XQSU9Yc42Wkye7ubBaMSQMiUb2KkeHjAhg8dEuqKnA6LQdjft6HvfEXtS6H3JiPhx5je0fg0Q51oaocfODMGDxULLNqOcqZveEEpq6N41EOOYzWtf3x8f0t0SDAh9cAclIMHrqBogpcyMzDqB/3YOcZnpNDjsegkzD2zggM79aQfT9OiMFDVoUngi7aGY+3fzuE7Hyz1iUR3VK38EBMfbAVfD31bHpzIgweAmAZQHDZpGDsov1YffC81uUQlVqgjwemPtQKnRoFaF0KlRKDh6CoAidSsvHU9zsQn87zcsj5SBIwvGsDvNK7CQQEdJx2x6ExeAi/7UvCK4v347KJsw+Qc2tXvzpmDYmCH5veHBqDx00pqoAE4P1VRzBn00mtyyGymUBfD8wc3AZRdavxej8OisHjhsyKitwCBc/N34V/jqdpXQ6RzelkCS/fGYFnuzfkfG8OiMHjZhRV4HiypT+H86yRqxvUJgwfxd4GABxy7UAYPG5m+b4kvLJ4H/JMPCGU3EPnRgH48tEoGHWcbNRRMHjcgHrlVzx55WF8temUxtUQ2V+TEF/Me6odqnkbGD4OgMHj4hRVQAiBF37cg1UHeH4Oua8QP0/MeyoGDQJ92OymMQaPC1NUAZOi4pm5O7ExLlXrcog05+uhx5ePRqFdgxoc8aYhBo+LMqsq8kwqHv16O3af5XxrRIUMOgnvD4xEbFRtrUtxWwweF2RWVGTlmfHIV1tx+FyW1uUQOaTRvRrj/3qFc7i1BjQJnuTkZPj4+MDb27vSXysrKwsmkwnVq1ev9NdyBGZFRWp2AR76cgtOp+VqXQ6RQxvcrg4mDYjUugy3U6bhHREREXjmmWdwfVYtWbIEPXv2LNU2UlNT0bt3b6SnF3/p5CVLlqBJkyZo3br1Dbenn366xO0vX74cffr0sd6/4447EBcXV6raihMREYFt27ZZ75tMJjz88MOIj48vst6ZM2fQrl07JCQkWJft2rULzz//fLlfu6zMior4jMvoP+Mfhg5RKczfdhZvLDugdRlup8zjCjds2ICvvvqq3C+Yl5eH3NxbfyjWrFkTe/bsueFWmte99957sWLFCuv9jAzb9m/MmDEDbdu2Re3aV9uH161bh4cffhgXL14ssm5UVBS8vb2xePFim9ZQHLOq4tiFbAya9S/OZ+ZV+usRuYp5W8/g3d8PaV2GWylz8AwdOhTTpk3D7t27b7rO0aNHMWzYMMTExKBr16546623kJWVBUVR0LdvXwBA3759sXLlynIV/eabb6JXr17IyckBAMyfPx/t27fHhQsXihx99e7dGwAwbNgwzJkzBwDw77//IjY2FtHR0ejTpw+WL19u3a7JZML777+Pdu3aoX379jcEXXp6OubOnYvBgwdbl02fPh1TpkzB6NGji6116NCh+OKLL1BQUFCufS0Ns6riv4RLeHD2FqTnVN7rELmqrzefwvsrD2tdhtsoc/DccccdePDBBzFmzJgbvuEDliOMRx99FI0aNcLGjRvxyy+/4NSpU3jllVeg0+nw+++/AwB+//133HPPPeUqesKECfD09MTHH3+MI0eO4KOPPsJHH32E4ODgIuutXr0aADBnzhwMGzYMR44cwXPPPYdnnnkG27Ztw7vvvovJkydj06ZNAICZM2fi77//xuLFi/HXX3/h2LFjRba3ZMkSREZGFnmd+++/H7///js6dOhQbK233XYbDAYD/vrrr3Lta0nMioqTKTl47JvtyOKF24jKbfbGk/jkz6Nal+EWynUK77hx41C9enWMHz/+hv6edevWwWAwYOzYsfD09ERgYCDeeOMN/PXXX0hJSSnV9pOSkhAdHX3D7bfffgMAeHp6YsqUKVi2bBmeffZZPP744+jatWuJ2/3pp59w++23484774ROp0ObNm3wwAMPYP78+QCAX3/9FU899RRq164Nb29vvP7660VGu2zduhWtW7cuss3g4OASR8S0atUKW7ZsKdW+l4VZUXEhMx+Dv9qGzDyGDlFFTf/rOKatPVbyilQh+vI8yWg0YurUqRgwYAC++eYbVKtWzfpYWloaatasCZ1OZ11Wq1YtAEBiYiICAkq+SmDNmjVLPEIIDw9H27ZtsXnzZgwaNKhUdScmJmLr1q2Ijo62LlMUBXXq1AFgGW0XGhpqfczPzw9Vq1a13j937hxuv/32Ur3WtUJCQio0wKE4ZkVFZp4ZD8/ZipSsfJtum8idfbY2DgadjOd7NNK6FJdVruABgDp16uDdd9/FK6+8goEDB1qXh4WFISkpCYqiWMPn7NmzAIDAwMAbjpDKa+XKldi3bx/uuOMOvPLKK5g/f36RsCtOSEgIBgwYgHfeece6LDk52VpTSEhIkdFqubm5yMq6eh6MLMtQ1bJPrqkoCmQbXhFRUQXyzSqGfLUNZ9M5eo3I1j5afRQGvYxhXRpoXYpLqtCn4T333INBgwZh4cKF1mXdunUDAHzyySfIy8tDSkoKJk2ahPbt2yMsLAweHh4AgOzs7HK/bmJiIiZOnIg33ngDkydPRnJyMqZPn17sukaj0RoesbGx+P3337F582aoqorTp09jyJAh+OabbwBY+mu++uornDhxAvn5+fjggw+gKFevylmzZk0kJyeXud7k5GTUrFmzHHt6I1UIKKrAk9/twKFzmTbZJhHdaNKKw5i/7Yx1kl2ynQp/DZ8wYQKaNm1qve/r64tvv/0Wx44dQ7du3dC3b1+EhYVh2rRpAICAgADrAIUff/yx2G0mJSUVex5PdHQ0FEXB2LFj0aFDB/Tr1w8+Pj6YPHkyvvzyS+zYseOGbT344IN46aWX8Nlnn+G2227DlClTMGXKFLRt2xZDhgxBz5498dJLLwGwjH679957MWTIEHTu3Bm+vr7w9/e3bqtTp07YtWtXmd+j3bt3o0uXLmV+3vWEEIAARizYjW2nij8Piohs581fD2LLiTSYy9HSQTfHKXPKoPDk15UrV94wgu5m9uzZg9GjR+PPP/+E0WiscA0vL9qHRbsSSl6RiGzCz1OP5S90Ri1/L15SwUb4LpZBQEAAhgwZgrlz55b6Od999x1eeOEFm4TO+ysPM3SI7Cwzz4zHvtmOyyYFisrv6bbA4CmjESNGYOfOndYBE7eyc+dO5Ofnl3rU3c2oqsCCbWcwe+PJCm2HiMrnTFounplraWZnI1HFsanNwZkVFf8lXsIDs7fApPBXRaSlh9rWxgeDWmpdhtPjEY8DM6sqLuaa8MzcXQwdIgfw0454fL35JEe6VRCDx0EJISAE8NT3O5CSzRNEiRzFpBWHselYCke6VQCDx0FJkoQJS//DvoRLWpdCRNdQBTBiwR6cTcuFWWH4lAeDxwEpqsCinfFYtJMj2IgcUXa+GY9/uwMFispmt3Jg8DgYs6LiREo23viVF6cicmRn03Mx/pf/IPOy2WXG4HEgqipQoKh4Zu5O5Jl4CE/k6JbvS8LPO+J5fk8ZMXgciCxLGLtoHy9bTeREJi4/iLPp7O8pCwaPg1BUFYt2xmPlf+e1LoWIyuCyScHz83eBxzylx+BxAIoqkJ5j4nXfiZzU4XNZ+GDVEa3LcBoMHgegkyW8vHgfryJK5MS++ecUtp5MY5NbKTB4NKaoAot3xuPvo6W7LDgROSYhgDEL9yLfzCHWJWHwaEhRBTJyCvAOm9iIXELSpTy8vuwAh1iXgMGjIUsT2342sRG5kKV7EvHnwfNscrsFBo9GFFVg8a54rD9a9ktpE5Fje2v5QZh5bs9NMXg0wCY2IteWdCkP09bGsa/nJhg8GrA2sV1mExuRq/pq80mcTc/lrAbFYPDYmVlR8eveRDaxEbk4kyLw+tID0MkcaHA9Bo+dqQI80YzITWw+noqV/53jQIPrMHjsSFEFZm88gXOX8rQuhYjs5J3fDnGgwXUYPHaiCoFLl034398ntC6FiOzofGYePltzDIIDDawYPHYiSxI++uMIcgoUrUshIjv75p9TOJ3GgQaFGDx2oKgCx5Oz8fPOeK1LISINmBSB15b+x4EGVzB47EAnS3jnt4Pglx0i9/XviTT8eYgzGgAMnkpnVlRsikvBxrhUrUshIo1NXRMHvY4fu3wHKpksSbzODhEBAA6dy+Q8bmDwVCqzquKnHWdx7EK21qUQkYP4bO0xtz/qce+9r2RCBT5bE6d1GUTkQA6fy8LqA+591MPgqSRmRcXCnfFIyc7XuhQicjBT17n3UY/77nklkyUJczad1LoMInJA7n7Uw+CpBGZFxR8Hz+NMWq7WpRCRg3Lnvh733OtKptfJmMWpcYjoFo6cz8IfB9xzAlEGj42ZFRVbT6bhv8RLWpdCRA5u6lr3PK9Hr3UBrkavkzFz/XGtyygzOX4X9HsWFV2oKoAEFNz3MeSEPdAdXg0p7xKEhx+Uxt2g1u9Y/MaUAuj3/wr53AFANUP414I58j6IqjUBALoTG6E7sgaQZJib9r66HVWB4e+pMLcdCuEbVIl7S+QYjpzPwppD59EjIsitAojBY0OKKnAiJdspZylQa0ehoHbU1QWXL8L491SYm/eFlHkO+t0LYer8LET1epDSTsGweSZMviEQAQ1u2Jbu8GpI2Sko6PUKoPeA7sAKGLZ9i4I7XwNMedD9txymHmMAAIb1Uyyvq/eA7vgGqMFNGTrkVr7/9wzuaBaidRl25T4Rawc6WcIMJzzauYEQMOxcADW4KdQ60ZCyUgChAEJYbpAASQZ0xX9vkbKSAQhAWP4HSYLQGa48eO2fXOHkdRJw+SLk+J1QmvSqtN0ickT/nEhFQkauW102gUc8NiKEwPnMPKzYf07rUipMjt8FKes8TO2fBACowREQ1erCuPELCEmGJFSYW9wLUa1Osc9XGneDYdv38Fj5BoQkA8YqMHV+3vKg3gjzbQNh2PIVAAnm1g8CeiP0u36E0qwPoDPaaS+JHIMQwNwtZzDuribQucnk1QweGxEAvtx40vmvNChU6I6sgRLRCzB4WpapZogqNVDQ5E6IgIaQk49Cv30uVL9QiOCIG7ehqlBrRsLc5E5A7wn9gd+g3/oNTLePBXQGqPU7ouCa/iHpwlFAKFBr1Id+2/eQclIgqteHuWV/QNbZZ7+JNLRoZzxe7h0BHdwjedjUZiNmReCXXQlal1FhUspxSPmZUOq2sy7TH14NyHqIoHBA1kENaQa1VmvoTv974wZUBYbt30OpGwN4+QMGT5hvGwgp7xLk5GM3rq+YoT/4G8wt+0N3dC1g9IKpx0uQclIhn9lWeTtK5EAyck1Ysd99hlYzeGzArKhYdeAcMvPMWpdSYbqk/VBDIwG9x9WFuRmAet2+yTpALuaA2ZwPyXS56PqSZOnnKeboRRe3HmpYK8C7OuSs81D9awOSBNW/FuRLzt9sSVRa87aecZuRbe6xl5VMr5Px0w7XuLqolHYK6nUj1dTQ5pAT90K6cAQQAlLqccjxu6DWanPjBozeliazA78D+VmAYoLuwO+AsQpEjfpF181Jh5y0H0rj7pbXqRIAOf00oCqQM85C+ARUzk4SOaBdZzJwPDkbqhsMMmDwVJAQAkkXL2PryTStS7EJKScN8KxaZJlarz3MzftCv38pjL9PgH7vEphbxUINbW55TupJGJePtxwZATDFPA7hEwTjuk9gXPU2pKwLMHV8puhRFAD9/qUwR95rPXJSInpBykmDccUbEAZPKPU72GGPiRzH9/+e1roEu5CEO43hqwSKKjB17TF88ZcLDKMmIk35eOix8/Ve8DS49qAaHvFUkE6WsHRPotZlEJELyM43Y8nuRJcfZMDgqQBFFdh1JgMJGZe1LoWIXMSS3QkuP8jAtfeuksmS5Y+EiMhWdp3NQKqLX0CSwVMBiiqw4j8O+SUi2xEC+G1fkks3tzF4ysmsqPj7WAou5pq0LoWIXMzv+8+5dHOb6+5ZJdPrZCzfm6R1GUTkgnafzUBKlus2tzF4yklVBTYcS9G6DCJyQUIAv+9PgslFm9sYPOUghMD+xIu4dJnNbERUOdYcugCDiza3ueZeVTJFCKw7nKx1GUTkwrafSkdOvvPP/1gcBk856GUZfx9lMxsRVR6zKrDu8AWXHN3G4CmHjNwCHEi6pHUZROTi1hy64JKj21xvjyqZSVGx/kgyOMMdEVW2v4+mQFF5xOP2DDo2sxGRfWTlm3EgKROuNpczg6eMVFVgYxyDh4jsY+uJNJhVBo/bEkLgv8RLnK2AiOxmx+l0lxtW7Vp7U8kUIbDuyAWtyyAiN7LzTIbWJdgcg6cM9LKMzXGucaVRInIOF3NNOJWSrXUZNsXgKQNFFTjIYdREZGdbTqa51PQ5DJ4yOJGSjXyz6/zyicg5bD+V4VL9PK6zJ5XMpKjYfdb12lqJyPHtPJOudQk2xeApJZ0s4b8ENrMRkf0lZFx2qcskMHhKSZYk7GfwEJFGtpxMdZl52xg8pWRWVBw9n6V1GUTkprafyoAsS1qXYRMMnlI6diEbBS7ybYOInM+hpEzIEoPHbZgUFXs4sICINHQy1XXO5WHwlIJelrA/kf07RKSdi7kmXMwt0LoMm2DwlIIkcUQbEWnvRLJrHPUweErBrKg4doEDC4hIW0cvZLvEDAYMnlK4kJnvctOSE5HzOZGS7RIDDBg8pXA2PUfrEoiIcCIlGzoXGFLN4CmBSVFxNv2y1mUQEeGEi8xSzeAphYSMXK1LICJCYsZlFLjARMUMnhIYdDISL/KIh4i0pwrgbLrzfxFm8JRCQgaDh4gcw9HzmVCcfLATg6cUElzgGwYRuYb4jMsMHlenqAIXXGg6ciJybhk5BXD2gW0MnhKkZOU5/bcLInId6bkF0Dv51Uidu3o7cIWOPCJyHRk5zj9fG4PnFsyKyuAhIoeSnmPSuoQKY/Dcgipc45dMRK4jwwVmqGbw3IIkAVl5DB4ichwMHhcnSxKy8sxal0FEZJV52QTVyQc8MXhuQSdLPOIhIoeiCiAr37m/EDN4SsAjHiJyNM5+JVIGTwmc/ZsFEbmetGwGj0vLK1C0LoGIqIj0nAII4bz9PAyeEuS7wBTkRORaChQVTpw7DJ6S5Jl4xENEjkVVBZw4dxg8JeERDxE5GkUIwImjh8FTgnwzj3iIyLGYVeHUTW16rQtwdJyZmmzBqJfxvyFt4GXQaV0KuYCGgT5al1AhDJ4SGPU8KKSKe7l3OHo2CYbITQcEj6KpgowAoMBZG60YPCXw0PMbKlXcP8fTMKxLQ0hLngaOr9O6HHJ2/WcBkfdrXUW5OWdc2pGngW8RVdzfR1Ogmk1A3c5al0KuQNZbZjF2UvxULQGPeMhWzmebIOp31boMcgWyDgCDx2V5sI+HbGTXmYtAzVaAwVvrUsjZyXoweFyYB5vayEZ+25cISdYDtWO0LoWcnaxjU5srY1Mb2craI8kQigmo20nrUsjZ6T0ZPK6MTW1kK6oKJGeb2c9DFecTrHUFFcJP1RJ48oQ/sqE98ReBsCjLN1ai8qoSqHUFFcLgKQGPeMiWft93DpLOANSK1roUcmZe1bSuoEL4qXoLiirgZeQRD9nOHwfPQShm9vNQ+RmrAHoPrauoEAbPLSiqQKCPc/+CybGYVSA1h+fzUAV4B2hdQYUxeG5BloGQqmyLJ9vam3AJqNUW0Bm1LoWcUZUaWldQYQyeW9DLMmpX48l+ZFsr/zsPSe8BhLXRuhRyRk4+sABg8JSopr+X1iWQi1nx3zkI1cx526h82NTm+gJ92cdDtlVgVpGRY4Ko30XrUsgZVQkEVLPWVVQIg6cERr2Mat4GrcsgF7MvKQuo3e7KnFtEZVAlwHI2shNj8JRCaFU2t5Ft/fHfOUgGL8ukoURlUSUAkJz7o9u5q7cTjmwjW/t1bxKEqrCfh8rOJwTQOfeRMoOnBKoQCGXwkI3lmVVcvGyCqMd+HiqjoCZaV1BhDJ4SKIrgEQ9VigNJWUDdDlcu6kVUCkYfwDdU6yoqjMFTAkkCarKPhyrB6gPnIRmrACEttS6FnEVghNYV2ASDpwR6nYzwEF+tyyAXtHRPYT8P522jUgpqCgihdRUVxuAphYhgX+hk573oEjmmnAIzsvLYz0NlENgEUE1aV1FhDJ5SMOpl1A+oonUZ5IIOnssG6nVy+uGxZCdBzQHZ+c8r5F97KTUL9dO6BHJBaw5dgOThCwQ317oUcgYhzZ36kteFGDylYFJUNKvJ4CHbW7wrAUJV2c9DJfPwc/pLXhdi8JSCXpYQGVZV6zLIBWXmmZGdXwBRjyeSUglcZEQbwOApFUmS0ILBQ5Xk8PkcoH5Xl2hCoUrkIiPaAAZPqVX1MiDYjzNVk+2tPXwBkmdVy4gloptxkRFtAIOnTJrX5FEP2d7inYkQgv08VIKQSJcY0QYweErNzAEGVEnScwuQy34euhVZb7lcuos0xzJ4SkmSgOYcUk2V5OiFy0D9blqXQY4qrA1gcJ2puxg8paSTZUTXq651GeSi/jqSDMm7OhDQWOtSyBHV7+r0Vx29FoOnDAJ9PVCvhrfWZZALWrjj7JV+Hja3UTHqd3ep2S1cZ0/sQBUCHRsGaF0GuaCU7ALk5Zsg6nGAAV1H7wHUjmHwuCtVFejYqIbWZZCLOpZy2fLNluhatdpawseFMHjKQK+T0bkRj3iocvx9NBmSTyBQvYHWpZAjqdcFUFynfwdg8JSZv7cREcG8Pg/Z3s874yGE4Pk8VFSDHi53lVoGTxkpqkDX8ECtyyAXlHgxD/kFBZbLJBABliHUYVEuc/5OIQZPOdzeNEjrEshFHU/Ng6jfXesyyFHUbg/o9FpXYXMMnjLSyRKi61ZDFaNrHfqSY9h4LAWSXyjgX0frUsgR1O8CKK4xP9u1GDzloNfJ6NCQo9vI9hbujLf8wH4eAoBGvSzT5bgYBk85mBQV3SPY3Ea2dyYtF/n5+eznIaBaPSD0Npfr3wEYPOVi0Mm4u0UIZNf7eyAHcDI9H6JBd63LIK21GASoitZVVAoGTznV8PFA+wZsbiPb2xSXAqlqbcCvptalkJZaPuBSsxVcyzX3yg5Mior+rcO0LoNc0M872M/j9gKbWG4u2MwGMHjKzaCT0ScyFB56voVkW8dTcmAqyAd4fR731WKQS81GfT1+alZAFQ89ejbhIAOyvVMZBTyfx521fBCQXPeUDQZPBZgVFQPasLmNbO+f46mQqtcDfIK1LuWmjmTo8cRf1RDzSxA6LQ3EK1uqIj2/aNPQnlQDIhfeeh/yFWDSLl90XRaIqMVBuP/P6th6wWh9fO5Rb7S78ho/xl29GJpJBQb8UQMnM13sA7pma6BaXZdtZgMYPBWi18noEREEPy/XG2dP2nL083nyzMDTG6qhdaAJm/sn4/d7UnGxQMKErVUBAEIAi0944cn11VCg3voD9JO9vtidasTCO9KwfWAy7m9wGc9u8EdSjoxsk4QP9vhi7u3p+Lp7Bt7d5Ydcs2V73x/1RtfQfDTwc7GRXy0GueRJo9di8FSQXpZwT4tQrcsgF3PkXBbMJsedty0pV4cm/maMaJ4Now6o5iHwYMPL2JFiOVKZsM0Pi054YVRkdonbylckjIrMQmgVFToZeKDRZRh1wMF0A3SSAGAJMgCQAEgQOJ8r49dTXniuecnbdyqSBETeD+gMWldSqfhVvYJUAQxsUws/FY5EIrKR0xkFaFi/OxyxwaWBn4KvumcUWbY63hPNq1m+qf9fy2yEeKvYdk2T2c28E5NZ5P6W80ZkmSQ0qWaGlx54MzoTwzdWgwzgvZhL8NID47b6YfRt2fB0tU+w2u0B3xCtq6h0rvZrszudLCGmfnWEVvXEuUt5WpdDLmTLiTQ06tAI8K4B5KZpXc5NCQFM/c8H6xM98EOvdABAiLdarm3tTTXgxX/8MbJFNmr7WJrQHmp0GQ81umxdZ/M5I8wqEBVYgFGb/XEmS4c2gQWY0CYLBmdvwylsZnPxIx5n/zU5BEUVuK8VT/Yj21q8y7H7eQAg2yRh1GZ//HbaCz/0SkeEf/mHAC864YUn1lfDs82zMaJFTrHrFCjAx3t98VpUJv530Af+RhXL7krD2Sw9Fp/wKvY5TsNYBbjtYZcPHYDBYxOSBDzaoR6n0CGb2pdwyaH7ec5m6TBodQ1kmyQs7p1a7tBRVODN7X74dJ8vZnS5iCea5N503a8OV8E9dfIQVkVF3CU9mlc3QZKA5tVNOHbJyRtwWj0CGL21rsIuGDw2IEsSavp74Y5mrt82S/YVf8nkkOfzXCqQ8Nhf1dEmoABf98hAdQ9R7m29v8cXG8954JfeqegYUnDT9RKydViT4IknmliOhur5mrE31QCTCuxPM6CujxOPbpMkoMMLWldhN07+FcFxKKrA8G4NsPrgea1LIRey7WQa6rUNB7yqAZczSn6CnSw56YWkXB1WnfXEH/GeRR7bc3/yLZ+7M9mAYRuqYcU9qfDUC8yP84ZOAvquDCiy3tttM3Fvvav9pu/t9sUrrbJQeCmsZ5rlYPQ//mi/JAgdgwvwUKObHyk5vPC7LOfuuAlJCFH+ryp0g/4z/sHe+Ital0Euom29alj0bEfgx4eBoyu1Locqy+MrgDrtXfLaO8VhU5sNmRUVT3epr3UZ5EJ2nM6AYnbcfh6ygZBIy7x8bhI6AIPHpvQ6GXe3CEWYv5OPriGHkuig/TxkI+2fd/mZCq7H4LExAYHHOtbTugxyIdtPZwBBzQAPP61LIVvzCXKLmQqux+CxMb0sY3C7OvDxcJ/DZqpcS3cnQJJlSx8AuZbop1z2Ym+34n57bAdeRh0eiK6ldRnkIv45kQbVXMDr87gavQfQbjggu9js2qXA4KkEEoBhXRpAxzNKyUaSsswQ9btpXQbZUuQDgKe/1lVogsFTCSRJQqi/F/q15DQ6ZBu7TmdYRj8ZfbQuhWxB1gNdx16ddtvNMHgqiaoKvHJXBIw6vsVUccv2JkGSdUDtdlqXQrYQ9TjgXxeQ3fPzwT332g5kWUJoVU8MaV9H61LIBaw/mgzVbOL5PK7A6AP0eE3rKjTF4Klk/9crHL4c4UY2cCHbDFG/q9ZlUEV1HAl4VnXpS1uXhMFTiSRJgo+HHs92b6h1KeQCdp3NAEJbAwaeoOy0fIKATi+65Ui2azF4KplOlvB0l/oI9vPQuhRycr/tTYKk0wO1YrQuhcqr23i3O1m0OAweO9BJEkb3Cte6DHJya45cgFDYz+O0ajSyDCpwoznZbobBYwd6nYwHomujYSCHwlL5qSqQwn4e59XrLUCU75LgrobBYyeqEHj17iZal0FObk/8RSAsynLWOzmPWm2Bpv3YzHYFg8dO9DoZvZoFI6puNa1LISf2+3/nIOmMQFi01qVQWfSeDCjluzS4K2Lw2JFZUfHWvc3BmXSovFb9dw5CMbOfx5lE3APUjgF07NspxOCxI71ORmRYVQxp7z6XuCXbMqtAWq4Joh77eZyC0Qfo8ymgKlpX4lAYPHYmhMD4u5tweDWV296EzCvfoNlf4PDueBvwCXb783aux+CxM0mSYNTJeOfeFlqXQk5q5X/nIOk9gJpttC6FbqVeZ6Dt0wydYjB4NKDXyejdIgS9mgZpXQo5od/3n4NQzbw+jyMzeAP9/weoHFBQHAaPRhRV4P2BLeHnyQ5HKpsCs4qMXDNEvS5al0I30/M1wK8mTxa9CQaPRnSyhOpVjHi9TzOtSyEntD8x03IpbH6wOZ5abYH2z7OJ7RYYPBrSyRIeaFsb3cIDtS6FnMwfB85DMngBobdpXQpdS+8BDJjNGQpKwODRmKIKfBzbkpdOoDJZticRQlXYz+Nouo0DqtfnkWgJGDwa08kSavh44PW+TbUuhZxInlnFpcsm9vM4ktBWlkseSPxYLQnfIQegkyU82LYO+rYM1boUciIHkrKAuh35QecIdAZg4GwAQutKnAL/Yh2Eqgp8HHsbGgRU0boUchKrD56HZKwChLTUuhTq+SYQEM4mtlJi8DgIWZZg0En48tEoeBr4a6GSLdmddKWfh/O2aSriHqDTKB55lgHfKQei18moH+CD9/pzVgMqWU6BGVl57OfRVLV6wMA5loslUakxeByMTpYQG1UbD0TX1roUcgKHzucAdTsBEqc8tzu9B/DgD4DeE5D5UVoWfLcckBAC7/VvgWahflqXQg5uzcELkDz9gKDmWpfifnq/DwQ14+UOyoHB44AkSYIsAV8+GsXze+iWFu2Kh1BV9vPYW6vBQNunODtBOTF4HJReJyO0qhc+uZ9nptPNZeaZkZNfAFGX/Tx2ExYF9JsGCA6dLi8GjwPTyRJ6twjBU53ra10KObDDF3KB+gweu/AJBh7+ydKnxn61cmPwOIHX7mmKnk14CQUq3rrDFyB5+QOBTbQuxbXpjMBDCwCv6g5xvs7p06e1LqHcGDxOYtaQNmhV21/rMsgB/bwjAUKonLetst3zseXiexUYTNCzZ09ERkaidevWN9x27tx5y+f26dMHy5cvBwDMnz8fb7zxRrnr+OKLLzB06NAiy/7880+8+eab1vtz5sxB165d0apVKwwdOhQnT560PvbMM89g//795X59Bo8TkGUJelnG90/GoD5nNqDrpOcW4HK+CaIuBxhUmm7jgKjHbTJs+u2338aePXtuuEVHR9/yeStWrMC9994LAEhPT69wHddKT0/Hhx9+iBdffBEAsHTpUsybNw9ff/01tm3bhubNm2PUqFEQV/q1xo0bh3HjxqGgoKBcr8fgcRI6WUIVow7zn26HQB8PrcshB3MkORdo0E3rMlxTu+FAjwmV/jJnzpxB69atMX/+fABAdnY27rjjDnz66acALEdLS5YswdKlSzF79mzs3LnTGlbZ2dl455130K1bN3To0AGjR49Gamqqddu7d+/GoEGD0KpVKzz00ENISEgo8tpz5sxB586dUb16dQDAzz//jEceeQSNGzeGh4cHXnrpJSQlJWHbtm0AgIYNGyIsLAyLFi0q174yeJyIXicjyNcD3z8ZgypGDuOkq9YfSYbkXQOo0UjrUlxLyweAuz+yy0vVrVsXEydOxCeffIL4+HhMnDgRQUFB1qOQQgMGDMDw4cMRHR1tbZ6bMGECzpw5gyVLlmDt2rXw8fHByJEjIYRARkYGhg8fjt69e2PHjh14+eWXsXbtWuv2zGYzFi1ahH79+lmXHT9+HOHh4db7BoMB9erVw5EjR6zL+vbtix9//LFc+6p9DxmViV4nIyLEF7OHRuGJ73bApHBIJwE/74zHmDvCIdXrDKQd17oc1xB+F9D/f5Zh0zYcwfb2229j8uTJRZaFhobit99+Q//+/fHPP//gsccew+XLl7Fs2TLodLf+kpmWlobVq1dj1apVqFGjBgBLEEVHR+PgwYOIi4uDl5cXhg0bBkmSEBUVhUGDBuHw4cMAgIMHD+Ly5cto2fLqZLM5OTnw8vIq8jqenp7Izc213m/dujXi4uKQmpqKgICAMr0HDB4npJMldGwYgI8GtcTon/dpXQ45gAuZ+cjLL4Bn3U6Qdn2ndTnOr24n4MF5lTJseuLEiRg4cOBNHx86dCiWL1+O/v37Izg4uMTtJSYmAgAeeOCBIst1Oh0SEhJw4cIFhIaGQrpmP+rUqWMNnqSkJPj7+8NoNFof9/LyQl5eXpHt5eXloUqVq33MISEhAIBz586VOXjY1OakZFnCgDa18HLvCK1LIQdxLOUy0KC71mU4v9DbgMGLAEln9xmnCwoK8Oabb6Jv375YvXo1NmzYUOJzCsNp1apV2Llzp/W2ZMkS9OjRAyEhIUhMTIR6zUSm58+ft/4sy3KRxwCgcePGiIuLs943mUw4ffp0keY3RVEAoMQjsuIweJzciB6N8HQXnmBKwIZjyZB8goBq/Hsot4DGwKO/WiYA1WA6nE8++QSKouD999/HmDFjMH78eKSkpNywnoeHB7KzsyGEQHBwMLp3745JkyYhIyMDJpMJs2bNQmxsLDIzM9GzZ08IIfDFF1+goKAABw4cKDIooGbNmrh48SLy8/OtywYNGoQffvgBR44cQX5+Pj799FMEBAQUGXl34cIFAJZmwrJi8LiA1/s0w4ge7FR2dwt3xFuGu3LetvKpWgt47DfA6FupJ4hOnDix2PN4pk+fjgULFuDDDz+E0WjE0KFD0bhxY4wfP946jLlQjx49cPHiRURFRSEzMxMfffQR/Pz80L9/f7Rv3x4bNmzAV199hcDAQPj5+eHrr7/Gli1bEBMTg9deew29e/e2bqtZs2bw9/fHnj17rMtiY2Px+OOPY8SIEWjfvj0OHTqE2bNnw2AwWNfZtWsXWrRogWrVqpX5PZDE9XtETmvG+uP4ePVRrcsgDR19uxc8Dv8CLHtO61KcS5UA4Kk1QNXalstYu5kPP/wQubm5ePvtt0v9nKeeegq9evXCww8/XObX4xGPCxnRoxHe7NtM6zJIQ8dT8yDYz1M2/nWBp/8CqtZxy9ABgGHDhmH9+vWlPjE1Li4OCQkJiI2NLdfrMXhczJOd62PygBacv9BNbYxLgeRX0/LNnUoW3BwYtg7wq+nW19WpXr06xo8fjylTppRq/Q8//BAffPBBkaa3smBTmwsSQmDZ3iSMXbQPispfrzupX8Mb61/uASwdDuz7SetyHFudDsDgxYDB0yEm/XQnPOJxQZIk4b5WNTHjkdYw6Hjo405OpeWioCAfqMsJQ28p4m7L6DWDF0NHAwweFyVLEu5sFoIvh0bDQ89fszs5mZYPwXnbbq71EMvlDXQGXkFUI/xEcmGyLKFreCDmPhWDql7u2WnqjjYdT4HkXwfwLfv5FS6v04vAfTMASHY/OZSu4jvv4nSyhKi61fDbC515SQU3sWjnlZmHeT7PVZIE9J4E3PH21fukGQaPG9DLMmpW9cTykZ3QoUENrcuhSnbsQjZM7Oe5StYD/WcD7UdoXQldweBxE3qdDG+jHj883Q4PtuVQW1d3OqOA/TwA4BsCPLESaHk/j3IcCIPHjehkCbIEfDioJd6+tzn0Mv8huqp/TqRBqt4A8AnSuhTt1OsMPPcvUDOK/TkOhr8NN1M4NfrQ9nXx0zPtEeBjLOEZ5Ix+3nHW8oM7Xg5bkoDOoy3zrnn6u/WJoY6KweOmZFlCq9r+WDmqC1rWqqp1OWRjh85lwWzKd7/g8fQHHvoR6PWW5SiHw6UdEoPHjel1Mqr7GPHLcx3xcAz7fVzNmYsm95q3LaQl8Nw/QOM7tK6ESsDgcXN6WYZelvD+wJb46rFo1KjCpjdXsfVEGqSAxoB3da1LqXyth1rmXPMN4UwEToDBQ9Z+n+7hgVj3Ujfc3tSNO6RdyOJd8ZYfXLm5Te9pOSH0vumAbGDoOAkGD1npdTJ8PQ34+rG2mDygBbyNbB93ZnviL0ExFbhu8AQ3B4atB267cj0YDpd2GgweKkJ3ZYj1g23rYPWLXdG6tr+2BVGFxF9ywX4enRHo8RowfCMQEM4BBE6IwUPF0skSQv09sfi5jhjdqzHP+XFS206lAYERltFerqB2DPD8FqDrWEuzGodKOyUGD92UXpahkyW8cHtjLB3RiXO9OaFfdidAkmSgbgetS6kYYxXg7g+BJ1cD1erxhFAnx98elUiWJDQN8cXqF7vixV6NeZkFJ7L9VAYUs5P38zS6HRi5E2g77Mq5OTzKcXb8BKFS0etkGPUyRvVsjL9f7o7ezUO0LolKKSnTBFHfCedt86oGDJgNDFkC+ASzL8eFMHioTGRZQpCvJ2YPjcKCp9uhYaCP1iVRCbafygCCWwAevlqXUnrNBwIv7AEiYy33GTouhcFDZVY48i2mfnX8OborXuvTFD4ebP5wVMv2JkKSZaB2O61LKVlYG+DxFcD93wJeVdms5qIYPFRuep1l8MGTnepj4ys9MKhNGE+lcECb4lKhmk2W2ZodVUBj4IF5lvNyare3LOMAApfF3yxVmE6W4O9lwKcPtMLS5zty0lEHdC7LQft5/GoC/T4Hnt8GRNxtWcYh0i5PEkIIrYsg12FWVOh1Mv4+moxpa+OwJ/6i1iURgM8faoV+LYMhvV8bMOVqXY5l4EDn0UC7ZwFJx7BxMwweqhSFAfTP8VRMXXsMO05naF2SW+vZJAjfPN4WmNsfOLleu0IMXpaw6fISYPDmoAE3xeChSlUYQNtPpeOztcew5USa1iW5rZOT7oT8z1Tgr/fs/+I6I9DqEctUN1UC2H/j5nh8S5VKr7N8wLSp448fh7XHnrMZmLo2DhuOpWhcmftJzjYhuH5X2HX8h08QEP0UEPOM5fIMQmXoEI94yL7Mqgq9LONA4iVMXXsMfx1Jhsq/QLuYObgN7m4WAOn9WoA5r3JfrGYbS5Nai0GWWaPZpEbXYPCQJgoDKOniZczdcho/70xAek6B1mW5tLtbhGDWkCjgu77A6U22fwFZDzS9F+gwAqgVDSgmQGew/euQ02PwkKaEEFAFoAqBFfvPYe6WM9h9lgMRKoMsAyfevRPSpk+Avz+w3Ya9qwNRTwDthlumtlEVHuHQLTF4yGEUDkQ4mZKNBdvPYunuRKTxKMimtk/oicCMPZC+vbtiG5IkICwaaPMo0PJBy9GOJPNibFQqDB5yOKoQgOU/rDtyAQt3xOPvoylQ2BlUYV8OjcIdEdUs/TxKOUI9LApoPgCIvB/wDWFzGpULg4ccWuFRUOZlE/48dB5rDl3AxmOpuGxStC7NKd17Wyg+f7gN8M1dwNktpXtSzdZXw8avJsOGKozBQ07DpKgw6GQUmFVsikvB6oMXsO7wBTbHlYFeBuLe7Q1pw/vAxk9uvmLobVfDpmothg3ZFIOHnJJZVaGTJAgAe+Mv4o8DlqOhU6k5Wpfm8Ha91hPVU7ZDmnvv1YU6o+Wy0g1vtwyBrlYXUMycyoYqBYOHnJ4qBISwTFZ6OjUH645cwM7TGdh1JgPJWflal+dwvn4sGj0bVYX0fR+gXhegQQ+gTntA78GwIbtg8JDLKWySA4Dzl/Kw7VQadp2xBNGR81luOUjBQy/jttr+iK5bDf1uq4mmoX6WB9QrfWUc/kx2xOAhl2dWVMiyBFmSkGdSsDf+IrafSsfuMxnYn3jJ5U5c9fc2oHGQDxoH+aJxsA/a1K2G5qF+0OtkmFUVEiTrxfyItMDgIbcjhICiCus8ctn5ZpxOzUFccjZOpWbjdGouTl75f3a+WeNqb656FSPCg33QKMgXjYN8EBHiiyYhvvD3NgKwNEEqioBeJ0Hi+TXkQBg8RFeYVRVCwNpMBwAZOQU4mZKN4yk5OJOWg5TsfKTnFCAjpwBpOQVIzy5Alo3Dyc9Lj4AqHgjw9UCNKkbU8PFAgI8RAT4eqOFjRIifJxoE+qCql2WUGQOGnA2Dh6gUTIoKCVdn276WWVVxuUBBTr6CrHwTsi6bcemyCWZVhSxZmrVkSYIsS9BJuHrf+hjgodehho8RVb0MN7yGeuUIDQB0V7ZD5MwYPESVRAjBIxCiYvDCGESVhKFDVDwGDxER2RWDh4iI7IrBQ0REdsXg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ti8BARkV39Px1nBcTxJsUbAAAAAElFTkSuQmCC"/>
          <p:cNvSpPr>
            <a:spLocks noChangeAspect="1" noChangeArrowheads="1"/>
          </p:cNvSpPr>
          <p:nvPr/>
        </p:nvSpPr>
        <p:spPr bwMode="auto">
          <a:xfrm>
            <a:off x="3553867" y="5382880"/>
            <a:ext cx="1645930" cy="1645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Chart 23"/>
          <p:cNvGraphicFramePr/>
          <p:nvPr>
            <p:extLst>
              <p:ext uri="{D42A27DB-BD31-4B8C-83A1-F6EECF244321}">
                <p14:modId xmlns:p14="http://schemas.microsoft.com/office/powerpoint/2010/main" val="997024251"/>
              </p:ext>
            </p:extLst>
          </p:nvPr>
        </p:nvGraphicFramePr>
        <p:xfrm>
          <a:off x="1760560" y="4385547"/>
          <a:ext cx="2721355" cy="2352866"/>
        </p:xfrm>
        <a:graphic>
          <a:graphicData uri="http://schemas.openxmlformats.org/drawingml/2006/chart">
            <c:chart xmlns:c="http://schemas.openxmlformats.org/drawingml/2006/chart" xmlns:r="http://schemas.openxmlformats.org/officeDocument/2006/relationships" r:id="rId9"/>
          </a:graphicData>
        </a:graphic>
      </p:graphicFrame>
      <p:pic>
        <p:nvPicPr>
          <p:cNvPr id="29" name="Picture 28"/>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523" b="96477" l="10165" r="98489">
                        <a14:foregroundMark x1="94368" y1="12133" x2="94780" y2="95108"/>
                        <a14:foregroundMark x1="82692" y1="13503" x2="82692" y2="20548"/>
                        <a14:foregroundMark x1="18544" y1="90607" x2="27473" y2="88650"/>
                      </a14:backgroundRemoval>
                    </a14:imgEffect>
                  </a14:imgLayer>
                </a14:imgProps>
              </a:ext>
              <a:ext uri="{28A0092B-C50C-407E-A947-70E740481C1C}">
                <a14:useLocalDpi xmlns:a14="http://schemas.microsoft.com/office/drawing/2010/main" val="0"/>
              </a:ext>
            </a:extLst>
          </a:blip>
          <a:srcRect l="9307" t="4671" r="1235" b="3918"/>
          <a:stretch/>
        </p:blipFill>
        <p:spPr>
          <a:xfrm>
            <a:off x="9266830" y="4592989"/>
            <a:ext cx="2702256" cy="19379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77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75F95676-707F-45E3-8632-00086BBA7D4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68A99D9D-73B4-468C-AFCF-781F84E3E70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154CA393-3C79-4AEE-AE65-137AFEAF10E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BBB09669-E524-4757-BA09-0A0406F68386}"/>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290E132E-F74E-477C-85E9-E5CAD99D218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5D389C56-B846-425B-8FA4-7CD765DD3B9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91743730-342B-4E11-A49D-5029B667ECB3}"/>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ACE5E7B0-4C03-4A99-B3C8-7E75F884442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E7E2853-2CF3-4729-8F5F-BEEECC07085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DF4D715-D5C5-4058-87AC-4BCAAA16F8EB}"/>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30B39A2D-F9CF-42B3-8FB4-903DD7BDCF9C}"/>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6A838CE1-E237-400B-8998-AFCD1F4D26C3}"/>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BD70A6DB-53AC-4C80-99F7-DF16DF1AEC15}"/>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graphicEl>
                                              <a:dgm id="{8033D683-D46E-411F-B0E9-95D0EE90A55A}"/>
                                            </p:graphic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graphicEl>
                                              <a:dgm id="{9FB93E80-A0A6-4117-BA24-33B124654C89}"/>
                                            </p:graphic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graphicEl>
                                              <a:dgm id="{20E404DB-6D96-4ED2-8E95-420353638646}"/>
                                            </p:graphic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Graphic spid="2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78891549"/>
              </p:ext>
            </p:extLst>
          </p:nvPr>
        </p:nvGraphicFramePr>
        <p:xfrm>
          <a:off x="2797791" y="887103"/>
          <a:ext cx="6182436" cy="5841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4"/>
          <p:cNvSpPr>
            <a:spLocks noGrp="1"/>
          </p:cNvSpPr>
          <p:nvPr>
            <p:ph type="title"/>
          </p:nvPr>
        </p:nvSpPr>
        <p:spPr>
          <a:xfrm>
            <a:off x="169460" y="310532"/>
            <a:ext cx="9547746" cy="576571"/>
          </a:xfrm>
        </p:spPr>
        <p:txBody>
          <a:bodyPr>
            <a:noAutofit/>
          </a:bodyPr>
          <a:lstStyle/>
          <a:p>
            <a:r>
              <a:rPr lang="en-US" sz="4000" b="1" dirty="0"/>
              <a:t>Key Findings of EDA : </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3349" y="1072709"/>
            <a:ext cx="2740728" cy="181484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8060" y="4076470"/>
            <a:ext cx="2671305" cy="200661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35174" y="887103"/>
            <a:ext cx="2619010" cy="192979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11" cstate="print">
            <a:extLst>
              <a:ext uri="{28A0092B-C50C-407E-A947-70E740481C1C}">
                <a14:useLocalDpi xmlns:a14="http://schemas.microsoft.com/office/drawing/2010/main" val="0"/>
              </a:ext>
            </a:extLst>
          </a:blip>
          <a:srcRect l="32157" r="34192"/>
          <a:stretch/>
        </p:blipFill>
        <p:spPr>
          <a:xfrm>
            <a:off x="7835174" y="4076470"/>
            <a:ext cx="2357589" cy="2309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94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1517381B-44AF-4B26-A13F-132DE888E7AC}"/>
                                            </p:graphicEl>
                                          </p:spTgt>
                                        </p:tgtEl>
                                        <p:attrNameLst>
                                          <p:attrName>style.visibility</p:attrName>
                                        </p:attrNameLst>
                                      </p:cBhvr>
                                      <p:to>
                                        <p:strVal val="visible"/>
                                      </p:to>
                                    </p:set>
                                    <p:animEffect transition="in" filter="fade">
                                      <p:cBhvr>
                                        <p:cTn id="27" dur="500"/>
                                        <p:tgtEl>
                                          <p:spTgt spid="4">
                                            <p:graphicEl>
                                              <a:dgm id="{1517381B-44AF-4B26-A13F-132DE888E7AC}"/>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A3822D86-CCC9-4DC4-8721-69AF4F6EE892}"/>
                                            </p:graphicEl>
                                          </p:spTgt>
                                        </p:tgtEl>
                                        <p:attrNameLst>
                                          <p:attrName>style.visibility</p:attrName>
                                        </p:attrNameLst>
                                      </p:cBhvr>
                                      <p:to>
                                        <p:strVal val="visible"/>
                                      </p:to>
                                    </p:set>
                                    <p:animEffect transition="in" filter="fade">
                                      <p:cBhvr>
                                        <p:cTn id="30" dur="500"/>
                                        <p:tgtEl>
                                          <p:spTgt spid="4">
                                            <p:graphicEl>
                                              <a:dgm id="{A3822D86-CCC9-4DC4-8721-69AF4F6EE892}"/>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35031037-4A10-4B32-9353-7CC165FFD82B}"/>
                                            </p:graphicEl>
                                          </p:spTgt>
                                        </p:tgtEl>
                                        <p:attrNameLst>
                                          <p:attrName>style.visibility</p:attrName>
                                        </p:attrNameLst>
                                      </p:cBhvr>
                                      <p:to>
                                        <p:strVal val="visible"/>
                                      </p:to>
                                    </p:set>
                                    <p:animEffect transition="in" filter="fade">
                                      <p:cBhvr>
                                        <p:cTn id="33" dur="500"/>
                                        <p:tgtEl>
                                          <p:spTgt spid="4">
                                            <p:graphicEl>
                                              <a:dgm id="{35031037-4A10-4B32-9353-7CC165FFD8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18364" y="163774"/>
            <a:ext cx="10536072" cy="900751"/>
          </a:xfrm>
        </p:spPr>
        <p:txBody>
          <a:bodyPr>
            <a:normAutofit/>
          </a:bodyPr>
          <a:lstStyle/>
          <a:p>
            <a:r>
              <a:rPr lang="en-US" sz="4000" b="1" dirty="0"/>
              <a:t>Data Preprocessing : </a:t>
            </a:r>
          </a:p>
        </p:txBody>
      </p:sp>
      <p:graphicFrame>
        <p:nvGraphicFramePr>
          <p:cNvPr id="2" name="Diagram 1"/>
          <p:cNvGraphicFramePr/>
          <p:nvPr>
            <p:extLst>
              <p:ext uri="{D42A27DB-BD31-4B8C-83A1-F6EECF244321}">
                <p14:modId xmlns:p14="http://schemas.microsoft.com/office/powerpoint/2010/main" val="2283528796"/>
              </p:ext>
            </p:extLst>
          </p:nvPr>
        </p:nvGraphicFramePr>
        <p:xfrm>
          <a:off x="-574724" y="941695"/>
          <a:ext cx="9882497" cy="5076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neural network - When should I use StandardScaler and when MinMaxScaler? -  Data Science Stack Exchan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7118" y="1832211"/>
            <a:ext cx="2426337" cy="19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9"/>
          <a:srcRect l="11611" r="17444" b="56855"/>
          <a:stretch/>
        </p:blipFill>
        <p:spPr>
          <a:xfrm>
            <a:off x="3408041" y="4585648"/>
            <a:ext cx="3446385" cy="1989512"/>
          </a:xfrm>
          <a:prstGeom prst="rect">
            <a:avLst/>
          </a:prstGeom>
        </p:spPr>
      </p:pic>
      <p:pic>
        <p:nvPicPr>
          <p:cNvPr id="11" name="Picture 10"/>
          <p:cNvPicPr>
            <a:picLocks noChangeAspect="1"/>
          </p:cNvPicPr>
          <p:nvPr/>
        </p:nvPicPr>
        <p:blipFill rotWithShape="1">
          <a:blip r:embed="rId10"/>
          <a:srcRect b="14051"/>
          <a:stretch/>
        </p:blipFill>
        <p:spPr>
          <a:xfrm>
            <a:off x="1601272" y="4711122"/>
            <a:ext cx="1806769" cy="1889366"/>
          </a:xfrm>
          <a:prstGeom prst="rect">
            <a:avLst/>
          </a:prstGeom>
        </p:spPr>
      </p:pic>
      <p:pic>
        <p:nvPicPr>
          <p:cNvPr id="12" name="Picture 11"/>
          <p:cNvPicPr>
            <a:picLocks noChangeAspect="1"/>
          </p:cNvPicPr>
          <p:nvPr/>
        </p:nvPicPr>
        <p:blipFill rotWithShape="1">
          <a:blip r:embed="rId9"/>
          <a:srcRect l="12447" t="54349" r="16885"/>
          <a:stretch/>
        </p:blipFill>
        <p:spPr>
          <a:xfrm>
            <a:off x="6854426" y="4585648"/>
            <a:ext cx="3285861" cy="2014840"/>
          </a:xfrm>
          <a:prstGeom prst="rect">
            <a:avLst/>
          </a:prstGeom>
        </p:spPr>
      </p:pic>
    </p:spTree>
    <p:extLst>
      <p:ext uri="{BB962C8B-B14F-4D97-AF65-F5344CB8AC3E}">
        <p14:creationId xmlns:p14="http://schemas.microsoft.com/office/powerpoint/2010/main" val="25108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00D52DB6-3397-41E1-8D07-4F971B4159E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graphicEl>
                                              <a:dgm id="{2FC82A1C-FF57-411E-8D70-B708D4C58FF4}"/>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graphicEl>
                                              <a:dgm id="{99C94C76-6A05-4C00-9ABF-7557B443CC0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graphicEl>
                                              <a:dgm id="{A1283C54-13AF-41E6-8A0B-C0A9478A90DC}"/>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Effect transition="in" filter="fade">
                                      <p:cBhvr>
                                        <p:cTn id="4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150126"/>
            <a:ext cx="11054687" cy="655092"/>
          </a:xfrm>
        </p:spPr>
        <p:txBody>
          <a:bodyPr>
            <a:normAutofit/>
          </a:bodyPr>
          <a:lstStyle/>
          <a:p>
            <a:r>
              <a:rPr lang="en-US" sz="4000" b="1" dirty="0"/>
              <a:t>Model Building: </a:t>
            </a:r>
          </a:p>
        </p:txBody>
      </p:sp>
      <p:sp>
        <p:nvSpPr>
          <p:cNvPr id="2" name="Rectangle 1"/>
          <p:cNvSpPr/>
          <p:nvPr/>
        </p:nvSpPr>
        <p:spPr>
          <a:xfrm>
            <a:off x="-1" y="805218"/>
            <a:ext cx="11586949" cy="1501254"/>
          </a:xfrm>
          <a:prstGeom prst="rect">
            <a:avLst/>
          </a:prstGeom>
        </p:spPr>
        <p:txBody>
          <a:bodyPr wrap="square">
            <a:spAutoFit/>
          </a:bodyPr>
          <a:lstStyle/>
          <a:p>
            <a:r>
              <a:rPr lang="en-US" dirty="0"/>
              <a:t>In model building , machine learning algorithms are </a:t>
            </a:r>
            <a:r>
              <a:rPr lang="en-US" b="1" dirty="0"/>
              <a:t>trained on historical data</a:t>
            </a:r>
            <a:r>
              <a:rPr lang="en-US" dirty="0"/>
              <a:t> to make predictions.</a:t>
            </a:r>
          </a:p>
          <a:p>
            <a:r>
              <a:rPr lang="en-US" dirty="0"/>
              <a:t>ML Algorithm that I have used is </a:t>
            </a:r>
            <a:r>
              <a:rPr lang="en-US" b="1" dirty="0"/>
              <a:t>Logistic Regression, Random Forest &amp; XG Boost</a:t>
            </a:r>
          </a:p>
          <a:p>
            <a:endParaRPr lang="en-US" b="1" dirty="0"/>
          </a:p>
          <a:p>
            <a:r>
              <a:rPr lang="en-US" dirty="0"/>
              <a:t>Three techniques were employed for building and evaluating predictive models for customer churn prediction:</a:t>
            </a:r>
          </a:p>
          <a:p>
            <a:endParaRPr lang="en-US" dirty="0"/>
          </a:p>
        </p:txBody>
      </p:sp>
      <p:graphicFrame>
        <p:nvGraphicFramePr>
          <p:cNvPr id="3" name="Diagram 2"/>
          <p:cNvGraphicFramePr/>
          <p:nvPr>
            <p:extLst>
              <p:ext uri="{D42A27DB-BD31-4B8C-83A1-F6EECF244321}">
                <p14:modId xmlns:p14="http://schemas.microsoft.com/office/powerpoint/2010/main" val="2069478340"/>
              </p:ext>
            </p:extLst>
          </p:nvPr>
        </p:nvGraphicFramePr>
        <p:xfrm>
          <a:off x="423080" y="1978924"/>
          <a:ext cx="11204812" cy="4503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How to Deal with Imbalanced Data in Classification Tasks? | by Eqibuana |  Medium"/>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63682" l="0" r="98298">
                        <a14:foregroundMark x1="13113" y1="6468" x2="7207" y2="10779"/>
                        <a14:foregroundMark x1="12312" y1="44942" x2="6406" y2="59038"/>
                        <a14:foregroundMark x1="73373" y1="4643" x2="75175" y2="25373"/>
                        <a14:foregroundMark x1="76577" y1="45274" x2="80781" y2="57214"/>
                        <a14:foregroundMark x1="42142" y1="45771" x2="57558" y2="45274"/>
                        <a14:foregroundMark x1="41642" y1="11774" x2="58659" y2="11774"/>
                      </a14:backgroundRemoval>
                    </a14:imgEffect>
                  </a14:imgLayer>
                </a14:imgProps>
              </a:ext>
              <a:ext uri="{28A0092B-C50C-407E-A947-70E740481C1C}">
                <a14:useLocalDpi xmlns:a14="http://schemas.microsoft.com/office/drawing/2010/main" val="0"/>
              </a:ext>
            </a:extLst>
          </a:blip>
          <a:srcRect b="34992"/>
          <a:stretch/>
        </p:blipFill>
        <p:spPr bwMode="auto">
          <a:xfrm>
            <a:off x="409433" y="4468959"/>
            <a:ext cx="5117910" cy="200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4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8A871E12-CF7F-4EE4-8A1D-E4546E2FEA1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3F7C1A69-6069-4D11-8D6D-4646EE322D5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EF99C182-DE53-48AF-8489-3F4BF4462E2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500"/>
                                        <p:tgtEl>
                                          <p:spTgt spid="205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graphicEl>
                                              <a:dgm id="{93975628-94BD-486C-A7C5-42626198293E}"/>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graphicEl>
                                              <a:dgm id="{C5E2DB32-8D5B-4B99-A08E-79404ED2CFE5}"/>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graphicEl>
                                              <a:dgm id="{076969AF-8353-43FB-83F6-22456631F726}"/>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graphicEl>
                                              <a:dgm id="{CCB054B0-A567-457E-9781-41A1D45E6B29}"/>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graphicEl>
                                              <a:dgm id="{BEC9AF8A-A26E-4B5A-8567-AC4A7A6999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Graphic spid="3" grpId="0">
        <p:bldSub>
          <a:bldDgm bld="lvlAtOnce"/>
        </p:bldSub>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2007</Words>
  <Application>Microsoft Office PowerPoint</Application>
  <PresentationFormat>Widescreen</PresentationFormat>
  <Paragraphs>203</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Condensed</vt:lpstr>
      <vt:lpstr>Bahnschrift Light</vt:lpstr>
      <vt:lpstr>Calibri</vt:lpstr>
      <vt:lpstr>Calibri Light</vt:lpstr>
      <vt:lpstr>Google Sans</vt:lpstr>
      <vt:lpstr>Söhne</vt:lpstr>
      <vt:lpstr>Symbol</vt:lpstr>
      <vt:lpstr>Office Theme</vt:lpstr>
      <vt:lpstr>PowerPoint Presentation</vt:lpstr>
      <vt:lpstr>PowerPoint Presentation</vt:lpstr>
      <vt:lpstr>Dataset Description :</vt:lpstr>
      <vt:lpstr>Overview :  </vt:lpstr>
      <vt:lpstr>Algorithm Used:</vt:lpstr>
      <vt:lpstr>EDA (Exploratory Data Analysis) :</vt:lpstr>
      <vt:lpstr>Key Findings of EDA : </vt:lpstr>
      <vt:lpstr>Data Preprocessing : </vt:lpstr>
      <vt:lpstr>Model Building: </vt:lpstr>
      <vt:lpstr>Evaluation Matrix of Classification Task - </vt:lpstr>
      <vt:lpstr>Evaluation of Models (without balancing) : </vt:lpstr>
      <vt:lpstr>Evaluation of Models (with Over- Sampling) : </vt:lpstr>
      <vt:lpstr>Evaluation of Models (with Under-Sampling) : </vt:lpstr>
      <vt:lpstr>Final Outcome : </vt:lpstr>
      <vt:lpstr>Further Improvement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kamakshi sharma</cp:lastModifiedBy>
  <cp:revision>136</cp:revision>
  <dcterms:created xsi:type="dcterms:W3CDTF">2020-12-23T13:36:53Z</dcterms:created>
  <dcterms:modified xsi:type="dcterms:W3CDTF">2024-04-15T12:10:02Z</dcterms:modified>
</cp:coreProperties>
</file>