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0"/>
  </p:notesMasterIdLst>
  <p:sldIdLst>
    <p:sldId id="429" r:id="rId2"/>
    <p:sldId id="438" r:id="rId3"/>
    <p:sldId id="444" r:id="rId4"/>
    <p:sldId id="445" r:id="rId5"/>
    <p:sldId id="443" r:id="rId6"/>
    <p:sldId id="442" r:id="rId7"/>
    <p:sldId id="440" r:id="rId8"/>
    <p:sldId id="451" r:id="rId9"/>
    <p:sldId id="437" r:id="rId10"/>
    <p:sldId id="436" r:id="rId11"/>
    <p:sldId id="458" r:id="rId12"/>
    <p:sldId id="459" r:id="rId13"/>
    <p:sldId id="460" r:id="rId14"/>
    <p:sldId id="439" r:id="rId15"/>
    <p:sldId id="441" r:id="rId16"/>
    <p:sldId id="433" r:id="rId17"/>
    <p:sldId id="432" r:id="rId18"/>
    <p:sldId id="45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9FF"/>
    <a:srgbClr val="005DA2"/>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7D5E3-6DD2-D20A-25E8-5832906B65A6}" v="12" dt="2023-12-14T14:14:21.731"/>
    <p1510:client id="{118C37D9-B561-AEE0-8308-DB36EDD24892}" v="24" dt="2023-12-03T05:00:39.295"/>
    <p1510:client id="{264121F1-D862-D9BC-2029-1E18ACE39E5C}" v="1269" dt="2023-12-02T19:54:44.313"/>
    <p1510:client id="{266AF9E7-C47A-5260-EA06-4FB272562130}" v="1" dt="2023-12-12T07:39:32.023"/>
    <p1510:client id="{2EDBD126-C28D-693C-4B73-5D1011745393}" v="11" dt="2023-12-03T06:39:20.420"/>
    <p1510:client id="{30C04AB0-3944-6F2E-FEEE-EF5289D3B2FD}" v="1" dt="2023-12-20T11:32:42.442"/>
    <p1510:client id="{375726D9-C56B-FF9B-E976-20F4F09ACC9E}" v="1" dt="2023-11-30T18:15:03.063"/>
    <p1510:client id="{3B1368BC-AB7E-5E5F-23D0-C97D87C19D8B}" v="5" dt="2023-12-21T06:12:46.404"/>
    <p1510:client id="{42230D10-9CB6-470A-891A-9AA3032A2DEF}" v="165" dt="2023-12-01T19:19:50.242"/>
    <p1510:client id="{4F62D0C2-37A5-6D83-78A7-E0C3A1EA2E5F}" v="10" dt="2023-11-29T09:10:11.220"/>
    <p1510:client id="{63113DD2-E2B1-189B-B6C6-A98C75ED1E59}" v="3" dt="2023-12-12T11:05:41.870"/>
    <p1510:client id="{683BF961-530B-5EEA-6BEF-D09E262A64F7}" v="3" dt="2023-12-21T06:20:06.301"/>
    <p1510:client id="{6860CADC-F5B5-C2FB-FD9A-2E00F547DB1A}" v="2" dt="2023-11-26T14:18:55.564"/>
    <p1510:client id="{6C6130B1-2C4A-6E1D-9838-B05C10527DDA}" v="1" dt="2023-11-24T12:35:49.761"/>
    <p1510:client id="{7350C677-1F50-457D-95BC-669B7D4BD9C1}" v="1" dt="2023-12-21T09:55:57.351"/>
    <p1510:client id="{747538F3-597F-2676-46C6-7E64716A005C}" v="1" dt="2023-12-09T06:40:49.351"/>
    <p1510:client id="{74AAA585-B158-7E5D-FB43-07639589DDBC}" v="5" dt="2023-12-21T06:00:48.731"/>
    <p1510:client id="{838F466E-9233-90BE-2ABB-8D51C3B43839}" v="4" dt="2023-12-03T07:33:30.897"/>
    <p1510:client id="{86753EDE-DDCF-DBFA-B37B-1637A373C439}" v="24" dt="2023-12-14T13:58:23.770"/>
    <p1510:client id="{8C5ABD9D-D0C0-CF3F-54C4-2E5314D77B2E}" v="1" dt="2023-12-21T06:10:46.192"/>
    <p1510:client id="{8CCD8DE7-BCF7-1421-226D-A853B2864EAD}" v="25" dt="2023-12-03T05:05:15.466"/>
    <p1510:client id="{930FFD30-9A60-A941-F488-96BEB58C68A0}" v="62" dt="2023-12-02T05:54:39.849"/>
    <p1510:client id="{9F330FCC-9834-D4AB-D78C-E24A8241840F}" v="117" dt="2023-11-27T18:02:23.206"/>
    <p1510:client id="{A282CB80-D9B5-94B6-F1C3-C16BCB263734}" v="19" dt="2023-12-02T15:31:39.251"/>
    <p1510:client id="{AA070FA4-D145-3122-DE07-6954D6C8D883}" v="1" dt="2023-12-02T19:54:46.122"/>
    <p1510:client id="{B19A1A0F-5470-8453-15B4-42B32A284DD8}" v="257" dt="2023-12-02T17:20:00.463"/>
    <p1510:client id="{C10A2AFA-BF75-B6FF-407D-813E40956E9B}" v="1" dt="2023-11-27T18:12:00.991"/>
    <p1510:client id="{CAFEE445-3B07-0863-F8E8-8D126C5C9FDF}" v="1" dt="2023-12-20T08:22:54.711"/>
    <p1510:client id="{D6A3C8F8-AF42-177A-CFD9-866589EBC928}" v="1" dt="2023-12-03T07:47:36.211"/>
    <p1510:client id="{E4DFEC9D-70DC-0F88-F266-C3558D370CF6}" v="44" dt="2023-11-27T18:10:16.234"/>
    <p1510:client id="{F127BC1E-BAC4-5621-722E-9538D46AB471}" v="2" dt="2023-11-23T21:01:59.211"/>
    <p1510:client id="{FC0C75E9-6B53-B04F-D1EC-1A8EA70C327E}" v="3" dt="2023-12-21T09:43:3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34" autoAdjust="0"/>
  </p:normalViewPr>
  <p:slideViewPr>
    <p:cSldViewPr snapToGrid="0">
      <p:cViewPr varScale="1">
        <p:scale>
          <a:sx n="68" d="100"/>
          <a:sy n="68" d="100"/>
        </p:scale>
        <p:origin x="79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hyperlink" Target="https://sefiks.com/2020/12/10/a-gentle-introduction-to-roc-curve-and-auc/"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hyperlink" Target="https://sefiks.com/2020/12/10/a-gentle-introduction-to-roc-curve-and-auc/"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28A8D2-8A80-4254-A344-A0148F689465}" type="doc">
      <dgm:prSet loTypeId="urn:microsoft.com/office/officeart/2009/3/layout/PieProcess" loCatId="list" qsTypeId="urn:microsoft.com/office/officeart/2005/8/quickstyle/simple5" qsCatId="simple" csTypeId="urn:microsoft.com/office/officeart/2005/8/colors/accent0_3" csCatId="mainScheme" phldr="1"/>
      <dgm:spPr/>
      <dgm:t>
        <a:bodyPr/>
        <a:lstStyle/>
        <a:p>
          <a:endParaRPr lang="en-US"/>
        </a:p>
      </dgm:t>
    </dgm:pt>
    <dgm:pt modelId="{9FB8248C-C93E-4019-855C-A5992ABE7AC0}">
      <dgm:prSet/>
      <dgm:spPr/>
      <dgm:t>
        <a:bodyPr/>
        <a:lstStyle/>
        <a:p>
          <a:r>
            <a:rPr lang="en-US" dirty="0"/>
            <a:t>Data Cleaning </a:t>
          </a:r>
        </a:p>
      </dgm:t>
    </dgm:pt>
    <dgm:pt modelId="{CBBE8615-2593-4665-AC7F-BBE7D7E2B255}" type="parTrans" cxnId="{815D3F22-1459-4352-A272-C1035D1976F7}">
      <dgm:prSet/>
      <dgm:spPr/>
      <dgm:t>
        <a:bodyPr/>
        <a:lstStyle/>
        <a:p>
          <a:endParaRPr lang="en-US"/>
        </a:p>
      </dgm:t>
    </dgm:pt>
    <dgm:pt modelId="{C903FF93-62ED-4AEE-BECA-C848375A7882}" type="sibTrans" cxnId="{815D3F22-1459-4352-A272-C1035D1976F7}">
      <dgm:prSet/>
      <dgm:spPr/>
      <dgm:t>
        <a:bodyPr/>
        <a:lstStyle/>
        <a:p>
          <a:endParaRPr lang="en-US"/>
        </a:p>
      </dgm:t>
    </dgm:pt>
    <dgm:pt modelId="{8BE80078-FAC0-4ADC-AA42-0A5D15ED0BD0}">
      <dgm:prSet/>
      <dgm:spPr/>
      <dgm:t>
        <a:bodyPr/>
        <a:lstStyle/>
        <a:p>
          <a:r>
            <a:rPr lang="en-US" dirty="0"/>
            <a:t>Feature </a:t>
          </a:r>
          <a:r>
            <a:rPr lang="en-US" b="0" i="0" dirty="0"/>
            <a:t>Engineering</a:t>
          </a:r>
          <a:endParaRPr lang="en-US" dirty="0"/>
        </a:p>
      </dgm:t>
    </dgm:pt>
    <dgm:pt modelId="{9295D5F2-B997-40AE-9BF3-E9FB19258E5E}" type="parTrans" cxnId="{3D0AB248-05B6-47F2-A410-645B96D75BA4}">
      <dgm:prSet/>
      <dgm:spPr/>
      <dgm:t>
        <a:bodyPr/>
        <a:lstStyle/>
        <a:p>
          <a:endParaRPr lang="en-US"/>
        </a:p>
      </dgm:t>
    </dgm:pt>
    <dgm:pt modelId="{6AD9534D-67BC-44B1-84F7-C6F6323C4061}" type="sibTrans" cxnId="{3D0AB248-05B6-47F2-A410-645B96D75BA4}">
      <dgm:prSet/>
      <dgm:spPr/>
      <dgm:t>
        <a:bodyPr/>
        <a:lstStyle/>
        <a:p>
          <a:endParaRPr lang="en-US"/>
        </a:p>
      </dgm:t>
    </dgm:pt>
    <dgm:pt modelId="{0063CC5C-B811-4FC0-AD49-506D1C480947}">
      <dgm:prSet/>
      <dgm:spPr/>
      <dgm:t>
        <a:bodyPr/>
        <a:lstStyle/>
        <a:p>
          <a:r>
            <a:rPr lang="en-US" b="1" dirty="0"/>
            <a:t>Removed the columns </a:t>
          </a:r>
          <a:r>
            <a:rPr lang="en-US" dirty="0"/>
            <a:t>that are not required for model building </a:t>
          </a:r>
        </a:p>
      </dgm:t>
    </dgm:pt>
    <dgm:pt modelId="{DA09A69D-2792-445F-9C93-56D256B9C876}" type="parTrans" cxnId="{6E725552-34E4-4E03-BEF9-5429E05AD406}">
      <dgm:prSet/>
      <dgm:spPr/>
      <dgm:t>
        <a:bodyPr/>
        <a:lstStyle/>
        <a:p>
          <a:endParaRPr lang="en-US"/>
        </a:p>
      </dgm:t>
    </dgm:pt>
    <dgm:pt modelId="{4C8AF55C-10FD-48F7-BDA1-BC8CA4D4CE57}" type="sibTrans" cxnId="{6E725552-34E4-4E03-BEF9-5429E05AD406}">
      <dgm:prSet/>
      <dgm:spPr/>
      <dgm:t>
        <a:bodyPr/>
        <a:lstStyle/>
        <a:p>
          <a:endParaRPr lang="en-US"/>
        </a:p>
      </dgm:t>
    </dgm:pt>
    <dgm:pt modelId="{69CFBA61-7122-455D-9B9A-655DF201E0E3}">
      <dgm:prSet/>
      <dgm:spPr/>
      <dgm:t>
        <a:bodyPr/>
        <a:lstStyle/>
        <a:p>
          <a:r>
            <a:rPr lang="en-US" dirty="0"/>
            <a:t>Created Some new features as required </a:t>
          </a:r>
        </a:p>
      </dgm:t>
    </dgm:pt>
    <dgm:pt modelId="{4FF05C1A-F1A5-4C86-A1C6-8A435236AC38}" type="parTrans" cxnId="{7608B34E-4F63-4108-AE07-5D005355FE22}">
      <dgm:prSet/>
      <dgm:spPr/>
      <dgm:t>
        <a:bodyPr/>
        <a:lstStyle/>
        <a:p>
          <a:endParaRPr lang="en-US"/>
        </a:p>
      </dgm:t>
    </dgm:pt>
    <dgm:pt modelId="{A4156A8E-E822-48AB-BDC6-79BB794AEFCF}" type="sibTrans" cxnId="{7608B34E-4F63-4108-AE07-5D005355FE22}">
      <dgm:prSet/>
      <dgm:spPr/>
      <dgm:t>
        <a:bodyPr/>
        <a:lstStyle/>
        <a:p>
          <a:endParaRPr lang="en-US"/>
        </a:p>
      </dgm:t>
    </dgm:pt>
    <dgm:pt modelId="{18ED3076-BF6C-416A-82D8-EF6D1145D36E}">
      <dgm:prSet/>
      <dgm:spPr/>
      <dgm:t>
        <a:bodyPr/>
        <a:lstStyle/>
        <a:p>
          <a:r>
            <a:rPr lang="en-US" dirty="0"/>
            <a:t>Numerical Variable Analysis </a:t>
          </a:r>
        </a:p>
      </dgm:t>
    </dgm:pt>
    <dgm:pt modelId="{AA4F6E0B-FE9E-43AE-96F6-7BACC538EC1C}" type="parTrans" cxnId="{A9BFD52F-5D69-4C49-97FB-F8B34E724611}">
      <dgm:prSet/>
      <dgm:spPr/>
      <dgm:t>
        <a:bodyPr/>
        <a:lstStyle/>
        <a:p>
          <a:endParaRPr lang="en-US"/>
        </a:p>
      </dgm:t>
    </dgm:pt>
    <dgm:pt modelId="{5D5EB009-0C16-4AB6-8282-797D9E2819DE}" type="sibTrans" cxnId="{A9BFD52F-5D69-4C49-97FB-F8B34E724611}">
      <dgm:prSet/>
      <dgm:spPr/>
      <dgm:t>
        <a:bodyPr/>
        <a:lstStyle/>
        <a:p>
          <a:endParaRPr lang="en-US"/>
        </a:p>
      </dgm:t>
    </dgm:pt>
    <dgm:pt modelId="{5AFCE251-2281-4372-8A8B-6A3A5C9C9CD0}">
      <dgm:prSet/>
      <dgm:spPr/>
      <dgm:t>
        <a:bodyPr/>
        <a:lstStyle/>
        <a:p>
          <a:r>
            <a:rPr lang="en-US" dirty="0"/>
            <a:t>No nulls were there &amp; </a:t>
          </a:r>
          <a:r>
            <a:rPr lang="en-US" b="1" dirty="0"/>
            <a:t>Rectified inappropriate datatype</a:t>
          </a:r>
        </a:p>
      </dgm:t>
    </dgm:pt>
    <dgm:pt modelId="{C75F23E9-C938-48B1-9FB0-D0DF48FA278F}" type="parTrans" cxnId="{417516AD-1D0C-4476-AA2C-7018B36E80C0}">
      <dgm:prSet/>
      <dgm:spPr/>
      <dgm:t>
        <a:bodyPr/>
        <a:lstStyle/>
        <a:p>
          <a:endParaRPr lang="en-US"/>
        </a:p>
      </dgm:t>
    </dgm:pt>
    <dgm:pt modelId="{ECB1503E-1EB1-49A0-AF59-E7698C063D8E}" type="sibTrans" cxnId="{417516AD-1D0C-4476-AA2C-7018B36E80C0}">
      <dgm:prSet/>
      <dgm:spPr/>
      <dgm:t>
        <a:bodyPr/>
        <a:lstStyle/>
        <a:p>
          <a:endParaRPr lang="en-US"/>
        </a:p>
      </dgm:t>
    </dgm:pt>
    <dgm:pt modelId="{2F5093BD-BF4E-493F-9045-6EB7A599C940}">
      <dgm:prSet/>
      <dgm:spPr/>
      <dgm:t>
        <a:bodyPr/>
        <a:lstStyle/>
        <a:p>
          <a:r>
            <a:rPr lang="en-US" dirty="0"/>
            <a:t>For e.g., </a:t>
          </a:r>
          <a:r>
            <a:rPr lang="en-US" dirty="0" err="1"/>
            <a:t>is_fraud_cat</a:t>
          </a:r>
          <a:r>
            <a:rPr lang="en-US" dirty="0"/>
            <a:t> for categorical analysis,</a:t>
          </a:r>
        </a:p>
      </dgm:t>
    </dgm:pt>
    <dgm:pt modelId="{50168550-33EE-41F6-BF33-19A1CEB08DAA}" type="parTrans" cxnId="{27546464-B1BB-4D25-B66B-4BCCBA063AE0}">
      <dgm:prSet/>
      <dgm:spPr/>
      <dgm:t>
        <a:bodyPr/>
        <a:lstStyle/>
        <a:p>
          <a:endParaRPr lang="en-US"/>
        </a:p>
      </dgm:t>
    </dgm:pt>
    <dgm:pt modelId="{3C1EB16F-20E2-4DAD-BD86-56D2382C9FF1}" type="sibTrans" cxnId="{27546464-B1BB-4D25-B66B-4BCCBA063AE0}">
      <dgm:prSet/>
      <dgm:spPr/>
      <dgm:t>
        <a:bodyPr/>
        <a:lstStyle/>
        <a:p>
          <a:endParaRPr lang="en-US"/>
        </a:p>
      </dgm:t>
    </dgm:pt>
    <dgm:pt modelId="{7C016E21-E0C1-4347-8CBB-22AA909B3182}">
      <dgm:prSet/>
      <dgm:spPr/>
      <dgm:t>
        <a:bodyPr/>
        <a:lstStyle/>
        <a:p>
          <a:r>
            <a:rPr lang="en-US" dirty="0"/>
            <a:t>Categorical Variable Analysis </a:t>
          </a:r>
        </a:p>
      </dgm:t>
    </dgm:pt>
    <dgm:pt modelId="{EFFAFA8E-1D70-4DD6-B0F0-87EAD53F6410}" type="parTrans" cxnId="{216D3279-2383-4AD5-BBBA-E64099AEB21D}">
      <dgm:prSet/>
      <dgm:spPr/>
      <dgm:t>
        <a:bodyPr/>
        <a:lstStyle/>
        <a:p>
          <a:endParaRPr lang="en-US"/>
        </a:p>
      </dgm:t>
    </dgm:pt>
    <dgm:pt modelId="{767EA042-DE93-4342-8F68-3E24C08890B8}" type="sibTrans" cxnId="{216D3279-2383-4AD5-BBBA-E64099AEB21D}">
      <dgm:prSet/>
      <dgm:spPr/>
      <dgm:t>
        <a:bodyPr/>
        <a:lstStyle/>
        <a:p>
          <a:endParaRPr lang="en-US"/>
        </a:p>
      </dgm:t>
    </dgm:pt>
    <dgm:pt modelId="{78CC7F53-F7A8-433A-8F05-978466EC7E79}">
      <dgm:prSet/>
      <dgm:spPr/>
      <dgm:t>
        <a:bodyPr/>
        <a:lstStyle/>
        <a:p>
          <a:r>
            <a:rPr lang="en-US" b="1" i="0" dirty="0"/>
            <a:t>Transaction categories and gender distribution</a:t>
          </a:r>
          <a:r>
            <a:rPr lang="en-US" b="0" i="0" dirty="0"/>
            <a:t>, both for the entire dataset and specifically for fraudulent transactions.</a:t>
          </a:r>
          <a:endParaRPr lang="en-US" dirty="0"/>
        </a:p>
      </dgm:t>
    </dgm:pt>
    <dgm:pt modelId="{4B701719-CF11-4A3F-B2E0-8850ABB4E918}" type="parTrans" cxnId="{2F1D0903-6CD4-4F19-B399-1947D2D01E62}">
      <dgm:prSet/>
      <dgm:spPr/>
      <dgm:t>
        <a:bodyPr/>
        <a:lstStyle/>
        <a:p>
          <a:endParaRPr lang="en-US"/>
        </a:p>
      </dgm:t>
    </dgm:pt>
    <dgm:pt modelId="{7FDEAB6E-EF64-429F-A672-7C93AA666BAA}" type="sibTrans" cxnId="{2F1D0903-6CD4-4F19-B399-1947D2D01E62}">
      <dgm:prSet/>
      <dgm:spPr/>
      <dgm:t>
        <a:bodyPr/>
        <a:lstStyle/>
        <a:p>
          <a:endParaRPr lang="en-US"/>
        </a:p>
      </dgm:t>
    </dgm:pt>
    <dgm:pt modelId="{758E6749-361D-4229-A06D-A2C4861EA143}">
      <dgm:prSet/>
      <dgm:spPr/>
      <dgm:t>
        <a:bodyPr/>
        <a:lstStyle/>
        <a:p>
          <a:r>
            <a:rPr lang="en-US" dirty="0"/>
            <a:t>for numerical analysis </a:t>
          </a:r>
          <a:r>
            <a:rPr lang="en-US" b="0" i="0" dirty="0"/>
            <a:t>age' , '</a:t>
          </a:r>
          <a:r>
            <a:rPr lang="en-US" b="0" i="0" dirty="0" err="1"/>
            <a:t>trans_month</a:t>
          </a:r>
          <a:r>
            <a:rPr lang="en-US" b="0" i="0" dirty="0"/>
            <a:t>', '</a:t>
          </a:r>
          <a:r>
            <a:rPr lang="en-US" b="0" i="0" dirty="0" err="1"/>
            <a:t>trans_year</a:t>
          </a:r>
          <a:r>
            <a:rPr lang="en-US" b="0" i="0" dirty="0"/>
            <a:t>', 'month_name’,</a:t>
          </a:r>
          <a:r>
            <a:rPr lang="en-US" b="0" i="0" dirty="0" err="1"/>
            <a:t>etc</a:t>
          </a:r>
          <a:r>
            <a:rPr lang="en-US" b="0" i="0" dirty="0"/>
            <a:t>.  </a:t>
          </a:r>
          <a:endParaRPr lang="en-US" dirty="0"/>
        </a:p>
      </dgm:t>
    </dgm:pt>
    <dgm:pt modelId="{56141079-F92A-4D1F-8E02-E1CED78EB059}" type="parTrans" cxnId="{1084B5BF-95D8-4A3D-ACEA-7B2591618BBB}">
      <dgm:prSet/>
      <dgm:spPr/>
      <dgm:t>
        <a:bodyPr/>
        <a:lstStyle/>
        <a:p>
          <a:endParaRPr lang="en-US"/>
        </a:p>
      </dgm:t>
    </dgm:pt>
    <dgm:pt modelId="{65A9242C-A9E7-4989-A959-14C9134BB0D4}" type="sibTrans" cxnId="{1084B5BF-95D8-4A3D-ACEA-7B2591618BBB}">
      <dgm:prSet/>
      <dgm:spPr/>
      <dgm:t>
        <a:bodyPr/>
        <a:lstStyle/>
        <a:p>
          <a:endParaRPr lang="en-US"/>
        </a:p>
      </dgm:t>
    </dgm:pt>
    <dgm:pt modelId="{17CEFDAC-C5D4-4BBC-8790-F8A90C2C8D7E}">
      <dgm:prSet/>
      <dgm:spPr/>
      <dgm:t>
        <a:bodyPr/>
        <a:lstStyle/>
        <a:p>
          <a:r>
            <a:rPr lang="en-US" b="0" i="0" dirty="0"/>
            <a:t>Top 10 fraudulent transactions by </a:t>
          </a:r>
          <a:r>
            <a:rPr lang="en-US" b="1" i="0" dirty="0"/>
            <a:t>job, city, and state</a:t>
          </a:r>
          <a:endParaRPr lang="en-US" b="1" dirty="0"/>
        </a:p>
      </dgm:t>
    </dgm:pt>
    <dgm:pt modelId="{23D9CB8C-A05E-4A54-A64E-1C2D1F85B17F}" type="parTrans" cxnId="{B52D146D-E3A9-4CC2-A524-A0E4196C3CFF}">
      <dgm:prSet/>
      <dgm:spPr/>
      <dgm:t>
        <a:bodyPr/>
        <a:lstStyle/>
        <a:p>
          <a:endParaRPr lang="en-US"/>
        </a:p>
      </dgm:t>
    </dgm:pt>
    <dgm:pt modelId="{64A154D5-CA07-40A2-9D8D-CAB122E7B8E4}" type="sibTrans" cxnId="{B52D146D-E3A9-4CC2-A524-A0E4196C3CFF}">
      <dgm:prSet/>
      <dgm:spPr/>
      <dgm:t>
        <a:bodyPr/>
        <a:lstStyle/>
        <a:p>
          <a:endParaRPr lang="en-US"/>
        </a:p>
      </dgm:t>
    </dgm:pt>
    <dgm:pt modelId="{4B82AB42-F16D-44BA-A5FD-603797603F3C}">
      <dgm:prSet/>
      <dgm:spPr/>
      <dgm:t>
        <a:bodyPr/>
        <a:lstStyle/>
        <a:p>
          <a:r>
            <a:rPr lang="en-US" dirty="0"/>
            <a:t>Visualized - </a:t>
          </a:r>
        </a:p>
      </dgm:t>
    </dgm:pt>
    <dgm:pt modelId="{F60E6266-A8C9-411B-A2CD-A5F5C292FE75}" type="parTrans" cxnId="{B537D07E-A700-4212-AC95-5C5F7F05B061}">
      <dgm:prSet/>
      <dgm:spPr/>
      <dgm:t>
        <a:bodyPr/>
        <a:lstStyle/>
        <a:p>
          <a:endParaRPr lang="en-US"/>
        </a:p>
      </dgm:t>
    </dgm:pt>
    <dgm:pt modelId="{0325244D-B557-49AD-9A6C-AF769DFF0F8D}" type="sibTrans" cxnId="{B537D07E-A700-4212-AC95-5C5F7F05B061}">
      <dgm:prSet/>
      <dgm:spPr/>
      <dgm:t>
        <a:bodyPr/>
        <a:lstStyle/>
        <a:p>
          <a:endParaRPr lang="en-US"/>
        </a:p>
      </dgm:t>
    </dgm:pt>
    <dgm:pt modelId="{7C843539-9622-4FF1-ACA9-A95D24379B45}">
      <dgm:prSet/>
      <dgm:spPr/>
      <dgm:t>
        <a:bodyPr/>
        <a:lstStyle/>
        <a:p>
          <a:endParaRPr lang="en-US" dirty="0"/>
        </a:p>
      </dgm:t>
    </dgm:pt>
    <dgm:pt modelId="{9B36DAB5-9305-467A-A155-B40801BF999E}" type="parTrans" cxnId="{E77CFC29-FDCB-42C8-92BA-4D2E3CB9D5DD}">
      <dgm:prSet/>
      <dgm:spPr/>
      <dgm:t>
        <a:bodyPr/>
        <a:lstStyle/>
        <a:p>
          <a:endParaRPr lang="en-US"/>
        </a:p>
      </dgm:t>
    </dgm:pt>
    <dgm:pt modelId="{B8B209E6-FD6E-4FF4-87D4-B1AB7F1CD755}" type="sibTrans" cxnId="{E77CFC29-FDCB-42C8-92BA-4D2E3CB9D5DD}">
      <dgm:prSet/>
      <dgm:spPr/>
      <dgm:t>
        <a:bodyPr/>
        <a:lstStyle/>
        <a:p>
          <a:endParaRPr lang="en-US"/>
        </a:p>
      </dgm:t>
    </dgm:pt>
    <dgm:pt modelId="{81C37471-B4EF-49C8-88BD-2FAF74A27764}">
      <dgm:prSet/>
      <dgm:spPr/>
      <dgm:t>
        <a:bodyPr/>
        <a:lstStyle/>
        <a:p>
          <a:r>
            <a:rPr lang="en-US" b="0" i="0" dirty="0"/>
            <a:t>Visualized Overall </a:t>
          </a:r>
          <a:r>
            <a:rPr lang="en-US" b="1" i="0" dirty="0"/>
            <a:t>Skewness</a:t>
          </a:r>
          <a:endParaRPr lang="en-US" b="1" dirty="0"/>
        </a:p>
      </dgm:t>
    </dgm:pt>
    <dgm:pt modelId="{12217F90-E674-4136-ADA7-8E705B5F02FE}" type="parTrans" cxnId="{06DB1767-2E4E-45D6-8BD8-B0CAD95CE033}">
      <dgm:prSet/>
      <dgm:spPr/>
      <dgm:t>
        <a:bodyPr/>
        <a:lstStyle/>
        <a:p>
          <a:endParaRPr lang="en-US"/>
        </a:p>
      </dgm:t>
    </dgm:pt>
    <dgm:pt modelId="{43BA1A7D-7C61-4BA6-A0D6-2A730555FF6B}" type="sibTrans" cxnId="{06DB1767-2E4E-45D6-8BD8-B0CAD95CE033}">
      <dgm:prSet/>
      <dgm:spPr/>
      <dgm:t>
        <a:bodyPr/>
        <a:lstStyle/>
        <a:p>
          <a:endParaRPr lang="en-US"/>
        </a:p>
      </dgm:t>
    </dgm:pt>
    <dgm:pt modelId="{67A0A1B1-531A-44A4-9EFC-BECEA1A8B854}">
      <dgm:prSet/>
      <dgm:spPr/>
      <dgm:t>
        <a:bodyPr/>
        <a:lstStyle/>
        <a:p>
          <a:r>
            <a:rPr lang="en-US" b="0" i="0" dirty="0"/>
            <a:t>Class balance – </a:t>
          </a:r>
          <a:endParaRPr lang="en-US" b="0" dirty="0"/>
        </a:p>
      </dgm:t>
    </dgm:pt>
    <dgm:pt modelId="{86FF5C4E-C8DE-4C5B-8FCF-D367D6AC24FC}" type="parTrans" cxnId="{E282A38E-1037-4854-9151-779F76374E66}">
      <dgm:prSet/>
      <dgm:spPr/>
      <dgm:t>
        <a:bodyPr/>
        <a:lstStyle/>
        <a:p>
          <a:endParaRPr lang="en-US"/>
        </a:p>
      </dgm:t>
    </dgm:pt>
    <dgm:pt modelId="{ED8B74D9-362F-42BB-8541-1AA0BC285A33}" type="sibTrans" cxnId="{E282A38E-1037-4854-9151-779F76374E66}">
      <dgm:prSet/>
      <dgm:spPr/>
      <dgm:t>
        <a:bodyPr/>
        <a:lstStyle/>
        <a:p>
          <a:endParaRPr lang="en-US"/>
        </a:p>
      </dgm:t>
    </dgm:pt>
    <dgm:pt modelId="{B0E650C1-E84E-4A05-BA50-CF644AB9818B}">
      <dgm:prSet/>
      <dgm:spPr/>
      <dgm:t>
        <a:bodyPr/>
        <a:lstStyle/>
        <a:p>
          <a:r>
            <a:rPr lang="en-US" b="1" i="0" dirty="0"/>
            <a:t>Bivariate Analysis </a:t>
          </a:r>
          <a:r>
            <a:rPr lang="en-US" b="0" i="0" dirty="0"/>
            <a:t>- </a:t>
          </a:r>
          <a:r>
            <a:rPr lang="en-US" b="0" i="0" dirty="0" err="1"/>
            <a:t>Vizualisation</a:t>
          </a:r>
          <a:r>
            <a:rPr lang="en-US" b="0" i="0" dirty="0"/>
            <a:t> with '</a:t>
          </a:r>
          <a:r>
            <a:rPr lang="en-US" b="0" i="0" dirty="0" err="1"/>
            <a:t>is_fraud</a:t>
          </a:r>
          <a:r>
            <a:rPr lang="en-US" b="0" i="0" dirty="0"/>
            <a:t>'</a:t>
          </a:r>
          <a:endParaRPr lang="en-US" b="0" dirty="0"/>
        </a:p>
      </dgm:t>
    </dgm:pt>
    <dgm:pt modelId="{CBFB2979-0185-4182-8E67-A0DE6D7698B0}" type="parTrans" cxnId="{6741C4EB-3DC4-4263-AAD1-1F54BF3F7D8A}">
      <dgm:prSet/>
      <dgm:spPr/>
      <dgm:t>
        <a:bodyPr/>
        <a:lstStyle/>
        <a:p>
          <a:endParaRPr lang="en-US"/>
        </a:p>
      </dgm:t>
    </dgm:pt>
    <dgm:pt modelId="{804FD4C3-ED7E-4019-A0ED-B3A5A8EE66EC}" type="sibTrans" cxnId="{6741C4EB-3DC4-4263-AAD1-1F54BF3F7D8A}">
      <dgm:prSet/>
      <dgm:spPr/>
      <dgm:t>
        <a:bodyPr/>
        <a:lstStyle/>
        <a:p>
          <a:endParaRPr lang="en-US"/>
        </a:p>
      </dgm:t>
    </dgm:pt>
    <dgm:pt modelId="{E761783F-31EA-4D66-BF10-D005BA90DF8F}">
      <dgm:prSet/>
      <dgm:spPr/>
      <dgm:t>
        <a:bodyPr/>
        <a:lstStyle/>
        <a:p>
          <a:r>
            <a:rPr lang="en-US" i="1" dirty="0"/>
            <a:t>age groups ,</a:t>
          </a:r>
          <a:endParaRPr lang="en-US" b="0" i="0" dirty="0"/>
        </a:p>
      </dgm:t>
    </dgm:pt>
    <dgm:pt modelId="{0F11283C-C2D0-46CE-9B55-DD2465148C10}" type="parTrans" cxnId="{305134A2-6309-4DBB-8AAC-BDD6562F0A22}">
      <dgm:prSet/>
      <dgm:spPr/>
      <dgm:t>
        <a:bodyPr/>
        <a:lstStyle/>
        <a:p>
          <a:endParaRPr lang="en-US"/>
        </a:p>
      </dgm:t>
    </dgm:pt>
    <dgm:pt modelId="{E3B07B5E-8B84-473B-A0B4-1FAF2FE674DB}" type="sibTrans" cxnId="{305134A2-6309-4DBB-8AAC-BDD6562F0A22}">
      <dgm:prSet/>
      <dgm:spPr/>
      <dgm:t>
        <a:bodyPr/>
        <a:lstStyle/>
        <a:p>
          <a:endParaRPr lang="en-US"/>
        </a:p>
      </dgm:t>
    </dgm:pt>
    <dgm:pt modelId="{60538F52-0A56-4696-8FE7-FB6AB88FF23E}">
      <dgm:prSet/>
      <dgm:spPr/>
      <dgm:t>
        <a:bodyPr/>
        <a:lstStyle/>
        <a:p>
          <a:r>
            <a:rPr lang="en-US" b="0" i="0" dirty="0"/>
            <a:t>Not Fraud (99.4%)</a:t>
          </a:r>
          <a:endParaRPr lang="en-US" b="0" dirty="0"/>
        </a:p>
      </dgm:t>
    </dgm:pt>
    <dgm:pt modelId="{BDAA5007-9928-4E6D-8852-64E5147D45FE}" type="parTrans" cxnId="{C86B2BF1-7E90-4FA7-83F2-098CC8512A3F}">
      <dgm:prSet/>
      <dgm:spPr/>
      <dgm:t>
        <a:bodyPr/>
        <a:lstStyle/>
        <a:p>
          <a:endParaRPr lang="en-US"/>
        </a:p>
      </dgm:t>
    </dgm:pt>
    <dgm:pt modelId="{D3D03B75-57F8-4FE3-9D05-1CEA018B9092}" type="sibTrans" cxnId="{C86B2BF1-7E90-4FA7-83F2-098CC8512A3F}">
      <dgm:prSet/>
      <dgm:spPr/>
      <dgm:t>
        <a:bodyPr/>
        <a:lstStyle/>
        <a:p>
          <a:endParaRPr lang="en-US"/>
        </a:p>
      </dgm:t>
    </dgm:pt>
    <dgm:pt modelId="{A8A60F63-7E70-4EF4-B640-1AE226C73CB5}">
      <dgm:prSet/>
      <dgm:spPr/>
      <dgm:t>
        <a:bodyPr/>
        <a:lstStyle/>
        <a:p>
          <a:r>
            <a:rPr lang="en-US" b="0" dirty="0"/>
            <a:t>Fraud (0.6%)</a:t>
          </a:r>
        </a:p>
      </dgm:t>
    </dgm:pt>
    <dgm:pt modelId="{407A5BA2-3BB0-4F9A-A786-423511E546CC}" type="parTrans" cxnId="{2F02B7FC-B682-4BAC-BDEF-291213FE04DC}">
      <dgm:prSet/>
      <dgm:spPr/>
      <dgm:t>
        <a:bodyPr/>
        <a:lstStyle/>
        <a:p>
          <a:endParaRPr lang="en-US"/>
        </a:p>
      </dgm:t>
    </dgm:pt>
    <dgm:pt modelId="{8FF89EB0-707B-45A6-9604-5E1ADA03C96E}" type="sibTrans" cxnId="{2F02B7FC-B682-4BAC-BDEF-291213FE04DC}">
      <dgm:prSet/>
      <dgm:spPr/>
      <dgm:t>
        <a:bodyPr/>
        <a:lstStyle/>
        <a:p>
          <a:endParaRPr lang="en-US"/>
        </a:p>
      </dgm:t>
    </dgm:pt>
    <dgm:pt modelId="{22FE0F2E-A50F-4776-8542-7E707A8DD6C3}">
      <dgm:prSet/>
      <dgm:spPr/>
      <dgm:t>
        <a:bodyPr/>
        <a:lstStyle/>
        <a:p>
          <a:r>
            <a:rPr lang="en-US" i="1" dirty="0"/>
            <a:t>latitudinal &amp; longitudinal distance and</a:t>
          </a:r>
          <a:endParaRPr lang="en-US" b="0" i="0" dirty="0"/>
        </a:p>
      </dgm:t>
    </dgm:pt>
    <dgm:pt modelId="{EE8640E7-729E-4B49-80C4-B95E51324E91}" type="parTrans" cxnId="{1975D3B8-EB51-4AC8-BF72-35D2DC43DF8C}">
      <dgm:prSet/>
      <dgm:spPr/>
      <dgm:t>
        <a:bodyPr/>
        <a:lstStyle/>
        <a:p>
          <a:endParaRPr lang="en-US"/>
        </a:p>
      </dgm:t>
    </dgm:pt>
    <dgm:pt modelId="{244AC481-C985-46DE-ACEB-5C1CC5ADB3C0}" type="sibTrans" cxnId="{1975D3B8-EB51-4AC8-BF72-35D2DC43DF8C}">
      <dgm:prSet/>
      <dgm:spPr/>
      <dgm:t>
        <a:bodyPr/>
        <a:lstStyle/>
        <a:p>
          <a:endParaRPr lang="en-US"/>
        </a:p>
      </dgm:t>
    </dgm:pt>
    <dgm:pt modelId="{6BB413E5-4BDE-44B7-89B4-65EA91211242}">
      <dgm:prSet/>
      <dgm:spPr/>
      <dgm:t>
        <a:bodyPr/>
        <a:lstStyle/>
        <a:p>
          <a:r>
            <a:rPr lang="en-US" i="1" dirty="0"/>
            <a:t>month &amp; year.</a:t>
          </a:r>
          <a:endParaRPr lang="en-US" b="0" i="0" dirty="0"/>
        </a:p>
      </dgm:t>
    </dgm:pt>
    <dgm:pt modelId="{960611C9-6846-4A85-ADD1-57CE065CDDED}" type="parTrans" cxnId="{EB1EB9D7-FE9F-4816-94F9-B6719BFC6ADE}">
      <dgm:prSet/>
      <dgm:spPr/>
      <dgm:t>
        <a:bodyPr/>
        <a:lstStyle/>
        <a:p>
          <a:endParaRPr lang="en-US"/>
        </a:p>
      </dgm:t>
    </dgm:pt>
    <dgm:pt modelId="{C260E180-5927-4B93-A853-BE97F77C5EAC}" type="sibTrans" cxnId="{EB1EB9D7-FE9F-4816-94F9-B6719BFC6ADE}">
      <dgm:prSet/>
      <dgm:spPr/>
      <dgm:t>
        <a:bodyPr/>
        <a:lstStyle/>
        <a:p>
          <a:endParaRPr lang="en-US"/>
        </a:p>
      </dgm:t>
    </dgm:pt>
    <dgm:pt modelId="{59DBB6CE-3391-44DD-94DB-D9BAA65271EF}" type="pres">
      <dgm:prSet presAssocID="{6E28A8D2-8A80-4254-A344-A0148F689465}" presName="Name0" presStyleCnt="0">
        <dgm:presLayoutVars>
          <dgm:chMax val="7"/>
          <dgm:chPref val="7"/>
          <dgm:dir/>
          <dgm:animOne val="branch"/>
          <dgm:animLvl val="lvl"/>
        </dgm:presLayoutVars>
      </dgm:prSet>
      <dgm:spPr/>
    </dgm:pt>
    <dgm:pt modelId="{D17B1A27-A625-4CD5-A933-618BCCC86412}" type="pres">
      <dgm:prSet presAssocID="{9FB8248C-C93E-4019-855C-A5992ABE7AC0}" presName="ParentComposite" presStyleCnt="0"/>
      <dgm:spPr/>
    </dgm:pt>
    <dgm:pt modelId="{9CE92F88-E3CB-401C-AB9F-23D6D90EE7DD}" type="pres">
      <dgm:prSet presAssocID="{9FB8248C-C93E-4019-855C-A5992ABE7AC0}" presName="Chord" presStyleLbl="bgShp" presStyleIdx="0" presStyleCnt="4"/>
      <dgm:spPr/>
    </dgm:pt>
    <dgm:pt modelId="{584FE0ED-BB88-42AB-ABD6-C3620E6A66FE}" type="pres">
      <dgm:prSet presAssocID="{9FB8248C-C93E-4019-855C-A5992ABE7AC0}" presName="Pie" presStyleLbl="alignNode1" presStyleIdx="0" presStyleCnt="4"/>
      <dgm:spPr/>
    </dgm:pt>
    <dgm:pt modelId="{3B43C2F0-D090-4787-B98D-775A54F30D35}" type="pres">
      <dgm:prSet presAssocID="{9FB8248C-C93E-4019-855C-A5992ABE7AC0}" presName="Parent" presStyleLbl="revTx" presStyleIdx="0" presStyleCnt="8" custScaleY="109164" custLinFactNeighborX="7374" custLinFactNeighborY="2034">
        <dgm:presLayoutVars>
          <dgm:chMax val="1"/>
          <dgm:chPref val="1"/>
          <dgm:bulletEnabled val="1"/>
        </dgm:presLayoutVars>
      </dgm:prSet>
      <dgm:spPr/>
    </dgm:pt>
    <dgm:pt modelId="{8DB2C348-EEDA-4BC8-B9FE-7169B2847B5A}" type="pres">
      <dgm:prSet presAssocID="{4C8AF55C-10FD-48F7-BDA1-BC8CA4D4CE57}" presName="negSibTrans" presStyleCnt="0"/>
      <dgm:spPr/>
    </dgm:pt>
    <dgm:pt modelId="{B8672277-6343-41AE-A3E5-5E22ADC0949D}" type="pres">
      <dgm:prSet presAssocID="{9FB8248C-C93E-4019-855C-A5992ABE7AC0}" presName="composite" presStyleCnt="0"/>
      <dgm:spPr/>
    </dgm:pt>
    <dgm:pt modelId="{0CACD05D-DAAC-4355-A1C1-69C38AD0C456}" type="pres">
      <dgm:prSet presAssocID="{9FB8248C-C93E-4019-855C-A5992ABE7AC0}" presName="Child" presStyleLbl="revTx" presStyleIdx="1" presStyleCnt="8">
        <dgm:presLayoutVars>
          <dgm:chMax val="0"/>
          <dgm:chPref val="0"/>
          <dgm:bulletEnabled val="1"/>
        </dgm:presLayoutVars>
      </dgm:prSet>
      <dgm:spPr/>
    </dgm:pt>
    <dgm:pt modelId="{16FC473D-ED57-435D-BB07-50B78DCED5FB}" type="pres">
      <dgm:prSet presAssocID="{C903FF93-62ED-4AEE-BECA-C848375A7882}" presName="sibTrans" presStyleCnt="0"/>
      <dgm:spPr/>
    </dgm:pt>
    <dgm:pt modelId="{FC7199C0-778B-469C-8FB5-6C1CC3E99925}" type="pres">
      <dgm:prSet presAssocID="{8BE80078-FAC0-4ADC-AA42-0A5D15ED0BD0}" presName="ParentComposite" presStyleCnt="0"/>
      <dgm:spPr/>
    </dgm:pt>
    <dgm:pt modelId="{3DAFF17D-F0A4-42AF-8F5D-2FC2F9A19410}" type="pres">
      <dgm:prSet presAssocID="{8BE80078-FAC0-4ADC-AA42-0A5D15ED0BD0}" presName="Chord" presStyleLbl="bgShp" presStyleIdx="1" presStyleCnt="4"/>
      <dgm:spPr/>
    </dgm:pt>
    <dgm:pt modelId="{5C30BF7A-C581-42DB-8B8D-14187C3E12E8}" type="pres">
      <dgm:prSet presAssocID="{8BE80078-FAC0-4ADC-AA42-0A5D15ED0BD0}" presName="Pie" presStyleLbl="alignNode1" presStyleIdx="1" presStyleCnt="4"/>
      <dgm:spPr/>
    </dgm:pt>
    <dgm:pt modelId="{49757B83-4F9B-4F8F-9815-5BD59623AE89}" type="pres">
      <dgm:prSet presAssocID="{8BE80078-FAC0-4ADC-AA42-0A5D15ED0BD0}" presName="Parent" presStyleLbl="revTx" presStyleIdx="2" presStyleCnt="8" custScaleY="116284" custLinFactNeighborX="11649" custLinFactNeighborY="6612">
        <dgm:presLayoutVars>
          <dgm:chMax val="1"/>
          <dgm:chPref val="1"/>
          <dgm:bulletEnabled val="1"/>
        </dgm:presLayoutVars>
      </dgm:prSet>
      <dgm:spPr/>
    </dgm:pt>
    <dgm:pt modelId="{71375FE9-B6E8-4FC1-8FCE-9A0E044BF142}" type="pres">
      <dgm:prSet presAssocID="{A4156A8E-E822-48AB-BDC6-79BB794AEFCF}" presName="negSibTrans" presStyleCnt="0"/>
      <dgm:spPr/>
    </dgm:pt>
    <dgm:pt modelId="{CF51D82F-BA10-431F-9EDC-7C8BE45A6114}" type="pres">
      <dgm:prSet presAssocID="{8BE80078-FAC0-4ADC-AA42-0A5D15ED0BD0}" presName="composite" presStyleCnt="0"/>
      <dgm:spPr/>
    </dgm:pt>
    <dgm:pt modelId="{48112328-C4C6-4702-A703-555F55A980E3}" type="pres">
      <dgm:prSet presAssocID="{8BE80078-FAC0-4ADC-AA42-0A5D15ED0BD0}" presName="Child" presStyleLbl="revTx" presStyleIdx="3" presStyleCnt="8">
        <dgm:presLayoutVars>
          <dgm:chMax val="0"/>
          <dgm:chPref val="0"/>
          <dgm:bulletEnabled val="1"/>
        </dgm:presLayoutVars>
      </dgm:prSet>
      <dgm:spPr/>
    </dgm:pt>
    <dgm:pt modelId="{12D5D4AB-92D9-42AA-80CB-681945CE7147}" type="pres">
      <dgm:prSet presAssocID="{6AD9534D-67BC-44B1-84F7-C6F6323C4061}" presName="sibTrans" presStyleCnt="0"/>
      <dgm:spPr/>
    </dgm:pt>
    <dgm:pt modelId="{7E8AD240-3C97-4D4A-974A-EF74D6FDC025}" type="pres">
      <dgm:prSet presAssocID="{7C016E21-E0C1-4347-8CBB-22AA909B3182}" presName="ParentComposite" presStyleCnt="0"/>
      <dgm:spPr/>
    </dgm:pt>
    <dgm:pt modelId="{8FEE5DDA-27DC-4C67-AD02-995BB786A4AE}" type="pres">
      <dgm:prSet presAssocID="{7C016E21-E0C1-4347-8CBB-22AA909B3182}" presName="Chord" presStyleLbl="bgShp" presStyleIdx="2" presStyleCnt="4"/>
      <dgm:spPr/>
    </dgm:pt>
    <dgm:pt modelId="{0655A11B-2557-4ACC-A65C-658D8A395078}" type="pres">
      <dgm:prSet presAssocID="{7C016E21-E0C1-4347-8CBB-22AA909B3182}" presName="Pie" presStyleLbl="alignNode1" presStyleIdx="2" presStyleCnt="4"/>
      <dgm:spPr/>
    </dgm:pt>
    <dgm:pt modelId="{FC55C017-4B85-46B0-9386-10E44738CD10}" type="pres">
      <dgm:prSet presAssocID="{7C016E21-E0C1-4347-8CBB-22AA909B3182}" presName="Parent" presStyleLbl="revTx" presStyleIdx="4" presStyleCnt="8">
        <dgm:presLayoutVars>
          <dgm:chMax val="1"/>
          <dgm:chPref val="1"/>
          <dgm:bulletEnabled val="1"/>
        </dgm:presLayoutVars>
      </dgm:prSet>
      <dgm:spPr/>
    </dgm:pt>
    <dgm:pt modelId="{E2B11FE0-C8F8-4A0E-B1DC-5EF431AACEE3}" type="pres">
      <dgm:prSet presAssocID="{0325244D-B557-49AD-9A6C-AF769DFF0F8D}" presName="negSibTrans" presStyleCnt="0"/>
      <dgm:spPr/>
    </dgm:pt>
    <dgm:pt modelId="{2015B506-0777-4652-B51A-6C59B6145DC0}" type="pres">
      <dgm:prSet presAssocID="{7C016E21-E0C1-4347-8CBB-22AA909B3182}" presName="composite" presStyleCnt="0"/>
      <dgm:spPr/>
    </dgm:pt>
    <dgm:pt modelId="{A2042E83-FABC-44A3-8FBB-49825F392D59}" type="pres">
      <dgm:prSet presAssocID="{7C016E21-E0C1-4347-8CBB-22AA909B3182}" presName="Child" presStyleLbl="revTx" presStyleIdx="5" presStyleCnt="8">
        <dgm:presLayoutVars>
          <dgm:chMax val="0"/>
          <dgm:chPref val="0"/>
          <dgm:bulletEnabled val="1"/>
        </dgm:presLayoutVars>
      </dgm:prSet>
      <dgm:spPr/>
    </dgm:pt>
    <dgm:pt modelId="{B42ACE1A-2114-4763-BB5C-1A51CE42E5B9}" type="pres">
      <dgm:prSet presAssocID="{767EA042-DE93-4342-8F68-3E24C08890B8}" presName="sibTrans" presStyleCnt="0"/>
      <dgm:spPr/>
    </dgm:pt>
    <dgm:pt modelId="{E05D6F8F-E51D-48AE-8102-8F9CA4ECE6E3}" type="pres">
      <dgm:prSet presAssocID="{18ED3076-BF6C-416A-82D8-EF6D1145D36E}" presName="ParentComposite" presStyleCnt="0"/>
      <dgm:spPr/>
    </dgm:pt>
    <dgm:pt modelId="{5AD80794-079B-4C3C-A9A4-5D0A413D68D1}" type="pres">
      <dgm:prSet presAssocID="{18ED3076-BF6C-416A-82D8-EF6D1145D36E}" presName="Chord" presStyleLbl="bgShp" presStyleIdx="3" presStyleCnt="4"/>
      <dgm:spPr/>
    </dgm:pt>
    <dgm:pt modelId="{D82AD7E5-FDD4-465A-90E4-E50E202B498F}" type="pres">
      <dgm:prSet presAssocID="{18ED3076-BF6C-416A-82D8-EF6D1145D36E}" presName="Pie" presStyleLbl="alignNode1" presStyleIdx="3" presStyleCnt="4"/>
      <dgm:spPr/>
    </dgm:pt>
    <dgm:pt modelId="{462E3863-47E0-4457-BE78-7BA9AB49191C}" type="pres">
      <dgm:prSet presAssocID="{18ED3076-BF6C-416A-82D8-EF6D1145D36E}" presName="Parent" presStyleLbl="revTx" presStyleIdx="6" presStyleCnt="8">
        <dgm:presLayoutVars>
          <dgm:chMax val="1"/>
          <dgm:chPref val="1"/>
          <dgm:bulletEnabled val="1"/>
        </dgm:presLayoutVars>
      </dgm:prSet>
      <dgm:spPr/>
    </dgm:pt>
    <dgm:pt modelId="{87FC0BA6-54A0-470E-906E-33AFA8AF186F}" type="pres">
      <dgm:prSet presAssocID="{43BA1A7D-7C61-4BA6-A0D6-2A730555FF6B}" presName="negSibTrans" presStyleCnt="0"/>
      <dgm:spPr/>
    </dgm:pt>
    <dgm:pt modelId="{6A9E6AE5-4A2D-4CE6-BC6F-4FAB4BB0E3BD}" type="pres">
      <dgm:prSet presAssocID="{18ED3076-BF6C-416A-82D8-EF6D1145D36E}" presName="composite" presStyleCnt="0"/>
      <dgm:spPr/>
    </dgm:pt>
    <dgm:pt modelId="{F27F9416-01F6-4569-9E24-E9B07C24BC4E}" type="pres">
      <dgm:prSet presAssocID="{18ED3076-BF6C-416A-82D8-EF6D1145D36E}" presName="Child" presStyleLbl="revTx" presStyleIdx="7" presStyleCnt="8">
        <dgm:presLayoutVars>
          <dgm:chMax val="0"/>
          <dgm:chPref val="0"/>
          <dgm:bulletEnabled val="1"/>
        </dgm:presLayoutVars>
      </dgm:prSet>
      <dgm:spPr/>
    </dgm:pt>
  </dgm:ptLst>
  <dgm:cxnLst>
    <dgm:cxn modelId="{2F1D0903-6CD4-4F19-B399-1947D2D01E62}" srcId="{4B82AB42-F16D-44BA-A5FD-603797603F3C}" destId="{78CC7F53-F7A8-433A-8F05-978466EC7E79}" srcOrd="0" destOrd="0" parTransId="{4B701719-CF11-4A3F-B2E0-8850ABB4E918}" sibTransId="{7FDEAB6E-EF64-429F-A672-7C93AA666BAA}"/>
    <dgm:cxn modelId="{DF173F0D-2F92-4AB9-88F4-E0AFAAFFDEEF}" type="presOf" srcId="{0063CC5C-B811-4FC0-AD49-506D1C480947}" destId="{0CACD05D-DAAC-4355-A1C1-69C38AD0C456}" srcOrd="0" destOrd="0" presId="urn:microsoft.com/office/officeart/2009/3/layout/PieProcess"/>
    <dgm:cxn modelId="{177A4B11-268B-481E-ADD3-445A93BC6B88}" type="presOf" srcId="{60538F52-0A56-4696-8FE7-FB6AB88FF23E}" destId="{F27F9416-01F6-4569-9E24-E9B07C24BC4E}" srcOrd="0" destOrd="2" presId="urn:microsoft.com/office/officeart/2009/3/layout/PieProcess"/>
    <dgm:cxn modelId="{33DEF01B-B3A1-4FD8-8BAD-92E8E8C8F705}" type="presOf" srcId="{6E28A8D2-8A80-4254-A344-A0148F689465}" destId="{59DBB6CE-3391-44DD-94DB-D9BAA65271EF}" srcOrd="0" destOrd="0" presId="urn:microsoft.com/office/officeart/2009/3/layout/PieProcess"/>
    <dgm:cxn modelId="{815D3F22-1459-4352-A272-C1035D1976F7}" srcId="{6E28A8D2-8A80-4254-A344-A0148F689465}" destId="{9FB8248C-C93E-4019-855C-A5992ABE7AC0}" srcOrd="0" destOrd="0" parTransId="{CBBE8615-2593-4665-AC7F-BBE7D7E2B255}" sibTransId="{C903FF93-62ED-4AEE-BECA-C848375A7882}"/>
    <dgm:cxn modelId="{819ED922-F6CE-4353-9541-4CC917B49DCC}" type="presOf" srcId="{6BB413E5-4BDE-44B7-89B4-65EA91211242}" destId="{F27F9416-01F6-4569-9E24-E9B07C24BC4E}" srcOrd="0" destOrd="7" presId="urn:microsoft.com/office/officeart/2009/3/layout/PieProcess"/>
    <dgm:cxn modelId="{E77CFC29-FDCB-42C8-92BA-4D2E3CB9D5DD}" srcId="{4B82AB42-F16D-44BA-A5FD-603797603F3C}" destId="{7C843539-9622-4FF1-ACA9-A95D24379B45}" srcOrd="1" destOrd="0" parTransId="{9B36DAB5-9305-467A-A155-B40801BF999E}" sibTransId="{B8B209E6-FD6E-4FF4-87D4-B1AB7F1CD755}"/>
    <dgm:cxn modelId="{456DD52E-69D3-4157-8E1F-57C14934F52B}" type="presOf" srcId="{78CC7F53-F7A8-433A-8F05-978466EC7E79}" destId="{A2042E83-FABC-44A3-8FBB-49825F392D59}" srcOrd="0" destOrd="1" presId="urn:microsoft.com/office/officeart/2009/3/layout/PieProcess"/>
    <dgm:cxn modelId="{A9BFD52F-5D69-4C49-97FB-F8B34E724611}" srcId="{6E28A8D2-8A80-4254-A344-A0148F689465}" destId="{18ED3076-BF6C-416A-82D8-EF6D1145D36E}" srcOrd="3" destOrd="0" parTransId="{AA4F6E0B-FE9E-43AE-96F6-7BACC538EC1C}" sibTransId="{5D5EB009-0C16-4AB6-8282-797D9E2819DE}"/>
    <dgm:cxn modelId="{7F29F633-CA10-47BF-B4D1-CF869691AAEB}" type="presOf" srcId="{5AFCE251-2281-4372-8A8B-6A3A5C9C9CD0}" destId="{0CACD05D-DAAC-4355-A1C1-69C38AD0C456}" srcOrd="0" destOrd="1" presId="urn:microsoft.com/office/officeart/2009/3/layout/PieProcess"/>
    <dgm:cxn modelId="{43F92241-34A0-4DC2-9556-CFB16A2380B7}" type="presOf" srcId="{69CFBA61-7122-455D-9B9A-655DF201E0E3}" destId="{48112328-C4C6-4702-A703-555F55A980E3}" srcOrd="0" destOrd="0" presId="urn:microsoft.com/office/officeart/2009/3/layout/PieProcess"/>
    <dgm:cxn modelId="{27546464-B1BB-4D25-B66B-4BCCBA063AE0}" srcId="{69CFBA61-7122-455D-9B9A-655DF201E0E3}" destId="{2F5093BD-BF4E-493F-9045-6EB7A599C940}" srcOrd="0" destOrd="0" parTransId="{50168550-33EE-41F6-BF33-19A1CEB08DAA}" sibTransId="{3C1EB16F-20E2-4DAD-BD86-56D2382C9FF1}"/>
    <dgm:cxn modelId="{2886D265-B8AD-4C07-B8AC-F06A51D535E3}" type="presOf" srcId="{17CEFDAC-C5D4-4BBC-8790-F8A90C2C8D7E}" destId="{A2042E83-FABC-44A3-8FBB-49825F392D59}" srcOrd="0" destOrd="3" presId="urn:microsoft.com/office/officeart/2009/3/layout/PieProcess"/>
    <dgm:cxn modelId="{06DB1767-2E4E-45D6-8BD8-B0CAD95CE033}" srcId="{18ED3076-BF6C-416A-82D8-EF6D1145D36E}" destId="{81C37471-B4EF-49C8-88BD-2FAF74A27764}" srcOrd="0" destOrd="0" parTransId="{12217F90-E674-4136-ADA7-8E705B5F02FE}" sibTransId="{43BA1A7D-7C61-4BA6-A0D6-2A730555FF6B}"/>
    <dgm:cxn modelId="{3D0AB248-05B6-47F2-A410-645B96D75BA4}" srcId="{6E28A8D2-8A80-4254-A344-A0148F689465}" destId="{8BE80078-FAC0-4ADC-AA42-0A5D15ED0BD0}" srcOrd="1" destOrd="0" parTransId="{9295D5F2-B997-40AE-9BF3-E9FB19258E5E}" sibTransId="{6AD9534D-67BC-44B1-84F7-C6F6323C4061}"/>
    <dgm:cxn modelId="{29DCF768-6DDE-471A-B1EA-35BFF4DCFE29}" type="presOf" srcId="{18ED3076-BF6C-416A-82D8-EF6D1145D36E}" destId="{462E3863-47E0-4457-BE78-7BA9AB49191C}" srcOrd="0" destOrd="0" presId="urn:microsoft.com/office/officeart/2009/3/layout/PieProcess"/>
    <dgm:cxn modelId="{B52D146D-E3A9-4CC2-A524-A0E4196C3CFF}" srcId="{4B82AB42-F16D-44BA-A5FD-603797603F3C}" destId="{17CEFDAC-C5D4-4BBC-8790-F8A90C2C8D7E}" srcOrd="2" destOrd="0" parTransId="{23D9CB8C-A05E-4A54-A64E-1C2D1F85B17F}" sibTransId="{64A154D5-CA07-40A2-9D8D-CAB122E7B8E4}"/>
    <dgm:cxn modelId="{7608B34E-4F63-4108-AE07-5D005355FE22}" srcId="{8BE80078-FAC0-4ADC-AA42-0A5D15ED0BD0}" destId="{69CFBA61-7122-455D-9B9A-655DF201E0E3}" srcOrd="0" destOrd="0" parTransId="{4FF05C1A-F1A5-4C86-A1C6-8A435236AC38}" sibTransId="{A4156A8E-E822-48AB-BDC6-79BB794AEFCF}"/>
    <dgm:cxn modelId="{6E725552-34E4-4E03-BEF9-5429E05AD406}" srcId="{9FB8248C-C93E-4019-855C-A5992ABE7AC0}" destId="{0063CC5C-B811-4FC0-AD49-506D1C480947}" srcOrd="0" destOrd="0" parTransId="{DA09A69D-2792-445F-9C93-56D256B9C876}" sibTransId="{4C8AF55C-10FD-48F7-BDA1-BC8CA4D4CE57}"/>
    <dgm:cxn modelId="{4200DE77-262A-4379-9D1D-8D37C0F54979}" type="presOf" srcId="{81C37471-B4EF-49C8-88BD-2FAF74A27764}" destId="{F27F9416-01F6-4569-9E24-E9B07C24BC4E}" srcOrd="0" destOrd="0" presId="urn:microsoft.com/office/officeart/2009/3/layout/PieProcess"/>
    <dgm:cxn modelId="{216D3279-2383-4AD5-BBBA-E64099AEB21D}" srcId="{6E28A8D2-8A80-4254-A344-A0148F689465}" destId="{7C016E21-E0C1-4347-8CBB-22AA909B3182}" srcOrd="2" destOrd="0" parTransId="{EFFAFA8E-1D70-4DD6-B0F0-87EAD53F6410}" sibTransId="{767EA042-DE93-4342-8F68-3E24C08890B8}"/>
    <dgm:cxn modelId="{B537D07E-A700-4212-AC95-5C5F7F05B061}" srcId="{7C016E21-E0C1-4347-8CBB-22AA909B3182}" destId="{4B82AB42-F16D-44BA-A5FD-603797603F3C}" srcOrd="0" destOrd="0" parTransId="{F60E6266-A8C9-411B-A2CD-A5F5C292FE75}" sibTransId="{0325244D-B557-49AD-9A6C-AF769DFF0F8D}"/>
    <dgm:cxn modelId="{D2AC0384-4F0C-4728-B51A-DB2910065C7E}" type="presOf" srcId="{9FB8248C-C93E-4019-855C-A5992ABE7AC0}" destId="{3B43C2F0-D090-4787-B98D-775A54F30D35}" srcOrd="0" destOrd="0" presId="urn:microsoft.com/office/officeart/2009/3/layout/PieProcess"/>
    <dgm:cxn modelId="{06934784-A3FB-4675-86D7-84F7BCAF3C0B}" type="presOf" srcId="{67A0A1B1-531A-44A4-9EFC-BECEA1A8B854}" destId="{F27F9416-01F6-4569-9E24-E9B07C24BC4E}" srcOrd="0" destOrd="1" presId="urn:microsoft.com/office/officeart/2009/3/layout/PieProcess"/>
    <dgm:cxn modelId="{18AD6786-8B2A-4612-B5BA-9D6A1B48B781}" type="presOf" srcId="{A8A60F63-7E70-4EF4-B640-1AE226C73CB5}" destId="{F27F9416-01F6-4569-9E24-E9B07C24BC4E}" srcOrd="0" destOrd="3" presId="urn:microsoft.com/office/officeart/2009/3/layout/PieProcess"/>
    <dgm:cxn modelId="{E46C208E-C08A-4681-8D50-7073C176FE73}" type="presOf" srcId="{7C843539-9622-4FF1-ACA9-A95D24379B45}" destId="{A2042E83-FABC-44A3-8FBB-49825F392D59}" srcOrd="0" destOrd="2" presId="urn:microsoft.com/office/officeart/2009/3/layout/PieProcess"/>
    <dgm:cxn modelId="{E282A38E-1037-4854-9151-779F76374E66}" srcId="{18ED3076-BF6C-416A-82D8-EF6D1145D36E}" destId="{67A0A1B1-531A-44A4-9EFC-BECEA1A8B854}" srcOrd="1" destOrd="0" parTransId="{86FF5C4E-C8DE-4C5B-8FCF-D367D6AC24FC}" sibTransId="{ED8B74D9-362F-42BB-8541-1AA0BC285A33}"/>
    <dgm:cxn modelId="{BF9A8694-98BA-43A5-AF4F-BDDDD8B6E6F9}" type="presOf" srcId="{8BE80078-FAC0-4ADC-AA42-0A5D15ED0BD0}" destId="{49757B83-4F9B-4F8F-9815-5BD59623AE89}" srcOrd="0" destOrd="0" presId="urn:microsoft.com/office/officeart/2009/3/layout/PieProcess"/>
    <dgm:cxn modelId="{471073A0-09B6-4938-81D4-88086CC4E4A2}" type="presOf" srcId="{4B82AB42-F16D-44BA-A5FD-603797603F3C}" destId="{A2042E83-FABC-44A3-8FBB-49825F392D59}" srcOrd="0" destOrd="0" presId="urn:microsoft.com/office/officeart/2009/3/layout/PieProcess"/>
    <dgm:cxn modelId="{305134A2-6309-4DBB-8AAC-BDD6562F0A22}" srcId="{B0E650C1-E84E-4A05-BA50-CF644AB9818B}" destId="{E761783F-31EA-4D66-BF10-D005BA90DF8F}" srcOrd="0" destOrd="0" parTransId="{0F11283C-C2D0-46CE-9B55-DD2465148C10}" sibTransId="{E3B07B5E-8B84-473B-A0B4-1FAF2FE674DB}"/>
    <dgm:cxn modelId="{22B94BA5-C2E2-4684-9CF2-106B3A3FADAF}" type="presOf" srcId="{7C016E21-E0C1-4347-8CBB-22AA909B3182}" destId="{FC55C017-4B85-46B0-9386-10E44738CD10}" srcOrd="0" destOrd="0" presId="urn:microsoft.com/office/officeart/2009/3/layout/PieProcess"/>
    <dgm:cxn modelId="{2CF258A8-97E6-4F9F-BFA3-1656F9CC3874}" type="presOf" srcId="{B0E650C1-E84E-4A05-BA50-CF644AB9818B}" destId="{F27F9416-01F6-4569-9E24-E9B07C24BC4E}" srcOrd="0" destOrd="4" presId="urn:microsoft.com/office/officeart/2009/3/layout/PieProcess"/>
    <dgm:cxn modelId="{4B10A6A9-8A67-4246-B70F-5B21A14B8590}" type="presOf" srcId="{758E6749-361D-4229-A06D-A2C4861EA143}" destId="{48112328-C4C6-4702-A703-555F55A980E3}" srcOrd="0" destOrd="2" presId="urn:microsoft.com/office/officeart/2009/3/layout/PieProcess"/>
    <dgm:cxn modelId="{417516AD-1D0C-4476-AA2C-7018B36E80C0}" srcId="{9FB8248C-C93E-4019-855C-A5992ABE7AC0}" destId="{5AFCE251-2281-4372-8A8B-6A3A5C9C9CD0}" srcOrd="1" destOrd="0" parTransId="{C75F23E9-C938-48B1-9FB0-D0DF48FA278F}" sibTransId="{ECB1503E-1EB1-49A0-AF59-E7698C063D8E}"/>
    <dgm:cxn modelId="{1975D3B8-EB51-4AC8-BF72-35D2DC43DF8C}" srcId="{B0E650C1-E84E-4A05-BA50-CF644AB9818B}" destId="{22FE0F2E-A50F-4776-8542-7E707A8DD6C3}" srcOrd="1" destOrd="0" parTransId="{EE8640E7-729E-4B49-80C4-B95E51324E91}" sibTransId="{244AC481-C985-46DE-ACEB-5C1CC5ADB3C0}"/>
    <dgm:cxn modelId="{1084B5BF-95D8-4A3D-ACEA-7B2591618BBB}" srcId="{69CFBA61-7122-455D-9B9A-655DF201E0E3}" destId="{758E6749-361D-4229-A06D-A2C4861EA143}" srcOrd="1" destOrd="0" parTransId="{56141079-F92A-4D1F-8E02-E1CED78EB059}" sibTransId="{65A9242C-A9E7-4989-A959-14C9134BB0D4}"/>
    <dgm:cxn modelId="{DB4684C4-5EFF-4BC9-8184-DBB534A97070}" type="presOf" srcId="{2F5093BD-BF4E-493F-9045-6EB7A599C940}" destId="{48112328-C4C6-4702-A703-555F55A980E3}" srcOrd="0" destOrd="1" presId="urn:microsoft.com/office/officeart/2009/3/layout/PieProcess"/>
    <dgm:cxn modelId="{EB1EB9D7-FE9F-4816-94F9-B6719BFC6ADE}" srcId="{B0E650C1-E84E-4A05-BA50-CF644AB9818B}" destId="{6BB413E5-4BDE-44B7-89B4-65EA91211242}" srcOrd="2" destOrd="0" parTransId="{960611C9-6846-4A85-ADD1-57CE065CDDED}" sibTransId="{C260E180-5927-4B93-A853-BE97F77C5EAC}"/>
    <dgm:cxn modelId="{6741C4EB-3DC4-4263-AAD1-1F54BF3F7D8A}" srcId="{18ED3076-BF6C-416A-82D8-EF6D1145D36E}" destId="{B0E650C1-E84E-4A05-BA50-CF644AB9818B}" srcOrd="2" destOrd="0" parTransId="{CBFB2979-0185-4182-8E67-A0DE6D7698B0}" sibTransId="{804FD4C3-ED7E-4019-A0ED-B3A5A8EE66EC}"/>
    <dgm:cxn modelId="{7A53FEEC-BA6F-427D-A7E2-F829147C0638}" type="presOf" srcId="{E761783F-31EA-4D66-BF10-D005BA90DF8F}" destId="{F27F9416-01F6-4569-9E24-E9B07C24BC4E}" srcOrd="0" destOrd="5" presId="urn:microsoft.com/office/officeart/2009/3/layout/PieProcess"/>
    <dgm:cxn modelId="{C86B2BF1-7E90-4FA7-83F2-098CC8512A3F}" srcId="{67A0A1B1-531A-44A4-9EFC-BECEA1A8B854}" destId="{60538F52-0A56-4696-8FE7-FB6AB88FF23E}" srcOrd="0" destOrd="0" parTransId="{BDAA5007-9928-4E6D-8852-64E5147D45FE}" sibTransId="{D3D03B75-57F8-4FE3-9D05-1CEA018B9092}"/>
    <dgm:cxn modelId="{2F02B7FC-B682-4BAC-BDEF-291213FE04DC}" srcId="{67A0A1B1-531A-44A4-9EFC-BECEA1A8B854}" destId="{A8A60F63-7E70-4EF4-B640-1AE226C73CB5}" srcOrd="1" destOrd="0" parTransId="{407A5BA2-3BB0-4F9A-A786-423511E546CC}" sibTransId="{8FF89EB0-707B-45A6-9604-5E1ADA03C96E}"/>
    <dgm:cxn modelId="{A29EB9FD-709E-42C5-8C4A-C51FBCC28AC3}" type="presOf" srcId="{22FE0F2E-A50F-4776-8542-7E707A8DD6C3}" destId="{F27F9416-01F6-4569-9E24-E9B07C24BC4E}" srcOrd="0" destOrd="6" presId="urn:microsoft.com/office/officeart/2009/3/layout/PieProcess"/>
    <dgm:cxn modelId="{423BA090-2F97-4928-9DE3-B83FE94EDE7E}" type="presParOf" srcId="{59DBB6CE-3391-44DD-94DB-D9BAA65271EF}" destId="{D17B1A27-A625-4CD5-A933-618BCCC86412}" srcOrd="0" destOrd="0" presId="urn:microsoft.com/office/officeart/2009/3/layout/PieProcess"/>
    <dgm:cxn modelId="{58037926-3D6A-4AFF-8BEC-2485F3226992}" type="presParOf" srcId="{D17B1A27-A625-4CD5-A933-618BCCC86412}" destId="{9CE92F88-E3CB-401C-AB9F-23D6D90EE7DD}" srcOrd="0" destOrd="0" presId="urn:microsoft.com/office/officeart/2009/3/layout/PieProcess"/>
    <dgm:cxn modelId="{28105B42-B993-4452-A2B7-F5342728FBDF}" type="presParOf" srcId="{D17B1A27-A625-4CD5-A933-618BCCC86412}" destId="{584FE0ED-BB88-42AB-ABD6-C3620E6A66FE}" srcOrd="1" destOrd="0" presId="urn:microsoft.com/office/officeart/2009/3/layout/PieProcess"/>
    <dgm:cxn modelId="{8DE98589-2366-44AC-95A8-8572450FB3B9}" type="presParOf" srcId="{D17B1A27-A625-4CD5-A933-618BCCC86412}" destId="{3B43C2F0-D090-4787-B98D-775A54F30D35}" srcOrd="2" destOrd="0" presId="urn:microsoft.com/office/officeart/2009/3/layout/PieProcess"/>
    <dgm:cxn modelId="{5CCA6B94-6C57-4CF5-BB94-572677E710FA}" type="presParOf" srcId="{59DBB6CE-3391-44DD-94DB-D9BAA65271EF}" destId="{8DB2C348-EEDA-4BC8-B9FE-7169B2847B5A}" srcOrd="1" destOrd="0" presId="urn:microsoft.com/office/officeart/2009/3/layout/PieProcess"/>
    <dgm:cxn modelId="{167BAC10-21DC-4E4B-9E03-5E0C1C5CB78F}" type="presParOf" srcId="{59DBB6CE-3391-44DD-94DB-D9BAA65271EF}" destId="{B8672277-6343-41AE-A3E5-5E22ADC0949D}" srcOrd="2" destOrd="0" presId="urn:microsoft.com/office/officeart/2009/3/layout/PieProcess"/>
    <dgm:cxn modelId="{06734A2A-5D7D-4EEC-A5EF-003C5E7E9CDC}" type="presParOf" srcId="{B8672277-6343-41AE-A3E5-5E22ADC0949D}" destId="{0CACD05D-DAAC-4355-A1C1-69C38AD0C456}" srcOrd="0" destOrd="0" presId="urn:microsoft.com/office/officeart/2009/3/layout/PieProcess"/>
    <dgm:cxn modelId="{48D5A2C0-D6C2-4B50-AE13-A26EB3CFF72E}" type="presParOf" srcId="{59DBB6CE-3391-44DD-94DB-D9BAA65271EF}" destId="{16FC473D-ED57-435D-BB07-50B78DCED5FB}" srcOrd="3" destOrd="0" presId="urn:microsoft.com/office/officeart/2009/3/layout/PieProcess"/>
    <dgm:cxn modelId="{EF3A2901-FAFC-4CAC-85CD-91C51103FD27}" type="presParOf" srcId="{59DBB6CE-3391-44DD-94DB-D9BAA65271EF}" destId="{FC7199C0-778B-469C-8FB5-6C1CC3E99925}" srcOrd="4" destOrd="0" presId="urn:microsoft.com/office/officeart/2009/3/layout/PieProcess"/>
    <dgm:cxn modelId="{BD884E0E-269B-4EA0-8479-12C86B23F9A5}" type="presParOf" srcId="{FC7199C0-778B-469C-8FB5-6C1CC3E99925}" destId="{3DAFF17D-F0A4-42AF-8F5D-2FC2F9A19410}" srcOrd="0" destOrd="0" presId="urn:microsoft.com/office/officeart/2009/3/layout/PieProcess"/>
    <dgm:cxn modelId="{D58FBC5D-CEF4-4B93-8413-5AFB05A2B0D5}" type="presParOf" srcId="{FC7199C0-778B-469C-8FB5-6C1CC3E99925}" destId="{5C30BF7A-C581-42DB-8B8D-14187C3E12E8}" srcOrd="1" destOrd="0" presId="urn:microsoft.com/office/officeart/2009/3/layout/PieProcess"/>
    <dgm:cxn modelId="{0033EA7C-792D-4249-92B2-5C84139AAE55}" type="presParOf" srcId="{FC7199C0-778B-469C-8FB5-6C1CC3E99925}" destId="{49757B83-4F9B-4F8F-9815-5BD59623AE89}" srcOrd="2" destOrd="0" presId="urn:microsoft.com/office/officeart/2009/3/layout/PieProcess"/>
    <dgm:cxn modelId="{8EE6E393-AA8B-493C-9EC9-188E19BB1C38}" type="presParOf" srcId="{59DBB6CE-3391-44DD-94DB-D9BAA65271EF}" destId="{71375FE9-B6E8-4FC1-8FCE-9A0E044BF142}" srcOrd="5" destOrd="0" presId="urn:microsoft.com/office/officeart/2009/3/layout/PieProcess"/>
    <dgm:cxn modelId="{788EF734-3B2E-4626-BA1F-DD4ED58C1FEC}" type="presParOf" srcId="{59DBB6CE-3391-44DD-94DB-D9BAA65271EF}" destId="{CF51D82F-BA10-431F-9EDC-7C8BE45A6114}" srcOrd="6" destOrd="0" presId="urn:microsoft.com/office/officeart/2009/3/layout/PieProcess"/>
    <dgm:cxn modelId="{7A7E790A-0F1C-41E2-9117-6F7EEA3653ED}" type="presParOf" srcId="{CF51D82F-BA10-431F-9EDC-7C8BE45A6114}" destId="{48112328-C4C6-4702-A703-555F55A980E3}" srcOrd="0" destOrd="0" presId="urn:microsoft.com/office/officeart/2009/3/layout/PieProcess"/>
    <dgm:cxn modelId="{71CA0AA7-F166-485A-9C0A-03E1B62176A0}" type="presParOf" srcId="{59DBB6CE-3391-44DD-94DB-D9BAA65271EF}" destId="{12D5D4AB-92D9-42AA-80CB-681945CE7147}" srcOrd="7" destOrd="0" presId="urn:microsoft.com/office/officeart/2009/3/layout/PieProcess"/>
    <dgm:cxn modelId="{89745B4E-C82D-42DD-8754-05D80F050AC0}" type="presParOf" srcId="{59DBB6CE-3391-44DD-94DB-D9BAA65271EF}" destId="{7E8AD240-3C97-4D4A-974A-EF74D6FDC025}" srcOrd="8" destOrd="0" presId="urn:microsoft.com/office/officeart/2009/3/layout/PieProcess"/>
    <dgm:cxn modelId="{364E1692-99CA-4FE8-8877-018E72980C15}" type="presParOf" srcId="{7E8AD240-3C97-4D4A-974A-EF74D6FDC025}" destId="{8FEE5DDA-27DC-4C67-AD02-995BB786A4AE}" srcOrd="0" destOrd="0" presId="urn:microsoft.com/office/officeart/2009/3/layout/PieProcess"/>
    <dgm:cxn modelId="{4EA00D8E-E477-4482-A7A7-BA67D3406E1B}" type="presParOf" srcId="{7E8AD240-3C97-4D4A-974A-EF74D6FDC025}" destId="{0655A11B-2557-4ACC-A65C-658D8A395078}" srcOrd="1" destOrd="0" presId="urn:microsoft.com/office/officeart/2009/3/layout/PieProcess"/>
    <dgm:cxn modelId="{BEFA09E2-D2DB-4A09-9D1E-27D562AFFE99}" type="presParOf" srcId="{7E8AD240-3C97-4D4A-974A-EF74D6FDC025}" destId="{FC55C017-4B85-46B0-9386-10E44738CD10}" srcOrd="2" destOrd="0" presId="urn:microsoft.com/office/officeart/2009/3/layout/PieProcess"/>
    <dgm:cxn modelId="{88D91D04-D312-481E-B946-1DA5EA100C04}" type="presParOf" srcId="{59DBB6CE-3391-44DD-94DB-D9BAA65271EF}" destId="{E2B11FE0-C8F8-4A0E-B1DC-5EF431AACEE3}" srcOrd="9" destOrd="0" presId="urn:microsoft.com/office/officeart/2009/3/layout/PieProcess"/>
    <dgm:cxn modelId="{3912ACE1-0635-414E-8F0A-76820D262519}" type="presParOf" srcId="{59DBB6CE-3391-44DD-94DB-D9BAA65271EF}" destId="{2015B506-0777-4652-B51A-6C59B6145DC0}" srcOrd="10" destOrd="0" presId="urn:microsoft.com/office/officeart/2009/3/layout/PieProcess"/>
    <dgm:cxn modelId="{FB879DDB-8D43-428E-B415-DDCC835E0846}" type="presParOf" srcId="{2015B506-0777-4652-B51A-6C59B6145DC0}" destId="{A2042E83-FABC-44A3-8FBB-49825F392D59}" srcOrd="0" destOrd="0" presId="urn:microsoft.com/office/officeart/2009/3/layout/PieProcess"/>
    <dgm:cxn modelId="{5373E9BD-DC50-4A27-A0BE-AC4EE9FF3AFD}" type="presParOf" srcId="{59DBB6CE-3391-44DD-94DB-D9BAA65271EF}" destId="{B42ACE1A-2114-4763-BB5C-1A51CE42E5B9}" srcOrd="11" destOrd="0" presId="urn:microsoft.com/office/officeart/2009/3/layout/PieProcess"/>
    <dgm:cxn modelId="{FA6B401A-3F26-48F9-8854-796F36B0C7E0}" type="presParOf" srcId="{59DBB6CE-3391-44DD-94DB-D9BAA65271EF}" destId="{E05D6F8F-E51D-48AE-8102-8F9CA4ECE6E3}" srcOrd="12" destOrd="0" presId="urn:microsoft.com/office/officeart/2009/3/layout/PieProcess"/>
    <dgm:cxn modelId="{80FCECDA-363F-4728-907B-8CF63CE884B9}" type="presParOf" srcId="{E05D6F8F-E51D-48AE-8102-8F9CA4ECE6E3}" destId="{5AD80794-079B-4C3C-A9A4-5D0A413D68D1}" srcOrd="0" destOrd="0" presId="urn:microsoft.com/office/officeart/2009/3/layout/PieProcess"/>
    <dgm:cxn modelId="{94083770-1B03-4F07-B1A5-A0E7A0A8A82B}" type="presParOf" srcId="{E05D6F8F-E51D-48AE-8102-8F9CA4ECE6E3}" destId="{D82AD7E5-FDD4-465A-90E4-E50E202B498F}" srcOrd="1" destOrd="0" presId="urn:microsoft.com/office/officeart/2009/3/layout/PieProcess"/>
    <dgm:cxn modelId="{76F1C3D0-C6D4-4EA0-98C3-90F184E27AAC}" type="presParOf" srcId="{E05D6F8F-E51D-48AE-8102-8F9CA4ECE6E3}" destId="{462E3863-47E0-4457-BE78-7BA9AB49191C}" srcOrd="2" destOrd="0" presId="urn:microsoft.com/office/officeart/2009/3/layout/PieProcess"/>
    <dgm:cxn modelId="{A998BA97-80B7-46C6-B69D-2A6414345021}" type="presParOf" srcId="{59DBB6CE-3391-44DD-94DB-D9BAA65271EF}" destId="{87FC0BA6-54A0-470E-906E-33AFA8AF186F}" srcOrd="13" destOrd="0" presId="urn:microsoft.com/office/officeart/2009/3/layout/PieProcess"/>
    <dgm:cxn modelId="{89A8C2A3-2219-4C32-A911-4894E3E338F5}" type="presParOf" srcId="{59DBB6CE-3391-44DD-94DB-D9BAA65271EF}" destId="{6A9E6AE5-4A2D-4CE6-BC6F-4FAB4BB0E3BD}" srcOrd="14" destOrd="0" presId="urn:microsoft.com/office/officeart/2009/3/layout/PieProcess"/>
    <dgm:cxn modelId="{64C46B13-4B87-450E-A385-4D1B20BC14D9}" type="presParOf" srcId="{6A9E6AE5-4A2D-4CE6-BC6F-4FAB4BB0E3BD}" destId="{F27F9416-01F6-4569-9E24-E9B07C24BC4E}" srcOrd="0" destOrd="0" presId="urn:microsoft.com/office/officeart/2009/3/layout/Pi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91A5EF-4922-4F24-96DE-179721891CAC}"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8738DB3E-0B49-4B5C-9248-52224BD30F2C}">
      <dgm:prSet phldrT="[Text]" custT="1"/>
      <dgm:spPr/>
      <dgm:t>
        <a:bodyPr/>
        <a:lstStyle/>
        <a:p>
          <a:r>
            <a:rPr lang="en-US" sz="2800" b="1" i="0" dirty="0"/>
            <a:t>Data Quality:</a:t>
          </a:r>
          <a:r>
            <a:rPr lang="en-US" sz="2800" b="0" i="0" dirty="0"/>
            <a:t> </a:t>
          </a:r>
          <a:endParaRPr lang="en-US" sz="2800" b="1" dirty="0"/>
        </a:p>
      </dgm:t>
    </dgm:pt>
    <dgm:pt modelId="{DAE5C220-2534-4C51-9124-6064C4821BD9}" type="sibTrans" cxnId="{21597175-31BA-4B96-863F-32731FE89036}">
      <dgm:prSet/>
      <dgm:spPr/>
      <dgm:t>
        <a:bodyPr/>
        <a:lstStyle/>
        <a:p>
          <a:endParaRPr lang="en-US"/>
        </a:p>
      </dgm:t>
    </dgm:pt>
    <dgm:pt modelId="{2BEAC699-627F-47A8-AB34-F5B509C40B22}" type="parTrans" cxnId="{21597175-31BA-4B96-863F-32731FE89036}">
      <dgm:prSet/>
      <dgm:spPr/>
      <dgm:t>
        <a:bodyPr/>
        <a:lstStyle/>
        <a:p>
          <a:endParaRPr lang="en-US"/>
        </a:p>
      </dgm:t>
    </dgm:pt>
    <dgm:pt modelId="{B4A294A4-3226-497A-9580-E6EA1F320EB5}">
      <dgm:prSet custT="1"/>
      <dgm:spPr>
        <a:gradFill rotWithShape="0">
          <a:gsLst>
            <a:gs pos="0">
              <a:srgbClr val="5F5F5F">
                <a:hueOff val="0"/>
                <a:satOff val="0"/>
                <a:lumOff val="0"/>
                <a:alphaOff val="0"/>
                <a:tint val="94000"/>
                <a:satMod val="105000"/>
                <a:lumMod val="102000"/>
              </a:srgbClr>
            </a:gs>
            <a:gs pos="100000">
              <a:srgbClr val="5F5F5F">
                <a:hueOff val="0"/>
                <a:satOff val="0"/>
                <a:lumOff val="0"/>
                <a:alphaOff val="0"/>
                <a:shade val="74000"/>
                <a:satMod val="128000"/>
                <a:lumMod val="100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99060" tIns="49530" rIns="99060" bIns="49530" numCol="1" spcCol="1270" anchor="ctr" anchorCtr="0"/>
        <a:lstStyle/>
        <a:p>
          <a:pPr marL="0" lvl="0" indent="0" algn="ctr" defTabSz="1155700">
            <a:lnSpc>
              <a:spcPct val="90000"/>
            </a:lnSpc>
            <a:spcBef>
              <a:spcPct val="0"/>
            </a:spcBef>
            <a:spcAft>
              <a:spcPct val="35000"/>
            </a:spcAft>
            <a:buFont typeface="Arial" panose="020B0604020202020204" pitchFamily="34" charset="0"/>
            <a:buNone/>
          </a:pPr>
          <a:r>
            <a:rPr lang="en-US" sz="2400" b="1" i="0" kern="1200" dirty="0">
              <a:solidFill>
                <a:prstClr val="white"/>
              </a:solidFill>
              <a:latin typeface="Tw Cen MT" panose="020B0602020104020603"/>
              <a:ea typeface="+mn-ea"/>
              <a:cs typeface="+mn-cs"/>
            </a:rPr>
            <a:t>Categorical Variables:</a:t>
          </a:r>
        </a:p>
      </dgm:t>
    </dgm:pt>
    <dgm:pt modelId="{E4C0E166-8FD6-45B8-B687-2DEDBD6F5647}" type="parTrans" cxnId="{983F12EA-D0F3-47F1-B912-9F788970637B}">
      <dgm:prSet/>
      <dgm:spPr/>
      <dgm:t>
        <a:bodyPr/>
        <a:lstStyle/>
        <a:p>
          <a:endParaRPr lang="en-US"/>
        </a:p>
      </dgm:t>
    </dgm:pt>
    <dgm:pt modelId="{779A48AC-8599-43B8-80A2-75FD8FE1C5A3}" type="sibTrans" cxnId="{983F12EA-D0F3-47F1-B912-9F788970637B}">
      <dgm:prSet/>
      <dgm:spPr/>
      <dgm:t>
        <a:bodyPr/>
        <a:lstStyle/>
        <a:p>
          <a:endParaRPr lang="en-US"/>
        </a:p>
      </dgm:t>
    </dgm:pt>
    <dgm:pt modelId="{3CAC8E56-3B98-435D-92B5-75CAAB599D64}">
      <dgm:prSet/>
      <dgm:spPr/>
      <dgm:t>
        <a:bodyPr/>
        <a:lstStyle/>
        <a:p>
          <a:pPr>
            <a:buFont typeface="Arial" panose="020B0604020202020204" pitchFamily="34" charset="0"/>
            <a:buChar char="•"/>
          </a:pPr>
          <a:r>
            <a:rPr lang="en-US" b="0" i="0" dirty="0"/>
            <a:t>Top fraudulent transaction </a:t>
          </a:r>
          <a:r>
            <a:rPr lang="en-US" b="1" i="0" dirty="0"/>
            <a:t>jobs include materials engineer, trading standards officer, and naval architect</a:t>
          </a:r>
          <a:r>
            <a:rPr lang="en-US" b="0" i="0" dirty="0"/>
            <a:t>. Cities with the most fraud are </a:t>
          </a:r>
          <a:r>
            <a:rPr lang="en-US" b="1" i="0" dirty="0"/>
            <a:t>Houston, Warren, and Huntsville. </a:t>
          </a:r>
          <a:r>
            <a:rPr lang="en-US" b="0" i="0" dirty="0"/>
            <a:t>States with the most fraud </a:t>
          </a:r>
          <a:r>
            <a:rPr lang="en-US" b="1" i="0" dirty="0"/>
            <a:t>are NY, TX, and PA.</a:t>
          </a:r>
        </a:p>
      </dgm:t>
    </dgm:pt>
    <dgm:pt modelId="{06C2418E-E12B-4342-873B-CC39E564006C}" type="parTrans" cxnId="{89883CDF-FC5E-45B2-AAFC-14819B337EAD}">
      <dgm:prSet/>
      <dgm:spPr/>
      <dgm:t>
        <a:bodyPr/>
        <a:lstStyle/>
        <a:p>
          <a:endParaRPr lang="en-US"/>
        </a:p>
      </dgm:t>
    </dgm:pt>
    <dgm:pt modelId="{F861279E-03BA-4920-A9A7-821051792363}" type="sibTrans" cxnId="{89883CDF-FC5E-45B2-AAFC-14819B337EAD}">
      <dgm:prSet/>
      <dgm:spPr/>
      <dgm:t>
        <a:bodyPr/>
        <a:lstStyle/>
        <a:p>
          <a:endParaRPr lang="en-US"/>
        </a:p>
      </dgm:t>
    </dgm:pt>
    <dgm:pt modelId="{9EC20AF2-681F-46F5-B2F5-9F6122AEC296}">
      <dgm:prSet custT="1"/>
      <dgm:spPr>
        <a:gradFill rotWithShape="0">
          <a:gsLst>
            <a:gs pos="0">
              <a:srgbClr val="5F5F5F">
                <a:hueOff val="0"/>
                <a:satOff val="0"/>
                <a:lumOff val="0"/>
                <a:alphaOff val="0"/>
                <a:tint val="94000"/>
                <a:satMod val="105000"/>
                <a:lumMod val="102000"/>
              </a:srgbClr>
            </a:gs>
            <a:gs pos="100000">
              <a:srgbClr val="5F5F5F">
                <a:hueOff val="0"/>
                <a:satOff val="0"/>
                <a:lumOff val="0"/>
                <a:alphaOff val="0"/>
                <a:shade val="74000"/>
                <a:satMod val="128000"/>
                <a:lumMod val="100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99060" tIns="49530" rIns="99060" bIns="49530" numCol="1" spcCol="1270" anchor="ctr" anchorCtr="0"/>
        <a:lstStyle/>
        <a:p>
          <a:pPr marL="0" lvl="0" indent="0" algn="ctr" defTabSz="1155700">
            <a:lnSpc>
              <a:spcPct val="90000"/>
            </a:lnSpc>
            <a:spcBef>
              <a:spcPct val="0"/>
            </a:spcBef>
            <a:spcAft>
              <a:spcPct val="35000"/>
            </a:spcAft>
            <a:buFont typeface="Arial" panose="020B0604020202020204" pitchFamily="34" charset="0"/>
            <a:buNone/>
          </a:pPr>
          <a:r>
            <a:rPr lang="en-US" sz="2400" b="1" i="0" kern="1200" dirty="0">
              <a:solidFill>
                <a:prstClr val="white"/>
              </a:solidFill>
              <a:latin typeface="Tw Cen MT" panose="020B0602020104020603"/>
              <a:ea typeface="+mn-ea"/>
              <a:cs typeface="+mn-cs"/>
            </a:rPr>
            <a:t>Numerical Variables:</a:t>
          </a:r>
        </a:p>
      </dgm:t>
    </dgm:pt>
    <dgm:pt modelId="{A31BB6E1-3B27-42D2-B81B-F3B07F9183B8}" type="parTrans" cxnId="{AEB62E7A-90B2-4846-BE07-BEAA81BD9B8A}">
      <dgm:prSet/>
      <dgm:spPr/>
      <dgm:t>
        <a:bodyPr/>
        <a:lstStyle/>
        <a:p>
          <a:endParaRPr lang="en-US"/>
        </a:p>
      </dgm:t>
    </dgm:pt>
    <dgm:pt modelId="{462237D1-FB31-49D6-A1EF-CF081A0D412E}" type="sibTrans" cxnId="{AEB62E7A-90B2-4846-BE07-BEAA81BD9B8A}">
      <dgm:prSet/>
      <dgm:spPr/>
      <dgm:t>
        <a:bodyPr/>
        <a:lstStyle/>
        <a:p>
          <a:endParaRPr lang="en-US"/>
        </a:p>
      </dgm:t>
    </dgm:pt>
    <dgm:pt modelId="{C10D9C86-122C-4EE8-8C9B-8D6ACF491F1B}">
      <dgm:prSet/>
      <dgm:spPr/>
      <dgm:t>
        <a:bodyPr/>
        <a:lstStyle/>
        <a:p>
          <a:pPr>
            <a:buFont typeface="Arial" panose="020B0604020202020204" pitchFamily="34" charset="0"/>
            <a:buChar char="•"/>
          </a:pPr>
          <a:r>
            <a:rPr lang="en-US" b="0" i="0" dirty="0"/>
            <a:t>The dataset is </a:t>
          </a:r>
          <a:r>
            <a:rPr lang="en-US" b="1" i="0" dirty="0"/>
            <a:t>imbalanced</a:t>
          </a:r>
          <a:r>
            <a:rPr lang="en-US" b="0" i="0" dirty="0"/>
            <a:t>, with a very small percentage of fraudulent transactions compared to non-fraudulent ones.</a:t>
          </a:r>
        </a:p>
      </dgm:t>
    </dgm:pt>
    <dgm:pt modelId="{3557E0F2-E312-4B47-98D3-2D3A40D685F5}" type="parTrans" cxnId="{40B0F15C-74C9-4F03-A6A4-479A28C5E8B8}">
      <dgm:prSet/>
      <dgm:spPr/>
      <dgm:t>
        <a:bodyPr/>
        <a:lstStyle/>
        <a:p>
          <a:endParaRPr lang="en-US"/>
        </a:p>
      </dgm:t>
    </dgm:pt>
    <dgm:pt modelId="{1A16612A-81D1-4DCC-A400-C17F96222270}" type="sibTrans" cxnId="{40B0F15C-74C9-4F03-A6A4-479A28C5E8B8}">
      <dgm:prSet/>
      <dgm:spPr/>
      <dgm:t>
        <a:bodyPr/>
        <a:lstStyle/>
        <a:p>
          <a:endParaRPr lang="en-US"/>
        </a:p>
      </dgm:t>
    </dgm:pt>
    <dgm:pt modelId="{C6235F41-152A-4C8F-8CED-FDFB31533A32}">
      <dgm:prSet/>
      <dgm:spPr/>
      <dgm:t>
        <a:bodyPr/>
        <a:lstStyle/>
        <a:p>
          <a:pPr>
            <a:buFont typeface="Arial" panose="020B0604020202020204" pitchFamily="34" charset="0"/>
            <a:buChar char="•"/>
          </a:pPr>
          <a:r>
            <a:rPr lang="en-US" b="1" i="0" dirty="0"/>
            <a:t>Age group 20-40 </a:t>
          </a:r>
          <a:r>
            <a:rPr lang="en-US" b="0" i="0" dirty="0"/>
            <a:t>seems to be more targeted by fraudsters. There's a potential location component to the fraud, with more cases closer to the </a:t>
          </a:r>
          <a:r>
            <a:rPr lang="en-US" b="1" i="0" dirty="0"/>
            <a:t>equator and eastern hemisphere</a:t>
          </a:r>
          <a:r>
            <a:rPr lang="en-US" b="0" i="0" dirty="0"/>
            <a:t>.</a:t>
          </a:r>
        </a:p>
      </dgm:t>
    </dgm:pt>
    <dgm:pt modelId="{8F64C009-649D-4C54-86B7-C39335A1B873}" type="parTrans" cxnId="{E97AF2DD-2D8A-4D51-816C-F01D0A0204A3}">
      <dgm:prSet/>
      <dgm:spPr/>
      <dgm:t>
        <a:bodyPr/>
        <a:lstStyle/>
        <a:p>
          <a:endParaRPr lang="en-US"/>
        </a:p>
      </dgm:t>
    </dgm:pt>
    <dgm:pt modelId="{18E9E501-70A5-476B-88D2-E994806A1222}" type="sibTrans" cxnId="{E97AF2DD-2D8A-4D51-816C-F01D0A0204A3}">
      <dgm:prSet/>
      <dgm:spPr/>
      <dgm:t>
        <a:bodyPr/>
        <a:lstStyle/>
        <a:p>
          <a:endParaRPr lang="en-US"/>
        </a:p>
      </dgm:t>
    </dgm:pt>
    <dgm:pt modelId="{027B5DB1-899C-4F97-A1E5-9111B14A7D76}">
      <dgm:prSet/>
      <dgm:spPr/>
      <dgm:t>
        <a:bodyPr/>
        <a:lstStyle/>
        <a:p>
          <a:pPr>
            <a:buFont typeface="Arial" panose="020B0604020202020204" pitchFamily="34" charset="0"/>
            <a:buChar char="•"/>
          </a:pPr>
          <a:r>
            <a:rPr lang="en-US" b="0" i="0" dirty="0"/>
            <a:t>Most frauds occur in </a:t>
          </a:r>
          <a:r>
            <a:rPr lang="en-US" b="1" i="0" dirty="0"/>
            <a:t>March, May, and February</a:t>
          </a:r>
          <a:r>
            <a:rPr lang="en-US" b="0" i="0" dirty="0"/>
            <a:t>. </a:t>
          </a:r>
          <a:r>
            <a:rPr lang="en-US" b="1" i="0" dirty="0"/>
            <a:t>2019</a:t>
          </a:r>
          <a:r>
            <a:rPr lang="en-US" b="0" i="0" dirty="0"/>
            <a:t> has significantly </a:t>
          </a:r>
          <a:r>
            <a:rPr lang="en-US" b="1" i="0" dirty="0"/>
            <a:t>more fraud </a:t>
          </a:r>
          <a:r>
            <a:rPr lang="en-US" b="0" i="0" dirty="0"/>
            <a:t>cases compared to 2020.</a:t>
          </a:r>
        </a:p>
      </dgm:t>
    </dgm:pt>
    <dgm:pt modelId="{D3081B3F-0CBD-4933-AA45-AAD90A4308D8}" type="parTrans" cxnId="{E5AE2AEC-1F93-44D3-BF64-FE233FA27675}">
      <dgm:prSet/>
      <dgm:spPr/>
      <dgm:t>
        <a:bodyPr/>
        <a:lstStyle/>
        <a:p>
          <a:endParaRPr lang="en-US"/>
        </a:p>
      </dgm:t>
    </dgm:pt>
    <dgm:pt modelId="{88E642BE-8536-47FA-8979-E482E7D3792B}" type="sibTrans" cxnId="{E5AE2AEC-1F93-44D3-BF64-FE233FA27675}">
      <dgm:prSet/>
      <dgm:spPr/>
      <dgm:t>
        <a:bodyPr/>
        <a:lstStyle/>
        <a:p>
          <a:endParaRPr lang="en-US"/>
        </a:p>
      </dgm:t>
    </dgm:pt>
    <dgm:pt modelId="{F0D77A1D-E241-414F-B999-D77C648756F7}">
      <dgm:prSet/>
      <dgm:spPr/>
      <dgm:t>
        <a:bodyPr/>
        <a:lstStyle/>
        <a:p>
          <a:pPr>
            <a:buFont typeface="Arial" panose="020B0604020202020204" pitchFamily="34" charset="0"/>
            <a:buChar char="•"/>
          </a:pPr>
          <a:r>
            <a:rPr lang="en-US" b="1" i="0" dirty="0"/>
            <a:t>Gender distribution </a:t>
          </a:r>
          <a:r>
            <a:rPr lang="en-US" b="0" i="0" dirty="0"/>
            <a:t>is </a:t>
          </a:r>
          <a:r>
            <a:rPr lang="en-US" b="1" i="0" dirty="0"/>
            <a:t>nearly balanced </a:t>
          </a:r>
          <a:r>
            <a:rPr lang="en-US" b="0" i="0" dirty="0"/>
            <a:t>for both overall and fraudulent transactions.</a:t>
          </a:r>
        </a:p>
      </dgm:t>
    </dgm:pt>
    <dgm:pt modelId="{2F7A8BEB-9132-4B67-B6A9-6FA104E75F8E}" type="sibTrans" cxnId="{1A6CA390-991B-4A38-BE4E-2F6DCD165BF4}">
      <dgm:prSet/>
      <dgm:spPr/>
      <dgm:t>
        <a:bodyPr/>
        <a:lstStyle/>
        <a:p>
          <a:endParaRPr lang="en-US"/>
        </a:p>
      </dgm:t>
    </dgm:pt>
    <dgm:pt modelId="{F6393BC9-5DF1-4C49-AAEE-709BEF1F4186}" type="parTrans" cxnId="{1A6CA390-991B-4A38-BE4E-2F6DCD165BF4}">
      <dgm:prSet/>
      <dgm:spPr/>
      <dgm:t>
        <a:bodyPr/>
        <a:lstStyle/>
        <a:p>
          <a:endParaRPr lang="en-US"/>
        </a:p>
      </dgm:t>
    </dgm:pt>
    <dgm:pt modelId="{24D9DDDF-8F92-4340-B68B-CFAAD62EEDAE}">
      <dgm:prSet/>
      <dgm:spPr/>
      <dgm:t>
        <a:bodyPr/>
        <a:lstStyle/>
        <a:p>
          <a:pPr>
            <a:buFont typeface="Arial" panose="020B0604020202020204" pitchFamily="34" charset="0"/>
            <a:buChar char="•"/>
          </a:pPr>
          <a:r>
            <a:rPr lang="en-US" b="0" i="0" dirty="0" err="1"/>
            <a:t>Shopping_net</a:t>
          </a:r>
          <a:r>
            <a:rPr lang="en-US" b="0" i="0" dirty="0"/>
            <a:t> and </a:t>
          </a:r>
          <a:r>
            <a:rPr lang="en-US" b="0" i="0" dirty="0" err="1"/>
            <a:t>grocery_pos</a:t>
          </a:r>
          <a:r>
            <a:rPr lang="en-US" b="0" i="0" dirty="0"/>
            <a:t> categories have the </a:t>
          </a:r>
          <a:r>
            <a:rPr lang="en-US" b="1" i="0" dirty="0"/>
            <a:t>highest number of fraudulent </a:t>
          </a:r>
          <a:r>
            <a:rPr lang="en-US" b="0" i="0" dirty="0"/>
            <a:t>transactions, despite </a:t>
          </a:r>
          <a:r>
            <a:rPr lang="en-US" b="1" i="0" dirty="0" err="1"/>
            <a:t>gas_transport</a:t>
          </a:r>
          <a:r>
            <a:rPr lang="en-US" b="1" i="0" dirty="0"/>
            <a:t> </a:t>
          </a:r>
          <a:r>
            <a:rPr lang="en-US" b="0" i="0" dirty="0"/>
            <a:t>having the </a:t>
          </a:r>
          <a:r>
            <a:rPr lang="en-US" b="1" i="0" dirty="0"/>
            <a:t>most overall transactions</a:t>
          </a:r>
          <a:r>
            <a:rPr lang="en-US" b="0" i="0" dirty="0"/>
            <a:t>.</a:t>
          </a:r>
        </a:p>
      </dgm:t>
    </dgm:pt>
    <dgm:pt modelId="{DBCC61AF-1C59-48D0-88DD-8AA95D4E92F9}" type="sibTrans" cxnId="{95A5BF04-D0C1-48C4-935D-12CD13510403}">
      <dgm:prSet/>
      <dgm:spPr/>
      <dgm:t>
        <a:bodyPr/>
        <a:lstStyle/>
        <a:p>
          <a:endParaRPr lang="en-US"/>
        </a:p>
      </dgm:t>
    </dgm:pt>
    <dgm:pt modelId="{06EAE0E1-BB03-4CA1-AA21-0E5AD16D6CDB}" type="parTrans" cxnId="{95A5BF04-D0C1-48C4-935D-12CD13510403}">
      <dgm:prSet/>
      <dgm:spPr/>
      <dgm:t>
        <a:bodyPr/>
        <a:lstStyle/>
        <a:p>
          <a:endParaRPr lang="en-US"/>
        </a:p>
      </dgm:t>
    </dgm:pt>
    <dgm:pt modelId="{68143B0D-FA38-46BD-A1C0-F843A5BDAE0F}">
      <dgm:prSet phldrT="[Text]" custT="1"/>
      <dgm:spPr/>
      <dgm:t>
        <a:bodyPr/>
        <a:lstStyle/>
        <a:p>
          <a:r>
            <a:rPr lang="en-US" sz="1600" b="0" i="0" dirty="0"/>
            <a:t>There are no missing values (nulls) in dataset,</a:t>
          </a:r>
          <a:endParaRPr lang="en-US" sz="1600" b="1" dirty="0"/>
        </a:p>
      </dgm:t>
    </dgm:pt>
    <dgm:pt modelId="{B1C549EF-610D-46FB-BA95-6B4E0C43AB9C}" type="parTrans" cxnId="{2BDF01CD-B47B-41BD-9029-2FB138553099}">
      <dgm:prSet/>
      <dgm:spPr/>
      <dgm:t>
        <a:bodyPr/>
        <a:lstStyle/>
        <a:p>
          <a:endParaRPr lang="en-US"/>
        </a:p>
      </dgm:t>
    </dgm:pt>
    <dgm:pt modelId="{3BD7B946-6CF3-4AAC-AEDA-C2A4308B45CB}" type="sibTrans" cxnId="{2BDF01CD-B47B-41BD-9029-2FB138553099}">
      <dgm:prSet/>
      <dgm:spPr/>
      <dgm:t>
        <a:bodyPr/>
        <a:lstStyle/>
        <a:p>
          <a:endParaRPr lang="en-US"/>
        </a:p>
      </dgm:t>
    </dgm:pt>
    <dgm:pt modelId="{A8106781-2452-473B-94AD-B4C184F7BB3C}">
      <dgm:prSet phldrT="[Text]" custT="1"/>
      <dgm:spPr/>
      <dgm:t>
        <a:bodyPr/>
        <a:lstStyle/>
        <a:p>
          <a:r>
            <a:rPr lang="en-US" sz="1600" b="0" i="0" dirty="0"/>
            <a:t>but some data types need correction.</a:t>
          </a:r>
          <a:endParaRPr lang="en-US" sz="1600" b="1" dirty="0"/>
        </a:p>
      </dgm:t>
    </dgm:pt>
    <dgm:pt modelId="{67770DA8-9E0D-46E0-BA88-54C4B597ABC5}" type="parTrans" cxnId="{4EE0022F-FA26-471F-90BE-9C9789518293}">
      <dgm:prSet/>
      <dgm:spPr/>
      <dgm:t>
        <a:bodyPr/>
        <a:lstStyle/>
        <a:p>
          <a:endParaRPr lang="en-US"/>
        </a:p>
      </dgm:t>
    </dgm:pt>
    <dgm:pt modelId="{D9B8C646-3AC2-4F44-AFA7-0DE3B5409845}" type="sibTrans" cxnId="{4EE0022F-FA26-471F-90BE-9C9789518293}">
      <dgm:prSet/>
      <dgm:spPr/>
      <dgm:t>
        <a:bodyPr/>
        <a:lstStyle/>
        <a:p>
          <a:endParaRPr lang="en-US"/>
        </a:p>
      </dgm:t>
    </dgm:pt>
    <dgm:pt modelId="{F14EF67D-89AD-43DE-9ADB-F5EFB1C3B7BE}" type="pres">
      <dgm:prSet presAssocID="{2391A5EF-4922-4F24-96DE-179721891CAC}" presName="Name0" presStyleCnt="0">
        <dgm:presLayoutVars>
          <dgm:dir/>
          <dgm:animLvl val="lvl"/>
          <dgm:resizeHandles val="exact"/>
        </dgm:presLayoutVars>
      </dgm:prSet>
      <dgm:spPr/>
    </dgm:pt>
    <dgm:pt modelId="{7BD36AE3-7C0A-4C37-9E7F-903AB6EF9FFB}" type="pres">
      <dgm:prSet presAssocID="{8738DB3E-0B49-4B5C-9248-52224BD30F2C}" presName="linNode" presStyleCnt="0"/>
      <dgm:spPr/>
    </dgm:pt>
    <dgm:pt modelId="{1517381B-44AF-4B26-A13F-132DE888E7AC}" type="pres">
      <dgm:prSet presAssocID="{8738DB3E-0B49-4B5C-9248-52224BD30F2C}" presName="parentText" presStyleLbl="node1" presStyleIdx="0" presStyleCnt="3" custScaleX="61554" custScaleY="59165">
        <dgm:presLayoutVars>
          <dgm:chMax val="1"/>
          <dgm:bulletEnabled val="1"/>
        </dgm:presLayoutVars>
      </dgm:prSet>
      <dgm:spPr/>
    </dgm:pt>
    <dgm:pt modelId="{DEDCC3D7-DB27-4799-8195-4871F099D99A}" type="pres">
      <dgm:prSet presAssocID="{8738DB3E-0B49-4B5C-9248-52224BD30F2C}" presName="descendantText" presStyleLbl="alignAccFollowNode1" presStyleIdx="0" presStyleCnt="3" custScaleX="100690" custScaleY="69955">
        <dgm:presLayoutVars>
          <dgm:bulletEnabled val="1"/>
        </dgm:presLayoutVars>
      </dgm:prSet>
      <dgm:spPr/>
    </dgm:pt>
    <dgm:pt modelId="{D9E6613F-E696-4564-8930-7460470B9A59}" type="pres">
      <dgm:prSet presAssocID="{DAE5C220-2534-4C51-9124-6064C4821BD9}" presName="sp" presStyleCnt="0"/>
      <dgm:spPr/>
    </dgm:pt>
    <dgm:pt modelId="{B786BA2A-0C1E-44AC-94AF-76C441140053}" type="pres">
      <dgm:prSet presAssocID="{B4A294A4-3226-497A-9580-E6EA1F320EB5}" presName="linNode" presStyleCnt="0"/>
      <dgm:spPr/>
    </dgm:pt>
    <dgm:pt modelId="{3E058FB2-1509-4D6E-8E57-90AE1D071004}" type="pres">
      <dgm:prSet presAssocID="{B4A294A4-3226-497A-9580-E6EA1F320EB5}" presName="parentText" presStyleLbl="node1" presStyleIdx="1" presStyleCnt="3" custScaleX="60952" custScaleY="64506">
        <dgm:presLayoutVars>
          <dgm:chMax val="1"/>
          <dgm:bulletEnabled val="1"/>
        </dgm:presLayoutVars>
      </dgm:prSet>
      <dgm:spPr>
        <a:xfrm>
          <a:off x="627821" y="2019903"/>
          <a:ext cx="1959997" cy="1404390"/>
        </a:xfrm>
        <a:prstGeom prst="roundRect">
          <a:avLst/>
        </a:prstGeom>
      </dgm:spPr>
    </dgm:pt>
    <dgm:pt modelId="{9EFAC21C-8651-4D06-AFBA-86FAD94C964C}" type="pres">
      <dgm:prSet presAssocID="{B4A294A4-3226-497A-9580-E6EA1F320EB5}" presName="descendantText" presStyleLbl="alignAccFollowNode1" presStyleIdx="1" presStyleCnt="3">
        <dgm:presLayoutVars>
          <dgm:bulletEnabled val="1"/>
        </dgm:presLayoutVars>
      </dgm:prSet>
      <dgm:spPr/>
    </dgm:pt>
    <dgm:pt modelId="{4ABE5A4B-C734-44E2-B1AA-2D24DC8D87DC}" type="pres">
      <dgm:prSet presAssocID="{779A48AC-8599-43B8-80A2-75FD8FE1C5A3}" presName="sp" presStyleCnt="0"/>
      <dgm:spPr/>
    </dgm:pt>
    <dgm:pt modelId="{DDDF5332-15AA-42C7-834B-782721EEC5D8}" type="pres">
      <dgm:prSet presAssocID="{9EC20AF2-681F-46F5-B2F5-9F6122AEC296}" presName="linNode" presStyleCnt="0"/>
      <dgm:spPr/>
    </dgm:pt>
    <dgm:pt modelId="{B78F7A64-DAB5-4C1F-83D8-91762EAE090B}" type="pres">
      <dgm:prSet presAssocID="{9EC20AF2-681F-46F5-B2F5-9F6122AEC296}" presName="parentText" presStyleLbl="node1" presStyleIdx="2" presStyleCnt="3" custScaleX="61555" custScaleY="56447">
        <dgm:presLayoutVars>
          <dgm:chMax val="1"/>
          <dgm:bulletEnabled val="1"/>
        </dgm:presLayoutVars>
      </dgm:prSet>
      <dgm:spPr>
        <a:xfrm>
          <a:off x="627821" y="4095040"/>
          <a:ext cx="1791176" cy="955266"/>
        </a:xfrm>
        <a:prstGeom prst="roundRect">
          <a:avLst/>
        </a:prstGeom>
      </dgm:spPr>
    </dgm:pt>
    <dgm:pt modelId="{D3A4EC2A-2338-44FC-A258-0DB0B4F16065}" type="pres">
      <dgm:prSet presAssocID="{9EC20AF2-681F-46F5-B2F5-9F6122AEC296}" presName="descendantText" presStyleLbl="alignAccFollowNode1" presStyleIdx="2" presStyleCnt="3">
        <dgm:presLayoutVars>
          <dgm:bulletEnabled val="1"/>
        </dgm:presLayoutVars>
      </dgm:prSet>
      <dgm:spPr/>
    </dgm:pt>
  </dgm:ptLst>
  <dgm:cxnLst>
    <dgm:cxn modelId="{95A5BF04-D0C1-48C4-935D-12CD13510403}" srcId="{B4A294A4-3226-497A-9580-E6EA1F320EB5}" destId="{24D9DDDF-8F92-4340-B68B-CFAAD62EEDAE}" srcOrd="0" destOrd="0" parTransId="{06EAE0E1-BB03-4CA1-AA21-0E5AD16D6CDB}" sibTransId="{DBCC61AF-1C59-48D0-88DD-8AA95D4E92F9}"/>
    <dgm:cxn modelId="{78F3DE26-EED8-486A-A96D-59F473D9CF7A}" type="presOf" srcId="{9EC20AF2-681F-46F5-B2F5-9F6122AEC296}" destId="{B78F7A64-DAB5-4C1F-83D8-91762EAE090B}" srcOrd="0" destOrd="0" presId="urn:microsoft.com/office/officeart/2005/8/layout/vList5"/>
    <dgm:cxn modelId="{985F9028-DFA4-4796-A016-45FC04B22401}" type="presOf" srcId="{A8106781-2452-473B-94AD-B4C184F7BB3C}" destId="{DEDCC3D7-DB27-4799-8195-4871F099D99A}" srcOrd="0" destOrd="1" presId="urn:microsoft.com/office/officeart/2005/8/layout/vList5"/>
    <dgm:cxn modelId="{4EE0022F-FA26-471F-90BE-9C9789518293}" srcId="{8738DB3E-0B49-4B5C-9248-52224BD30F2C}" destId="{A8106781-2452-473B-94AD-B4C184F7BB3C}" srcOrd="1" destOrd="0" parTransId="{67770DA8-9E0D-46E0-BA88-54C4B597ABC5}" sibTransId="{D9B8C646-3AC2-4F44-AFA7-0DE3B5409845}"/>
    <dgm:cxn modelId="{43B0AE31-7416-4D0F-BB0C-BD85A54FDFDE}" type="presOf" srcId="{8738DB3E-0B49-4B5C-9248-52224BD30F2C}" destId="{1517381B-44AF-4B26-A13F-132DE888E7AC}" srcOrd="0" destOrd="0" presId="urn:microsoft.com/office/officeart/2005/8/layout/vList5"/>
    <dgm:cxn modelId="{40B0F15C-74C9-4F03-A6A4-479A28C5E8B8}" srcId="{9EC20AF2-681F-46F5-B2F5-9F6122AEC296}" destId="{C10D9C86-122C-4EE8-8C9B-8D6ACF491F1B}" srcOrd="0" destOrd="0" parTransId="{3557E0F2-E312-4B47-98D3-2D3A40D685F5}" sibTransId="{1A16612A-81D1-4DCC-A400-C17F96222270}"/>
    <dgm:cxn modelId="{909E3562-6EAC-4995-B0D7-5E822807C155}" type="presOf" srcId="{68143B0D-FA38-46BD-A1C0-F843A5BDAE0F}" destId="{DEDCC3D7-DB27-4799-8195-4871F099D99A}" srcOrd="0" destOrd="0" presId="urn:microsoft.com/office/officeart/2005/8/layout/vList5"/>
    <dgm:cxn modelId="{BACC5745-1FEA-4C1E-B7E0-FF3E948CD11E}" type="presOf" srcId="{027B5DB1-899C-4F97-A1E5-9111B14A7D76}" destId="{D3A4EC2A-2338-44FC-A258-0DB0B4F16065}" srcOrd="0" destOrd="2" presId="urn:microsoft.com/office/officeart/2005/8/layout/vList5"/>
    <dgm:cxn modelId="{0DF5A570-5211-43BB-B109-D45502BB7411}" type="presOf" srcId="{C6235F41-152A-4C8F-8CED-FDFB31533A32}" destId="{D3A4EC2A-2338-44FC-A258-0DB0B4F16065}" srcOrd="0" destOrd="1" presId="urn:microsoft.com/office/officeart/2005/8/layout/vList5"/>
    <dgm:cxn modelId="{21597175-31BA-4B96-863F-32731FE89036}" srcId="{2391A5EF-4922-4F24-96DE-179721891CAC}" destId="{8738DB3E-0B49-4B5C-9248-52224BD30F2C}" srcOrd="0" destOrd="0" parTransId="{2BEAC699-627F-47A8-AB34-F5B509C40B22}" sibTransId="{DAE5C220-2534-4C51-9124-6064C4821BD9}"/>
    <dgm:cxn modelId="{AEB62E7A-90B2-4846-BE07-BEAA81BD9B8A}" srcId="{2391A5EF-4922-4F24-96DE-179721891CAC}" destId="{9EC20AF2-681F-46F5-B2F5-9F6122AEC296}" srcOrd="2" destOrd="0" parTransId="{A31BB6E1-3B27-42D2-B81B-F3B07F9183B8}" sibTransId="{462237D1-FB31-49D6-A1EF-CF081A0D412E}"/>
    <dgm:cxn modelId="{C817F37F-C512-4851-B1A5-C162BF62E3F7}" type="presOf" srcId="{C10D9C86-122C-4EE8-8C9B-8D6ACF491F1B}" destId="{D3A4EC2A-2338-44FC-A258-0DB0B4F16065}" srcOrd="0" destOrd="0" presId="urn:microsoft.com/office/officeart/2005/8/layout/vList5"/>
    <dgm:cxn modelId="{04B19682-12D4-429E-BDF7-E191A56ACD92}" type="presOf" srcId="{B4A294A4-3226-497A-9580-E6EA1F320EB5}" destId="{3E058FB2-1509-4D6E-8E57-90AE1D071004}" srcOrd="0" destOrd="0" presId="urn:microsoft.com/office/officeart/2005/8/layout/vList5"/>
    <dgm:cxn modelId="{1A6CA390-991B-4A38-BE4E-2F6DCD165BF4}" srcId="{B4A294A4-3226-497A-9580-E6EA1F320EB5}" destId="{F0D77A1D-E241-414F-B999-D77C648756F7}" srcOrd="1" destOrd="0" parTransId="{F6393BC9-5DF1-4C49-AAEE-709BEF1F4186}" sibTransId="{2F7A8BEB-9132-4B67-B6A9-6FA104E75F8E}"/>
    <dgm:cxn modelId="{2BDF01CD-B47B-41BD-9029-2FB138553099}" srcId="{8738DB3E-0B49-4B5C-9248-52224BD30F2C}" destId="{68143B0D-FA38-46BD-A1C0-F843A5BDAE0F}" srcOrd="0" destOrd="0" parTransId="{B1C549EF-610D-46FB-BA95-6B4E0C43AB9C}" sibTransId="{3BD7B946-6CF3-4AAC-AEDA-C2A4308B45CB}"/>
    <dgm:cxn modelId="{994C8FCE-E35D-42D7-928D-86EC7A6508B3}" type="presOf" srcId="{F0D77A1D-E241-414F-B999-D77C648756F7}" destId="{9EFAC21C-8651-4D06-AFBA-86FAD94C964C}" srcOrd="0" destOrd="1" presId="urn:microsoft.com/office/officeart/2005/8/layout/vList5"/>
    <dgm:cxn modelId="{9264EFD4-3ABD-4A09-9392-68DD426F1E42}" type="presOf" srcId="{3CAC8E56-3B98-435D-92B5-75CAAB599D64}" destId="{9EFAC21C-8651-4D06-AFBA-86FAD94C964C}" srcOrd="0" destOrd="2" presId="urn:microsoft.com/office/officeart/2005/8/layout/vList5"/>
    <dgm:cxn modelId="{E97AF2DD-2D8A-4D51-816C-F01D0A0204A3}" srcId="{9EC20AF2-681F-46F5-B2F5-9F6122AEC296}" destId="{C6235F41-152A-4C8F-8CED-FDFB31533A32}" srcOrd="1" destOrd="0" parTransId="{8F64C009-649D-4C54-86B7-C39335A1B873}" sibTransId="{18E9E501-70A5-476B-88D2-E994806A1222}"/>
    <dgm:cxn modelId="{89883CDF-FC5E-45B2-AAFC-14819B337EAD}" srcId="{B4A294A4-3226-497A-9580-E6EA1F320EB5}" destId="{3CAC8E56-3B98-435D-92B5-75CAAB599D64}" srcOrd="2" destOrd="0" parTransId="{06C2418E-E12B-4342-873B-CC39E564006C}" sibTransId="{F861279E-03BA-4920-A9A7-821051792363}"/>
    <dgm:cxn modelId="{2D35E7E9-7EC1-4190-B538-B6E2FB22497E}" type="presOf" srcId="{2391A5EF-4922-4F24-96DE-179721891CAC}" destId="{F14EF67D-89AD-43DE-9ADB-F5EFB1C3B7BE}" srcOrd="0" destOrd="0" presId="urn:microsoft.com/office/officeart/2005/8/layout/vList5"/>
    <dgm:cxn modelId="{983F12EA-D0F3-47F1-B912-9F788970637B}" srcId="{2391A5EF-4922-4F24-96DE-179721891CAC}" destId="{B4A294A4-3226-497A-9580-E6EA1F320EB5}" srcOrd="1" destOrd="0" parTransId="{E4C0E166-8FD6-45B8-B687-2DEDBD6F5647}" sibTransId="{779A48AC-8599-43B8-80A2-75FD8FE1C5A3}"/>
    <dgm:cxn modelId="{E5AE2AEC-1F93-44D3-BF64-FE233FA27675}" srcId="{9EC20AF2-681F-46F5-B2F5-9F6122AEC296}" destId="{027B5DB1-899C-4F97-A1E5-9111B14A7D76}" srcOrd="2" destOrd="0" parTransId="{D3081B3F-0CBD-4933-AA45-AAD90A4308D8}" sibTransId="{88E642BE-8536-47FA-8979-E482E7D3792B}"/>
    <dgm:cxn modelId="{CBAAA7FE-B3AD-4D64-802E-F8CFDD465699}" type="presOf" srcId="{24D9DDDF-8F92-4340-B68B-CFAAD62EEDAE}" destId="{9EFAC21C-8651-4D06-AFBA-86FAD94C964C}" srcOrd="0" destOrd="0" presId="urn:microsoft.com/office/officeart/2005/8/layout/vList5"/>
    <dgm:cxn modelId="{2556D459-0814-404A-95F7-1936CADE6AB7}" type="presParOf" srcId="{F14EF67D-89AD-43DE-9ADB-F5EFB1C3B7BE}" destId="{7BD36AE3-7C0A-4C37-9E7F-903AB6EF9FFB}" srcOrd="0" destOrd="0" presId="urn:microsoft.com/office/officeart/2005/8/layout/vList5"/>
    <dgm:cxn modelId="{F8084CCD-FCEF-4BB6-8A73-7218F27D2B0B}" type="presParOf" srcId="{7BD36AE3-7C0A-4C37-9E7F-903AB6EF9FFB}" destId="{1517381B-44AF-4B26-A13F-132DE888E7AC}" srcOrd="0" destOrd="0" presId="urn:microsoft.com/office/officeart/2005/8/layout/vList5"/>
    <dgm:cxn modelId="{CE7D91A3-9AAB-4949-AC90-8E6307109795}" type="presParOf" srcId="{7BD36AE3-7C0A-4C37-9E7F-903AB6EF9FFB}" destId="{DEDCC3D7-DB27-4799-8195-4871F099D99A}" srcOrd="1" destOrd="0" presId="urn:microsoft.com/office/officeart/2005/8/layout/vList5"/>
    <dgm:cxn modelId="{6D3089C2-8DF7-4E7C-85B7-0FDE23F6AFED}" type="presParOf" srcId="{F14EF67D-89AD-43DE-9ADB-F5EFB1C3B7BE}" destId="{D9E6613F-E696-4564-8930-7460470B9A59}" srcOrd="1" destOrd="0" presId="urn:microsoft.com/office/officeart/2005/8/layout/vList5"/>
    <dgm:cxn modelId="{CF3B3905-B511-4FDF-9663-F3E38C7DBF82}" type="presParOf" srcId="{F14EF67D-89AD-43DE-9ADB-F5EFB1C3B7BE}" destId="{B786BA2A-0C1E-44AC-94AF-76C441140053}" srcOrd="2" destOrd="0" presId="urn:microsoft.com/office/officeart/2005/8/layout/vList5"/>
    <dgm:cxn modelId="{3A1EFFF7-F322-4F5B-A181-8FA99447869B}" type="presParOf" srcId="{B786BA2A-0C1E-44AC-94AF-76C441140053}" destId="{3E058FB2-1509-4D6E-8E57-90AE1D071004}" srcOrd="0" destOrd="0" presId="urn:microsoft.com/office/officeart/2005/8/layout/vList5"/>
    <dgm:cxn modelId="{BB6D27DC-4855-4458-A02A-84160D80BDF2}" type="presParOf" srcId="{B786BA2A-0C1E-44AC-94AF-76C441140053}" destId="{9EFAC21C-8651-4D06-AFBA-86FAD94C964C}" srcOrd="1" destOrd="0" presId="urn:microsoft.com/office/officeart/2005/8/layout/vList5"/>
    <dgm:cxn modelId="{321F2E34-161A-47CB-A5EC-7B4FF814FAA6}" type="presParOf" srcId="{F14EF67D-89AD-43DE-9ADB-F5EFB1C3B7BE}" destId="{4ABE5A4B-C734-44E2-B1AA-2D24DC8D87DC}" srcOrd="3" destOrd="0" presId="urn:microsoft.com/office/officeart/2005/8/layout/vList5"/>
    <dgm:cxn modelId="{8EF40145-9C06-4175-B6D2-315343AF1FFD}" type="presParOf" srcId="{F14EF67D-89AD-43DE-9ADB-F5EFB1C3B7BE}" destId="{DDDF5332-15AA-42C7-834B-782721EEC5D8}" srcOrd="4" destOrd="0" presId="urn:microsoft.com/office/officeart/2005/8/layout/vList5"/>
    <dgm:cxn modelId="{7B15AEAA-2560-472D-9B2D-6694E8E851D2}" type="presParOf" srcId="{DDDF5332-15AA-42C7-834B-782721EEC5D8}" destId="{B78F7A64-DAB5-4C1F-83D8-91762EAE090B}" srcOrd="0" destOrd="0" presId="urn:microsoft.com/office/officeart/2005/8/layout/vList5"/>
    <dgm:cxn modelId="{D8F3120F-8E9C-41AB-9B09-C78CD6DD08FF}" type="presParOf" srcId="{DDDF5332-15AA-42C7-834B-782721EEC5D8}" destId="{D3A4EC2A-2338-44FC-A258-0DB0B4F160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F1DFB7-808C-40B2-8EEB-9DF54D0DDA69}"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CEB73663-688E-4D47-A377-5D199C0CD41E}">
      <dgm:prSet phldrT="[Text]"/>
      <dgm:spPr/>
      <dgm:t>
        <a:bodyPr/>
        <a:lstStyle/>
        <a:p>
          <a:r>
            <a:rPr lang="en-US" b="0" i="0" dirty="0"/>
            <a:t>Performed standard scaling to </a:t>
          </a:r>
          <a:r>
            <a:rPr lang="en-US" b="1" i="0" dirty="0"/>
            <a:t>normalize numerical features</a:t>
          </a:r>
          <a:r>
            <a:rPr lang="en-US" b="0" i="0" dirty="0"/>
            <a:t>.</a:t>
          </a:r>
        </a:p>
      </dgm:t>
    </dgm:pt>
    <dgm:pt modelId="{241FA24A-C7D2-42FB-A32C-8E94D6A5CA01}" type="parTrans" cxnId="{3AB8DF98-8D74-44E9-B41D-CCE229D9A2B3}">
      <dgm:prSet/>
      <dgm:spPr/>
      <dgm:t>
        <a:bodyPr/>
        <a:lstStyle/>
        <a:p>
          <a:endParaRPr lang="en-US"/>
        </a:p>
      </dgm:t>
    </dgm:pt>
    <dgm:pt modelId="{AA6ED2C3-7F0A-4CFC-A726-FAC268624205}" type="sibTrans" cxnId="{3AB8DF98-8D74-44E9-B41D-CCE229D9A2B3}">
      <dgm:prSet/>
      <dgm:spPr/>
      <dgm:t>
        <a:bodyPr/>
        <a:lstStyle/>
        <a:p>
          <a:endParaRPr lang="en-US"/>
        </a:p>
      </dgm:t>
    </dgm:pt>
    <dgm:pt modelId="{D6494530-1CAC-47AA-B988-5D4DC1115CAA}">
      <dgm:prSet phldrT="[Text]"/>
      <dgm:spPr/>
      <dgm:t>
        <a:bodyPr/>
        <a:lstStyle/>
        <a:p>
          <a:r>
            <a:rPr lang="en-US" b="0" i="0" dirty="0"/>
            <a:t>Ensures all variables are on a similar scale, preventing features with larger magnitudes from dominating the model.</a:t>
          </a:r>
          <a:endParaRPr lang="en-US" dirty="0"/>
        </a:p>
      </dgm:t>
    </dgm:pt>
    <dgm:pt modelId="{36138C8A-117D-4319-AB0F-18D35C6BFBF2}" type="parTrans" cxnId="{1F82422D-1421-4D67-ADB7-8CB5DA327AA6}">
      <dgm:prSet/>
      <dgm:spPr/>
      <dgm:t>
        <a:bodyPr/>
        <a:lstStyle/>
        <a:p>
          <a:endParaRPr lang="en-US"/>
        </a:p>
      </dgm:t>
    </dgm:pt>
    <dgm:pt modelId="{CE82E77A-24DB-46BF-B4EA-EB2556646759}" type="sibTrans" cxnId="{1F82422D-1421-4D67-ADB7-8CB5DA327AA6}">
      <dgm:prSet/>
      <dgm:spPr/>
      <dgm:t>
        <a:bodyPr/>
        <a:lstStyle/>
        <a:p>
          <a:endParaRPr lang="en-US"/>
        </a:p>
      </dgm:t>
    </dgm:pt>
    <dgm:pt modelId="{B350557D-656B-43D0-812B-3B52A1E0E42C}">
      <dgm:prSet phldrT="[Text]"/>
      <dgm:spPr/>
      <dgm:t>
        <a:bodyPr anchor="t"/>
        <a:lstStyle/>
        <a:p>
          <a:r>
            <a:rPr lang="en-US" b="1" dirty="0"/>
            <a:t>Encoding</a:t>
          </a:r>
        </a:p>
      </dgm:t>
    </dgm:pt>
    <dgm:pt modelId="{F5681365-7166-4BEC-9297-15AE634B2130}" type="sibTrans" cxnId="{B9E4AB00-4273-4759-B958-F2FD66E3979B}">
      <dgm:prSet/>
      <dgm:spPr/>
      <dgm:t>
        <a:bodyPr/>
        <a:lstStyle/>
        <a:p>
          <a:endParaRPr lang="en-US"/>
        </a:p>
      </dgm:t>
    </dgm:pt>
    <dgm:pt modelId="{8EADF2E7-2A7A-41B9-A406-14597683E632}" type="parTrans" cxnId="{B9E4AB00-4273-4759-B958-F2FD66E3979B}">
      <dgm:prSet/>
      <dgm:spPr/>
      <dgm:t>
        <a:bodyPr/>
        <a:lstStyle/>
        <a:p>
          <a:endParaRPr lang="en-US"/>
        </a:p>
      </dgm:t>
    </dgm:pt>
    <dgm:pt modelId="{6A00331D-E820-4930-B055-310D43724FAE}">
      <dgm:prSet phldrT="[Text]"/>
      <dgm:spPr/>
      <dgm:t>
        <a:bodyPr/>
        <a:lstStyle/>
        <a:p>
          <a:r>
            <a:rPr lang="en-US" b="0" i="0" dirty="0"/>
            <a:t>One Hot Encoding : Transaction Category</a:t>
          </a:r>
          <a:endParaRPr lang="en-US" dirty="0"/>
        </a:p>
      </dgm:t>
    </dgm:pt>
    <dgm:pt modelId="{A64FD11B-255E-4C5F-95C3-9CFD3710C279}" type="parTrans" cxnId="{C0967639-6822-4FF6-825C-6CCCF64A8BE1}">
      <dgm:prSet/>
      <dgm:spPr/>
      <dgm:t>
        <a:bodyPr/>
        <a:lstStyle/>
        <a:p>
          <a:endParaRPr lang="en-US"/>
        </a:p>
      </dgm:t>
    </dgm:pt>
    <dgm:pt modelId="{0F7762FA-DF79-456C-9739-7F009398BF57}" type="sibTrans" cxnId="{C0967639-6822-4FF6-825C-6CCCF64A8BE1}">
      <dgm:prSet/>
      <dgm:spPr/>
      <dgm:t>
        <a:bodyPr/>
        <a:lstStyle/>
        <a:p>
          <a:endParaRPr lang="en-US"/>
        </a:p>
      </dgm:t>
    </dgm:pt>
    <dgm:pt modelId="{1DE0F427-33E6-4BA6-9601-2D65C4553F20}">
      <dgm:prSet phldrT="[Text]"/>
      <dgm:spPr/>
      <dgm:t>
        <a:bodyPr/>
        <a:lstStyle/>
        <a:p>
          <a:r>
            <a:rPr lang="en-US" b="1" i="0"/>
            <a:t>Standard Scaling:</a:t>
          </a:r>
          <a:endParaRPr lang="en-US" dirty="0"/>
        </a:p>
      </dgm:t>
    </dgm:pt>
    <dgm:pt modelId="{ADC9A036-FC2C-4421-B620-CE83BA0770D6}" type="parTrans" cxnId="{7D25A247-8E02-4914-8E53-1B1F5B0D36DD}">
      <dgm:prSet/>
      <dgm:spPr/>
      <dgm:t>
        <a:bodyPr/>
        <a:lstStyle/>
        <a:p>
          <a:endParaRPr lang="en-US"/>
        </a:p>
      </dgm:t>
    </dgm:pt>
    <dgm:pt modelId="{3999804B-530B-4EBC-A377-F11BED43AB0C}" type="sibTrans" cxnId="{7D25A247-8E02-4914-8E53-1B1F5B0D36DD}">
      <dgm:prSet/>
      <dgm:spPr/>
      <dgm:t>
        <a:bodyPr/>
        <a:lstStyle/>
        <a:p>
          <a:endParaRPr lang="en-US"/>
        </a:p>
      </dgm:t>
    </dgm:pt>
    <dgm:pt modelId="{5FDEAD17-8E49-49A8-82C0-4C24A79DCDF6}">
      <dgm:prSet phldrT="[Text]"/>
      <dgm:spPr/>
      <dgm:t>
        <a:bodyPr anchor="t"/>
        <a:lstStyle/>
        <a:p>
          <a:r>
            <a:rPr lang="en-US" b="0" i="0" dirty="0"/>
            <a:t>Binary Encoding : Gender</a:t>
          </a:r>
          <a:endParaRPr lang="en-US" dirty="0"/>
        </a:p>
      </dgm:t>
    </dgm:pt>
    <dgm:pt modelId="{4711B8DC-E3D3-48EB-A65E-2B2799CB58D4}" type="parTrans" cxnId="{D276B370-DEA1-46B7-8C7C-57FAA1940D55}">
      <dgm:prSet/>
      <dgm:spPr/>
      <dgm:t>
        <a:bodyPr/>
        <a:lstStyle/>
        <a:p>
          <a:endParaRPr lang="en-US"/>
        </a:p>
      </dgm:t>
    </dgm:pt>
    <dgm:pt modelId="{29E41EE4-76BA-41F0-8C6F-7578D29A93A0}" type="sibTrans" cxnId="{D276B370-DEA1-46B7-8C7C-57FAA1940D55}">
      <dgm:prSet/>
      <dgm:spPr/>
      <dgm:t>
        <a:bodyPr/>
        <a:lstStyle/>
        <a:p>
          <a:endParaRPr lang="en-US"/>
        </a:p>
      </dgm:t>
    </dgm:pt>
    <dgm:pt modelId="{F3BA7C65-9612-4BA6-9FCE-872E8A359B6B}">
      <dgm:prSet phldrT="[Text]"/>
      <dgm:spPr/>
      <dgm:t>
        <a:bodyPr anchor="t"/>
        <a:lstStyle/>
        <a:p>
          <a:r>
            <a:rPr lang="en-US" dirty="0"/>
            <a:t>converted categorical into numerical variables- </a:t>
          </a:r>
        </a:p>
      </dgm:t>
    </dgm:pt>
    <dgm:pt modelId="{A54F1200-324E-47CA-8DEB-F3D9D8A5DDF2}" type="parTrans" cxnId="{E7835CC8-00B2-47DA-898B-22F89FBCB9B7}">
      <dgm:prSet/>
      <dgm:spPr/>
      <dgm:t>
        <a:bodyPr/>
        <a:lstStyle/>
        <a:p>
          <a:endParaRPr lang="en-US"/>
        </a:p>
      </dgm:t>
    </dgm:pt>
    <dgm:pt modelId="{147CD6D3-F435-4059-9328-4F54EF9AD1F4}" type="sibTrans" cxnId="{E7835CC8-00B2-47DA-898B-22F89FBCB9B7}">
      <dgm:prSet/>
      <dgm:spPr/>
      <dgm:t>
        <a:bodyPr/>
        <a:lstStyle/>
        <a:p>
          <a:endParaRPr lang="en-US"/>
        </a:p>
      </dgm:t>
    </dgm:pt>
    <dgm:pt modelId="{20BE75B0-19CC-4A1B-A62F-117547C6FCC9}">
      <dgm:prSet phldrT="[Text]"/>
      <dgm:spPr/>
      <dgm:t>
        <a:bodyPr/>
        <a:lstStyle/>
        <a:p>
          <a:pPr algn="l"/>
          <a:r>
            <a:rPr lang="en-US" b="1" dirty="0"/>
            <a:t>Oversampling</a:t>
          </a:r>
        </a:p>
      </dgm:t>
    </dgm:pt>
    <dgm:pt modelId="{929252B4-A8AF-4173-8C2C-E247EE645E3E}" type="parTrans" cxnId="{0E7779E2-DCC2-462A-BE64-8000EAA9D48A}">
      <dgm:prSet/>
      <dgm:spPr/>
      <dgm:t>
        <a:bodyPr/>
        <a:lstStyle/>
        <a:p>
          <a:endParaRPr lang="en-US"/>
        </a:p>
      </dgm:t>
    </dgm:pt>
    <dgm:pt modelId="{C6D9E7D8-224C-4539-A89D-27BCEE925113}" type="sibTrans" cxnId="{0E7779E2-DCC2-462A-BE64-8000EAA9D48A}">
      <dgm:prSet/>
      <dgm:spPr/>
      <dgm:t>
        <a:bodyPr/>
        <a:lstStyle/>
        <a:p>
          <a:endParaRPr lang="en-US"/>
        </a:p>
      </dgm:t>
    </dgm:pt>
    <dgm:pt modelId="{7D688403-FE6A-46D7-97FB-4021B660B96A}">
      <dgm:prSet phldrT="[Text]"/>
      <dgm:spPr/>
      <dgm:t>
        <a:bodyPr/>
        <a:lstStyle/>
        <a:p>
          <a:r>
            <a:rPr lang="en-US" b="1" dirty="0"/>
            <a:t>SMOTE</a:t>
          </a:r>
          <a:r>
            <a:rPr lang="en-US" dirty="0"/>
            <a:t> (</a:t>
          </a:r>
          <a:r>
            <a:rPr lang="en-US" b="0" i="0" dirty="0"/>
            <a:t>Synthetic Minority Over-sampling Technique) -</a:t>
          </a:r>
          <a:endParaRPr lang="en-US" dirty="0"/>
        </a:p>
      </dgm:t>
    </dgm:pt>
    <dgm:pt modelId="{F6B3C57D-4EBD-4EFF-A02B-8FE901D026D7}" type="parTrans" cxnId="{6B0D48F2-5E64-4E78-8723-C3773B7FB325}">
      <dgm:prSet/>
      <dgm:spPr/>
      <dgm:t>
        <a:bodyPr/>
        <a:lstStyle/>
        <a:p>
          <a:endParaRPr lang="en-US"/>
        </a:p>
      </dgm:t>
    </dgm:pt>
    <dgm:pt modelId="{DA33CE2F-47B5-4C4C-9F63-1D9DCE721CBE}" type="sibTrans" cxnId="{6B0D48F2-5E64-4E78-8723-C3773B7FB325}">
      <dgm:prSet/>
      <dgm:spPr/>
      <dgm:t>
        <a:bodyPr/>
        <a:lstStyle/>
        <a:p>
          <a:endParaRPr lang="en-US"/>
        </a:p>
      </dgm:t>
    </dgm:pt>
    <dgm:pt modelId="{40F041A7-B2CC-4C1F-BA86-F4B8CFBE5994}">
      <dgm:prSet phldrT="[Text]"/>
      <dgm:spPr/>
      <dgm:t>
        <a:bodyPr/>
        <a:lstStyle/>
        <a:p>
          <a:r>
            <a:rPr lang="en-US" dirty="0"/>
            <a:t>To handle imbalance of the dataset.</a:t>
          </a:r>
        </a:p>
      </dgm:t>
    </dgm:pt>
    <dgm:pt modelId="{668ECAEA-FFD1-4024-B621-3F5964DC5B06}" type="parTrans" cxnId="{5807D6AF-C17D-4C9F-8594-8F64E46993D5}">
      <dgm:prSet/>
      <dgm:spPr/>
      <dgm:t>
        <a:bodyPr/>
        <a:lstStyle/>
        <a:p>
          <a:endParaRPr lang="en-US"/>
        </a:p>
      </dgm:t>
    </dgm:pt>
    <dgm:pt modelId="{4D74D9BE-47C6-4E8C-8119-3EDD9FE6828F}" type="sibTrans" cxnId="{5807D6AF-C17D-4C9F-8594-8F64E46993D5}">
      <dgm:prSet/>
      <dgm:spPr/>
      <dgm:t>
        <a:bodyPr/>
        <a:lstStyle/>
        <a:p>
          <a:endParaRPr lang="en-US"/>
        </a:p>
      </dgm:t>
    </dgm:pt>
    <dgm:pt modelId="{43965D44-1834-4C6F-B710-BC46C16824F5}">
      <dgm:prSet phldrT="[Text]"/>
      <dgm:spPr/>
      <dgm:t>
        <a:bodyPr/>
        <a:lstStyle/>
        <a:p>
          <a:r>
            <a:rPr lang="en-US" b="0" i="0" dirty="0"/>
            <a:t>Adding </a:t>
          </a:r>
          <a:r>
            <a:rPr lang="en-US" b="1" i="0" dirty="0"/>
            <a:t>more copies of the minority class</a:t>
          </a:r>
          <a:r>
            <a:rPr lang="en-US" b="0" i="0" dirty="0"/>
            <a:t> to balance the dataset.</a:t>
          </a:r>
          <a:endParaRPr lang="en-US" dirty="0"/>
        </a:p>
      </dgm:t>
    </dgm:pt>
    <dgm:pt modelId="{3ADAC0A1-9608-4A37-945A-7ACB724101AC}" type="parTrans" cxnId="{CE0009BA-318D-4519-9F2F-1BF5B6A19345}">
      <dgm:prSet/>
      <dgm:spPr/>
      <dgm:t>
        <a:bodyPr/>
        <a:lstStyle/>
        <a:p>
          <a:endParaRPr lang="en-US"/>
        </a:p>
      </dgm:t>
    </dgm:pt>
    <dgm:pt modelId="{8835AC35-9AAF-4304-8E06-CF03FF1E9281}" type="sibTrans" cxnId="{CE0009BA-318D-4519-9F2F-1BF5B6A19345}">
      <dgm:prSet/>
      <dgm:spPr/>
      <dgm:t>
        <a:bodyPr/>
        <a:lstStyle/>
        <a:p>
          <a:endParaRPr lang="en-US"/>
        </a:p>
      </dgm:t>
    </dgm:pt>
    <dgm:pt modelId="{49C92EDE-96B6-4DDC-B78C-17717CD264BE}">
      <dgm:prSet/>
      <dgm:spPr/>
      <dgm:t>
        <a:bodyPr/>
        <a:lstStyle/>
        <a:p>
          <a:r>
            <a:rPr lang="en-US" dirty="0"/>
            <a:t>a smarter way to oversample, it creates synthetic samples that are similar to the existing minority class samples. </a:t>
          </a:r>
        </a:p>
      </dgm:t>
    </dgm:pt>
    <dgm:pt modelId="{72DF8CF4-1C64-4D5B-ABC0-FC7646F10A80}" type="parTrans" cxnId="{6E11F516-9D22-464D-B118-23B46A047AB1}">
      <dgm:prSet/>
      <dgm:spPr/>
      <dgm:t>
        <a:bodyPr/>
        <a:lstStyle/>
        <a:p>
          <a:endParaRPr lang="en-US"/>
        </a:p>
      </dgm:t>
    </dgm:pt>
    <dgm:pt modelId="{E0840A47-1CE2-44CE-B92F-98704FD83374}" type="sibTrans" cxnId="{6E11F516-9D22-464D-B118-23B46A047AB1}">
      <dgm:prSet/>
      <dgm:spPr/>
      <dgm:t>
        <a:bodyPr/>
        <a:lstStyle/>
        <a:p>
          <a:endParaRPr lang="en-US"/>
        </a:p>
      </dgm:t>
    </dgm:pt>
    <dgm:pt modelId="{6990255A-CB47-4370-A6C4-248530649A9E}" type="pres">
      <dgm:prSet presAssocID="{03F1DFB7-808C-40B2-8EEB-9DF54D0DDA69}" presName="Name0" presStyleCnt="0">
        <dgm:presLayoutVars>
          <dgm:chMax val="7"/>
          <dgm:chPref val="7"/>
          <dgm:dir/>
          <dgm:animOne val="branch"/>
          <dgm:animLvl val="lvl"/>
        </dgm:presLayoutVars>
      </dgm:prSet>
      <dgm:spPr/>
    </dgm:pt>
    <dgm:pt modelId="{1F6216D0-7734-40F1-A47A-A61001313FEC}" type="pres">
      <dgm:prSet presAssocID="{B350557D-656B-43D0-812B-3B52A1E0E42C}" presName="composite" presStyleCnt="0"/>
      <dgm:spPr/>
    </dgm:pt>
    <dgm:pt modelId="{3C1EDFE3-6252-443B-9397-5E27668E3FA9}" type="pres">
      <dgm:prSet presAssocID="{B350557D-656B-43D0-812B-3B52A1E0E42C}" presName="BackAccent" presStyleLbl="bgShp" presStyleIdx="0" presStyleCnt="3"/>
      <dgm:spPr/>
    </dgm:pt>
    <dgm:pt modelId="{B80DF5FE-0BD1-4F70-9295-BC4A4F3CA47C}" type="pres">
      <dgm:prSet presAssocID="{B350557D-656B-43D0-812B-3B52A1E0E42C}" presName="Accent" presStyleLbl="alignNode1" presStyleIdx="0" presStyleCnt="3"/>
      <dgm:spPr/>
    </dgm:pt>
    <dgm:pt modelId="{BEF99089-6647-4C5A-A33E-F2349100F99C}" type="pres">
      <dgm:prSet presAssocID="{B350557D-656B-43D0-812B-3B52A1E0E42C}" presName="Child" presStyleLbl="revTx" presStyleIdx="0" presStyleCnt="6" custLinFactNeighborY="-4348">
        <dgm:presLayoutVars>
          <dgm:chMax val="0"/>
          <dgm:chPref val="0"/>
          <dgm:bulletEnabled val="1"/>
        </dgm:presLayoutVars>
      </dgm:prSet>
      <dgm:spPr/>
    </dgm:pt>
    <dgm:pt modelId="{421449FC-91FD-4EA1-AD36-A6B9E9B0710E}" type="pres">
      <dgm:prSet presAssocID="{B350557D-656B-43D0-812B-3B52A1E0E42C}" presName="Parent" presStyleLbl="revTx" presStyleIdx="1" presStyleCnt="6">
        <dgm:presLayoutVars>
          <dgm:chMax val="1"/>
          <dgm:chPref val="1"/>
          <dgm:bulletEnabled val="1"/>
        </dgm:presLayoutVars>
      </dgm:prSet>
      <dgm:spPr/>
    </dgm:pt>
    <dgm:pt modelId="{F289A9E0-547E-4D79-B5CE-9A91D97CD7A8}" type="pres">
      <dgm:prSet presAssocID="{F5681365-7166-4BEC-9297-15AE634B2130}" presName="sibTrans" presStyleCnt="0"/>
      <dgm:spPr/>
    </dgm:pt>
    <dgm:pt modelId="{DBF1C12D-1365-4254-993C-4EBFD76CBDF2}" type="pres">
      <dgm:prSet presAssocID="{1DE0F427-33E6-4BA6-9601-2D65C4553F20}" presName="composite" presStyleCnt="0"/>
      <dgm:spPr/>
    </dgm:pt>
    <dgm:pt modelId="{B56B6FCD-1276-4DF8-AF97-B36837834536}" type="pres">
      <dgm:prSet presAssocID="{1DE0F427-33E6-4BA6-9601-2D65C4553F20}" presName="BackAccent" presStyleLbl="bgShp" presStyleIdx="1" presStyleCnt="3"/>
      <dgm:spPr/>
    </dgm:pt>
    <dgm:pt modelId="{D0471116-51E7-45B2-8C11-92BAE5BADFAF}" type="pres">
      <dgm:prSet presAssocID="{1DE0F427-33E6-4BA6-9601-2D65C4553F20}" presName="Accent" presStyleLbl="alignNode1" presStyleIdx="1" presStyleCnt="3"/>
      <dgm:spPr/>
    </dgm:pt>
    <dgm:pt modelId="{29A6EE8D-3A52-4BCB-AD61-8220EE462E9F}" type="pres">
      <dgm:prSet presAssocID="{1DE0F427-33E6-4BA6-9601-2D65C4553F20}" presName="Child" presStyleLbl="revTx" presStyleIdx="2" presStyleCnt="6">
        <dgm:presLayoutVars>
          <dgm:chMax val="0"/>
          <dgm:chPref val="0"/>
          <dgm:bulletEnabled val="1"/>
        </dgm:presLayoutVars>
      </dgm:prSet>
      <dgm:spPr/>
    </dgm:pt>
    <dgm:pt modelId="{29E41C0C-05CB-47D8-94AA-247F866562DA}" type="pres">
      <dgm:prSet presAssocID="{1DE0F427-33E6-4BA6-9601-2D65C4553F20}" presName="Parent" presStyleLbl="revTx" presStyleIdx="3" presStyleCnt="6">
        <dgm:presLayoutVars>
          <dgm:chMax val="1"/>
          <dgm:chPref val="1"/>
          <dgm:bulletEnabled val="1"/>
        </dgm:presLayoutVars>
      </dgm:prSet>
      <dgm:spPr/>
    </dgm:pt>
    <dgm:pt modelId="{F6C07719-EBEF-4AED-B85D-61FB578FE96C}" type="pres">
      <dgm:prSet presAssocID="{3999804B-530B-4EBC-A377-F11BED43AB0C}" presName="sibTrans" presStyleCnt="0"/>
      <dgm:spPr/>
    </dgm:pt>
    <dgm:pt modelId="{B069BAA4-4C09-4E3D-92A6-7620BFCA5F84}" type="pres">
      <dgm:prSet presAssocID="{20BE75B0-19CC-4A1B-A62F-117547C6FCC9}" presName="composite" presStyleCnt="0"/>
      <dgm:spPr/>
    </dgm:pt>
    <dgm:pt modelId="{A1784039-EA42-48CA-A95D-8FA3BCB09CF3}" type="pres">
      <dgm:prSet presAssocID="{20BE75B0-19CC-4A1B-A62F-117547C6FCC9}" presName="BackAccent" presStyleLbl="bgShp" presStyleIdx="2" presStyleCnt="3"/>
      <dgm:spPr/>
    </dgm:pt>
    <dgm:pt modelId="{7452359C-10F2-4A5A-85C8-3FCC52952704}" type="pres">
      <dgm:prSet presAssocID="{20BE75B0-19CC-4A1B-A62F-117547C6FCC9}" presName="Accent" presStyleLbl="alignNode1" presStyleIdx="2" presStyleCnt="3"/>
      <dgm:spPr/>
    </dgm:pt>
    <dgm:pt modelId="{15372EA1-32B8-4C17-9A6F-C1C683A8810B}" type="pres">
      <dgm:prSet presAssocID="{20BE75B0-19CC-4A1B-A62F-117547C6FCC9}" presName="Child" presStyleLbl="revTx" presStyleIdx="4" presStyleCnt="6">
        <dgm:presLayoutVars>
          <dgm:chMax val="0"/>
          <dgm:chPref val="0"/>
          <dgm:bulletEnabled val="1"/>
        </dgm:presLayoutVars>
      </dgm:prSet>
      <dgm:spPr/>
    </dgm:pt>
    <dgm:pt modelId="{FDA3EA00-F28E-4721-A746-3A54D2E1785B}" type="pres">
      <dgm:prSet presAssocID="{20BE75B0-19CC-4A1B-A62F-117547C6FCC9}" presName="Parent" presStyleLbl="revTx" presStyleIdx="5" presStyleCnt="6">
        <dgm:presLayoutVars>
          <dgm:chMax val="1"/>
          <dgm:chPref val="1"/>
          <dgm:bulletEnabled val="1"/>
        </dgm:presLayoutVars>
      </dgm:prSet>
      <dgm:spPr/>
    </dgm:pt>
  </dgm:ptLst>
  <dgm:cxnLst>
    <dgm:cxn modelId="{B9E4AB00-4273-4759-B958-F2FD66E3979B}" srcId="{03F1DFB7-808C-40B2-8EEB-9DF54D0DDA69}" destId="{B350557D-656B-43D0-812B-3B52A1E0E42C}" srcOrd="0" destOrd="0" parTransId="{8EADF2E7-2A7A-41B9-A406-14597683E632}" sibTransId="{F5681365-7166-4BEC-9297-15AE634B2130}"/>
    <dgm:cxn modelId="{ECB98705-C005-435B-84BF-91276D245EF5}" type="presOf" srcId="{B350557D-656B-43D0-812B-3B52A1E0E42C}" destId="{421449FC-91FD-4EA1-AD36-A6B9E9B0710E}" srcOrd="0" destOrd="0" presId="urn:microsoft.com/office/officeart/2008/layout/IncreasingCircleProcess"/>
    <dgm:cxn modelId="{4B46F305-BA58-4B6B-AEFE-2D704BC966DB}" type="presOf" srcId="{D6494530-1CAC-47AA-B988-5D4DC1115CAA}" destId="{29A6EE8D-3A52-4BCB-AD61-8220EE462E9F}" srcOrd="0" destOrd="1" presId="urn:microsoft.com/office/officeart/2008/layout/IncreasingCircleProcess"/>
    <dgm:cxn modelId="{A781D00C-8B1A-4B01-925B-07884B558F15}" type="presOf" srcId="{20BE75B0-19CC-4A1B-A62F-117547C6FCC9}" destId="{FDA3EA00-F28E-4721-A746-3A54D2E1785B}" srcOrd="0" destOrd="0" presId="urn:microsoft.com/office/officeart/2008/layout/IncreasingCircleProcess"/>
    <dgm:cxn modelId="{5A23B811-7C1F-4B05-8156-0024C6DDDB71}" type="presOf" srcId="{F3BA7C65-9612-4BA6-9FCE-872E8A359B6B}" destId="{BEF99089-6647-4C5A-A33E-F2349100F99C}" srcOrd="0" destOrd="0" presId="urn:microsoft.com/office/officeart/2008/layout/IncreasingCircleProcess"/>
    <dgm:cxn modelId="{6E11F516-9D22-464D-B118-23B46A047AB1}" srcId="{7D688403-FE6A-46D7-97FB-4021B660B96A}" destId="{49C92EDE-96B6-4DDC-B78C-17717CD264BE}" srcOrd="0" destOrd="0" parTransId="{72DF8CF4-1C64-4D5B-ABC0-FC7646F10A80}" sibTransId="{E0840A47-1CE2-44CE-B92F-98704FD83374}"/>
    <dgm:cxn modelId="{1F82422D-1421-4D67-ADB7-8CB5DA327AA6}" srcId="{1DE0F427-33E6-4BA6-9601-2D65C4553F20}" destId="{D6494530-1CAC-47AA-B988-5D4DC1115CAA}" srcOrd="1" destOrd="0" parTransId="{36138C8A-117D-4319-AB0F-18D35C6BFBF2}" sibTransId="{CE82E77A-24DB-46BF-B4EA-EB2556646759}"/>
    <dgm:cxn modelId="{C0967639-6822-4FF6-825C-6CCCF64A8BE1}" srcId="{F3BA7C65-9612-4BA6-9FCE-872E8A359B6B}" destId="{6A00331D-E820-4930-B055-310D43724FAE}" srcOrd="1" destOrd="0" parTransId="{A64FD11B-255E-4C5F-95C3-9CFD3710C279}" sibTransId="{0F7762FA-DF79-456C-9739-7F009398BF57}"/>
    <dgm:cxn modelId="{B5A96544-03EC-47B2-A96E-282532520263}" type="presOf" srcId="{6A00331D-E820-4930-B055-310D43724FAE}" destId="{BEF99089-6647-4C5A-A33E-F2349100F99C}" srcOrd="0" destOrd="2" presId="urn:microsoft.com/office/officeart/2008/layout/IncreasingCircleProcess"/>
    <dgm:cxn modelId="{7D25A247-8E02-4914-8E53-1B1F5B0D36DD}" srcId="{03F1DFB7-808C-40B2-8EEB-9DF54D0DDA69}" destId="{1DE0F427-33E6-4BA6-9601-2D65C4553F20}" srcOrd="1" destOrd="0" parTransId="{ADC9A036-FC2C-4421-B620-CE83BA0770D6}" sibTransId="{3999804B-530B-4EBC-A377-F11BED43AB0C}"/>
    <dgm:cxn modelId="{D276B370-DEA1-46B7-8C7C-57FAA1940D55}" srcId="{F3BA7C65-9612-4BA6-9FCE-872E8A359B6B}" destId="{5FDEAD17-8E49-49A8-82C0-4C24A79DCDF6}" srcOrd="0" destOrd="0" parTransId="{4711B8DC-E3D3-48EB-A65E-2B2799CB58D4}" sibTransId="{29E41EE4-76BA-41F0-8C6F-7578D29A93A0}"/>
    <dgm:cxn modelId="{99AF9893-393A-466D-AD99-8B098721F16E}" type="presOf" srcId="{03F1DFB7-808C-40B2-8EEB-9DF54D0DDA69}" destId="{6990255A-CB47-4370-A6C4-248530649A9E}" srcOrd="0" destOrd="0" presId="urn:microsoft.com/office/officeart/2008/layout/IncreasingCircleProcess"/>
    <dgm:cxn modelId="{3AB8DF98-8D74-44E9-B41D-CCE229D9A2B3}" srcId="{1DE0F427-33E6-4BA6-9601-2D65C4553F20}" destId="{CEB73663-688E-4D47-A377-5D199C0CD41E}" srcOrd="0" destOrd="0" parTransId="{241FA24A-C7D2-42FB-A32C-8E94D6A5CA01}" sibTransId="{AA6ED2C3-7F0A-4CFC-A726-FAC268624205}"/>
    <dgm:cxn modelId="{1353239D-BE13-4E2A-84D8-ED9F1AFCBD73}" type="presOf" srcId="{49C92EDE-96B6-4DDC-B78C-17717CD264BE}" destId="{15372EA1-32B8-4C17-9A6F-C1C683A8810B}" srcOrd="0" destOrd="3" presId="urn:microsoft.com/office/officeart/2008/layout/IncreasingCircleProcess"/>
    <dgm:cxn modelId="{5807D6AF-C17D-4C9F-8594-8F64E46993D5}" srcId="{20BE75B0-19CC-4A1B-A62F-117547C6FCC9}" destId="{40F041A7-B2CC-4C1F-BA86-F4B8CFBE5994}" srcOrd="0" destOrd="0" parTransId="{668ECAEA-FFD1-4024-B621-3F5964DC5B06}" sibTransId="{4D74D9BE-47C6-4E8C-8119-3EDD9FE6828F}"/>
    <dgm:cxn modelId="{CE0009BA-318D-4519-9F2F-1BF5B6A19345}" srcId="{20BE75B0-19CC-4A1B-A62F-117547C6FCC9}" destId="{43965D44-1834-4C6F-B710-BC46C16824F5}" srcOrd="1" destOrd="0" parTransId="{3ADAC0A1-9608-4A37-945A-7ACB724101AC}" sibTransId="{8835AC35-9AAF-4304-8E06-CF03FF1E9281}"/>
    <dgm:cxn modelId="{9A8149C2-0244-4302-9821-56DE05FA05F2}" type="presOf" srcId="{5FDEAD17-8E49-49A8-82C0-4C24A79DCDF6}" destId="{BEF99089-6647-4C5A-A33E-F2349100F99C}" srcOrd="0" destOrd="1" presId="urn:microsoft.com/office/officeart/2008/layout/IncreasingCircleProcess"/>
    <dgm:cxn modelId="{E7835CC8-00B2-47DA-898B-22F89FBCB9B7}" srcId="{B350557D-656B-43D0-812B-3B52A1E0E42C}" destId="{F3BA7C65-9612-4BA6-9FCE-872E8A359B6B}" srcOrd="0" destOrd="0" parTransId="{A54F1200-324E-47CA-8DEB-F3D9D8A5DDF2}" sibTransId="{147CD6D3-F435-4059-9328-4F54EF9AD1F4}"/>
    <dgm:cxn modelId="{D3A6BBCC-6656-460B-A7B5-475279E6D6C5}" type="presOf" srcId="{43965D44-1834-4C6F-B710-BC46C16824F5}" destId="{15372EA1-32B8-4C17-9A6F-C1C683A8810B}" srcOrd="0" destOrd="1" presId="urn:microsoft.com/office/officeart/2008/layout/IncreasingCircleProcess"/>
    <dgm:cxn modelId="{EA0957D1-95DB-46CC-A8B8-5256294128DB}" type="presOf" srcId="{CEB73663-688E-4D47-A377-5D199C0CD41E}" destId="{29A6EE8D-3A52-4BCB-AD61-8220EE462E9F}" srcOrd="0" destOrd="0" presId="urn:microsoft.com/office/officeart/2008/layout/IncreasingCircleProcess"/>
    <dgm:cxn modelId="{6285BDD8-A976-4433-A766-C7AB14DFB192}" type="presOf" srcId="{7D688403-FE6A-46D7-97FB-4021B660B96A}" destId="{15372EA1-32B8-4C17-9A6F-C1C683A8810B}" srcOrd="0" destOrd="2" presId="urn:microsoft.com/office/officeart/2008/layout/IncreasingCircleProcess"/>
    <dgm:cxn modelId="{615EA5E0-821C-4B1D-98AC-36602FBC7C0F}" type="presOf" srcId="{40F041A7-B2CC-4C1F-BA86-F4B8CFBE5994}" destId="{15372EA1-32B8-4C17-9A6F-C1C683A8810B}" srcOrd="0" destOrd="0" presId="urn:microsoft.com/office/officeart/2008/layout/IncreasingCircleProcess"/>
    <dgm:cxn modelId="{0E7779E2-DCC2-462A-BE64-8000EAA9D48A}" srcId="{03F1DFB7-808C-40B2-8EEB-9DF54D0DDA69}" destId="{20BE75B0-19CC-4A1B-A62F-117547C6FCC9}" srcOrd="2" destOrd="0" parTransId="{929252B4-A8AF-4173-8C2C-E247EE645E3E}" sibTransId="{C6D9E7D8-224C-4539-A89D-27BCEE925113}"/>
    <dgm:cxn modelId="{6B0D48F2-5E64-4E78-8723-C3773B7FB325}" srcId="{20BE75B0-19CC-4A1B-A62F-117547C6FCC9}" destId="{7D688403-FE6A-46D7-97FB-4021B660B96A}" srcOrd="2" destOrd="0" parTransId="{F6B3C57D-4EBD-4EFF-A02B-8FE901D026D7}" sibTransId="{DA33CE2F-47B5-4C4C-9F63-1D9DCE721CBE}"/>
    <dgm:cxn modelId="{456DA5F7-3874-4A1E-B211-FB5DBA02660A}" type="presOf" srcId="{1DE0F427-33E6-4BA6-9601-2D65C4553F20}" destId="{29E41C0C-05CB-47D8-94AA-247F866562DA}" srcOrd="0" destOrd="0" presId="urn:microsoft.com/office/officeart/2008/layout/IncreasingCircleProcess"/>
    <dgm:cxn modelId="{08D7A2EA-0BE5-4CFE-8894-4DC2C0626033}" type="presParOf" srcId="{6990255A-CB47-4370-A6C4-248530649A9E}" destId="{1F6216D0-7734-40F1-A47A-A61001313FEC}" srcOrd="0" destOrd="0" presId="urn:microsoft.com/office/officeart/2008/layout/IncreasingCircleProcess"/>
    <dgm:cxn modelId="{D229C4CC-30C4-4CF2-A793-87924F263BBD}" type="presParOf" srcId="{1F6216D0-7734-40F1-A47A-A61001313FEC}" destId="{3C1EDFE3-6252-443B-9397-5E27668E3FA9}" srcOrd="0" destOrd="0" presId="urn:microsoft.com/office/officeart/2008/layout/IncreasingCircleProcess"/>
    <dgm:cxn modelId="{E4FE4CC1-6295-4F2D-B087-E685E6A398DF}" type="presParOf" srcId="{1F6216D0-7734-40F1-A47A-A61001313FEC}" destId="{B80DF5FE-0BD1-4F70-9295-BC4A4F3CA47C}" srcOrd="1" destOrd="0" presId="urn:microsoft.com/office/officeart/2008/layout/IncreasingCircleProcess"/>
    <dgm:cxn modelId="{404C20B9-C1EA-48A4-9186-F2F7849039EE}" type="presParOf" srcId="{1F6216D0-7734-40F1-A47A-A61001313FEC}" destId="{BEF99089-6647-4C5A-A33E-F2349100F99C}" srcOrd="2" destOrd="0" presId="urn:microsoft.com/office/officeart/2008/layout/IncreasingCircleProcess"/>
    <dgm:cxn modelId="{65CC0EFA-E5D4-469D-8AC4-95C786A3822D}" type="presParOf" srcId="{1F6216D0-7734-40F1-A47A-A61001313FEC}" destId="{421449FC-91FD-4EA1-AD36-A6B9E9B0710E}" srcOrd="3" destOrd="0" presId="urn:microsoft.com/office/officeart/2008/layout/IncreasingCircleProcess"/>
    <dgm:cxn modelId="{6A0728F4-2BA5-4AF4-94E2-DF46CFEBBDE9}" type="presParOf" srcId="{6990255A-CB47-4370-A6C4-248530649A9E}" destId="{F289A9E0-547E-4D79-B5CE-9A91D97CD7A8}" srcOrd="1" destOrd="0" presId="urn:microsoft.com/office/officeart/2008/layout/IncreasingCircleProcess"/>
    <dgm:cxn modelId="{2A9F5636-7A6F-4EED-9141-23CB1E86B01F}" type="presParOf" srcId="{6990255A-CB47-4370-A6C4-248530649A9E}" destId="{DBF1C12D-1365-4254-993C-4EBFD76CBDF2}" srcOrd="2" destOrd="0" presId="urn:microsoft.com/office/officeart/2008/layout/IncreasingCircleProcess"/>
    <dgm:cxn modelId="{E47C90F9-AC81-4118-81E7-1F8914B9A9A6}" type="presParOf" srcId="{DBF1C12D-1365-4254-993C-4EBFD76CBDF2}" destId="{B56B6FCD-1276-4DF8-AF97-B36837834536}" srcOrd="0" destOrd="0" presId="urn:microsoft.com/office/officeart/2008/layout/IncreasingCircleProcess"/>
    <dgm:cxn modelId="{5E03CF85-B600-4756-AF9C-1515BB4CA3A8}" type="presParOf" srcId="{DBF1C12D-1365-4254-993C-4EBFD76CBDF2}" destId="{D0471116-51E7-45B2-8C11-92BAE5BADFAF}" srcOrd="1" destOrd="0" presId="urn:microsoft.com/office/officeart/2008/layout/IncreasingCircleProcess"/>
    <dgm:cxn modelId="{1863FEAD-B900-4C2B-A706-980764EDC256}" type="presParOf" srcId="{DBF1C12D-1365-4254-993C-4EBFD76CBDF2}" destId="{29A6EE8D-3A52-4BCB-AD61-8220EE462E9F}" srcOrd="2" destOrd="0" presId="urn:microsoft.com/office/officeart/2008/layout/IncreasingCircleProcess"/>
    <dgm:cxn modelId="{097C9083-64A4-49CA-8204-548E3A23B4F4}" type="presParOf" srcId="{DBF1C12D-1365-4254-993C-4EBFD76CBDF2}" destId="{29E41C0C-05CB-47D8-94AA-247F866562DA}" srcOrd="3" destOrd="0" presId="urn:microsoft.com/office/officeart/2008/layout/IncreasingCircleProcess"/>
    <dgm:cxn modelId="{CA473FAC-64F7-463B-8D22-7C5E30E58473}" type="presParOf" srcId="{6990255A-CB47-4370-A6C4-248530649A9E}" destId="{F6C07719-EBEF-4AED-B85D-61FB578FE96C}" srcOrd="3" destOrd="0" presId="urn:microsoft.com/office/officeart/2008/layout/IncreasingCircleProcess"/>
    <dgm:cxn modelId="{CFD4E30E-2EB2-4827-8914-BABA3F8A5E14}" type="presParOf" srcId="{6990255A-CB47-4370-A6C4-248530649A9E}" destId="{B069BAA4-4C09-4E3D-92A6-7620BFCA5F84}" srcOrd="4" destOrd="0" presId="urn:microsoft.com/office/officeart/2008/layout/IncreasingCircleProcess"/>
    <dgm:cxn modelId="{178E6601-F8DE-4448-A1EF-86ADC99B02C8}" type="presParOf" srcId="{B069BAA4-4C09-4E3D-92A6-7620BFCA5F84}" destId="{A1784039-EA42-48CA-A95D-8FA3BCB09CF3}" srcOrd="0" destOrd="0" presId="urn:microsoft.com/office/officeart/2008/layout/IncreasingCircleProcess"/>
    <dgm:cxn modelId="{3CAE81F1-D97B-420C-A203-9274567B9837}" type="presParOf" srcId="{B069BAA4-4C09-4E3D-92A6-7620BFCA5F84}" destId="{7452359C-10F2-4A5A-85C8-3FCC52952704}" srcOrd="1" destOrd="0" presId="urn:microsoft.com/office/officeart/2008/layout/IncreasingCircleProcess"/>
    <dgm:cxn modelId="{B69FC5D9-61FB-4696-8EAC-6CB3E9E1BE6B}" type="presParOf" srcId="{B069BAA4-4C09-4E3D-92A6-7620BFCA5F84}" destId="{15372EA1-32B8-4C17-9A6F-C1C683A8810B}" srcOrd="2" destOrd="0" presId="urn:microsoft.com/office/officeart/2008/layout/IncreasingCircleProcess"/>
    <dgm:cxn modelId="{B88F4F06-6D58-4137-9213-C6F59416D484}" type="presParOf" srcId="{B069BAA4-4C09-4E3D-92A6-7620BFCA5F84}" destId="{FDA3EA00-F28E-4721-A746-3A54D2E1785B}"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189EAE-751E-45C4-975C-DE41D843DF8E}" type="doc">
      <dgm:prSet loTypeId="urn:diagrams.loki3.com/BracketList" loCatId="list" qsTypeId="urn:microsoft.com/office/officeart/2005/8/quickstyle/simple1" qsCatId="simple" csTypeId="urn:microsoft.com/office/officeart/2005/8/colors/colorful5" csCatId="colorful" phldr="1"/>
      <dgm:spPr/>
      <dgm:t>
        <a:bodyPr/>
        <a:lstStyle/>
        <a:p>
          <a:endParaRPr lang="en-US"/>
        </a:p>
      </dgm:t>
    </dgm:pt>
    <dgm:pt modelId="{D52B38DD-142A-4723-8375-F55818D439AD}">
      <dgm:prSet phldrT="[Text]"/>
      <dgm:spPr/>
      <dgm:t>
        <a:bodyPr/>
        <a:lstStyle/>
        <a:p>
          <a:r>
            <a:rPr lang="en-US" b="1" i="0" dirty="0"/>
            <a:t>Machine Learning Technique</a:t>
          </a:r>
          <a:endParaRPr lang="en-US" b="1" dirty="0"/>
        </a:p>
      </dgm:t>
    </dgm:pt>
    <dgm:pt modelId="{8CE85872-D494-4CAA-9A08-2515081A14C3}" type="parTrans" cxnId="{CA10CD8C-A7C4-4718-9453-F25667AF6DF1}">
      <dgm:prSet/>
      <dgm:spPr/>
      <dgm:t>
        <a:bodyPr/>
        <a:lstStyle/>
        <a:p>
          <a:endParaRPr lang="en-US"/>
        </a:p>
      </dgm:t>
    </dgm:pt>
    <dgm:pt modelId="{51A7974C-6325-4DDE-B898-980373D9DD0F}" type="sibTrans" cxnId="{CA10CD8C-A7C4-4718-9453-F25667AF6DF1}">
      <dgm:prSet/>
      <dgm:spPr/>
      <dgm:t>
        <a:bodyPr/>
        <a:lstStyle/>
        <a:p>
          <a:endParaRPr lang="en-US"/>
        </a:p>
      </dgm:t>
    </dgm:pt>
    <dgm:pt modelId="{D6AD558B-4969-4497-8E24-1A285FDE2CD7}">
      <dgm:prSet/>
      <dgm:spPr/>
      <dgm:t>
        <a:bodyPr/>
        <a:lstStyle/>
        <a:p>
          <a:pPr>
            <a:buFont typeface="Arial" panose="020B0604020202020204" pitchFamily="34" charset="0"/>
            <a:buChar char="•"/>
          </a:pPr>
          <a:r>
            <a:rPr lang="en-US" b="1" i="0" dirty="0"/>
            <a:t>Logistic Regression</a:t>
          </a:r>
          <a:r>
            <a:rPr lang="en-US" b="0" i="0" dirty="0"/>
            <a:t>:</a:t>
          </a:r>
        </a:p>
      </dgm:t>
    </dgm:pt>
    <dgm:pt modelId="{89206318-BFF7-41EF-969E-6A7DE9ED6BD1}" type="parTrans" cxnId="{F5570B23-CF41-4DEB-9606-6896111B487B}">
      <dgm:prSet/>
      <dgm:spPr/>
      <dgm:t>
        <a:bodyPr/>
        <a:lstStyle/>
        <a:p>
          <a:endParaRPr lang="en-US"/>
        </a:p>
      </dgm:t>
    </dgm:pt>
    <dgm:pt modelId="{5D234832-E156-481B-A0F0-CB05E7A41F64}" type="sibTrans" cxnId="{F5570B23-CF41-4DEB-9606-6896111B487B}">
      <dgm:prSet/>
      <dgm:spPr/>
      <dgm:t>
        <a:bodyPr/>
        <a:lstStyle/>
        <a:p>
          <a:endParaRPr lang="en-US"/>
        </a:p>
      </dgm:t>
    </dgm:pt>
    <dgm:pt modelId="{FC6FA3A2-207A-42B4-B4C9-A249CB3BD2AE}">
      <dgm:prSet/>
      <dgm:spPr/>
      <dgm:t>
        <a:bodyPr/>
        <a:lstStyle/>
        <a:p>
          <a:pPr>
            <a:buFont typeface="Arial" panose="020B0604020202020204" pitchFamily="34" charset="0"/>
            <a:buChar char="•"/>
          </a:pPr>
          <a:r>
            <a:rPr lang="en-US" b="0" i="1" dirty="0"/>
            <a:t>Interpretability</a:t>
          </a:r>
          <a:r>
            <a:rPr lang="en-US" b="0" i="0" dirty="0"/>
            <a:t>: Provides straightforward interpretations of coefficients for understanding feature impact on fraud likelihood.</a:t>
          </a:r>
        </a:p>
      </dgm:t>
    </dgm:pt>
    <dgm:pt modelId="{D51BEC2A-B029-4237-B236-8F8C599DA642}" type="parTrans" cxnId="{D60A9281-D5E6-45DA-BC65-13A1328F177C}">
      <dgm:prSet/>
      <dgm:spPr/>
      <dgm:t>
        <a:bodyPr/>
        <a:lstStyle/>
        <a:p>
          <a:endParaRPr lang="en-US"/>
        </a:p>
      </dgm:t>
    </dgm:pt>
    <dgm:pt modelId="{D6555740-2575-4F05-B026-D206E80AC74F}" type="sibTrans" cxnId="{D60A9281-D5E6-45DA-BC65-13A1328F177C}">
      <dgm:prSet/>
      <dgm:spPr/>
      <dgm:t>
        <a:bodyPr/>
        <a:lstStyle/>
        <a:p>
          <a:endParaRPr lang="en-US"/>
        </a:p>
      </dgm:t>
    </dgm:pt>
    <dgm:pt modelId="{684B1172-17D7-408C-B123-E42C061ECE31}">
      <dgm:prSet/>
      <dgm:spPr/>
      <dgm:t>
        <a:bodyPr/>
        <a:lstStyle/>
        <a:p>
          <a:pPr>
            <a:buFont typeface="Arial" panose="020B0604020202020204" pitchFamily="34" charset="0"/>
            <a:buChar char="•"/>
          </a:pPr>
          <a:r>
            <a:rPr lang="en-US" b="0" i="1" dirty="0"/>
            <a:t>Simplicity</a:t>
          </a:r>
          <a:r>
            <a:rPr lang="en-US" b="0" i="0" dirty="0"/>
            <a:t>: Easy implementation and understanding facilitate communication with stakeholders.</a:t>
          </a:r>
        </a:p>
      </dgm:t>
    </dgm:pt>
    <dgm:pt modelId="{A3AAB77D-7A47-4EB6-8896-5BF1CE931AA1}" type="parTrans" cxnId="{3FEF4159-17AA-415A-98DA-D29DC49F5FB5}">
      <dgm:prSet/>
      <dgm:spPr/>
      <dgm:t>
        <a:bodyPr/>
        <a:lstStyle/>
        <a:p>
          <a:endParaRPr lang="en-US"/>
        </a:p>
      </dgm:t>
    </dgm:pt>
    <dgm:pt modelId="{E469D0A0-3F1C-4BB1-8BA2-FF6954F8523A}" type="sibTrans" cxnId="{3FEF4159-17AA-415A-98DA-D29DC49F5FB5}">
      <dgm:prSet/>
      <dgm:spPr/>
      <dgm:t>
        <a:bodyPr/>
        <a:lstStyle/>
        <a:p>
          <a:endParaRPr lang="en-US"/>
        </a:p>
      </dgm:t>
    </dgm:pt>
    <dgm:pt modelId="{850CAD19-E172-4CF7-A0C7-08B4456879D8}">
      <dgm:prSet/>
      <dgm:spPr/>
      <dgm:t>
        <a:bodyPr/>
        <a:lstStyle/>
        <a:p>
          <a:pPr>
            <a:buFont typeface="Arial" panose="020B0604020202020204" pitchFamily="34" charset="0"/>
            <a:buChar char="•"/>
          </a:pPr>
          <a:r>
            <a:rPr lang="en-US" b="1" i="0" dirty="0"/>
            <a:t>Random Forest: </a:t>
          </a:r>
          <a:endParaRPr lang="en-US" b="0" i="0" dirty="0"/>
        </a:p>
      </dgm:t>
    </dgm:pt>
    <dgm:pt modelId="{ABCA2812-81A4-4B8C-A201-452495CA730F}" type="parTrans" cxnId="{3275EC4E-6632-46FD-9524-8AB76E7C21CE}">
      <dgm:prSet/>
      <dgm:spPr/>
      <dgm:t>
        <a:bodyPr/>
        <a:lstStyle/>
        <a:p>
          <a:endParaRPr lang="en-US"/>
        </a:p>
      </dgm:t>
    </dgm:pt>
    <dgm:pt modelId="{A9DAD38F-9614-4E21-8D35-1C96372BDC8F}" type="sibTrans" cxnId="{3275EC4E-6632-46FD-9524-8AB76E7C21CE}">
      <dgm:prSet/>
      <dgm:spPr/>
      <dgm:t>
        <a:bodyPr/>
        <a:lstStyle/>
        <a:p>
          <a:endParaRPr lang="en-US"/>
        </a:p>
      </dgm:t>
    </dgm:pt>
    <dgm:pt modelId="{8F3B9286-A40A-42DD-B279-2E6D01BF5611}">
      <dgm:prSet/>
      <dgm:spPr/>
      <dgm:t>
        <a:bodyPr/>
        <a:lstStyle/>
        <a:p>
          <a:pPr>
            <a:buFont typeface="Arial" panose="020B0604020202020204" pitchFamily="34" charset="0"/>
            <a:buChar char="•"/>
          </a:pPr>
          <a:r>
            <a:rPr lang="en-US" b="0" i="1" dirty="0"/>
            <a:t>Complex Relationship Capture</a:t>
          </a:r>
          <a:r>
            <a:rPr lang="en-US" b="0" i="0" dirty="0"/>
            <a:t>: Excels at capturing complex data relationships to detect subtle fraud patterns.</a:t>
          </a:r>
        </a:p>
      </dgm:t>
    </dgm:pt>
    <dgm:pt modelId="{B19F1D9B-3D11-40EE-AEA0-E26C81C84BB7}" type="parTrans" cxnId="{70278468-10BD-4F1A-8C45-77031A5CAAB6}">
      <dgm:prSet/>
      <dgm:spPr/>
      <dgm:t>
        <a:bodyPr/>
        <a:lstStyle/>
        <a:p>
          <a:endParaRPr lang="en-US"/>
        </a:p>
      </dgm:t>
    </dgm:pt>
    <dgm:pt modelId="{C39D9C85-5152-491D-8096-CF44E49FBF3C}" type="sibTrans" cxnId="{70278468-10BD-4F1A-8C45-77031A5CAAB6}">
      <dgm:prSet/>
      <dgm:spPr/>
      <dgm:t>
        <a:bodyPr/>
        <a:lstStyle/>
        <a:p>
          <a:endParaRPr lang="en-US"/>
        </a:p>
      </dgm:t>
    </dgm:pt>
    <dgm:pt modelId="{17A93D77-30DB-468B-A2AF-D590E61C42C7}">
      <dgm:prSet/>
      <dgm:spPr/>
      <dgm:t>
        <a:bodyPr/>
        <a:lstStyle/>
        <a:p>
          <a:pPr>
            <a:buFont typeface="Arial" panose="020B0604020202020204" pitchFamily="34" charset="0"/>
            <a:buChar char="•"/>
          </a:pPr>
          <a:r>
            <a:rPr lang="en-US" b="0" i="1" dirty="0"/>
            <a:t>Minimal Feature Engineering</a:t>
          </a:r>
          <a:r>
            <a:rPr lang="en-US" b="0" i="0" dirty="0"/>
            <a:t>: Requires minimal feature manipulation, suitable for challenging feature selection scenarios.</a:t>
          </a:r>
        </a:p>
      </dgm:t>
    </dgm:pt>
    <dgm:pt modelId="{ABC04B9C-07DD-4D2E-851F-9F49E808B7D8}" type="parTrans" cxnId="{A5E20F68-C3B3-436B-9FD5-69FEC3033993}">
      <dgm:prSet/>
      <dgm:spPr/>
      <dgm:t>
        <a:bodyPr/>
        <a:lstStyle/>
        <a:p>
          <a:endParaRPr lang="en-US"/>
        </a:p>
      </dgm:t>
    </dgm:pt>
    <dgm:pt modelId="{735B77DC-267D-4AD6-9AFA-5A83BA3FDB9B}" type="sibTrans" cxnId="{A5E20F68-C3B3-436B-9FD5-69FEC3033993}">
      <dgm:prSet/>
      <dgm:spPr/>
      <dgm:t>
        <a:bodyPr/>
        <a:lstStyle/>
        <a:p>
          <a:endParaRPr lang="en-US"/>
        </a:p>
      </dgm:t>
    </dgm:pt>
    <dgm:pt modelId="{4A420A71-43D8-4EC5-9236-C54BAC424C7C}">
      <dgm:prSet/>
      <dgm:spPr/>
      <dgm:t>
        <a:bodyPr/>
        <a:lstStyle/>
        <a:p>
          <a:r>
            <a:rPr lang="en-US" b="1" i="0" dirty="0"/>
            <a:t>Anomaly Detection Technique</a:t>
          </a:r>
        </a:p>
      </dgm:t>
    </dgm:pt>
    <dgm:pt modelId="{B33F7765-576B-40C7-B44B-00201311D502}" type="parTrans" cxnId="{6C2BD4EB-1116-42F2-9300-E6A826773FD9}">
      <dgm:prSet/>
      <dgm:spPr/>
      <dgm:t>
        <a:bodyPr/>
        <a:lstStyle/>
        <a:p>
          <a:endParaRPr lang="en-US"/>
        </a:p>
      </dgm:t>
    </dgm:pt>
    <dgm:pt modelId="{6DCE4CB0-D4D6-4527-8114-A755E6BECBD3}" type="sibTrans" cxnId="{6C2BD4EB-1116-42F2-9300-E6A826773FD9}">
      <dgm:prSet/>
      <dgm:spPr/>
      <dgm:t>
        <a:bodyPr/>
        <a:lstStyle/>
        <a:p>
          <a:endParaRPr lang="en-US"/>
        </a:p>
      </dgm:t>
    </dgm:pt>
    <dgm:pt modelId="{2F3F3834-F364-4394-A663-739BEC4356DB}">
      <dgm:prSet/>
      <dgm:spPr/>
      <dgm:t>
        <a:bodyPr/>
        <a:lstStyle/>
        <a:p>
          <a:pPr>
            <a:buFont typeface="Arial" panose="020B0604020202020204" pitchFamily="34" charset="0"/>
            <a:buChar char="•"/>
          </a:pPr>
          <a:r>
            <a:rPr lang="en-US" b="1" i="0" dirty="0"/>
            <a:t>Isolation Forest</a:t>
          </a:r>
          <a:r>
            <a:rPr lang="en-US" b="0" i="0" dirty="0"/>
            <a:t>:</a:t>
          </a:r>
        </a:p>
      </dgm:t>
    </dgm:pt>
    <dgm:pt modelId="{1A2EF857-27B8-41F7-88CB-00E2C1B403E7}" type="parTrans" cxnId="{64702BF0-05B3-4C3F-934E-97AADC7585B8}">
      <dgm:prSet/>
      <dgm:spPr/>
      <dgm:t>
        <a:bodyPr/>
        <a:lstStyle/>
        <a:p>
          <a:endParaRPr lang="en-US"/>
        </a:p>
      </dgm:t>
    </dgm:pt>
    <dgm:pt modelId="{AC1E69AB-0A5D-4DCD-8F81-D4FBB7078784}" type="sibTrans" cxnId="{64702BF0-05B3-4C3F-934E-97AADC7585B8}">
      <dgm:prSet/>
      <dgm:spPr/>
      <dgm:t>
        <a:bodyPr/>
        <a:lstStyle/>
        <a:p>
          <a:endParaRPr lang="en-US"/>
        </a:p>
      </dgm:t>
    </dgm:pt>
    <dgm:pt modelId="{71828179-3C64-4F1B-91B0-E34EAF3E5FDE}">
      <dgm:prSet/>
      <dgm:spPr/>
      <dgm:t>
        <a:bodyPr/>
        <a:lstStyle/>
        <a:p>
          <a:pPr>
            <a:buFont typeface="Arial" panose="020B0604020202020204" pitchFamily="34" charset="0"/>
            <a:buChar char="•"/>
          </a:pPr>
          <a:r>
            <a:rPr lang="en-US" b="0" i="1" dirty="0"/>
            <a:t>Efficient Anomaly Detection</a:t>
          </a:r>
          <a:r>
            <a:rPr lang="en-US" b="0" i="0" dirty="0"/>
            <a:t>: Efficiently isolates anomalies (fraudulent transactions) in high-dimensional data.</a:t>
          </a:r>
        </a:p>
      </dgm:t>
    </dgm:pt>
    <dgm:pt modelId="{A5E6A43B-D228-4E03-B3DF-21AAC70270B1}" type="parTrans" cxnId="{2B1825A6-92F6-4605-817D-A70FF061686F}">
      <dgm:prSet/>
      <dgm:spPr/>
      <dgm:t>
        <a:bodyPr/>
        <a:lstStyle/>
        <a:p>
          <a:endParaRPr lang="en-US"/>
        </a:p>
      </dgm:t>
    </dgm:pt>
    <dgm:pt modelId="{2BC8EED6-E25E-4DED-B7DA-E59E061FDFB6}" type="sibTrans" cxnId="{2B1825A6-92F6-4605-817D-A70FF061686F}">
      <dgm:prSet/>
      <dgm:spPr/>
      <dgm:t>
        <a:bodyPr/>
        <a:lstStyle/>
        <a:p>
          <a:endParaRPr lang="en-US"/>
        </a:p>
      </dgm:t>
    </dgm:pt>
    <dgm:pt modelId="{C459F45B-C8E7-4627-9904-C156E1E7AB33}">
      <dgm:prSet/>
      <dgm:spPr/>
      <dgm:t>
        <a:bodyPr/>
        <a:lstStyle/>
        <a:p>
          <a:pPr>
            <a:buFont typeface="Arial" panose="020B0604020202020204" pitchFamily="34" charset="0"/>
            <a:buChar char="•"/>
          </a:pPr>
          <a:r>
            <a:rPr lang="en-US" b="0" i="1" dirty="0"/>
            <a:t>Distribution Agnostic</a:t>
          </a:r>
          <a:r>
            <a:rPr lang="en-US" b="0" i="0" dirty="0"/>
            <a:t>: Robust against various fraud patterns without assuming specific data distributions.</a:t>
          </a:r>
        </a:p>
      </dgm:t>
    </dgm:pt>
    <dgm:pt modelId="{3BB5C0F0-B148-4B7E-889B-22772BF4BD48}" type="parTrans" cxnId="{1D89EAFE-06A9-41DF-AF47-A085DC6C1AC4}">
      <dgm:prSet/>
      <dgm:spPr/>
      <dgm:t>
        <a:bodyPr/>
        <a:lstStyle/>
        <a:p>
          <a:endParaRPr lang="en-US"/>
        </a:p>
      </dgm:t>
    </dgm:pt>
    <dgm:pt modelId="{21EA0CCF-9747-4A25-A468-3C9776071C32}" type="sibTrans" cxnId="{1D89EAFE-06A9-41DF-AF47-A085DC6C1AC4}">
      <dgm:prSet/>
      <dgm:spPr/>
      <dgm:t>
        <a:bodyPr/>
        <a:lstStyle/>
        <a:p>
          <a:endParaRPr lang="en-US"/>
        </a:p>
      </dgm:t>
    </dgm:pt>
    <dgm:pt modelId="{92FF7A5B-3802-4B27-BE02-A995FA32DAF5}">
      <dgm:prSet/>
      <dgm:spPr/>
      <dgm:t>
        <a:bodyPr/>
        <a:lstStyle/>
        <a:p>
          <a:r>
            <a:rPr lang="en-US" b="1" i="0" dirty="0"/>
            <a:t>Deep Learning Technique</a:t>
          </a:r>
        </a:p>
      </dgm:t>
    </dgm:pt>
    <dgm:pt modelId="{F2701F13-E48B-46A2-B3C7-B5BC97F06A31}" type="parTrans" cxnId="{B61774A4-39DB-4087-A944-CCFDF60BE349}">
      <dgm:prSet/>
      <dgm:spPr/>
      <dgm:t>
        <a:bodyPr/>
        <a:lstStyle/>
        <a:p>
          <a:endParaRPr lang="en-US"/>
        </a:p>
      </dgm:t>
    </dgm:pt>
    <dgm:pt modelId="{1330684E-2BE3-4EE6-9FA8-74E78FABED0F}" type="sibTrans" cxnId="{B61774A4-39DB-4087-A944-CCFDF60BE349}">
      <dgm:prSet/>
      <dgm:spPr/>
      <dgm:t>
        <a:bodyPr/>
        <a:lstStyle/>
        <a:p>
          <a:endParaRPr lang="en-US"/>
        </a:p>
      </dgm:t>
    </dgm:pt>
    <dgm:pt modelId="{784DAEB8-4C4F-411D-96E0-3513D8CF47EB}">
      <dgm:prSet/>
      <dgm:spPr/>
      <dgm:t>
        <a:bodyPr/>
        <a:lstStyle/>
        <a:p>
          <a:pPr>
            <a:buFont typeface="Arial" panose="020B0604020202020204" pitchFamily="34" charset="0"/>
            <a:buChar char="•"/>
          </a:pPr>
          <a:r>
            <a:rPr lang="en-US" b="1" i="0" dirty="0"/>
            <a:t>Neural Network (MLP Classifier)</a:t>
          </a:r>
          <a:r>
            <a:rPr lang="en-US" b="0" i="0" dirty="0"/>
            <a:t>:</a:t>
          </a:r>
        </a:p>
      </dgm:t>
    </dgm:pt>
    <dgm:pt modelId="{870D2CB2-AEB3-494B-80F9-4491CEB99A9B}" type="parTrans" cxnId="{27508001-E5D0-458A-81A4-C169258B00E8}">
      <dgm:prSet/>
      <dgm:spPr/>
      <dgm:t>
        <a:bodyPr/>
        <a:lstStyle/>
        <a:p>
          <a:endParaRPr lang="en-US"/>
        </a:p>
      </dgm:t>
    </dgm:pt>
    <dgm:pt modelId="{B080A030-A4DC-4D01-B828-477614E4CD9C}" type="sibTrans" cxnId="{27508001-E5D0-458A-81A4-C169258B00E8}">
      <dgm:prSet/>
      <dgm:spPr/>
      <dgm:t>
        <a:bodyPr/>
        <a:lstStyle/>
        <a:p>
          <a:endParaRPr lang="en-US"/>
        </a:p>
      </dgm:t>
    </dgm:pt>
    <dgm:pt modelId="{A5F139C0-5DD4-4C39-BB8B-366EA693FDDA}">
      <dgm:prSet/>
      <dgm:spPr/>
      <dgm:t>
        <a:bodyPr/>
        <a:lstStyle/>
        <a:p>
          <a:pPr>
            <a:buFont typeface="Arial" panose="020B0604020202020204" pitchFamily="34" charset="0"/>
            <a:buChar char="•"/>
          </a:pPr>
          <a:r>
            <a:rPr lang="en-US" b="0" i="1" dirty="0"/>
            <a:t>Nonlinear Pattern Detection</a:t>
          </a:r>
          <a:r>
            <a:rPr lang="en-US" b="0" i="0" dirty="0"/>
            <a:t>: Captures nonlinear data relationships for sophisticated fraud detection.</a:t>
          </a:r>
        </a:p>
      </dgm:t>
    </dgm:pt>
    <dgm:pt modelId="{07E8E8A6-7F82-4537-A4AB-290D823B3D34}" type="parTrans" cxnId="{FB02B71D-0106-4DB4-8DDF-7005A96388D2}">
      <dgm:prSet/>
      <dgm:spPr/>
      <dgm:t>
        <a:bodyPr/>
        <a:lstStyle/>
        <a:p>
          <a:endParaRPr lang="en-US"/>
        </a:p>
      </dgm:t>
    </dgm:pt>
    <dgm:pt modelId="{E36E25E4-C5C0-4A6A-A95E-02E7EDB79644}" type="sibTrans" cxnId="{FB02B71D-0106-4DB4-8DDF-7005A96388D2}">
      <dgm:prSet/>
      <dgm:spPr/>
      <dgm:t>
        <a:bodyPr/>
        <a:lstStyle/>
        <a:p>
          <a:endParaRPr lang="en-US"/>
        </a:p>
      </dgm:t>
    </dgm:pt>
    <dgm:pt modelId="{2C84F540-15C0-4E1E-B2F7-D4D50CEF479A}">
      <dgm:prSet/>
      <dgm:spPr/>
      <dgm:t>
        <a:bodyPr/>
        <a:lstStyle/>
        <a:p>
          <a:pPr>
            <a:buFont typeface="Arial" panose="020B0604020202020204" pitchFamily="34" charset="0"/>
            <a:buChar char="•"/>
          </a:pPr>
          <a:r>
            <a:rPr lang="en-US" b="0" i="1" dirty="0"/>
            <a:t>Scalability</a:t>
          </a:r>
          <a:r>
            <a:rPr lang="en-US" b="0" i="0" dirty="0"/>
            <a:t>: Handles large data volumes and adapts to real-time fraud detection needs.</a:t>
          </a:r>
        </a:p>
      </dgm:t>
    </dgm:pt>
    <dgm:pt modelId="{D3D6529F-6A46-415F-9CC8-D7CE1A2DB727}" type="parTrans" cxnId="{A8590A47-E348-455F-9AE0-D764AF8CE035}">
      <dgm:prSet/>
      <dgm:spPr/>
      <dgm:t>
        <a:bodyPr/>
        <a:lstStyle/>
        <a:p>
          <a:endParaRPr lang="en-US"/>
        </a:p>
      </dgm:t>
    </dgm:pt>
    <dgm:pt modelId="{EF87511C-3EBD-4781-91A9-A3B4B1471824}" type="sibTrans" cxnId="{A8590A47-E348-455F-9AE0-D764AF8CE035}">
      <dgm:prSet/>
      <dgm:spPr/>
      <dgm:t>
        <a:bodyPr/>
        <a:lstStyle/>
        <a:p>
          <a:endParaRPr lang="en-US"/>
        </a:p>
      </dgm:t>
    </dgm:pt>
    <dgm:pt modelId="{6D751578-1BB4-4FE6-912A-32AE5D5D6096}" type="pres">
      <dgm:prSet presAssocID="{97189EAE-751E-45C4-975C-DE41D843DF8E}" presName="Name0" presStyleCnt="0">
        <dgm:presLayoutVars>
          <dgm:dir/>
          <dgm:animLvl val="lvl"/>
          <dgm:resizeHandles val="exact"/>
        </dgm:presLayoutVars>
      </dgm:prSet>
      <dgm:spPr/>
    </dgm:pt>
    <dgm:pt modelId="{7B3B080E-99F0-4BA5-8B18-F38E4EB7F5CA}" type="pres">
      <dgm:prSet presAssocID="{D52B38DD-142A-4723-8375-F55818D439AD}" presName="linNode" presStyleCnt="0"/>
      <dgm:spPr/>
    </dgm:pt>
    <dgm:pt modelId="{DC4062AA-D088-4B82-8E86-2592458CB21E}" type="pres">
      <dgm:prSet presAssocID="{D52B38DD-142A-4723-8375-F55818D439AD}" presName="parTx" presStyleLbl="revTx" presStyleIdx="0" presStyleCnt="3">
        <dgm:presLayoutVars>
          <dgm:chMax val="1"/>
          <dgm:bulletEnabled val="1"/>
        </dgm:presLayoutVars>
      </dgm:prSet>
      <dgm:spPr/>
    </dgm:pt>
    <dgm:pt modelId="{D4DEEB3D-7169-4B2A-8F97-A6CAEE477B4F}" type="pres">
      <dgm:prSet presAssocID="{D52B38DD-142A-4723-8375-F55818D439AD}" presName="bracket" presStyleLbl="parChTrans1D1" presStyleIdx="0" presStyleCnt="3"/>
      <dgm:spPr/>
    </dgm:pt>
    <dgm:pt modelId="{75C56CFD-71BD-4C67-A62A-D5D2A16F4F85}" type="pres">
      <dgm:prSet presAssocID="{D52B38DD-142A-4723-8375-F55818D439AD}" presName="spH" presStyleCnt="0"/>
      <dgm:spPr/>
    </dgm:pt>
    <dgm:pt modelId="{B0723C4E-7C27-43CF-A720-5022F387DD37}" type="pres">
      <dgm:prSet presAssocID="{D52B38DD-142A-4723-8375-F55818D439AD}" presName="desTx" presStyleLbl="node1" presStyleIdx="0" presStyleCnt="3">
        <dgm:presLayoutVars>
          <dgm:bulletEnabled val="1"/>
        </dgm:presLayoutVars>
      </dgm:prSet>
      <dgm:spPr/>
    </dgm:pt>
    <dgm:pt modelId="{BE60E034-8190-475D-95E1-511530F48748}" type="pres">
      <dgm:prSet presAssocID="{51A7974C-6325-4DDE-B898-980373D9DD0F}" presName="spV" presStyleCnt="0"/>
      <dgm:spPr/>
    </dgm:pt>
    <dgm:pt modelId="{D77AD4CE-0412-4323-A892-6CFECB3C1636}" type="pres">
      <dgm:prSet presAssocID="{4A420A71-43D8-4EC5-9236-C54BAC424C7C}" presName="linNode" presStyleCnt="0"/>
      <dgm:spPr/>
    </dgm:pt>
    <dgm:pt modelId="{1E823A88-7213-4A4C-BBFD-07C6F97B7AA7}" type="pres">
      <dgm:prSet presAssocID="{4A420A71-43D8-4EC5-9236-C54BAC424C7C}" presName="parTx" presStyleLbl="revTx" presStyleIdx="1" presStyleCnt="3">
        <dgm:presLayoutVars>
          <dgm:chMax val="1"/>
          <dgm:bulletEnabled val="1"/>
        </dgm:presLayoutVars>
      </dgm:prSet>
      <dgm:spPr/>
    </dgm:pt>
    <dgm:pt modelId="{C74E775D-B6FE-431D-A0B1-52FE24B9B959}" type="pres">
      <dgm:prSet presAssocID="{4A420A71-43D8-4EC5-9236-C54BAC424C7C}" presName="bracket" presStyleLbl="parChTrans1D1" presStyleIdx="1" presStyleCnt="3"/>
      <dgm:spPr/>
    </dgm:pt>
    <dgm:pt modelId="{CEBA5845-0C69-4107-847E-C00D801EB86B}" type="pres">
      <dgm:prSet presAssocID="{4A420A71-43D8-4EC5-9236-C54BAC424C7C}" presName="spH" presStyleCnt="0"/>
      <dgm:spPr/>
    </dgm:pt>
    <dgm:pt modelId="{6ED77FAF-0AF5-4D5D-A07F-FC4CED55DD2C}" type="pres">
      <dgm:prSet presAssocID="{4A420A71-43D8-4EC5-9236-C54BAC424C7C}" presName="desTx" presStyleLbl="node1" presStyleIdx="1" presStyleCnt="3">
        <dgm:presLayoutVars>
          <dgm:bulletEnabled val="1"/>
        </dgm:presLayoutVars>
      </dgm:prSet>
      <dgm:spPr/>
    </dgm:pt>
    <dgm:pt modelId="{845C2629-E168-4914-83C7-651ED89C551C}" type="pres">
      <dgm:prSet presAssocID="{6DCE4CB0-D4D6-4527-8114-A755E6BECBD3}" presName="spV" presStyleCnt="0"/>
      <dgm:spPr/>
    </dgm:pt>
    <dgm:pt modelId="{0133C53A-4880-4D06-9654-7790C7B6985A}" type="pres">
      <dgm:prSet presAssocID="{92FF7A5B-3802-4B27-BE02-A995FA32DAF5}" presName="linNode" presStyleCnt="0"/>
      <dgm:spPr/>
    </dgm:pt>
    <dgm:pt modelId="{3E85FC7D-6AEF-40B9-8258-BD78A533ACC8}" type="pres">
      <dgm:prSet presAssocID="{92FF7A5B-3802-4B27-BE02-A995FA32DAF5}" presName="parTx" presStyleLbl="revTx" presStyleIdx="2" presStyleCnt="3" custScaleX="98552" custScaleY="150390">
        <dgm:presLayoutVars>
          <dgm:chMax val="1"/>
          <dgm:bulletEnabled val="1"/>
        </dgm:presLayoutVars>
      </dgm:prSet>
      <dgm:spPr/>
    </dgm:pt>
    <dgm:pt modelId="{F168D810-E346-4DCE-8951-3F90EFC7DE81}" type="pres">
      <dgm:prSet presAssocID="{92FF7A5B-3802-4B27-BE02-A995FA32DAF5}" presName="bracket" presStyleLbl="parChTrans1D1" presStyleIdx="2" presStyleCnt="3"/>
      <dgm:spPr/>
    </dgm:pt>
    <dgm:pt modelId="{805C95B4-61A3-4802-B842-F62A3E4A88AC}" type="pres">
      <dgm:prSet presAssocID="{92FF7A5B-3802-4B27-BE02-A995FA32DAF5}" presName="spH" presStyleCnt="0"/>
      <dgm:spPr/>
    </dgm:pt>
    <dgm:pt modelId="{88148D64-DDCC-4DBB-A672-7BFB6C1A85EB}" type="pres">
      <dgm:prSet presAssocID="{92FF7A5B-3802-4B27-BE02-A995FA32DAF5}" presName="desTx" presStyleLbl="node1" presStyleIdx="2" presStyleCnt="3">
        <dgm:presLayoutVars>
          <dgm:bulletEnabled val="1"/>
        </dgm:presLayoutVars>
      </dgm:prSet>
      <dgm:spPr/>
    </dgm:pt>
  </dgm:ptLst>
  <dgm:cxnLst>
    <dgm:cxn modelId="{27508001-E5D0-458A-81A4-C169258B00E8}" srcId="{92FF7A5B-3802-4B27-BE02-A995FA32DAF5}" destId="{784DAEB8-4C4F-411D-96E0-3513D8CF47EB}" srcOrd="0" destOrd="0" parTransId="{870D2CB2-AEB3-494B-80F9-4491CEB99A9B}" sibTransId="{B080A030-A4DC-4D01-B828-477614E4CD9C}"/>
    <dgm:cxn modelId="{05C61714-EEF5-49C0-8AED-9D4D403D3B2A}" type="presOf" srcId="{17A93D77-30DB-468B-A2AF-D590E61C42C7}" destId="{B0723C4E-7C27-43CF-A720-5022F387DD37}" srcOrd="0" destOrd="5" presId="urn:diagrams.loki3.com/BracketList"/>
    <dgm:cxn modelId="{FB02B71D-0106-4DB4-8DDF-7005A96388D2}" srcId="{784DAEB8-4C4F-411D-96E0-3513D8CF47EB}" destId="{A5F139C0-5DD4-4C39-BB8B-366EA693FDDA}" srcOrd="0" destOrd="0" parTransId="{07E8E8A6-7F82-4537-A4AB-290D823B3D34}" sibTransId="{E36E25E4-C5C0-4A6A-A95E-02E7EDB79644}"/>
    <dgm:cxn modelId="{F5570B23-CF41-4DEB-9606-6896111B487B}" srcId="{D52B38DD-142A-4723-8375-F55818D439AD}" destId="{D6AD558B-4969-4497-8E24-1A285FDE2CD7}" srcOrd="0" destOrd="0" parTransId="{89206318-BFF7-41EF-969E-6A7DE9ED6BD1}" sibTransId="{5D234832-E156-481B-A0F0-CB05E7A41F64}"/>
    <dgm:cxn modelId="{17C59429-5A72-49E3-8DAB-B948783FCB03}" type="presOf" srcId="{97189EAE-751E-45C4-975C-DE41D843DF8E}" destId="{6D751578-1BB4-4FE6-912A-32AE5D5D6096}" srcOrd="0" destOrd="0" presId="urn:diagrams.loki3.com/BracketList"/>
    <dgm:cxn modelId="{CDDD5160-3D3F-43B8-9200-FFB450458263}" type="presOf" srcId="{71828179-3C64-4F1B-91B0-E34EAF3E5FDE}" destId="{6ED77FAF-0AF5-4D5D-A07F-FC4CED55DD2C}" srcOrd="0" destOrd="1" presId="urn:diagrams.loki3.com/BracketList"/>
    <dgm:cxn modelId="{4E6D2065-593B-44D8-9AFD-AA65F3F08347}" type="presOf" srcId="{92FF7A5B-3802-4B27-BE02-A995FA32DAF5}" destId="{3E85FC7D-6AEF-40B9-8258-BD78A533ACC8}" srcOrd="0" destOrd="0" presId="urn:diagrams.loki3.com/BracketList"/>
    <dgm:cxn modelId="{B3A05646-6F8C-44B7-BA39-D8B19E1A1541}" type="presOf" srcId="{A5F139C0-5DD4-4C39-BB8B-366EA693FDDA}" destId="{88148D64-DDCC-4DBB-A672-7BFB6C1A85EB}" srcOrd="0" destOrd="1" presId="urn:diagrams.loki3.com/BracketList"/>
    <dgm:cxn modelId="{A8590A47-E348-455F-9AE0-D764AF8CE035}" srcId="{784DAEB8-4C4F-411D-96E0-3513D8CF47EB}" destId="{2C84F540-15C0-4E1E-B2F7-D4D50CEF479A}" srcOrd="1" destOrd="0" parTransId="{D3D6529F-6A46-415F-9CC8-D7CE1A2DB727}" sibTransId="{EF87511C-3EBD-4781-91A9-A3B4B1471824}"/>
    <dgm:cxn modelId="{A5E20F68-C3B3-436B-9FD5-69FEC3033993}" srcId="{850CAD19-E172-4CF7-A0C7-08B4456879D8}" destId="{17A93D77-30DB-468B-A2AF-D590E61C42C7}" srcOrd="1" destOrd="0" parTransId="{ABC04B9C-07DD-4D2E-851F-9F49E808B7D8}" sibTransId="{735B77DC-267D-4AD6-9AFA-5A83BA3FDB9B}"/>
    <dgm:cxn modelId="{70278468-10BD-4F1A-8C45-77031A5CAAB6}" srcId="{850CAD19-E172-4CF7-A0C7-08B4456879D8}" destId="{8F3B9286-A40A-42DD-B279-2E6D01BF5611}" srcOrd="0" destOrd="0" parTransId="{B19F1D9B-3D11-40EE-AEA0-E26C81C84BB7}" sibTransId="{C39D9C85-5152-491D-8096-CF44E49FBF3C}"/>
    <dgm:cxn modelId="{3275EC4E-6632-46FD-9524-8AB76E7C21CE}" srcId="{D52B38DD-142A-4723-8375-F55818D439AD}" destId="{850CAD19-E172-4CF7-A0C7-08B4456879D8}" srcOrd="1" destOrd="0" parTransId="{ABCA2812-81A4-4B8C-A201-452495CA730F}" sibTransId="{A9DAD38F-9614-4E21-8D35-1C96372BDC8F}"/>
    <dgm:cxn modelId="{6FC84372-BBE6-47BC-8DE8-84B9480B07D8}" type="presOf" srcId="{8F3B9286-A40A-42DD-B279-2E6D01BF5611}" destId="{B0723C4E-7C27-43CF-A720-5022F387DD37}" srcOrd="0" destOrd="4" presId="urn:diagrams.loki3.com/BracketList"/>
    <dgm:cxn modelId="{ACDE8F57-5D08-4780-BD6B-03698CD289E6}" type="presOf" srcId="{D6AD558B-4969-4497-8E24-1A285FDE2CD7}" destId="{B0723C4E-7C27-43CF-A720-5022F387DD37}" srcOrd="0" destOrd="0" presId="urn:diagrams.loki3.com/BracketList"/>
    <dgm:cxn modelId="{3FEF4159-17AA-415A-98DA-D29DC49F5FB5}" srcId="{D6AD558B-4969-4497-8E24-1A285FDE2CD7}" destId="{684B1172-17D7-408C-B123-E42C061ECE31}" srcOrd="1" destOrd="0" parTransId="{A3AAB77D-7A47-4EB6-8896-5BF1CE931AA1}" sibTransId="{E469D0A0-3F1C-4BB1-8BA2-FF6954F8523A}"/>
    <dgm:cxn modelId="{D60A9281-D5E6-45DA-BC65-13A1328F177C}" srcId="{D6AD558B-4969-4497-8E24-1A285FDE2CD7}" destId="{FC6FA3A2-207A-42B4-B4C9-A249CB3BD2AE}" srcOrd="0" destOrd="0" parTransId="{D51BEC2A-B029-4237-B236-8F8C599DA642}" sibTransId="{D6555740-2575-4F05-B026-D206E80AC74F}"/>
    <dgm:cxn modelId="{CFF21782-DECA-49C9-B751-485EABFFF524}" type="presOf" srcId="{2C84F540-15C0-4E1E-B2F7-D4D50CEF479A}" destId="{88148D64-DDCC-4DBB-A672-7BFB6C1A85EB}" srcOrd="0" destOrd="2" presId="urn:diagrams.loki3.com/BracketList"/>
    <dgm:cxn modelId="{39C9E085-E57F-4EC4-8563-40F3A47EF003}" type="presOf" srcId="{784DAEB8-4C4F-411D-96E0-3513D8CF47EB}" destId="{88148D64-DDCC-4DBB-A672-7BFB6C1A85EB}" srcOrd="0" destOrd="0" presId="urn:diagrams.loki3.com/BracketList"/>
    <dgm:cxn modelId="{CA10CD8C-A7C4-4718-9453-F25667AF6DF1}" srcId="{97189EAE-751E-45C4-975C-DE41D843DF8E}" destId="{D52B38DD-142A-4723-8375-F55818D439AD}" srcOrd="0" destOrd="0" parTransId="{8CE85872-D494-4CAA-9A08-2515081A14C3}" sibTransId="{51A7974C-6325-4DDE-B898-980373D9DD0F}"/>
    <dgm:cxn modelId="{14706593-D038-49F0-90D2-E49FF2B5FD89}" type="presOf" srcId="{4A420A71-43D8-4EC5-9236-C54BAC424C7C}" destId="{1E823A88-7213-4A4C-BBFD-07C6F97B7AA7}" srcOrd="0" destOrd="0" presId="urn:diagrams.loki3.com/BracketList"/>
    <dgm:cxn modelId="{285E4599-D126-40EF-BB99-D54005A24E50}" type="presOf" srcId="{2F3F3834-F364-4394-A663-739BEC4356DB}" destId="{6ED77FAF-0AF5-4D5D-A07F-FC4CED55DD2C}" srcOrd="0" destOrd="0" presId="urn:diagrams.loki3.com/BracketList"/>
    <dgm:cxn modelId="{B61774A4-39DB-4087-A944-CCFDF60BE349}" srcId="{97189EAE-751E-45C4-975C-DE41D843DF8E}" destId="{92FF7A5B-3802-4B27-BE02-A995FA32DAF5}" srcOrd="2" destOrd="0" parTransId="{F2701F13-E48B-46A2-B3C7-B5BC97F06A31}" sibTransId="{1330684E-2BE3-4EE6-9FA8-74E78FABED0F}"/>
    <dgm:cxn modelId="{2B1825A6-92F6-4605-817D-A70FF061686F}" srcId="{2F3F3834-F364-4394-A663-739BEC4356DB}" destId="{71828179-3C64-4F1B-91B0-E34EAF3E5FDE}" srcOrd="0" destOrd="0" parTransId="{A5E6A43B-D228-4E03-B3DF-21AAC70270B1}" sibTransId="{2BC8EED6-E25E-4DED-B7DA-E59E061FDFB6}"/>
    <dgm:cxn modelId="{530A90B8-5BDD-419E-8FEC-C02D339E75AD}" type="presOf" srcId="{850CAD19-E172-4CF7-A0C7-08B4456879D8}" destId="{B0723C4E-7C27-43CF-A720-5022F387DD37}" srcOrd="0" destOrd="3" presId="urn:diagrams.loki3.com/BracketList"/>
    <dgm:cxn modelId="{04148CBC-0BDF-4883-8E0E-96393DA2774E}" type="presOf" srcId="{FC6FA3A2-207A-42B4-B4C9-A249CB3BD2AE}" destId="{B0723C4E-7C27-43CF-A720-5022F387DD37}" srcOrd="0" destOrd="1" presId="urn:diagrams.loki3.com/BracketList"/>
    <dgm:cxn modelId="{FDC9C8C0-47E0-4DFE-B328-9EE202EFBCB4}" type="presOf" srcId="{C459F45B-C8E7-4627-9904-C156E1E7AB33}" destId="{6ED77FAF-0AF5-4D5D-A07F-FC4CED55DD2C}" srcOrd="0" destOrd="2" presId="urn:diagrams.loki3.com/BracketList"/>
    <dgm:cxn modelId="{D497A9C7-870A-464F-956B-79F50F18C514}" type="presOf" srcId="{684B1172-17D7-408C-B123-E42C061ECE31}" destId="{B0723C4E-7C27-43CF-A720-5022F387DD37}" srcOrd="0" destOrd="2" presId="urn:diagrams.loki3.com/BracketList"/>
    <dgm:cxn modelId="{AB0FC5D4-5D25-4BD5-92C0-616377C6F9BE}" type="presOf" srcId="{D52B38DD-142A-4723-8375-F55818D439AD}" destId="{DC4062AA-D088-4B82-8E86-2592458CB21E}" srcOrd="0" destOrd="0" presId="urn:diagrams.loki3.com/BracketList"/>
    <dgm:cxn modelId="{6C2BD4EB-1116-42F2-9300-E6A826773FD9}" srcId="{97189EAE-751E-45C4-975C-DE41D843DF8E}" destId="{4A420A71-43D8-4EC5-9236-C54BAC424C7C}" srcOrd="1" destOrd="0" parTransId="{B33F7765-576B-40C7-B44B-00201311D502}" sibTransId="{6DCE4CB0-D4D6-4527-8114-A755E6BECBD3}"/>
    <dgm:cxn modelId="{64702BF0-05B3-4C3F-934E-97AADC7585B8}" srcId="{4A420A71-43D8-4EC5-9236-C54BAC424C7C}" destId="{2F3F3834-F364-4394-A663-739BEC4356DB}" srcOrd="0" destOrd="0" parTransId="{1A2EF857-27B8-41F7-88CB-00E2C1B403E7}" sibTransId="{AC1E69AB-0A5D-4DCD-8F81-D4FBB7078784}"/>
    <dgm:cxn modelId="{1D89EAFE-06A9-41DF-AF47-A085DC6C1AC4}" srcId="{2F3F3834-F364-4394-A663-739BEC4356DB}" destId="{C459F45B-C8E7-4627-9904-C156E1E7AB33}" srcOrd="1" destOrd="0" parTransId="{3BB5C0F0-B148-4B7E-889B-22772BF4BD48}" sibTransId="{21EA0CCF-9747-4A25-A468-3C9776071C32}"/>
    <dgm:cxn modelId="{B5F0DE03-842F-4DC2-957D-6A1ED65E945C}" type="presParOf" srcId="{6D751578-1BB4-4FE6-912A-32AE5D5D6096}" destId="{7B3B080E-99F0-4BA5-8B18-F38E4EB7F5CA}" srcOrd="0" destOrd="0" presId="urn:diagrams.loki3.com/BracketList"/>
    <dgm:cxn modelId="{B8A7035B-778C-45C4-90B8-D177D1D3A261}" type="presParOf" srcId="{7B3B080E-99F0-4BA5-8B18-F38E4EB7F5CA}" destId="{DC4062AA-D088-4B82-8E86-2592458CB21E}" srcOrd="0" destOrd="0" presId="urn:diagrams.loki3.com/BracketList"/>
    <dgm:cxn modelId="{9D5FEEF5-8491-438D-980F-B24447AC4BB6}" type="presParOf" srcId="{7B3B080E-99F0-4BA5-8B18-F38E4EB7F5CA}" destId="{D4DEEB3D-7169-4B2A-8F97-A6CAEE477B4F}" srcOrd="1" destOrd="0" presId="urn:diagrams.loki3.com/BracketList"/>
    <dgm:cxn modelId="{4316D0D6-EC7F-4CEB-B326-3BED571B8173}" type="presParOf" srcId="{7B3B080E-99F0-4BA5-8B18-F38E4EB7F5CA}" destId="{75C56CFD-71BD-4C67-A62A-D5D2A16F4F85}" srcOrd="2" destOrd="0" presId="urn:diagrams.loki3.com/BracketList"/>
    <dgm:cxn modelId="{266143C4-3461-4799-81EF-709B6D64A6B8}" type="presParOf" srcId="{7B3B080E-99F0-4BA5-8B18-F38E4EB7F5CA}" destId="{B0723C4E-7C27-43CF-A720-5022F387DD37}" srcOrd="3" destOrd="0" presId="urn:diagrams.loki3.com/BracketList"/>
    <dgm:cxn modelId="{1CFB567C-A4DC-4DBB-A352-D70C62A90F66}" type="presParOf" srcId="{6D751578-1BB4-4FE6-912A-32AE5D5D6096}" destId="{BE60E034-8190-475D-95E1-511530F48748}" srcOrd="1" destOrd="0" presId="urn:diagrams.loki3.com/BracketList"/>
    <dgm:cxn modelId="{2CF54247-E094-4134-AA2F-36CE7F59DB96}" type="presParOf" srcId="{6D751578-1BB4-4FE6-912A-32AE5D5D6096}" destId="{D77AD4CE-0412-4323-A892-6CFECB3C1636}" srcOrd="2" destOrd="0" presId="urn:diagrams.loki3.com/BracketList"/>
    <dgm:cxn modelId="{CC28C70B-C22B-4B7F-803B-EE9EE5DFC053}" type="presParOf" srcId="{D77AD4CE-0412-4323-A892-6CFECB3C1636}" destId="{1E823A88-7213-4A4C-BBFD-07C6F97B7AA7}" srcOrd="0" destOrd="0" presId="urn:diagrams.loki3.com/BracketList"/>
    <dgm:cxn modelId="{6C5FF01D-2252-4962-8755-4F640B5E50A2}" type="presParOf" srcId="{D77AD4CE-0412-4323-A892-6CFECB3C1636}" destId="{C74E775D-B6FE-431D-A0B1-52FE24B9B959}" srcOrd="1" destOrd="0" presId="urn:diagrams.loki3.com/BracketList"/>
    <dgm:cxn modelId="{90A22C69-BEA8-42C7-B09E-49532B97A6E3}" type="presParOf" srcId="{D77AD4CE-0412-4323-A892-6CFECB3C1636}" destId="{CEBA5845-0C69-4107-847E-C00D801EB86B}" srcOrd="2" destOrd="0" presId="urn:diagrams.loki3.com/BracketList"/>
    <dgm:cxn modelId="{56CE2220-3DB9-431C-8821-171E61D0FEF8}" type="presParOf" srcId="{D77AD4CE-0412-4323-A892-6CFECB3C1636}" destId="{6ED77FAF-0AF5-4D5D-A07F-FC4CED55DD2C}" srcOrd="3" destOrd="0" presId="urn:diagrams.loki3.com/BracketList"/>
    <dgm:cxn modelId="{9053186D-CA14-48FC-B35D-114A062A8BCD}" type="presParOf" srcId="{6D751578-1BB4-4FE6-912A-32AE5D5D6096}" destId="{845C2629-E168-4914-83C7-651ED89C551C}" srcOrd="3" destOrd="0" presId="urn:diagrams.loki3.com/BracketList"/>
    <dgm:cxn modelId="{CDB236D4-2684-4B9C-B273-DFB26ED30697}" type="presParOf" srcId="{6D751578-1BB4-4FE6-912A-32AE5D5D6096}" destId="{0133C53A-4880-4D06-9654-7790C7B6985A}" srcOrd="4" destOrd="0" presId="urn:diagrams.loki3.com/BracketList"/>
    <dgm:cxn modelId="{6C309301-519F-4CF7-9DBE-B1AE898A3E7A}" type="presParOf" srcId="{0133C53A-4880-4D06-9654-7790C7B6985A}" destId="{3E85FC7D-6AEF-40B9-8258-BD78A533ACC8}" srcOrd="0" destOrd="0" presId="urn:diagrams.loki3.com/BracketList"/>
    <dgm:cxn modelId="{C132A2C4-081F-4172-BB7F-322A8841A69D}" type="presParOf" srcId="{0133C53A-4880-4D06-9654-7790C7B6985A}" destId="{F168D810-E346-4DCE-8951-3F90EFC7DE81}" srcOrd="1" destOrd="0" presId="urn:diagrams.loki3.com/BracketList"/>
    <dgm:cxn modelId="{33A366D0-9BAC-4FCE-84ED-4B9BA35D557B}" type="presParOf" srcId="{0133C53A-4880-4D06-9654-7790C7B6985A}" destId="{805C95B4-61A3-4802-B842-F62A3E4A88AC}" srcOrd="2" destOrd="0" presId="urn:diagrams.loki3.com/BracketList"/>
    <dgm:cxn modelId="{3D8265B2-1257-4034-9897-03B2A91C97F2}" type="presParOf" srcId="{0133C53A-4880-4D06-9654-7790C7B6985A}" destId="{88148D64-DDCC-4DBB-A672-7BFB6C1A85E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48EFCD-599A-466E-8D62-1CC035F82231}" type="doc">
      <dgm:prSet loTypeId="urn:microsoft.com/office/officeart/2005/8/layout/hList2" loCatId="list" qsTypeId="urn:microsoft.com/office/officeart/2005/8/quickstyle/simple5" qsCatId="simple" csTypeId="urn:microsoft.com/office/officeart/2005/8/colors/accent0_3" csCatId="mainScheme" phldr="1"/>
      <dgm:spPr/>
      <dgm:t>
        <a:bodyPr/>
        <a:lstStyle/>
        <a:p>
          <a:endParaRPr lang="en-US"/>
        </a:p>
      </dgm:t>
    </dgm:pt>
    <dgm:pt modelId="{F03B4BAF-563C-4A8E-A09C-CA75FCCF9985}">
      <dgm:prSet phldrT="[Text]"/>
      <dgm:spPr/>
      <dgm:t>
        <a:bodyPr/>
        <a:lstStyle/>
        <a:p>
          <a:r>
            <a:rPr lang="en-US" b="1" i="0" dirty="0"/>
            <a:t>Precision: </a:t>
          </a:r>
          <a:r>
            <a:rPr lang="en-US" b="0" i="0" dirty="0"/>
            <a:t>The proportion of correctly predicted instances of a class out of all instances predicted as that class</a:t>
          </a:r>
          <a:endParaRPr lang="en-US" dirty="0"/>
        </a:p>
      </dgm:t>
    </dgm:pt>
    <dgm:pt modelId="{82E9D84F-2355-4344-9FF4-5FD3EB6F5333}" type="parTrans" cxnId="{7AA2C396-419C-45C0-A1FD-6C04CC910E04}">
      <dgm:prSet/>
      <dgm:spPr/>
      <dgm:t>
        <a:bodyPr/>
        <a:lstStyle/>
        <a:p>
          <a:endParaRPr lang="en-US"/>
        </a:p>
      </dgm:t>
    </dgm:pt>
    <dgm:pt modelId="{CEFE7F34-B855-4526-A9FD-FF9D24BC4900}" type="sibTrans" cxnId="{7AA2C396-419C-45C0-A1FD-6C04CC910E04}">
      <dgm:prSet/>
      <dgm:spPr/>
      <dgm:t>
        <a:bodyPr/>
        <a:lstStyle/>
        <a:p>
          <a:endParaRPr lang="en-US"/>
        </a:p>
      </dgm:t>
    </dgm:pt>
    <dgm:pt modelId="{2F9606BF-66F3-4B24-AF52-8BD21AECDF1E}">
      <dgm:prSet phldrT="[Text]"/>
      <dgm:spPr/>
      <dgm:t>
        <a:bodyPr/>
        <a:lstStyle/>
        <a:p>
          <a:r>
            <a:rPr lang="en-US" b="1" i="0" dirty="0"/>
            <a:t>Recall :</a:t>
          </a:r>
          <a:r>
            <a:rPr lang="en-US" b="0" i="0" dirty="0"/>
            <a:t> The proportion of correctly predicted instances of a class out of all instances that truly belong to that class.</a:t>
          </a:r>
          <a:endParaRPr lang="en-US" dirty="0"/>
        </a:p>
      </dgm:t>
    </dgm:pt>
    <dgm:pt modelId="{16776E13-5926-4D74-A70A-6205B95AAAB8}" type="parTrans" cxnId="{5BB43C5D-EE8C-4879-84F4-585733B21A0A}">
      <dgm:prSet/>
      <dgm:spPr/>
      <dgm:t>
        <a:bodyPr/>
        <a:lstStyle/>
        <a:p>
          <a:endParaRPr lang="en-US"/>
        </a:p>
      </dgm:t>
    </dgm:pt>
    <dgm:pt modelId="{D4CEA3BA-12E4-48A1-AD6A-0EC56C092F22}" type="sibTrans" cxnId="{5BB43C5D-EE8C-4879-84F4-585733B21A0A}">
      <dgm:prSet/>
      <dgm:spPr/>
      <dgm:t>
        <a:bodyPr/>
        <a:lstStyle/>
        <a:p>
          <a:endParaRPr lang="en-US"/>
        </a:p>
      </dgm:t>
    </dgm:pt>
    <dgm:pt modelId="{0866E5A6-7706-42E1-B9AA-E283CA1CA59A}">
      <dgm:prSet/>
      <dgm:spPr/>
      <dgm:t>
        <a:bodyPr/>
        <a:lstStyle/>
        <a:p>
          <a:r>
            <a:rPr lang="en-US" b="1" dirty="0">
              <a:latin typeface="+mj-lt"/>
            </a:rPr>
            <a:t>Classification Report </a:t>
          </a:r>
          <a:endParaRPr lang="en-US" b="0" i="0" dirty="0"/>
        </a:p>
      </dgm:t>
    </dgm:pt>
    <dgm:pt modelId="{D04FC8BD-3D4A-423E-9587-F8EE0A5237A3}" type="parTrans" cxnId="{87BB8BFB-6B1A-4733-B76F-AD8F02768428}">
      <dgm:prSet/>
      <dgm:spPr/>
      <dgm:t>
        <a:bodyPr/>
        <a:lstStyle/>
        <a:p>
          <a:endParaRPr lang="en-US"/>
        </a:p>
      </dgm:t>
    </dgm:pt>
    <dgm:pt modelId="{E655855E-606C-492C-9F7E-DEDAD6EA00DA}" type="sibTrans" cxnId="{87BB8BFB-6B1A-4733-B76F-AD8F02768428}">
      <dgm:prSet/>
      <dgm:spPr/>
      <dgm:t>
        <a:bodyPr/>
        <a:lstStyle/>
        <a:p>
          <a:endParaRPr lang="en-US"/>
        </a:p>
      </dgm:t>
    </dgm:pt>
    <dgm:pt modelId="{99154658-337C-45A1-8015-C29D8CDDCB65}">
      <dgm:prSet phldrT="[Text]"/>
      <dgm:spPr/>
      <dgm:t>
        <a:bodyPr/>
        <a:lstStyle/>
        <a:p>
          <a:r>
            <a:rPr lang="en-US" b="1" i="0" dirty="0"/>
            <a:t>F1- score </a:t>
          </a:r>
          <a:r>
            <a:rPr lang="en-US" b="0" i="0" dirty="0"/>
            <a:t>: It is a combination of precision and recall into a single value. It gives you a balanced measure of how well model is performing. </a:t>
          </a:r>
          <a:endParaRPr lang="en-US" dirty="0"/>
        </a:p>
      </dgm:t>
    </dgm:pt>
    <dgm:pt modelId="{010982B9-486F-4CCF-823B-C99311FAC3B2}" type="parTrans" cxnId="{50B1BE67-5878-4FEB-8018-4B9C8D67A94B}">
      <dgm:prSet/>
      <dgm:spPr/>
      <dgm:t>
        <a:bodyPr/>
        <a:lstStyle/>
        <a:p>
          <a:endParaRPr lang="en-US"/>
        </a:p>
      </dgm:t>
    </dgm:pt>
    <dgm:pt modelId="{7DC01E91-E410-456F-BB11-5A9BFD140076}" type="sibTrans" cxnId="{50B1BE67-5878-4FEB-8018-4B9C8D67A94B}">
      <dgm:prSet/>
      <dgm:spPr/>
      <dgm:t>
        <a:bodyPr/>
        <a:lstStyle/>
        <a:p>
          <a:endParaRPr lang="en-US"/>
        </a:p>
      </dgm:t>
    </dgm:pt>
    <dgm:pt modelId="{6CA081D7-3B45-45DE-9FA4-B5A1EBDA1DB5}">
      <dgm:prSet phldrT="[Text]"/>
      <dgm:spPr/>
      <dgm:t>
        <a:bodyPr/>
        <a:lstStyle/>
        <a:p>
          <a:r>
            <a:rPr lang="en-US" b="1" dirty="0"/>
            <a:t>Accuracy : </a:t>
          </a:r>
          <a:r>
            <a:rPr lang="en-US" b="0" i="0" dirty="0"/>
            <a:t>the proportion of correctly classified instances out of the total instances.</a:t>
          </a:r>
          <a:endParaRPr lang="en-US" dirty="0"/>
        </a:p>
      </dgm:t>
    </dgm:pt>
    <dgm:pt modelId="{CC3D78DA-9167-4DAA-ACF0-2D012FDD30C0}" type="parTrans" cxnId="{CC930D91-6F0C-4D65-B877-51C748FED30D}">
      <dgm:prSet/>
      <dgm:spPr/>
      <dgm:t>
        <a:bodyPr/>
        <a:lstStyle/>
        <a:p>
          <a:endParaRPr lang="en-US"/>
        </a:p>
      </dgm:t>
    </dgm:pt>
    <dgm:pt modelId="{697D52EE-E7EE-4D42-A735-E07858A1393B}" type="sibTrans" cxnId="{CC930D91-6F0C-4D65-B877-51C748FED30D}">
      <dgm:prSet/>
      <dgm:spPr/>
      <dgm:t>
        <a:bodyPr/>
        <a:lstStyle/>
        <a:p>
          <a:endParaRPr lang="en-US"/>
        </a:p>
      </dgm:t>
    </dgm:pt>
    <dgm:pt modelId="{F64148C5-FEBC-4646-9CA9-EA4574849382}">
      <dgm:prSet phldrT="[Text]"/>
      <dgm:spPr/>
      <dgm:t>
        <a:bodyPr/>
        <a:lstStyle/>
        <a:p>
          <a:r>
            <a:rPr lang="en-US" sz="1700" b="1" i="0" dirty="0"/>
            <a:t>ROC-AUC Score</a:t>
          </a:r>
          <a:r>
            <a:rPr lang="en-US" sz="1700" b="0" i="0" dirty="0"/>
            <a:t>:</a:t>
          </a:r>
          <a:endParaRPr lang="en-US" sz="1700" dirty="0"/>
        </a:p>
      </dgm:t>
    </dgm:pt>
    <dgm:pt modelId="{0C38CF5B-93C8-4345-9F25-F0044C0287FB}" type="parTrans" cxnId="{CD25F416-76C7-467A-BCD8-FC63FFDEFE92}">
      <dgm:prSet/>
      <dgm:spPr/>
      <dgm:t>
        <a:bodyPr/>
        <a:lstStyle/>
        <a:p>
          <a:endParaRPr lang="en-US"/>
        </a:p>
      </dgm:t>
    </dgm:pt>
    <dgm:pt modelId="{DAEFE71A-7E28-4B06-9E25-B321926F072B}" type="sibTrans" cxnId="{CD25F416-76C7-467A-BCD8-FC63FFDEFE92}">
      <dgm:prSet/>
      <dgm:spPr/>
      <dgm:t>
        <a:bodyPr/>
        <a:lstStyle/>
        <a:p>
          <a:endParaRPr lang="en-US"/>
        </a:p>
      </dgm:t>
    </dgm:pt>
    <dgm:pt modelId="{54B26BED-F556-4F0F-BB58-4A69E30DBE32}">
      <dgm:prSet/>
      <dgm:spPr/>
      <dgm:t>
        <a:bodyPr/>
        <a:lstStyle/>
        <a:p>
          <a:r>
            <a:rPr lang="en-US" sz="1700" b="1" i="0" dirty="0"/>
            <a:t>ROC-AUC Curve</a:t>
          </a:r>
          <a:r>
            <a:rPr lang="en-US" sz="1700" b="0" i="0" dirty="0"/>
            <a:t>:</a:t>
          </a:r>
        </a:p>
      </dgm:t>
    </dgm:pt>
    <dgm:pt modelId="{F0CF3646-F4A6-4991-8BC9-039061AE5EA6}" type="parTrans" cxnId="{F986C7D6-05CF-44AB-A0B4-BC6AA880D768}">
      <dgm:prSet/>
      <dgm:spPr/>
      <dgm:t>
        <a:bodyPr/>
        <a:lstStyle/>
        <a:p>
          <a:endParaRPr lang="en-US"/>
        </a:p>
      </dgm:t>
    </dgm:pt>
    <dgm:pt modelId="{BC440F0E-150B-4C2D-8E75-FEB59EA7BFDB}" type="sibTrans" cxnId="{F986C7D6-05CF-44AB-A0B4-BC6AA880D768}">
      <dgm:prSet/>
      <dgm:spPr/>
      <dgm:t>
        <a:bodyPr/>
        <a:lstStyle/>
        <a:p>
          <a:endParaRPr lang="en-US"/>
        </a:p>
      </dgm:t>
    </dgm:pt>
    <dgm:pt modelId="{5F0700BB-FC73-4C5B-AA86-23298AC4B1B8}">
      <dgm:prSet/>
      <dgm:spPr/>
      <dgm:t>
        <a:bodyPr/>
        <a:lstStyle/>
        <a:p>
          <a:r>
            <a:rPr lang="en-US" sz="1700" b="1" i="0" dirty="0"/>
            <a:t>Precision-Recall Curve (PR Curve)</a:t>
          </a:r>
          <a:r>
            <a:rPr lang="en-US" sz="1700" b="0" i="0" dirty="0"/>
            <a:t>:</a:t>
          </a:r>
        </a:p>
      </dgm:t>
    </dgm:pt>
    <dgm:pt modelId="{7AABF2CD-CBE1-4510-8496-20642CF0F4BB}" type="parTrans" cxnId="{4F46C107-9E19-4653-838D-B0BF49F4E5C7}">
      <dgm:prSet/>
      <dgm:spPr/>
      <dgm:t>
        <a:bodyPr/>
        <a:lstStyle/>
        <a:p>
          <a:endParaRPr lang="en-US"/>
        </a:p>
      </dgm:t>
    </dgm:pt>
    <dgm:pt modelId="{BC7423BE-DE30-49AD-89B7-422118755873}" type="sibTrans" cxnId="{4F46C107-9E19-4653-838D-B0BF49F4E5C7}">
      <dgm:prSet/>
      <dgm:spPr/>
      <dgm:t>
        <a:bodyPr/>
        <a:lstStyle/>
        <a:p>
          <a:endParaRPr lang="en-US"/>
        </a:p>
      </dgm:t>
    </dgm:pt>
    <dgm:pt modelId="{CC21815E-7FCA-4724-B8E4-0668CAC8F330}">
      <dgm:prSet phldrT="[Text]" custT="1"/>
      <dgm:spPr/>
      <dgm:t>
        <a:bodyPr/>
        <a:lstStyle/>
        <a:p>
          <a:r>
            <a:rPr lang="en-US" sz="1300" b="0" i="0" dirty="0"/>
            <a:t> </a:t>
          </a:r>
          <a:r>
            <a:rPr lang="en-US" sz="1600" b="1" i="0" dirty="0"/>
            <a:t>Receiver Operating Characteristic (ROC) Area Under Curve (AUC)</a:t>
          </a:r>
          <a:r>
            <a:rPr lang="en-US" sz="1600" b="0" i="0" dirty="0"/>
            <a:t>: A measure of the classifier's ability to distinguish between classes. A higher AUC indicates better classifier performance.</a:t>
          </a:r>
          <a:endParaRPr lang="en-US" sz="1300" dirty="0"/>
        </a:p>
      </dgm:t>
    </dgm:pt>
    <dgm:pt modelId="{DBD31ADD-3399-4397-BAEC-1893A0D90B66}" type="parTrans" cxnId="{284AB0E4-8376-49D5-BBFD-7799F6F0EB53}">
      <dgm:prSet/>
      <dgm:spPr/>
      <dgm:t>
        <a:bodyPr/>
        <a:lstStyle/>
        <a:p>
          <a:endParaRPr lang="en-US"/>
        </a:p>
      </dgm:t>
    </dgm:pt>
    <dgm:pt modelId="{4E406D38-D977-4186-A82E-A2338537BAD4}" type="sibTrans" cxnId="{284AB0E4-8376-49D5-BBFD-7799F6F0EB53}">
      <dgm:prSet/>
      <dgm:spPr/>
      <dgm:t>
        <a:bodyPr/>
        <a:lstStyle/>
        <a:p>
          <a:endParaRPr lang="en-US"/>
        </a:p>
      </dgm:t>
    </dgm:pt>
    <dgm:pt modelId="{D05F63CB-910E-4815-9D5E-1CA4091E87DF}">
      <dgm:prSet custT="1"/>
      <dgm:spPr/>
      <dgm:t>
        <a:bodyPr/>
        <a:lstStyle/>
        <a:p>
          <a:r>
            <a:rPr lang="en-US" sz="1600" b="0" i="0" dirty="0"/>
            <a:t>Graphical representation of the true positive rate (recall) against the false positive rate at various threshold settings. It illustrates the trade-off between true positive rate and false positive rate.</a:t>
          </a:r>
        </a:p>
      </dgm:t>
    </dgm:pt>
    <dgm:pt modelId="{58B347A8-0C8E-4535-BDBF-FD0D8F044607}" type="parTrans" cxnId="{72D9C2B2-A48D-4A49-B0B9-076373168CC5}">
      <dgm:prSet/>
      <dgm:spPr/>
      <dgm:t>
        <a:bodyPr/>
        <a:lstStyle/>
        <a:p>
          <a:endParaRPr lang="en-US"/>
        </a:p>
      </dgm:t>
    </dgm:pt>
    <dgm:pt modelId="{1B35B4FA-9621-4D6F-8713-34B8174E5D1A}" type="sibTrans" cxnId="{72D9C2B2-A48D-4A49-B0B9-076373168CC5}">
      <dgm:prSet/>
      <dgm:spPr/>
      <dgm:t>
        <a:bodyPr/>
        <a:lstStyle/>
        <a:p>
          <a:endParaRPr lang="en-US"/>
        </a:p>
      </dgm:t>
    </dgm:pt>
    <dgm:pt modelId="{AF6CEFDF-8F11-472D-86E8-2070CE386DEA}">
      <dgm:prSet custT="1"/>
      <dgm:spPr/>
      <dgm:t>
        <a:bodyPr/>
        <a:lstStyle/>
        <a:p>
          <a:r>
            <a:rPr lang="en-US" sz="1300" b="0" i="0" dirty="0"/>
            <a:t> </a:t>
          </a:r>
          <a:r>
            <a:rPr lang="en-US" sz="1800" b="0" i="0" dirty="0"/>
            <a:t>Graphical representation of the trade-off between precision and recall for different threshold settings. It helps evaluate classifier performance when classes are imbalanced.</a:t>
          </a:r>
          <a:endParaRPr lang="en-US" sz="1300" b="0" i="0" dirty="0"/>
        </a:p>
      </dgm:t>
    </dgm:pt>
    <dgm:pt modelId="{D126D3A3-1F78-4262-81F5-B7F5BE9E2289}" type="parTrans" cxnId="{7CF4ED5E-006C-4497-8071-47926B68DC7E}">
      <dgm:prSet/>
      <dgm:spPr/>
      <dgm:t>
        <a:bodyPr/>
        <a:lstStyle/>
        <a:p>
          <a:endParaRPr lang="en-US"/>
        </a:p>
      </dgm:t>
    </dgm:pt>
    <dgm:pt modelId="{B9DDB634-F1B3-4D47-AAAF-8EF0C7933417}" type="sibTrans" cxnId="{7CF4ED5E-006C-4497-8071-47926B68DC7E}">
      <dgm:prSet/>
      <dgm:spPr/>
      <dgm:t>
        <a:bodyPr/>
        <a:lstStyle/>
        <a:p>
          <a:endParaRPr lang="en-US"/>
        </a:p>
      </dgm:t>
    </dgm:pt>
    <dgm:pt modelId="{E535A950-0BA1-4E88-A940-FFD47DE87957}" type="pres">
      <dgm:prSet presAssocID="{B148EFCD-599A-466E-8D62-1CC035F82231}" presName="linearFlow" presStyleCnt="0">
        <dgm:presLayoutVars>
          <dgm:dir/>
          <dgm:animLvl val="lvl"/>
          <dgm:resizeHandles/>
        </dgm:presLayoutVars>
      </dgm:prSet>
      <dgm:spPr/>
    </dgm:pt>
    <dgm:pt modelId="{FC420461-DA46-41FD-B07C-5992B869D080}" type="pres">
      <dgm:prSet presAssocID="{0866E5A6-7706-42E1-B9AA-E283CA1CA59A}" presName="compositeNode" presStyleCnt="0">
        <dgm:presLayoutVars>
          <dgm:bulletEnabled val="1"/>
        </dgm:presLayoutVars>
      </dgm:prSet>
      <dgm:spPr/>
    </dgm:pt>
    <dgm:pt modelId="{F890DD11-C8CE-4A08-BD97-D2E6E0C40805}" type="pres">
      <dgm:prSet presAssocID="{0866E5A6-7706-42E1-B9AA-E283CA1CA59A}" presName="image" presStyleLbl="fgImgPlace1" presStyleIdx="0" presStyleCnt="4"/>
      <dgm:spPr>
        <a:blipFill>
          <a:blip xmlns:r="http://schemas.openxmlformats.org/officeDocument/2006/relationships" r:embed="rId1"/>
          <a:srcRect/>
          <a:stretch>
            <a:fillRect t="-1000" b="-1000"/>
          </a:stretch>
        </a:blipFill>
      </dgm:spPr>
    </dgm:pt>
    <dgm:pt modelId="{D416726A-51BD-4939-93E6-5655188C81A1}" type="pres">
      <dgm:prSet presAssocID="{0866E5A6-7706-42E1-B9AA-E283CA1CA59A}" presName="childNode" presStyleLbl="node1" presStyleIdx="0" presStyleCnt="4">
        <dgm:presLayoutVars>
          <dgm:bulletEnabled val="1"/>
        </dgm:presLayoutVars>
      </dgm:prSet>
      <dgm:spPr/>
    </dgm:pt>
    <dgm:pt modelId="{67EB1D73-DD61-430B-9D9C-E06C4EB17A8E}" type="pres">
      <dgm:prSet presAssocID="{0866E5A6-7706-42E1-B9AA-E283CA1CA59A}" presName="parentNode" presStyleLbl="revTx" presStyleIdx="0" presStyleCnt="4">
        <dgm:presLayoutVars>
          <dgm:chMax val="0"/>
          <dgm:bulletEnabled val="1"/>
        </dgm:presLayoutVars>
      </dgm:prSet>
      <dgm:spPr/>
    </dgm:pt>
    <dgm:pt modelId="{53515401-1DBD-4565-83C4-3B1037EE053D}" type="pres">
      <dgm:prSet presAssocID="{E655855E-606C-492C-9F7E-DEDAD6EA00DA}" presName="sibTrans" presStyleCnt="0"/>
      <dgm:spPr/>
    </dgm:pt>
    <dgm:pt modelId="{FE0F1F14-0B08-4D42-B222-E7D900924150}" type="pres">
      <dgm:prSet presAssocID="{F64148C5-FEBC-4646-9CA9-EA4574849382}" presName="compositeNode" presStyleCnt="0">
        <dgm:presLayoutVars>
          <dgm:bulletEnabled val="1"/>
        </dgm:presLayoutVars>
      </dgm:prSet>
      <dgm:spPr/>
    </dgm:pt>
    <dgm:pt modelId="{D682E137-4B6D-429F-B241-51E7B3E0E4EA}" type="pres">
      <dgm:prSet presAssocID="{F64148C5-FEBC-4646-9CA9-EA4574849382}" presName="imag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20672386-A1D8-43AD-A0DA-EEB4CE118200}" type="pres">
      <dgm:prSet presAssocID="{F64148C5-FEBC-4646-9CA9-EA4574849382}" presName="childNode" presStyleLbl="node1" presStyleIdx="1" presStyleCnt="4">
        <dgm:presLayoutVars>
          <dgm:bulletEnabled val="1"/>
        </dgm:presLayoutVars>
      </dgm:prSet>
      <dgm:spPr/>
    </dgm:pt>
    <dgm:pt modelId="{FFDDFB27-E5F5-484F-8CA3-741F4C60231E}" type="pres">
      <dgm:prSet presAssocID="{F64148C5-FEBC-4646-9CA9-EA4574849382}" presName="parentNode" presStyleLbl="revTx" presStyleIdx="1" presStyleCnt="4">
        <dgm:presLayoutVars>
          <dgm:chMax val="0"/>
          <dgm:bulletEnabled val="1"/>
        </dgm:presLayoutVars>
      </dgm:prSet>
      <dgm:spPr/>
    </dgm:pt>
    <dgm:pt modelId="{07DE54FC-0ED9-4809-9073-F6F860540096}" type="pres">
      <dgm:prSet presAssocID="{DAEFE71A-7E28-4B06-9E25-B321926F072B}" presName="sibTrans" presStyleCnt="0"/>
      <dgm:spPr/>
    </dgm:pt>
    <dgm:pt modelId="{11D66BE2-B72F-4EEF-AAAC-748E35483909}" type="pres">
      <dgm:prSet presAssocID="{54B26BED-F556-4F0F-BB58-4A69E30DBE32}" presName="compositeNode" presStyleCnt="0">
        <dgm:presLayoutVars>
          <dgm:bulletEnabled val="1"/>
        </dgm:presLayoutVars>
      </dgm:prSet>
      <dgm:spPr/>
    </dgm:pt>
    <dgm:pt modelId="{9B6F1399-E3F2-4EBD-95DE-419314F24D98}" type="pres">
      <dgm:prSet presAssocID="{54B26BED-F556-4F0F-BB58-4A69E30DBE32}" presName="image" presStyleLbl="fgImgPlace1" presStyleIdx="2" presStyleCnt="4"/>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t="-25000" b="-25000"/>
          </a:stretch>
        </a:blipFill>
      </dgm:spPr>
    </dgm:pt>
    <dgm:pt modelId="{52E14827-E482-47A5-89BF-F7D64606CFFD}" type="pres">
      <dgm:prSet presAssocID="{54B26BED-F556-4F0F-BB58-4A69E30DBE32}" presName="childNode" presStyleLbl="node1" presStyleIdx="2" presStyleCnt="4">
        <dgm:presLayoutVars>
          <dgm:bulletEnabled val="1"/>
        </dgm:presLayoutVars>
      </dgm:prSet>
      <dgm:spPr/>
    </dgm:pt>
    <dgm:pt modelId="{EAB5556D-83D5-4F28-B3F5-E6B1E61E867A}" type="pres">
      <dgm:prSet presAssocID="{54B26BED-F556-4F0F-BB58-4A69E30DBE32}" presName="parentNode" presStyleLbl="revTx" presStyleIdx="2" presStyleCnt="4">
        <dgm:presLayoutVars>
          <dgm:chMax val="0"/>
          <dgm:bulletEnabled val="1"/>
        </dgm:presLayoutVars>
      </dgm:prSet>
      <dgm:spPr/>
    </dgm:pt>
    <dgm:pt modelId="{8A399007-085F-4FC1-948E-367B02AC6EB8}" type="pres">
      <dgm:prSet presAssocID="{BC440F0E-150B-4C2D-8E75-FEB59EA7BFDB}" presName="sibTrans" presStyleCnt="0"/>
      <dgm:spPr/>
    </dgm:pt>
    <dgm:pt modelId="{EA66677F-47BB-47E4-98BA-0BDDA25B3858}" type="pres">
      <dgm:prSet presAssocID="{5F0700BB-FC73-4C5B-AA86-23298AC4B1B8}" presName="compositeNode" presStyleCnt="0">
        <dgm:presLayoutVars>
          <dgm:bulletEnabled val="1"/>
        </dgm:presLayoutVars>
      </dgm:prSet>
      <dgm:spPr/>
    </dgm:pt>
    <dgm:pt modelId="{FCCA5565-68AB-4144-881C-3A161B0DE645}" type="pres">
      <dgm:prSet presAssocID="{5F0700BB-FC73-4C5B-AA86-23298AC4B1B8}" presName="image" presStyleLbl="fgImgPlace1" presStyleIdx="3" presStyleCnt="4"/>
      <dgm:spPr>
        <a:blipFill>
          <a:blip xmlns:r="http://schemas.openxmlformats.org/officeDocument/2006/relationships" r:embed="rId5">
            <a:extLst>
              <a:ext uri="{28A0092B-C50C-407E-A947-70E740481C1C}">
                <a14:useLocalDpi xmlns:a14="http://schemas.microsoft.com/office/drawing/2010/main" val="0"/>
              </a:ext>
            </a:extLst>
          </a:blip>
          <a:srcRect/>
          <a:stretch>
            <a:fillRect t="-21000" b="-21000"/>
          </a:stretch>
        </a:blipFill>
      </dgm:spPr>
    </dgm:pt>
    <dgm:pt modelId="{7FDFA8D4-8F75-4670-95C1-2A8C710C0DE3}" type="pres">
      <dgm:prSet presAssocID="{5F0700BB-FC73-4C5B-AA86-23298AC4B1B8}" presName="childNode" presStyleLbl="node1" presStyleIdx="3" presStyleCnt="4">
        <dgm:presLayoutVars>
          <dgm:bulletEnabled val="1"/>
        </dgm:presLayoutVars>
      </dgm:prSet>
      <dgm:spPr/>
    </dgm:pt>
    <dgm:pt modelId="{10C2FCA4-938D-4E9A-B996-FB0E346C0B14}" type="pres">
      <dgm:prSet presAssocID="{5F0700BB-FC73-4C5B-AA86-23298AC4B1B8}" presName="parentNode" presStyleLbl="revTx" presStyleIdx="3" presStyleCnt="4">
        <dgm:presLayoutVars>
          <dgm:chMax val="0"/>
          <dgm:bulletEnabled val="1"/>
        </dgm:presLayoutVars>
      </dgm:prSet>
      <dgm:spPr/>
    </dgm:pt>
  </dgm:ptLst>
  <dgm:cxnLst>
    <dgm:cxn modelId="{D2EB2A02-D26E-4686-9730-2F548F012D1D}" type="presOf" srcId="{0866E5A6-7706-42E1-B9AA-E283CA1CA59A}" destId="{67EB1D73-DD61-430B-9D9C-E06C4EB17A8E}" srcOrd="0" destOrd="0" presId="urn:microsoft.com/office/officeart/2005/8/layout/hList2"/>
    <dgm:cxn modelId="{31824402-F045-48A3-ADB2-4C8C7CEF305E}" type="presOf" srcId="{AF6CEFDF-8F11-472D-86E8-2070CE386DEA}" destId="{7FDFA8D4-8F75-4670-95C1-2A8C710C0DE3}" srcOrd="0" destOrd="0" presId="urn:microsoft.com/office/officeart/2005/8/layout/hList2"/>
    <dgm:cxn modelId="{4F46C107-9E19-4653-838D-B0BF49F4E5C7}" srcId="{B148EFCD-599A-466E-8D62-1CC035F82231}" destId="{5F0700BB-FC73-4C5B-AA86-23298AC4B1B8}" srcOrd="3" destOrd="0" parTransId="{7AABF2CD-CBE1-4510-8496-20642CF0F4BB}" sibTransId="{BC7423BE-DE30-49AD-89B7-422118755873}"/>
    <dgm:cxn modelId="{CD25F416-76C7-467A-BCD8-FC63FFDEFE92}" srcId="{B148EFCD-599A-466E-8D62-1CC035F82231}" destId="{F64148C5-FEBC-4646-9CA9-EA4574849382}" srcOrd="1" destOrd="0" parTransId="{0C38CF5B-93C8-4345-9F25-F0044C0287FB}" sibTransId="{DAEFE71A-7E28-4B06-9E25-B321926F072B}"/>
    <dgm:cxn modelId="{14377E37-668A-4680-99B6-FDD79B5621AD}" type="presOf" srcId="{F03B4BAF-563C-4A8E-A09C-CA75FCCF9985}" destId="{D416726A-51BD-4939-93E6-5655188C81A1}" srcOrd="0" destOrd="0" presId="urn:microsoft.com/office/officeart/2005/8/layout/hList2"/>
    <dgm:cxn modelId="{5BB43C5D-EE8C-4879-84F4-585733B21A0A}" srcId="{0866E5A6-7706-42E1-B9AA-E283CA1CA59A}" destId="{2F9606BF-66F3-4B24-AF52-8BD21AECDF1E}" srcOrd="1" destOrd="0" parTransId="{16776E13-5926-4D74-A70A-6205B95AAAB8}" sibTransId="{D4CEA3BA-12E4-48A1-AD6A-0EC56C092F22}"/>
    <dgm:cxn modelId="{7CF4ED5E-006C-4497-8071-47926B68DC7E}" srcId="{5F0700BB-FC73-4C5B-AA86-23298AC4B1B8}" destId="{AF6CEFDF-8F11-472D-86E8-2070CE386DEA}" srcOrd="0" destOrd="0" parTransId="{D126D3A3-1F78-4262-81F5-B7F5BE9E2289}" sibTransId="{B9DDB634-F1B3-4D47-AAAF-8EF0C7933417}"/>
    <dgm:cxn modelId="{50B1BE67-5878-4FEB-8018-4B9C8D67A94B}" srcId="{0866E5A6-7706-42E1-B9AA-E283CA1CA59A}" destId="{99154658-337C-45A1-8015-C29D8CDDCB65}" srcOrd="2" destOrd="0" parTransId="{010982B9-486F-4CCF-823B-C99311FAC3B2}" sibTransId="{7DC01E91-E410-456F-BB11-5A9BFD140076}"/>
    <dgm:cxn modelId="{1E538886-5C5D-4702-A5C5-CB53FD3AE339}" type="presOf" srcId="{54B26BED-F556-4F0F-BB58-4A69E30DBE32}" destId="{EAB5556D-83D5-4F28-B3F5-E6B1E61E867A}" srcOrd="0" destOrd="0" presId="urn:microsoft.com/office/officeart/2005/8/layout/hList2"/>
    <dgm:cxn modelId="{170F0B8F-D458-40C2-8494-5A644CB7535A}" type="presOf" srcId="{2F9606BF-66F3-4B24-AF52-8BD21AECDF1E}" destId="{D416726A-51BD-4939-93E6-5655188C81A1}" srcOrd="0" destOrd="1" presId="urn:microsoft.com/office/officeart/2005/8/layout/hList2"/>
    <dgm:cxn modelId="{CC930D91-6F0C-4D65-B877-51C748FED30D}" srcId="{0866E5A6-7706-42E1-B9AA-E283CA1CA59A}" destId="{6CA081D7-3B45-45DE-9FA4-B5A1EBDA1DB5}" srcOrd="3" destOrd="0" parTransId="{CC3D78DA-9167-4DAA-ACF0-2D012FDD30C0}" sibTransId="{697D52EE-E7EE-4D42-A735-E07858A1393B}"/>
    <dgm:cxn modelId="{7AA2C396-419C-45C0-A1FD-6C04CC910E04}" srcId="{0866E5A6-7706-42E1-B9AA-E283CA1CA59A}" destId="{F03B4BAF-563C-4A8E-A09C-CA75FCCF9985}" srcOrd="0" destOrd="0" parTransId="{82E9D84F-2355-4344-9FF4-5FD3EB6F5333}" sibTransId="{CEFE7F34-B855-4526-A9FD-FF9D24BC4900}"/>
    <dgm:cxn modelId="{D633A4AE-2B98-450A-8587-5BCA79CEFC52}" type="presOf" srcId="{CC21815E-7FCA-4724-B8E4-0668CAC8F330}" destId="{20672386-A1D8-43AD-A0DA-EEB4CE118200}" srcOrd="0" destOrd="0" presId="urn:microsoft.com/office/officeart/2005/8/layout/hList2"/>
    <dgm:cxn modelId="{72D9C2B2-A48D-4A49-B0B9-076373168CC5}" srcId="{54B26BED-F556-4F0F-BB58-4A69E30DBE32}" destId="{D05F63CB-910E-4815-9D5E-1CA4091E87DF}" srcOrd="0" destOrd="0" parTransId="{58B347A8-0C8E-4535-BDBF-FD0D8F044607}" sibTransId="{1B35B4FA-9621-4D6F-8713-34B8174E5D1A}"/>
    <dgm:cxn modelId="{7E5171B4-7AFD-4ABD-A5EA-8E3282B417D1}" type="presOf" srcId="{D05F63CB-910E-4815-9D5E-1CA4091E87DF}" destId="{52E14827-E482-47A5-89BF-F7D64606CFFD}" srcOrd="0" destOrd="0" presId="urn:microsoft.com/office/officeart/2005/8/layout/hList2"/>
    <dgm:cxn modelId="{1B8984CE-C024-4F11-89FF-059844C08028}" type="presOf" srcId="{F64148C5-FEBC-4646-9CA9-EA4574849382}" destId="{FFDDFB27-E5F5-484F-8CA3-741F4C60231E}" srcOrd="0" destOrd="0" presId="urn:microsoft.com/office/officeart/2005/8/layout/hList2"/>
    <dgm:cxn modelId="{F986C7D6-05CF-44AB-A0B4-BC6AA880D768}" srcId="{B148EFCD-599A-466E-8D62-1CC035F82231}" destId="{54B26BED-F556-4F0F-BB58-4A69E30DBE32}" srcOrd="2" destOrd="0" parTransId="{F0CF3646-F4A6-4991-8BC9-039061AE5EA6}" sibTransId="{BC440F0E-150B-4C2D-8E75-FEB59EA7BFDB}"/>
    <dgm:cxn modelId="{0EC319D9-EFB9-4A42-886B-802800B4BEB4}" type="presOf" srcId="{5F0700BB-FC73-4C5B-AA86-23298AC4B1B8}" destId="{10C2FCA4-938D-4E9A-B996-FB0E346C0B14}" srcOrd="0" destOrd="0" presId="urn:microsoft.com/office/officeart/2005/8/layout/hList2"/>
    <dgm:cxn modelId="{55DF27DB-1278-4DF4-98BC-5ED7DD7568CF}" type="presOf" srcId="{6CA081D7-3B45-45DE-9FA4-B5A1EBDA1DB5}" destId="{D416726A-51BD-4939-93E6-5655188C81A1}" srcOrd="0" destOrd="3" presId="urn:microsoft.com/office/officeart/2005/8/layout/hList2"/>
    <dgm:cxn modelId="{930906DE-4FC4-401C-8C58-8D2A592D06A8}" type="presOf" srcId="{B148EFCD-599A-466E-8D62-1CC035F82231}" destId="{E535A950-0BA1-4E88-A940-FFD47DE87957}" srcOrd="0" destOrd="0" presId="urn:microsoft.com/office/officeart/2005/8/layout/hList2"/>
    <dgm:cxn modelId="{284AB0E4-8376-49D5-BBFD-7799F6F0EB53}" srcId="{F64148C5-FEBC-4646-9CA9-EA4574849382}" destId="{CC21815E-7FCA-4724-B8E4-0668CAC8F330}" srcOrd="0" destOrd="0" parTransId="{DBD31ADD-3399-4397-BAEC-1893A0D90B66}" sibTransId="{4E406D38-D977-4186-A82E-A2338537BAD4}"/>
    <dgm:cxn modelId="{D22A7BF5-C2C7-401C-B5D6-B4C424733528}" type="presOf" srcId="{99154658-337C-45A1-8015-C29D8CDDCB65}" destId="{D416726A-51BD-4939-93E6-5655188C81A1}" srcOrd="0" destOrd="2" presId="urn:microsoft.com/office/officeart/2005/8/layout/hList2"/>
    <dgm:cxn modelId="{87BB8BFB-6B1A-4733-B76F-AD8F02768428}" srcId="{B148EFCD-599A-466E-8D62-1CC035F82231}" destId="{0866E5A6-7706-42E1-B9AA-E283CA1CA59A}" srcOrd="0" destOrd="0" parTransId="{D04FC8BD-3D4A-423E-9587-F8EE0A5237A3}" sibTransId="{E655855E-606C-492C-9F7E-DEDAD6EA00DA}"/>
    <dgm:cxn modelId="{196A9DC8-0D2A-48CD-AF9F-CB21BC60422D}" type="presParOf" srcId="{E535A950-0BA1-4E88-A940-FFD47DE87957}" destId="{FC420461-DA46-41FD-B07C-5992B869D080}" srcOrd="0" destOrd="0" presId="urn:microsoft.com/office/officeart/2005/8/layout/hList2"/>
    <dgm:cxn modelId="{0CC99D54-4E88-4E2A-BCF2-3E6A41630116}" type="presParOf" srcId="{FC420461-DA46-41FD-B07C-5992B869D080}" destId="{F890DD11-C8CE-4A08-BD97-D2E6E0C40805}" srcOrd="0" destOrd="0" presId="urn:microsoft.com/office/officeart/2005/8/layout/hList2"/>
    <dgm:cxn modelId="{3386AEB8-9E88-4AF4-AF96-D8CAC50E9DC6}" type="presParOf" srcId="{FC420461-DA46-41FD-B07C-5992B869D080}" destId="{D416726A-51BD-4939-93E6-5655188C81A1}" srcOrd="1" destOrd="0" presId="urn:microsoft.com/office/officeart/2005/8/layout/hList2"/>
    <dgm:cxn modelId="{AAB35288-CE2E-44B1-9FFB-F1F848ADF41A}" type="presParOf" srcId="{FC420461-DA46-41FD-B07C-5992B869D080}" destId="{67EB1D73-DD61-430B-9D9C-E06C4EB17A8E}" srcOrd="2" destOrd="0" presId="urn:microsoft.com/office/officeart/2005/8/layout/hList2"/>
    <dgm:cxn modelId="{1984AE97-17AD-4C2C-B104-99FAE9658EAF}" type="presParOf" srcId="{E535A950-0BA1-4E88-A940-FFD47DE87957}" destId="{53515401-1DBD-4565-83C4-3B1037EE053D}" srcOrd="1" destOrd="0" presId="urn:microsoft.com/office/officeart/2005/8/layout/hList2"/>
    <dgm:cxn modelId="{874FDC77-B6AA-4302-9F29-5FF07A0DC292}" type="presParOf" srcId="{E535A950-0BA1-4E88-A940-FFD47DE87957}" destId="{FE0F1F14-0B08-4D42-B222-E7D900924150}" srcOrd="2" destOrd="0" presId="urn:microsoft.com/office/officeart/2005/8/layout/hList2"/>
    <dgm:cxn modelId="{667712FC-DE5C-45BD-816C-41A52E3BE025}" type="presParOf" srcId="{FE0F1F14-0B08-4D42-B222-E7D900924150}" destId="{D682E137-4B6D-429F-B241-51E7B3E0E4EA}" srcOrd="0" destOrd="0" presId="urn:microsoft.com/office/officeart/2005/8/layout/hList2"/>
    <dgm:cxn modelId="{7B4EC487-8353-4B9E-8C57-5C7F5E3065D1}" type="presParOf" srcId="{FE0F1F14-0B08-4D42-B222-E7D900924150}" destId="{20672386-A1D8-43AD-A0DA-EEB4CE118200}" srcOrd="1" destOrd="0" presId="urn:microsoft.com/office/officeart/2005/8/layout/hList2"/>
    <dgm:cxn modelId="{836D974E-6E48-40BF-8117-4277B1764D04}" type="presParOf" srcId="{FE0F1F14-0B08-4D42-B222-E7D900924150}" destId="{FFDDFB27-E5F5-484F-8CA3-741F4C60231E}" srcOrd="2" destOrd="0" presId="urn:microsoft.com/office/officeart/2005/8/layout/hList2"/>
    <dgm:cxn modelId="{E2752638-7AA5-4043-9C8D-39365D74F686}" type="presParOf" srcId="{E535A950-0BA1-4E88-A940-FFD47DE87957}" destId="{07DE54FC-0ED9-4809-9073-F6F860540096}" srcOrd="3" destOrd="0" presId="urn:microsoft.com/office/officeart/2005/8/layout/hList2"/>
    <dgm:cxn modelId="{A3F4D369-502E-4BE6-A323-9C299C5BB65D}" type="presParOf" srcId="{E535A950-0BA1-4E88-A940-FFD47DE87957}" destId="{11D66BE2-B72F-4EEF-AAAC-748E35483909}" srcOrd="4" destOrd="0" presId="urn:microsoft.com/office/officeart/2005/8/layout/hList2"/>
    <dgm:cxn modelId="{962B33A8-823D-4886-9312-E85E7063ABD9}" type="presParOf" srcId="{11D66BE2-B72F-4EEF-AAAC-748E35483909}" destId="{9B6F1399-E3F2-4EBD-95DE-419314F24D98}" srcOrd="0" destOrd="0" presId="urn:microsoft.com/office/officeart/2005/8/layout/hList2"/>
    <dgm:cxn modelId="{B4455B26-8D4E-4AE8-BD38-8CFBFD031F00}" type="presParOf" srcId="{11D66BE2-B72F-4EEF-AAAC-748E35483909}" destId="{52E14827-E482-47A5-89BF-F7D64606CFFD}" srcOrd="1" destOrd="0" presId="urn:microsoft.com/office/officeart/2005/8/layout/hList2"/>
    <dgm:cxn modelId="{DDB2AD34-F86B-4DFD-9D97-17C4267644EA}" type="presParOf" srcId="{11D66BE2-B72F-4EEF-AAAC-748E35483909}" destId="{EAB5556D-83D5-4F28-B3F5-E6B1E61E867A}" srcOrd="2" destOrd="0" presId="urn:microsoft.com/office/officeart/2005/8/layout/hList2"/>
    <dgm:cxn modelId="{8666B421-1F01-4226-9B99-7553B9457D84}" type="presParOf" srcId="{E535A950-0BA1-4E88-A940-FFD47DE87957}" destId="{8A399007-085F-4FC1-948E-367B02AC6EB8}" srcOrd="5" destOrd="0" presId="urn:microsoft.com/office/officeart/2005/8/layout/hList2"/>
    <dgm:cxn modelId="{C768E873-CD13-487B-AA71-DDFD6335E4BD}" type="presParOf" srcId="{E535A950-0BA1-4E88-A940-FFD47DE87957}" destId="{EA66677F-47BB-47E4-98BA-0BDDA25B3858}" srcOrd="6" destOrd="0" presId="urn:microsoft.com/office/officeart/2005/8/layout/hList2"/>
    <dgm:cxn modelId="{1EB93651-84F5-4972-87EE-1691B82BC098}" type="presParOf" srcId="{EA66677F-47BB-47E4-98BA-0BDDA25B3858}" destId="{FCCA5565-68AB-4144-881C-3A161B0DE645}" srcOrd="0" destOrd="0" presId="urn:microsoft.com/office/officeart/2005/8/layout/hList2"/>
    <dgm:cxn modelId="{4992F5F1-BDDB-4651-8D0E-86354C096A7B}" type="presParOf" srcId="{EA66677F-47BB-47E4-98BA-0BDDA25B3858}" destId="{7FDFA8D4-8F75-4670-95C1-2A8C710C0DE3}" srcOrd="1" destOrd="0" presId="urn:microsoft.com/office/officeart/2005/8/layout/hList2"/>
    <dgm:cxn modelId="{C3D35121-2194-42D0-80E4-C317AE91D80E}" type="presParOf" srcId="{EA66677F-47BB-47E4-98BA-0BDDA25B3858}" destId="{10C2FCA4-938D-4E9A-B996-FB0E346C0B14}"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47707B-00B1-4AEC-BB70-A7F8488FBF44}" type="doc">
      <dgm:prSet loTypeId="urn:microsoft.com/office/officeart/2005/8/layout/hList9" loCatId="list" qsTypeId="urn:microsoft.com/office/officeart/2005/8/quickstyle/simple1" qsCatId="simple" csTypeId="urn:microsoft.com/office/officeart/2005/8/colors/accent6_2" csCatId="accent6" phldr="1"/>
      <dgm:spPr/>
      <dgm:t>
        <a:bodyPr/>
        <a:lstStyle/>
        <a:p>
          <a:endParaRPr lang="en-US"/>
        </a:p>
      </dgm:t>
    </dgm:pt>
    <dgm:pt modelId="{43AC82A0-8481-4DF4-846B-4D203DC9F3F7}">
      <dgm:prSet phldrT="[Text]" custT="1"/>
      <dgm:spPr/>
      <dgm:t>
        <a:bodyPr/>
        <a:lstStyle/>
        <a:p>
          <a:r>
            <a:rPr lang="en-US" sz="1600" b="1" dirty="0"/>
            <a:t>Challenges</a:t>
          </a:r>
          <a:endParaRPr lang="en-US" sz="1600" dirty="0"/>
        </a:p>
      </dgm:t>
    </dgm:pt>
    <dgm:pt modelId="{1B6ED5B9-DEFD-44F8-9AFE-6D460F013E18}" type="parTrans" cxnId="{1A3F0D12-0689-40BC-9753-4A7C8CC17272}">
      <dgm:prSet/>
      <dgm:spPr/>
      <dgm:t>
        <a:bodyPr/>
        <a:lstStyle/>
        <a:p>
          <a:endParaRPr lang="en-US"/>
        </a:p>
      </dgm:t>
    </dgm:pt>
    <dgm:pt modelId="{1EA58891-E370-4360-90F8-5FD9AD85CE69}" type="sibTrans" cxnId="{1A3F0D12-0689-40BC-9753-4A7C8CC17272}">
      <dgm:prSet/>
      <dgm:spPr/>
      <dgm:t>
        <a:bodyPr/>
        <a:lstStyle/>
        <a:p>
          <a:endParaRPr lang="en-US"/>
        </a:p>
      </dgm:t>
    </dgm:pt>
    <dgm:pt modelId="{B281833F-7E5C-4ADA-90D5-335D76D49B36}">
      <dgm:prSet phldrT="[Text]" custT="1"/>
      <dgm:spPr/>
      <dgm:t>
        <a:bodyPr/>
        <a:lstStyle/>
        <a:p>
          <a:r>
            <a:rPr lang="en-US" sz="1200" b="1" dirty="0"/>
            <a:t>Considerations</a:t>
          </a:r>
          <a:endParaRPr lang="en-US" sz="1200" dirty="0"/>
        </a:p>
      </dgm:t>
    </dgm:pt>
    <dgm:pt modelId="{7F955132-9699-4BE8-9F09-16AE924C5D22}" type="parTrans" cxnId="{7D5D127B-49C2-4DA5-9B66-0287B536BF32}">
      <dgm:prSet/>
      <dgm:spPr/>
      <dgm:t>
        <a:bodyPr/>
        <a:lstStyle/>
        <a:p>
          <a:endParaRPr lang="en-US"/>
        </a:p>
      </dgm:t>
    </dgm:pt>
    <dgm:pt modelId="{E8837A63-5120-44FD-958A-18A8741928AA}" type="sibTrans" cxnId="{7D5D127B-49C2-4DA5-9B66-0287B536BF32}">
      <dgm:prSet/>
      <dgm:spPr/>
      <dgm:t>
        <a:bodyPr/>
        <a:lstStyle/>
        <a:p>
          <a:endParaRPr lang="en-US"/>
        </a:p>
      </dgm:t>
    </dgm:pt>
    <dgm:pt modelId="{FF8888DD-E495-4DEF-99DD-F299F50F0F06}">
      <dgm:prSet/>
      <dgm:spPr/>
      <dgm:t>
        <a:bodyPr/>
        <a:lstStyle/>
        <a:p>
          <a:r>
            <a:rPr lang="en-US"/>
            <a:t>Model Interpretability:</a:t>
          </a:r>
          <a:endParaRPr lang="en-US" dirty="0"/>
        </a:p>
      </dgm:t>
    </dgm:pt>
    <dgm:pt modelId="{535E2CD4-FB20-444E-8A85-4CE0A7B2360E}" type="parTrans" cxnId="{122D3C1B-080C-47AA-8BED-FDBAA09E4618}">
      <dgm:prSet/>
      <dgm:spPr/>
      <dgm:t>
        <a:bodyPr/>
        <a:lstStyle/>
        <a:p>
          <a:endParaRPr lang="en-US"/>
        </a:p>
      </dgm:t>
    </dgm:pt>
    <dgm:pt modelId="{01A5ECB3-A674-449B-A136-C15963910461}" type="sibTrans" cxnId="{122D3C1B-080C-47AA-8BED-FDBAA09E4618}">
      <dgm:prSet/>
      <dgm:spPr/>
      <dgm:t>
        <a:bodyPr/>
        <a:lstStyle/>
        <a:p>
          <a:endParaRPr lang="en-US"/>
        </a:p>
      </dgm:t>
    </dgm:pt>
    <dgm:pt modelId="{37E11C8E-2E53-4E7F-A73F-36691935B2B7}">
      <dgm:prSet/>
      <dgm:spPr/>
      <dgm:t>
        <a:bodyPr/>
        <a:lstStyle/>
        <a:p>
          <a:r>
            <a:rPr lang="en-US"/>
            <a:t>Explanation of model decisions is crucial for compliance.</a:t>
          </a:r>
          <a:endParaRPr lang="en-US" dirty="0"/>
        </a:p>
      </dgm:t>
    </dgm:pt>
    <dgm:pt modelId="{A31F815A-38E0-487B-AA9C-C8591D247CAD}" type="parTrans" cxnId="{86E690D3-DA40-4D3B-B523-2A135F85351D}">
      <dgm:prSet/>
      <dgm:spPr/>
      <dgm:t>
        <a:bodyPr/>
        <a:lstStyle/>
        <a:p>
          <a:endParaRPr lang="en-US"/>
        </a:p>
      </dgm:t>
    </dgm:pt>
    <dgm:pt modelId="{40EB6507-2006-4B95-9DA4-49D8A65042C9}" type="sibTrans" cxnId="{86E690D3-DA40-4D3B-B523-2A135F85351D}">
      <dgm:prSet/>
      <dgm:spPr/>
      <dgm:t>
        <a:bodyPr/>
        <a:lstStyle/>
        <a:p>
          <a:endParaRPr lang="en-US"/>
        </a:p>
      </dgm:t>
    </dgm:pt>
    <dgm:pt modelId="{55023836-668F-4719-AEFF-D651F959C21D}">
      <dgm:prSet/>
      <dgm:spPr/>
      <dgm:t>
        <a:bodyPr/>
        <a:lstStyle/>
        <a:p>
          <a:r>
            <a:rPr lang="en-US" dirty="0"/>
            <a:t>Complex models may lack interpretability.</a:t>
          </a:r>
        </a:p>
      </dgm:t>
    </dgm:pt>
    <dgm:pt modelId="{207C149A-3501-4F47-8767-A9F04EF4BEFC}" type="parTrans" cxnId="{82EED9A7-FAAD-4CDF-BF2A-742E4A301F25}">
      <dgm:prSet/>
      <dgm:spPr/>
      <dgm:t>
        <a:bodyPr/>
        <a:lstStyle/>
        <a:p>
          <a:endParaRPr lang="en-US"/>
        </a:p>
      </dgm:t>
    </dgm:pt>
    <dgm:pt modelId="{B409EFD6-D3EA-4694-9349-C10DC17FA526}" type="sibTrans" cxnId="{82EED9A7-FAAD-4CDF-BF2A-742E4A301F25}">
      <dgm:prSet/>
      <dgm:spPr/>
      <dgm:t>
        <a:bodyPr/>
        <a:lstStyle/>
        <a:p>
          <a:endParaRPr lang="en-US"/>
        </a:p>
      </dgm:t>
    </dgm:pt>
    <dgm:pt modelId="{A8C4F6FF-13A7-47C1-87D9-7FB98C0510AF}">
      <dgm:prSet/>
      <dgm:spPr/>
      <dgm:t>
        <a:bodyPr/>
        <a:lstStyle/>
        <a:p>
          <a:r>
            <a:rPr lang="en-US"/>
            <a:t>Computational Efficiency:</a:t>
          </a:r>
          <a:endParaRPr lang="en-US" dirty="0"/>
        </a:p>
      </dgm:t>
    </dgm:pt>
    <dgm:pt modelId="{DE858C2E-4862-4C99-8316-6561A01FD088}" type="parTrans" cxnId="{6A2008CC-8E5F-45B3-9BE4-7F50C8F83A0E}">
      <dgm:prSet/>
      <dgm:spPr/>
      <dgm:t>
        <a:bodyPr/>
        <a:lstStyle/>
        <a:p>
          <a:endParaRPr lang="en-US"/>
        </a:p>
      </dgm:t>
    </dgm:pt>
    <dgm:pt modelId="{19DE5A6F-D79E-4479-A645-17E9B2942B57}" type="sibTrans" cxnId="{6A2008CC-8E5F-45B3-9BE4-7F50C8F83A0E}">
      <dgm:prSet/>
      <dgm:spPr/>
      <dgm:t>
        <a:bodyPr/>
        <a:lstStyle/>
        <a:p>
          <a:endParaRPr lang="en-US"/>
        </a:p>
      </dgm:t>
    </dgm:pt>
    <dgm:pt modelId="{5A44FA49-2876-42BF-A361-57FF5FD6F2C9}">
      <dgm:prSet/>
      <dgm:spPr/>
      <dgm:t>
        <a:bodyPr/>
        <a:lstStyle/>
        <a:p>
          <a:r>
            <a:rPr lang="en-US"/>
            <a:t>Real-time systems require fast inference.</a:t>
          </a:r>
          <a:endParaRPr lang="en-US" dirty="0"/>
        </a:p>
      </dgm:t>
    </dgm:pt>
    <dgm:pt modelId="{F12B3B4D-B936-442C-9BD7-4F51CD847E15}" type="parTrans" cxnId="{BFC5E21E-6C35-4815-A515-DBD655069055}">
      <dgm:prSet/>
      <dgm:spPr/>
      <dgm:t>
        <a:bodyPr/>
        <a:lstStyle/>
        <a:p>
          <a:endParaRPr lang="en-US"/>
        </a:p>
      </dgm:t>
    </dgm:pt>
    <dgm:pt modelId="{9D09BFDF-0C87-4CF0-92DB-25052D803D31}" type="sibTrans" cxnId="{BFC5E21E-6C35-4815-A515-DBD655069055}">
      <dgm:prSet/>
      <dgm:spPr/>
      <dgm:t>
        <a:bodyPr/>
        <a:lstStyle/>
        <a:p>
          <a:endParaRPr lang="en-US"/>
        </a:p>
      </dgm:t>
    </dgm:pt>
    <dgm:pt modelId="{F65C89D2-71D7-4919-BD3A-C34DCB3EC38C}">
      <dgm:prSet/>
      <dgm:spPr/>
      <dgm:t>
        <a:bodyPr/>
        <a:lstStyle/>
        <a:p>
          <a:r>
            <a:rPr lang="en-US"/>
            <a:t>Complex models may cause latency issues.</a:t>
          </a:r>
          <a:endParaRPr lang="en-US" dirty="0"/>
        </a:p>
      </dgm:t>
    </dgm:pt>
    <dgm:pt modelId="{3160D3B7-C879-4FB0-8EAF-844BCD38036C}" type="parTrans" cxnId="{66B0D44B-3A8A-4984-A98A-31BAA7CCF773}">
      <dgm:prSet/>
      <dgm:spPr/>
      <dgm:t>
        <a:bodyPr/>
        <a:lstStyle/>
        <a:p>
          <a:endParaRPr lang="en-US"/>
        </a:p>
      </dgm:t>
    </dgm:pt>
    <dgm:pt modelId="{91169DF7-CB09-46B6-900F-823486EADF8F}" type="sibTrans" cxnId="{66B0D44B-3A8A-4984-A98A-31BAA7CCF773}">
      <dgm:prSet/>
      <dgm:spPr/>
      <dgm:t>
        <a:bodyPr/>
        <a:lstStyle/>
        <a:p>
          <a:endParaRPr lang="en-US"/>
        </a:p>
      </dgm:t>
    </dgm:pt>
    <dgm:pt modelId="{4472999C-68AE-4D6A-A6BD-DC1D91951346}">
      <dgm:prSet/>
      <dgm:spPr/>
      <dgm:t>
        <a:bodyPr/>
        <a:lstStyle/>
        <a:p>
          <a:r>
            <a:rPr lang="en-US"/>
            <a:t>Handling Concept Drift:</a:t>
          </a:r>
          <a:endParaRPr lang="en-US" dirty="0"/>
        </a:p>
      </dgm:t>
    </dgm:pt>
    <dgm:pt modelId="{A025A88D-910E-429C-88A0-5C2331FC7826}" type="parTrans" cxnId="{72AD2636-F11D-4A0A-9AB6-B0E5ADDB5E0F}">
      <dgm:prSet/>
      <dgm:spPr/>
      <dgm:t>
        <a:bodyPr/>
        <a:lstStyle/>
        <a:p>
          <a:endParaRPr lang="en-US"/>
        </a:p>
      </dgm:t>
    </dgm:pt>
    <dgm:pt modelId="{A99E91D2-5C1D-4F1C-A0E0-00D5A64B02BE}" type="sibTrans" cxnId="{72AD2636-F11D-4A0A-9AB6-B0E5ADDB5E0F}">
      <dgm:prSet/>
      <dgm:spPr/>
      <dgm:t>
        <a:bodyPr/>
        <a:lstStyle/>
        <a:p>
          <a:endParaRPr lang="en-US"/>
        </a:p>
      </dgm:t>
    </dgm:pt>
    <dgm:pt modelId="{E4D021D5-8681-4D6D-A5CF-9B0AC61134FA}">
      <dgm:prSet/>
      <dgm:spPr/>
      <dgm:t>
        <a:bodyPr/>
        <a:lstStyle/>
        <a:p>
          <a:r>
            <a:rPr lang="en-US"/>
            <a:t>Fraud patterns change over time, leading to concept drift.</a:t>
          </a:r>
          <a:endParaRPr lang="en-US" dirty="0"/>
        </a:p>
      </dgm:t>
    </dgm:pt>
    <dgm:pt modelId="{A08070DE-8941-486B-9602-B6D0BFAA7C5E}" type="parTrans" cxnId="{175B3CB8-B78A-4E28-AC9D-64CF53D7C649}">
      <dgm:prSet/>
      <dgm:spPr/>
      <dgm:t>
        <a:bodyPr/>
        <a:lstStyle/>
        <a:p>
          <a:endParaRPr lang="en-US"/>
        </a:p>
      </dgm:t>
    </dgm:pt>
    <dgm:pt modelId="{9EC7A7F9-4B68-48BC-8ECD-0E48C4C50F42}" type="sibTrans" cxnId="{175B3CB8-B78A-4E28-AC9D-64CF53D7C649}">
      <dgm:prSet/>
      <dgm:spPr/>
      <dgm:t>
        <a:bodyPr/>
        <a:lstStyle/>
        <a:p>
          <a:endParaRPr lang="en-US"/>
        </a:p>
      </dgm:t>
    </dgm:pt>
    <dgm:pt modelId="{8DABE227-5C4B-49F0-A6E2-721370F361BE}">
      <dgm:prSet/>
      <dgm:spPr/>
      <dgm:t>
        <a:bodyPr/>
        <a:lstStyle/>
        <a:p>
          <a:r>
            <a:rPr lang="en-US"/>
            <a:t>Models must adapt to maintain effectiveness.</a:t>
          </a:r>
          <a:endParaRPr lang="en-US" dirty="0"/>
        </a:p>
      </dgm:t>
    </dgm:pt>
    <dgm:pt modelId="{D6A72923-C5B2-46F2-A42D-F1E41346E4C5}" type="parTrans" cxnId="{FD3CC87E-AD5E-4C92-9E3D-CC0A553C77C3}">
      <dgm:prSet/>
      <dgm:spPr/>
      <dgm:t>
        <a:bodyPr/>
        <a:lstStyle/>
        <a:p>
          <a:endParaRPr lang="en-US"/>
        </a:p>
      </dgm:t>
    </dgm:pt>
    <dgm:pt modelId="{CF2578EB-E099-4598-811A-B3279F641054}" type="sibTrans" cxnId="{FD3CC87E-AD5E-4C92-9E3D-CC0A553C77C3}">
      <dgm:prSet/>
      <dgm:spPr/>
      <dgm:t>
        <a:bodyPr/>
        <a:lstStyle/>
        <a:p>
          <a:endParaRPr lang="en-US"/>
        </a:p>
      </dgm:t>
    </dgm:pt>
    <dgm:pt modelId="{141E6C2D-4F6E-4227-8E26-F85FF3BBAB2F}">
      <dgm:prSet/>
      <dgm:spPr/>
      <dgm:t>
        <a:bodyPr/>
        <a:lstStyle/>
        <a:p>
          <a:r>
            <a:rPr lang="en-US"/>
            <a:t>Model Explainability:</a:t>
          </a:r>
          <a:endParaRPr lang="en-US" dirty="0"/>
        </a:p>
      </dgm:t>
    </dgm:pt>
    <dgm:pt modelId="{47DF9399-74C2-403E-BCAE-58B0A87BCD5E}" type="parTrans" cxnId="{9E0C49F1-8A2E-434C-827D-06FBACC308B3}">
      <dgm:prSet/>
      <dgm:spPr/>
      <dgm:t>
        <a:bodyPr/>
        <a:lstStyle/>
        <a:p>
          <a:endParaRPr lang="en-US"/>
        </a:p>
      </dgm:t>
    </dgm:pt>
    <dgm:pt modelId="{58D5D7EF-8B73-4E53-ADD9-3D7C6149244E}" type="sibTrans" cxnId="{9E0C49F1-8A2E-434C-827D-06FBACC308B3}">
      <dgm:prSet/>
      <dgm:spPr/>
      <dgm:t>
        <a:bodyPr/>
        <a:lstStyle/>
        <a:p>
          <a:endParaRPr lang="en-US"/>
        </a:p>
      </dgm:t>
    </dgm:pt>
    <dgm:pt modelId="{BE4D8FE8-4AE6-47DE-9862-19E9F75F588F}">
      <dgm:prSet/>
      <dgm:spPr/>
      <dgm:t>
        <a:bodyPr/>
        <a:lstStyle/>
        <a:p>
          <a:r>
            <a:rPr lang="en-US" dirty="0"/>
            <a:t>Use interpretable models alongside complex ones.</a:t>
          </a:r>
        </a:p>
      </dgm:t>
    </dgm:pt>
    <dgm:pt modelId="{568AA213-AEFA-4A0E-8BDA-9F7F7AB9A4FE}" type="parTrans" cxnId="{D430DA0C-AB69-4BEF-B58E-E832FA7F9AE0}">
      <dgm:prSet/>
      <dgm:spPr/>
      <dgm:t>
        <a:bodyPr/>
        <a:lstStyle/>
        <a:p>
          <a:endParaRPr lang="en-US"/>
        </a:p>
      </dgm:t>
    </dgm:pt>
    <dgm:pt modelId="{0F745BC0-3501-4CC8-BD63-05CD8AE20B6A}" type="sibTrans" cxnId="{D430DA0C-AB69-4BEF-B58E-E832FA7F9AE0}">
      <dgm:prSet/>
      <dgm:spPr/>
      <dgm:t>
        <a:bodyPr/>
        <a:lstStyle/>
        <a:p>
          <a:endParaRPr lang="en-US"/>
        </a:p>
      </dgm:t>
    </dgm:pt>
    <dgm:pt modelId="{DFAE2236-DDEB-4A49-8DB4-57594C4DF81D}">
      <dgm:prSet/>
      <dgm:spPr/>
      <dgm:t>
        <a:bodyPr/>
        <a:lstStyle/>
        <a:p>
          <a:r>
            <a:rPr lang="en-US" dirty="0"/>
            <a:t>Implement techniques like SHAP values.</a:t>
          </a:r>
        </a:p>
      </dgm:t>
    </dgm:pt>
    <dgm:pt modelId="{8255E2C0-DD9F-4875-84FC-505901256E06}" type="parTrans" cxnId="{F3F73EB7-7991-48FC-8F82-5F20B16EDAB7}">
      <dgm:prSet/>
      <dgm:spPr/>
      <dgm:t>
        <a:bodyPr/>
        <a:lstStyle/>
        <a:p>
          <a:endParaRPr lang="en-US"/>
        </a:p>
      </dgm:t>
    </dgm:pt>
    <dgm:pt modelId="{D2866671-4593-4D8B-82FC-1109AF9ECA5E}" type="sibTrans" cxnId="{F3F73EB7-7991-48FC-8F82-5F20B16EDAB7}">
      <dgm:prSet/>
      <dgm:spPr/>
      <dgm:t>
        <a:bodyPr/>
        <a:lstStyle/>
        <a:p>
          <a:endParaRPr lang="en-US"/>
        </a:p>
      </dgm:t>
    </dgm:pt>
    <dgm:pt modelId="{7325133B-1951-477B-8C7E-EADFDF74E64B}">
      <dgm:prSet/>
      <dgm:spPr/>
      <dgm:t>
        <a:bodyPr/>
        <a:lstStyle/>
        <a:p>
          <a:r>
            <a:rPr lang="en-US" dirty="0"/>
            <a:t>Computational Optimization:</a:t>
          </a:r>
        </a:p>
      </dgm:t>
    </dgm:pt>
    <dgm:pt modelId="{BFB28ECD-9B64-4324-B112-749E4E4E94D7}" type="parTrans" cxnId="{EF450D9E-7581-4378-AA6C-F523D7E05D40}">
      <dgm:prSet/>
      <dgm:spPr/>
      <dgm:t>
        <a:bodyPr/>
        <a:lstStyle/>
        <a:p>
          <a:endParaRPr lang="en-US"/>
        </a:p>
      </dgm:t>
    </dgm:pt>
    <dgm:pt modelId="{96653CC2-27C3-44AD-8C14-A2A549DD032A}" type="sibTrans" cxnId="{EF450D9E-7581-4378-AA6C-F523D7E05D40}">
      <dgm:prSet/>
      <dgm:spPr/>
      <dgm:t>
        <a:bodyPr/>
        <a:lstStyle/>
        <a:p>
          <a:endParaRPr lang="en-US"/>
        </a:p>
      </dgm:t>
    </dgm:pt>
    <dgm:pt modelId="{863909AC-7E6B-42CD-9F6B-FB94C3F06F86}">
      <dgm:prSet/>
      <dgm:spPr/>
      <dgm:t>
        <a:bodyPr/>
        <a:lstStyle/>
        <a:p>
          <a:r>
            <a:rPr lang="en-US" dirty="0"/>
            <a:t>Optimize model architecture and feature engineering.</a:t>
          </a:r>
        </a:p>
      </dgm:t>
    </dgm:pt>
    <dgm:pt modelId="{8B4628EB-EC13-4235-B6EC-933AE8EA5256}" type="parTrans" cxnId="{2E60D139-BB24-4618-BC0C-001D7C9C7481}">
      <dgm:prSet/>
      <dgm:spPr/>
      <dgm:t>
        <a:bodyPr/>
        <a:lstStyle/>
        <a:p>
          <a:endParaRPr lang="en-US"/>
        </a:p>
      </dgm:t>
    </dgm:pt>
    <dgm:pt modelId="{A7E16901-8E7F-4B24-BD98-C85A9D5D0FE0}" type="sibTrans" cxnId="{2E60D139-BB24-4618-BC0C-001D7C9C7481}">
      <dgm:prSet/>
      <dgm:spPr/>
      <dgm:t>
        <a:bodyPr/>
        <a:lstStyle/>
        <a:p>
          <a:endParaRPr lang="en-US"/>
        </a:p>
      </dgm:t>
    </dgm:pt>
    <dgm:pt modelId="{A34FD3F5-7B96-4DA0-B5F9-868516465595}">
      <dgm:prSet/>
      <dgm:spPr/>
      <dgm:t>
        <a:bodyPr/>
        <a:lstStyle/>
        <a:p>
          <a:r>
            <a:rPr lang="en-US" dirty="0"/>
            <a:t>Use model compression techniques.</a:t>
          </a:r>
        </a:p>
      </dgm:t>
    </dgm:pt>
    <dgm:pt modelId="{491A7D0F-E470-4606-9BC7-F1B66C3AD548}" type="parTrans" cxnId="{C06B34CB-7DA4-4682-ADE0-F48E5C44E6B9}">
      <dgm:prSet/>
      <dgm:spPr/>
      <dgm:t>
        <a:bodyPr/>
        <a:lstStyle/>
        <a:p>
          <a:endParaRPr lang="en-US"/>
        </a:p>
      </dgm:t>
    </dgm:pt>
    <dgm:pt modelId="{A7344164-09B7-49B2-BD3A-41E473EA16CB}" type="sibTrans" cxnId="{C06B34CB-7DA4-4682-ADE0-F48E5C44E6B9}">
      <dgm:prSet/>
      <dgm:spPr/>
      <dgm:t>
        <a:bodyPr/>
        <a:lstStyle/>
        <a:p>
          <a:endParaRPr lang="en-US"/>
        </a:p>
      </dgm:t>
    </dgm:pt>
    <dgm:pt modelId="{FB170235-5A46-48E8-9310-76A01A37A777}">
      <dgm:prSet/>
      <dgm:spPr/>
      <dgm:t>
        <a:bodyPr/>
        <a:lstStyle/>
        <a:p>
          <a:r>
            <a:rPr lang="en-US" b="1"/>
            <a:t>Conclusion</a:t>
          </a:r>
          <a:endParaRPr lang="en-US" dirty="0"/>
        </a:p>
      </dgm:t>
    </dgm:pt>
    <dgm:pt modelId="{C6463E37-E2AE-407E-BB8D-0DFE0D221D9B}" type="parTrans" cxnId="{DA239260-4F35-44F8-8C29-DFBD1D67CBD7}">
      <dgm:prSet/>
      <dgm:spPr/>
      <dgm:t>
        <a:bodyPr/>
        <a:lstStyle/>
        <a:p>
          <a:endParaRPr lang="en-US"/>
        </a:p>
      </dgm:t>
    </dgm:pt>
    <dgm:pt modelId="{2409DC32-2D55-43EE-A1A3-81091B476EF8}" type="sibTrans" cxnId="{DA239260-4F35-44F8-8C29-DFBD1D67CBD7}">
      <dgm:prSet/>
      <dgm:spPr/>
      <dgm:t>
        <a:bodyPr/>
        <a:lstStyle/>
        <a:p>
          <a:endParaRPr lang="en-US"/>
        </a:p>
      </dgm:t>
    </dgm:pt>
    <dgm:pt modelId="{E56819D9-224E-4962-AB77-9F917D7EAB65}">
      <dgm:prSet custT="1"/>
      <dgm:spPr/>
      <dgm:t>
        <a:bodyPr/>
        <a:lstStyle/>
        <a:p>
          <a:r>
            <a:rPr lang="en-US" sz="1400" dirty="0"/>
            <a:t>Real-time implementation of fraud detection models poses challenges related to interpretability, computational efficiency, and concept drift. By addressing these challenges and considering the aforementioned considerations, organizations can deploy effective fraud detection systems in real-time payment processing environments</a:t>
          </a:r>
        </a:p>
      </dgm:t>
    </dgm:pt>
    <dgm:pt modelId="{945D3696-ABD6-4760-AB41-25313C07A796}" type="parTrans" cxnId="{1550913D-DFF7-4CF8-B2F9-15DF31E800F0}">
      <dgm:prSet/>
      <dgm:spPr/>
      <dgm:t>
        <a:bodyPr/>
        <a:lstStyle/>
        <a:p>
          <a:endParaRPr lang="en-US"/>
        </a:p>
      </dgm:t>
    </dgm:pt>
    <dgm:pt modelId="{E7B1220E-B21F-4F40-97BD-8F56AE17A9A9}" type="sibTrans" cxnId="{1550913D-DFF7-4CF8-B2F9-15DF31E800F0}">
      <dgm:prSet/>
      <dgm:spPr/>
      <dgm:t>
        <a:bodyPr/>
        <a:lstStyle/>
        <a:p>
          <a:endParaRPr lang="en-US"/>
        </a:p>
      </dgm:t>
    </dgm:pt>
    <dgm:pt modelId="{BCBDE347-4719-46AF-8177-97A137632B07}" type="pres">
      <dgm:prSet presAssocID="{B947707B-00B1-4AEC-BB70-A7F8488FBF44}" presName="list" presStyleCnt="0">
        <dgm:presLayoutVars>
          <dgm:dir/>
          <dgm:animLvl val="lvl"/>
        </dgm:presLayoutVars>
      </dgm:prSet>
      <dgm:spPr/>
    </dgm:pt>
    <dgm:pt modelId="{BB023A2E-149F-4592-98D0-143C241C8E09}" type="pres">
      <dgm:prSet presAssocID="{43AC82A0-8481-4DF4-846B-4D203DC9F3F7}" presName="posSpace" presStyleCnt="0"/>
      <dgm:spPr/>
    </dgm:pt>
    <dgm:pt modelId="{D830E673-7BDE-45F2-85A0-CB0867187B60}" type="pres">
      <dgm:prSet presAssocID="{43AC82A0-8481-4DF4-846B-4D203DC9F3F7}" presName="vertFlow" presStyleCnt="0"/>
      <dgm:spPr/>
    </dgm:pt>
    <dgm:pt modelId="{F1CEC509-7112-47CD-AE97-2D23AB2233AB}" type="pres">
      <dgm:prSet presAssocID="{43AC82A0-8481-4DF4-846B-4D203DC9F3F7}" presName="topSpace" presStyleCnt="0"/>
      <dgm:spPr/>
    </dgm:pt>
    <dgm:pt modelId="{1B044A4F-1EAE-4CBA-8D85-C6CCD1E73EB7}" type="pres">
      <dgm:prSet presAssocID="{43AC82A0-8481-4DF4-846B-4D203DC9F3F7}" presName="firstComp" presStyleCnt="0"/>
      <dgm:spPr/>
    </dgm:pt>
    <dgm:pt modelId="{D2687DE8-E259-43CF-BE60-6D2E666B3056}" type="pres">
      <dgm:prSet presAssocID="{43AC82A0-8481-4DF4-846B-4D203DC9F3F7}" presName="firstChild" presStyleLbl="bgAccFollowNode1" presStyleIdx="0" presStyleCnt="6"/>
      <dgm:spPr/>
    </dgm:pt>
    <dgm:pt modelId="{1B97E41B-3218-408A-88F7-FE999726155B}" type="pres">
      <dgm:prSet presAssocID="{43AC82A0-8481-4DF4-846B-4D203DC9F3F7}" presName="firstChildTx" presStyleLbl="bgAccFollowNode1" presStyleIdx="0" presStyleCnt="6">
        <dgm:presLayoutVars>
          <dgm:bulletEnabled val="1"/>
        </dgm:presLayoutVars>
      </dgm:prSet>
      <dgm:spPr/>
    </dgm:pt>
    <dgm:pt modelId="{37F39302-C1BB-4C5A-BE85-AD36AB1ECB47}" type="pres">
      <dgm:prSet presAssocID="{A8C4F6FF-13A7-47C1-87D9-7FB98C0510AF}" presName="comp" presStyleCnt="0"/>
      <dgm:spPr/>
    </dgm:pt>
    <dgm:pt modelId="{FFF270B6-4E5E-4848-811C-D02F3806D4F7}" type="pres">
      <dgm:prSet presAssocID="{A8C4F6FF-13A7-47C1-87D9-7FB98C0510AF}" presName="child" presStyleLbl="bgAccFollowNode1" presStyleIdx="1" presStyleCnt="6"/>
      <dgm:spPr/>
    </dgm:pt>
    <dgm:pt modelId="{27A374BD-611F-48F6-AA29-D6FDE12FAE47}" type="pres">
      <dgm:prSet presAssocID="{A8C4F6FF-13A7-47C1-87D9-7FB98C0510AF}" presName="childTx" presStyleLbl="bgAccFollowNode1" presStyleIdx="1" presStyleCnt="6">
        <dgm:presLayoutVars>
          <dgm:bulletEnabled val="1"/>
        </dgm:presLayoutVars>
      </dgm:prSet>
      <dgm:spPr/>
    </dgm:pt>
    <dgm:pt modelId="{9CD1D496-3F4D-4FA1-866B-5DEDA02A3A98}" type="pres">
      <dgm:prSet presAssocID="{4472999C-68AE-4D6A-A6BD-DC1D91951346}" presName="comp" presStyleCnt="0"/>
      <dgm:spPr/>
    </dgm:pt>
    <dgm:pt modelId="{241079BA-67C7-4D9A-A1BB-AB638C8A6973}" type="pres">
      <dgm:prSet presAssocID="{4472999C-68AE-4D6A-A6BD-DC1D91951346}" presName="child" presStyleLbl="bgAccFollowNode1" presStyleIdx="2" presStyleCnt="6"/>
      <dgm:spPr/>
    </dgm:pt>
    <dgm:pt modelId="{78080911-1C08-4662-AE93-0FCDDDB030B9}" type="pres">
      <dgm:prSet presAssocID="{4472999C-68AE-4D6A-A6BD-DC1D91951346}" presName="childTx" presStyleLbl="bgAccFollowNode1" presStyleIdx="2" presStyleCnt="6">
        <dgm:presLayoutVars>
          <dgm:bulletEnabled val="1"/>
        </dgm:presLayoutVars>
      </dgm:prSet>
      <dgm:spPr/>
    </dgm:pt>
    <dgm:pt modelId="{982A162E-E2E3-4B29-96D6-68EC00740261}" type="pres">
      <dgm:prSet presAssocID="{43AC82A0-8481-4DF4-846B-4D203DC9F3F7}" presName="negSpace" presStyleCnt="0"/>
      <dgm:spPr/>
    </dgm:pt>
    <dgm:pt modelId="{5AF92C54-607E-4C99-B17E-08ECECE4686C}" type="pres">
      <dgm:prSet presAssocID="{43AC82A0-8481-4DF4-846B-4D203DC9F3F7}" presName="circle" presStyleLbl="node1" presStyleIdx="0" presStyleCnt="3" custLinFactNeighborX="-489" custLinFactNeighborY="-11696"/>
      <dgm:spPr/>
    </dgm:pt>
    <dgm:pt modelId="{FCFBB6CF-C1BD-41BC-861B-BA363CC40BF8}" type="pres">
      <dgm:prSet presAssocID="{1EA58891-E370-4360-90F8-5FD9AD85CE69}" presName="transSpace" presStyleCnt="0"/>
      <dgm:spPr/>
    </dgm:pt>
    <dgm:pt modelId="{85A54899-D3B8-4D18-832F-43B75A6F55A6}" type="pres">
      <dgm:prSet presAssocID="{B281833F-7E5C-4ADA-90D5-335D76D49B36}" presName="posSpace" presStyleCnt="0"/>
      <dgm:spPr/>
    </dgm:pt>
    <dgm:pt modelId="{AD284964-DDCC-487B-82E0-EE35EA481D5D}" type="pres">
      <dgm:prSet presAssocID="{B281833F-7E5C-4ADA-90D5-335D76D49B36}" presName="vertFlow" presStyleCnt="0"/>
      <dgm:spPr/>
    </dgm:pt>
    <dgm:pt modelId="{981156AA-8E01-479E-8A2D-F2D6D0F132CA}" type="pres">
      <dgm:prSet presAssocID="{B281833F-7E5C-4ADA-90D5-335D76D49B36}" presName="topSpace" presStyleCnt="0"/>
      <dgm:spPr/>
    </dgm:pt>
    <dgm:pt modelId="{13B274BF-51DF-4910-9893-D381D8002398}" type="pres">
      <dgm:prSet presAssocID="{B281833F-7E5C-4ADA-90D5-335D76D49B36}" presName="firstComp" presStyleCnt="0"/>
      <dgm:spPr/>
    </dgm:pt>
    <dgm:pt modelId="{5379073B-DC1A-448B-A28B-F2D5A821EA5E}" type="pres">
      <dgm:prSet presAssocID="{B281833F-7E5C-4ADA-90D5-335D76D49B36}" presName="firstChild" presStyleLbl="bgAccFollowNode1" presStyleIdx="3" presStyleCnt="6"/>
      <dgm:spPr/>
    </dgm:pt>
    <dgm:pt modelId="{A5C3B48A-6F49-4748-BFFC-7C0B3F04ABA3}" type="pres">
      <dgm:prSet presAssocID="{B281833F-7E5C-4ADA-90D5-335D76D49B36}" presName="firstChildTx" presStyleLbl="bgAccFollowNode1" presStyleIdx="3" presStyleCnt="6">
        <dgm:presLayoutVars>
          <dgm:bulletEnabled val="1"/>
        </dgm:presLayoutVars>
      </dgm:prSet>
      <dgm:spPr/>
    </dgm:pt>
    <dgm:pt modelId="{54B7A8CD-3EA7-4055-A562-90AC1857B785}" type="pres">
      <dgm:prSet presAssocID="{7325133B-1951-477B-8C7E-EADFDF74E64B}" presName="comp" presStyleCnt="0"/>
      <dgm:spPr/>
    </dgm:pt>
    <dgm:pt modelId="{4DD5DB3C-1951-489B-858D-92E8C358B28F}" type="pres">
      <dgm:prSet presAssocID="{7325133B-1951-477B-8C7E-EADFDF74E64B}" presName="child" presStyleLbl="bgAccFollowNode1" presStyleIdx="4" presStyleCnt="6"/>
      <dgm:spPr/>
    </dgm:pt>
    <dgm:pt modelId="{CD0076C2-D77A-48ED-9D32-1F9393C0CD7D}" type="pres">
      <dgm:prSet presAssocID="{7325133B-1951-477B-8C7E-EADFDF74E64B}" presName="childTx" presStyleLbl="bgAccFollowNode1" presStyleIdx="4" presStyleCnt="6">
        <dgm:presLayoutVars>
          <dgm:bulletEnabled val="1"/>
        </dgm:presLayoutVars>
      </dgm:prSet>
      <dgm:spPr/>
    </dgm:pt>
    <dgm:pt modelId="{A2F03064-BDA6-4BE2-BEA2-DEC0DB1991FC}" type="pres">
      <dgm:prSet presAssocID="{B281833F-7E5C-4ADA-90D5-335D76D49B36}" presName="negSpace" presStyleCnt="0"/>
      <dgm:spPr/>
    </dgm:pt>
    <dgm:pt modelId="{08C5060E-840E-42E5-8074-0CDD55C01796}" type="pres">
      <dgm:prSet presAssocID="{B281833F-7E5C-4ADA-90D5-335D76D49B36}" presName="circle" presStyleLbl="node1" presStyleIdx="1" presStyleCnt="3"/>
      <dgm:spPr/>
    </dgm:pt>
    <dgm:pt modelId="{A26888B2-CBC9-49C4-B339-4D5EBAA05051}" type="pres">
      <dgm:prSet presAssocID="{E8837A63-5120-44FD-958A-18A8741928AA}" presName="transSpace" presStyleCnt="0"/>
      <dgm:spPr/>
    </dgm:pt>
    <dgm:pt modelId="{3D370B9D-C0DD-4EA1-8BDE-C33D8F1D3FE3}" type="pres">
      <dgm:prSet presAssocID="{FB170235-5A46-48E8-9310-76A01A37A777}" presName="posSpace" presStyleCnt="0"/>
      <dgm:spPr/>
    </dgm:pt>
    <dgm:pt modelId="{A7924DD1-69B1-4027-9C34-E41CE64B5A88}" type="pres">
      <dgm:prSet presAssocID="{FB170235-5A46-48E8-9310-76A01A37A777}" presName="vertFlow" presStyleCnt="0"/>
      <dgm:spPr/>
    </dgm:pt>
    <dgm:pt modelId="{4B651239-0CA8-480B-8055-76A4120EC09B}" type="pres">
      <dgm:prSet presAssocID="{FB170235-5A46-48E8-9310-76A01A37A777}" presName="topSpace" presStyleCnt="0"/>
      <dgm:spPr/>
    </dgm:pt>
    <dgm:pt modelId="{120A3049-4C6C-4EAE-BD0D-BF8CE5091D69}" type="pres">
      <dgm:prSet presAssocID="{FB170235-5A46-48E8-9310-76A01A37A777}" presName="firstComp" presStyleCnt="0"/>
      <dgm:spPr/>
    </dgm:pt>
    <dgm:pt modelId="{171A21D0-30E5-4ABE-9203-D5130F306982}" type="pres">
      <dgm:prSet presAssocID="{FB170235-5A46-48E8-9310-76A01A37A777}" presName="firstChild" presStyleLbl="bgAccFollowNode1" presStyleIdx="5" presStyleCnt="6" custScaleX="107767" custScaleY="228128"/>
      <dgm:spPr/>
    </dgm:pt>
    <dgm:pt modelId="{73E2107A-3F44-43E1-846C-D6EEFC5739B0}" type="pres">
      <dgm:prSet presAssocID="{FB170235-5A46-48E8-9310-76A01A37A777}" presName="firstChildTx" presStyleLbl="bgAccFollowNode1" presStyleIdx="5" presStyleCnt="6">
        <dgm:presLayoutVars>
          <dgm:bulletEnabled val="1"/>
        </dgm:presLayoutVars>
      </dgm:prSet>
      <dgm:spPr/>
    </dgm:pt>
    <dgm:pt modelId="{A2991760-D799-4AE7-9D69-0D1A0B9486EC}" type="pres">
      <dgm:prSet presAssocID="{FB170235-5A46-48E8-9310-76A01A37A777}" presName="negSpace" presStyleCnt="0"/>
      <dgm:spPr/>
    </dgm:pt>
    <dgm:pt modelId="{BBB55170-1C27-4853-B168-1DF6E2CA4D7B}" type="pres">
      <dgm:prSet presAssocID="{FB170235-5A46-48E8-9310-76A01A37A777}" presName="circle" presStyleLbl="node1" presStyleIdx="2" presStyleCnt="3" custLinFactNeighborX="-6780" custLinFactNeighborY="-3266"/>
      <dgm:spPr/>
    </dgm:pt>
  </dgm:ptLst>
  <dgm:cxnLst>
    <dgm:cxn modelId="{81ADC205-7CF5-456E-898C-D703228F2153}" type="presOf" srcId="{FB170235-5A46-48E8-9310-76A01A37A777}" destId="{BBB55170-1C27-4853-B168-1DF6E2CA4D7B}" srcOrd="0" destOrd="0" presId="urn:microsoft.com/office/officeart/2005/8/layout/hList9"/>
    <dgm:cxn modelId="{77933807-C608-47D5-BB21-7EAF90AAC016}" type="presOf" srcId="{E56819D9-224E-4962-AB77-9F917D7EAB65}" destId="{73E2107A-3F44-43E1-846C-D6EEFC5739B0}" srcOrd="1" destOrd="0" presId="urn:microsoft.com/office/officeart/2005/8/layout/hList9"/>
    <dgm:cxn modelId="{1FBB890A-3DEA-42C0-BF13-BE23F61A91B5}" type="presOf" srcId="{DFAE2236-DDEB-4A49-8DB4-57594C4DF81D}" destId="{A5C3B48A-6F49-4748-BFFC-7C0B3F04ABA3}" srcOrd="1" destOrd="2" presId="urn:microsoft.com/office/officeart/2005/8/layout/hList9"/>
    <dgm:cxn modelId="{D430DA0C-AB69-4BEF-B58E-E832FA7F9AE0}" srcId="{141E6C2D-4F6E-4227-8E26-F85FF3BBAB2F}" destId="{BE4D8FE8-4AE6-47DE-9862-19E9F75F588F}" srcOrd="0" destOrd="0" parTransId="{568AA213-AEFA-4A0E-8BDA-9F7F7AB9A4FE}" sibTransId="{0F745BC0-3501-4CC8-BD63-05CD8AE20B6A}"/>
    <dgm:cxn modelId="{1A3F0D12-0689-40BC-9753-4A7C8CC17272}" srcId="{B947707B-00B1-4AEC-BB70-A7F8488FBF44}" destId="{43AC82A0-8481-4DF4-846B-4D203DC9F3F7}" srcOrd="0" destOrd="0" parTransId="{1B6ED5B9-DEFD-44F8-9AFE-6D460F013E18}" sibTransId="{1EA58891-E370-4360-90F8-5FD9AD85CE69}"/>
    <dgm:cxn modelId="{52752B17-C503-424D-8CF2-EAC1F88610E9}" type="presOf" srcId="{A34FD3F5-7B96-4DA0-B5F9-868516465595}" destId="{4DD5DB3C-1951-489B-858D-92E8C358B28F}" srcOrd="0" destOrd="2" presId="urn:microsoft.com/office/officeart/2005/8/layout/hList9"/>
    <dgm:cxn modelId="{CBADDC17-E68D-43AD-AEBB-CA7FA6182695}" type="presOf" srcId="{F65C89D2-71D7-4919-BD3A-C34DCB3EC38C}" destId="{FFF270B6-4E5E-4848-811C-D02F3806D4F7}" srcOrd="0" destOrd="2" presId="urn:microsoft.com/office/officeart/2005/8/layout/hList9"/>
    <dgm:cxn modelId="{B4B36019-A69D-42CD-952C-C72BCC578AE5}" type="presOf" srcId="{863909AC-7E6B-42CD-9F6B-FB94C3F06F86}" destId="{4DD5DB3C-1951-489B-858D-92E8C358B28F}" srcOrd="0" destOrd="1" presId="urn:microsoft.com/office/officeart/2005/8/layout/hList9"/>
    <dgm:cxn modelId="{122D3C1B-080C-47AA-8BED-FDBAA09E4618}" srcId="{43AC82A0-8481-4DF4-846B-4D203DC9F3F7}" destId="{FF8888DD-E495-4DEF-99DD-F299F50F0F06}" srcOrd="0" destOrd="0" parTransId="{535E2CD4-FB20-444E-8A85-4CE0A7B2360E}" sibTransId="{01A5ECB3-A674-449B-A136-C15963910461}"/>
    <dgm:cxn modelId="{8401C81C-DEE1-469A-B325-F6B87E2FAB61}" type="presOf" srcId="{863909AC-7E6B-42CD-9F6B-FB94C3F06F86}" destId="{CD0076C2-D77A-48ED-9D32-1F9393C0CD7D}" srcOrd="1" destOrd="1" presId="urn:microsoft.com/office/officeart/2005/8/layout/hList9"/>
    <dgm:cxn modelId="{BFC5E21E-6C35-4815-A515-DBD655069055}" srcId="{A8C4F6FF-13A7-47C1-87D9-7FB98C0510AF}" destId="{5A44FA49-2876-42BF-A361-57FF5FD6F2C9}" srcOrd="0" destOrd="0" parTransId="{F12B3B4D-B936-442C-9BD7-4F51CD847E15}" sibTransId="{9D09BFDF-0C87-4CF0-92DB-25052D803D31}"/>
    <dgm:cxn modelId="{9203451F-74B9-439F-8822-781F5A670360}" type="presOf" srcId="{141E6C2D-4F6E-4227-8E26-F85FF3BBAB2F}" destId="{5379073B-DC1A-448B-A28B-F2D5A821EA5E}" srcOrd="0" destOrd="0" presId="urn:microsoft.com/office/officeart/2005/8/layout/hList9"/>
    <dgm:cxn modelId="{9DADE425-C2D7-4A68-82A8-B824D84928AB}" type="presOf" srcId="{DFAE2236-DDEB-4A49-8DB4-57594C4DF81D}" destId="{5379073B-DC1A-448B-A28B-F2D5A821EA5E}" srcOrd="0" destOrd="2" presId="urn:microsoft.com/office/officeart/2005/8/layout/hList9"/>
    <dgm:cxn modelId="{72AD2636-F11D-4A0A-9AB6-B0E5ADDB5E0F}" srcId="{43AC82A0-8481-4DF4-846B-4D203DC9F3F7}" destId="{4472999C-68AE-4D6A-A6BD-DC1D91951346}" srcOrd="2" destOrd="0" parTransId="{A025A88D-910E-429C-88A0-5C2331FC7826}" sibTransId="{A99E91D2-5C1D-4F1C-A0E0-00D5A64B02BE}"/>
    <dgm:cxn modelId="{2CE1E838-5C6A-40B0-B3C9-12071427F324}" type="presOf" srcId="{141E6C2D-4F6E-4227-8E26-F85FF3BBAB2F}" destId="{A5C3B48A-6F49-4748-BFFC-7C0B3F04ABA3}" srcOrd="1" destOrd="0" presId="urn:microsoft.com/office/officeart/2005/8/layout/hList9"/>
    <dgm:cxn modelId="{2E60D139-BB24-4618-BC0C-001D7C9C7481}" srcId="{7325133B-1951-477B-8C7E-EADFDF74E64B}" destId="{863909AC-7E6B-42CD-9F6B-FB94C3F06F86}" srcOrd="0" destOrd="0" parTransId="{8B4628EB-EC13-4235-B6EC-933AE8EA5256}" sibTransId="{A7E16901-8E7F-4B24-BD98-C85A9D5D0FE0}"/>
    <dgm:cxn modelId="{3932F53B-36A9-40F1-95A6-F0911885E973}" type="presOf" srcId="{E4D021D5-8681-4D6D-A5CF-9B0AC61134FA}" destId="{241079BA-67C7-4D9A-A1BB-AB638C8A6973}" srcOrd="0" destOrd="1" presId="urn:microsoft.com/office/officeart/2005/8/layout/hList9"/>
    <dgm:cxn modelId="{1550913D-DFF7-4CF8-B2F9-15DF31E800F0}" srcId="{FB170235-5A46-48E8-9310-76A01A37A777}" destId="{E56819D9-224E-4962-AB77-9F917D7EAB65}" srcOrd="0" destOrd="0" parTransId="{945D3696-ABD6-4760-AB41-25313C07A796}" sibTransId="{E7B1220E-B21F-4F40-97BD-8F56AE17A9A9}"/>
    <dgm:cxn modelId="{5C01675C-F282-4938-9A91-C13D8BA9ACA4}" type="presOf" srcId="{4472999C-68AE-4D6A-A6BD-DC1D91951346}" destId="{241079BA-67C7-4D9A-A1BB-AB638C8A6973}" srcOrd="0" destOrd="0" presId="urn:microsoft.com/office/officeart/2005/8/layout/hList9"/>
    <dgm:cxn modelId="{DA239260-4F35-44F8-8C29-DFBD1D67CBD7}" srcId="{B947707B-00B1-4AEC-BB70-A7F8488FBF44}" destId="{FB170235-5A46-48E8-9310-76A01A37A777}" srcOrd="2" destOrd="0" parTransId="{C6463E37-E2AE-407E-BB8D-0DFE0D221D9B}" sibTransId="{2409DC32-2D55-43EE-A1A3-81091B476EF8}"/>
    <dgm:cxn modelId="{BC9E9961-0B26-445D-8D44-DF2B8B56735E}" type="presOf" srcId="{BE4D8FE8-4AE6-47DE-9862-19E9F75F588F}" destId="{5379073B-DC1A-448B-A28B-F2D5A821EA5E}" srcOrd="0" destOrd="1" presId="urn:microsoft.com/office/officeart/2005/8/layout/hList9"/>
    <dgm:cxn modelId="{24995D43-655B-4187-AF83-D4758F5039B0}" type="presOf" srcId="{43AC82A0-8481-4DF4-846B-4D203DC9F3F7}" destId="{5AF92C54-607E-4C99-B17E-08ECECE4686C}" srcOrd="0" destOrd="0" presId="urn:microsoft.com/office/officeart/2005/8/layout/hList9"/>
    <dgm:cxn modelId="{E77D8166-2842-401F-A538-708D06DD4E0E}" type="presOf" srcId="{A8C4F6FF-13A7-47C1-87D9-7FB98C0510AF}" destId="{27A374BD-611F-48F6-AA29-D6FDE12FAE47}" srcOrd="1" destOrd="0" presId="urn:microsoft.com/office/officeart/2005/8/layout/hList9"/>
    <dgm:cxn modelId="{66B0D44B-3A8A-4984-A98A-31BAA7CCF773}" srcId="{A8C4F6FF-13A7-47C1-87D9-7FB98C0510AF}" destId="{F65C89D2-71D7-4919-BD3A-C34DCB3EC38C}" srcOrd="1" destOrd="0" parTransId="{3160D3B7-C879-4FB0-8EAF-844BCD38036C}" sibTransId="{91169DF7-CB09-46B6-900F-823486EADF8F}"/>
    <dgm:cxn modelId="{3FBBB152-290E-4FA2-873E-30D30D9C346B}" type="presOf" srcId="{8DABE227-5C4B-49F0-A6E2-721370F361BE}" destId="{241079BA-67C7-4D9A-A1BB-AB638C8A6973}" srcOrd="0" destOrd="2" presId="urn:microsoft.com/office/officeart/2005/8/layout/hList9"/>
    <dgm:cxn modelId="{DC87E452-62EE-466A-92AE-413F15493F71}" type="presOf" srcId="{E4D021D5-8681-4D6D-A5CF-9B0AC61134FA}" destId="{78080911-1C08-4662-AE93-0FCDDDB030B9}" srcOrd="1" destOrd="1" presId="urn:microsoft.com/office/officeart/2005/8/layout/hList9"/>
    <dgm:cxn modelId="{7D5D127B-49C2-4DA5-9B66-0287B536BF32}" srcId="{B947707B-00B1-4AEC-BB70-A7F8488FBF44}" destId="{B281833F-7E5C-4ADA-90D5-335D76D49B36}" srcOrd="1" destOrd="0" parTransId="{7F955132-9699-4BE8-9F09-16AE924C5D22}" sibTransId="{E8837A63-5120-44FD-958A-18A8741928AA}"/>
    <dgm:cxn modelId="{18B08C7B-A44E-47A5-B5FB-3CE66433EA22}" type="presOf" srcId="{FF8888DD-E495-4DEF-99DD-F299F50F0F06}" destId="{1B97E41B-3218-408A-88F7-FE999726155B}" srcOrd="1" destOrd="0" presId="urn:microsoft.com/office/officeart/2005/8/layout/hList9"/>
    <dgm:cxn modelId="{FD3CC87E-AD5E-4C92-9E3D-CC0A553C77C3}" srcId="{4472999C-68AE-4D6A-A6BD-DC1D91951346}" destId="{8DABE227-5C4B-49F0-A6E2-721370F361BE}" srcOrd="1" destOrd="0" parTransId="{D6A72923-C5B2-46F2-A42D-F1E41346E4C5}" sibTransId="{CF2578EB-E099-4598-811A-B3279F641054}"/>
    <dgm:cxn modelId="{50036080-6D1C-40F1-8A62-20906021D574}" type="presOf" srcId="{55023836-668F-4719-AEFF-D651F959C21D}" destId="{D2687DE8-E259-43CF-BE60-6D2E666B3056}" srcOrd="0" destOrd="2" presId="urn:microsoft.com/office/officeart/2005/8/layout/hList9"/>
    <dgm:cxn modelId="{E16E0C82-2D3B-4040-B8AD-AAD081168FF0}" type="presOf" srcId="{F65C89D2-71D7-4919-BD3A-C34DCB3EC38C}" destId="{27A374BD-611F-48F6-AA29-D6FDE12FAE47}" srcOrd="1" destOrd="2" presId="urn:microsoft.com/office/officeart/2005/8/layout/hList9"/>
    <dgm:cxn modelId="{D8C2F782-B2F6-468A-8346-DB3B07E510EB}" type="presOf" srcId="{55023836-668F-4719-AEFF-D651F959C21D}" destId="{1B97E41B-3218-408A-88F7-FE999726155B}" srcOrd="1" destOrd="2" presId="urn:microsoft.com/office/officeart/2005/8/layout/hList9"/>
    <dgm:cxn modelId="{72EC0383-3FEE-4507-B7F4-1A40345AFE77}" type="presOf" srcId="{A8C4F6FF-13A7-47C1-87D9-7FB98C0510AF}" destId="{FFF270B6-4E5E-4848-811C-D02F3806D4F7}" srcOrd="0" destOrd="0" presId="urn:microsoft.com/office/officeart/2005/8/layout/hList9"/>
    <dgm:cxn modelId="{F544F684-B100-44ED-BB49-43A5A35A763C}" type="presOf" srcId="{5A44FA49-2876-42BF-A361-57FF5FD6F2C9}" destId="{27A374BD-611F-48F6-AA29-D6FDE12FAE47}" srcOrd="1" destOrd="1" presId="urn:microsoft.com/office/officeart/2005/8/layout/hList9"/>
    <dgm:cxn modelId="{54F9CF98-B8D8-4EE4-B9BE-E34FB99F024A}" type="presOf" srcId="{8DABE227-5C4B-49F0-A6E2-721370F361BE}" destId="{78080911-1C08-4662-AE93-0FCDDDB030B9}" srcOrd="1" destOrd="2" presId="urn:microsoft.com/office/officeart/2005/8/layout/hList9"/>
    <dgm:cxn modelId="{EF450D9E-7581-4378-AA6C-F523D7E05D40}" srcId="{B281833F-7E5C-4ADA-90D5-335D76D49B36}" destId="{7325133B-1951-477B-8C7E-EADFDF74E64B}" srcOrd="1" destOrd="0" parTransId="{BFB28ECD-9B64-4324-B112-749E4E4E94D7}" sibTransId="{96653CC2-27C3-44AD-8C14-A2A549DD032A}"/>
    <dgm:cxn modelId="{CB23DFA0-2B49-4C9C-88F2-CF8371927A3D}" type="presOf" srcId="{B947707B-00B1-4AEC-BB70-A7F8488FBF44}" destId="{BCBDE347-4719-46AF-8177-97A137632B07}" srcOrd="0" destOrd="0" presId="urn:microsoft.com/office/officeart/2005/8/layout/hList9"/>
    <dgm:cxn modelId="{82EED9A7-FAAD-4CDF-BF2A-742E4A301F25}" srcId="{FF8888DD-E495-4DEF-99DD-F299F50F0F06}" destId="{55023836-668F-4719-AEFF-D651F959C21D}" srcOrd="1" destOrd="0" parTransId="{207C149A-3501-4F47-8767-A9F04EF4BEFC}" sibTransId="{B409EFD6-D3EA-4694-9349-C10DC17FA526}"/>
    <dgm:cxn modelId="{BBD555B2-516C-49DF-98F7-E2CA82FD83E2}" type="presOf" srcId="{7325133B-1951-477B-8C7E-EADFDF74E64B}" destId="{CD0076C2-D77A-48ED-9D32-1F9393C0CD7D}" srcOrd="1" destOrd="0" presId="urn:microsoft.com/office/officeart/2005/8/layout/hList9"/>
    <dgm:cxn modelId="{F3F73EB7-7991-48FC-8F82-5F20B16EDAB7}" srcId="{141E6C2D-4F6E-4227-8E26-F85FF3BBAB2F}" destId="{DFAE2236-DDEB-4A49-8DB4-57594C4DF81D}" srcOrd="1" destOrd="0" parTransId="{8255E2C0-DD9F-4875-84FC-505901256E06}" sibTransId="{D2866671-4593-4D8B-82FC-1109AF9ECA5E}"/>
    <dgm:cxn modelId="{175B3CB8-B78A-4E28-AC9D-64CF53D7C649}" srcId="{4472999C-68AE-4D6A-A6BD-DC1D91951346}" destId="{E4D021D5-8681-4D6D-A5CF-9B0AC61134FA}" srcOrd="0" destOrd="0" parTransId="{A08070DE-8941-486B-9602-B6D0BFAA7C5E}" sibTransId="{9EC7A7F9-4B68-48BC-8ECD-0E48C4C50F42}"/>
    <dgm:cxn modelId="{CE8405BC-890C-4F9C-9D33-A647BEAFE844}" type="presOf" srcId="{5A44FA49-2876-42BF-A361-57FF5FD6F2C9}" destId="{FFF270B6-4E5E-4848-811C-D02F3806D4F7}" srcOrd="0" destOrd="1" presId="urn:microsoft.com/office/officeart/2005/8/layout/hList9"/>
    <dgm:cxn modelId="{43FD5FBE-4B5C-48C3-BC14-3431CEA70C81}" type="presOf" srcId="{E56819D9-224E-4962-AB77-9F917D7EAB65}" destId="{171A21D0-30E5-4ABE-9203-D5130F306982}" srcOrd="0" destOrd="0" presId="urn:microsoft.com/office/officeart/2005/8/layout/hList9"/>
    <dgm:cxn modelId="{86768FBE-8B9D-4923-8D68-B01A8CCC922F}" type="presOf" srcId="{7325133B-1951-477B-8C7E-EADFDF74E64B}" destId="{4DD5DB3C-1951-489B-858D-92E8C358B28F}" srcOrd="0" destOrd="0" presId="urn:microsoft.com/office/officeart/2005/8/layout/hList9"/>
    <dgm:cxn modelId="{DAAA0BC4-8530-4A50-96D6-65A21B7B64E3}" type="presOf" srcId="{37E11C8E-2E53-4E7F-A73F-36691935B2B7}" destId="{1B97E41B-3218-408A-88F7-FE999726155B}" srcOrd="1" destOrd="1" presId="urn:microsoft.com/office/officeart/2005/8/layout/hList9"/>
    <dgm:cxn modelId="{8CA0A7C4-5225-4C36-B700-948D0CC46D85}" type="presOf" srcId="{A34FD3F5-7B96-4DA0-B5F9-868516465595}" destId="{CD0076C2-D77A-48ED-9D32-1F9393C0CD7D}" srcOrd="1" destOrd="2" presId="urn:microsoft.com/office/officeart/2005/8/layout/hList9"/>
    <dgm:cxn modelId="{C06B34CB-7DA4-4682-ADE0-F48E5C44E6B9}" srcId="{7325133B-1951-477B-8C7E-EADFDF74E64B}" destId="{A34FD3F5-7B96-4DA0-B5F9-868516465595}" srcOrd="1" destOrd="0" parTransId="{491A7D0F-E470-4606-9BC7-F1B66C3AD548}" sibTransId="{A7344164-09B7-49B2-BD3A-41E473EA16CB}"/>
    <dgm:cxn modelId="{25FECCCB-EB7E-45B4-8BBE-86C919C4FD35}" type="presOf" srcId="{4472999C-68AE-4D6A-A6BD-DC1D91951346}" destId="{78080911-1C08-4662-AE93-0FCDDDB030B9}" srcOrd="1" destOrd="0" presId="urn:microsoft.com/office/officeart/2005/8/layout/hList9"/>
    <dgm:cxn modelId="{6A2008CC-8E5F-45B3-9BE4-7F50C8F83A0E}" srcId="{43AC82A0-8481-4DF4-846B-4D203DC9F3F7}" destId="{A8C4F6FF-13A7-47C1-87D9-7FB98C0510AF}" srcOrd="1" destOrd="0" parTransId="{DE858C2E-4862-4C99-8316-6561A01FD088}" sibTransId="{19DE5A6F-D79E-4479-A645-17E9B2942B57}"/>
    <dgm:cxn modelId="{86E690D3-DA40-4D3B-B523-2A135F85351D}" srcId="{FF8888DD-E495-4DEF-99DD-F299F50F0F06}" destId="{37E11C8E-2E53-4E7F-A73F-36691935B2B7}" srcOrd="0" destOrd="0" parTransId="{A31F815A-38E0-487B-AA9C-C8591D247CAD}" sibTransId="{40EB6507-2006-4B95-9DA4-49D8A65042C9}"/>
    <dgm:cxn modelId="{9255DCD9-4803-4816-9FBE-1D5536E03CFC}" type="presOf" srcId="{FF8888DD-E495-4DEF-99DD-F299F50F0F06}" destId="{D2687DE8-E259-43CF-BE60-6D2E666B3056}" srcOrd="0" destOrd="0" presId="urn:microsoft.com/office/officeart/2005/8/layout/hList9"/>
    <dgm:cxn modelId="{0E3D33DD-7EB3-437D-8B54-7A2835E2835B}" type="presOf" srcId="{B281833F-7E5C-4ADA-90D5-335D76D49B36}" destId="{08C5060E-840E-42E5-8074-0CDD55C01796}" srcOrd="0" destOrd="0" presId="urn:microsoft.com/office/officeart/2005/8/layout/hList9"/>
    <dgm:cxn modelId="{8B5CB0E6-7F3E-455A-B050-0A88BB0FBC80}" type="presOf" srcId="{37E11C8E-2E53-4E7F-A73F-36691935B2B7}" destId="{D2687DE8-E259-43CF-BE60-6D2E666B3056}" srcOrd="0" destOrd="1" presId="urn:microsoft.com/office/officeart/2005/8/layout/hList9"/>
    <dgm:cxn modelId="{940C5AE7-BB33-4DF5-9AEB-82649FF8FA0F}" type="presOf" srcId="{BE4D8FE8-4AE6-47DE-9862-19E9F75F588F}" destId="{A5C3B48A-6F49-4748-BFFC-7C0B3F04ABA3}" srcOrd="1" destOrd="1" presId="urn:microsoft.com/office/officeart/2005/8/layout/hList9"/>
    <dgm:cxn modelId="{9E0C49F1-8A2E-434C-827D-06FBACC308B3}" srcId="{B281833F-7E5C-4ADA-90D5-335D76D49B36}" destId="{141E6C2D-4F6E-4227-8E26-F85FF3BBAB2F}" srcOrd="0" destOrd="0" parTransId="{47DF9399-74C2-403E-BCAE-58B0A87BCD5E}" sibTransId="{58D5D7EF-8B73-4E53-ADD9-3D7C6149244E}"/>
    <dgm:cxn modelId="{0CF1CC65-F538-4837-9A34-86290CC2978E}" type="presParOf" srcId="{BCBDE347-4719-46AF-8177-97A137632B07}" destId="{BB023A2E-149F-4592-98D0-143C241C8E09}" srcOrd="0" destOrd="0" presId="urn:microsoft.com/office/officeart/2005/8/layout/hList9"/>
    <dgm:cxn modelId="{1A7B1B81-1E58-4687-AAED-285CA08E2015}" type="presParOf" srcId="{BCBDE347-4719-46AF-8177-97A137632B07}" destId="{D830E673-7BDE-45F2-85A0-CB0867187B60}" srcOrd="1" destOrd="0" presId="urn:microsoft.com/office/officeart/2005/8/layout/hList9"/>
    <dgm:cxn modelId="{2C1C8A95-76DE-409C-B759-0284C6F5F7FF}" type="presParOf" srcId="{D830E673-7BDE-45F2-85A0-CB0867187B60}" destId="{F1CEC509-7112-47CD-AE97-2D23AB2233AB}" srcOrd="0" destOrd="0" presId="urn:microsoft.com/office/officeart/2005/8/layout/hList9"/>
    <dgm:cxn modelId="{A89EBF52-9F0F-47A1-A6D6-49E240592594}" type="presParOf" srcId="{D830E673-7BDE-45F2-85A0-CB0867187B60}" destId="{1B044A4F-1EAE-4CBA-8D85-C6CCD1E73EB7}" srcOrd="1" destOrd="0" presId="urn:microsoft.com/office/officeart/2005/8/layout/hList9"/>
    <dgm:cxn modelId="{03D82243-FAF4-44EE-BE6A-B0A476F89239}" type="presParOf" srcId="{1B044A4F-1EAE-4CBA-8D85-C6CCD1E73EB7}" destId="{D2687DE8-E259-43CF-BE60-6D2E666B3056}" srcOrd="0" destOrd="0" presId="urn:microsoft.com/office/officeart/2005/8/layout/hList9"/>
    <dgm:cxn modelId="{E542F7B5-E960-431B-A993-EA09EC36136D}" type="presParOf" srcId="{1B044A4F-1EAE-4CBA-8D85-C6CCD1E73EB7}" destId="{1B97E41B-3218-408A-88F7-FE999726155B}" srcOrd="1" destOrd="0" presId="urn:microsoft.com/office/officeart/2005/8/layout/hList9"/>
    <dgm:cxn modelId="{14481985-CE98-4D30-A08B-955AEDD0ED0F}" type="presParOf" srcId="{D830E673-7BDE-45F2-85A0-CB0867187B60}" destId="{37F39302-C1BB-4C5A-BE85-AD36AB1ECB47}" srcOrd="2" destOrd="0" presId="urn:microsoft.com/office/officeart/2005/8/layout/hList9"/>
    <dgm:cxn modelId="{0A1CD6CC-12A9-49F9-8A9A-9E58DAC29311}" type="presParOf" srcId="{37F39302-C1BB-4C5A-BE85-AD36AB1ECB47}" destId="{FFF270B6-4E5E-4848-811C-D02F3806D4F7}" srcOrd="0" destOrd="0" presId="urn:microsoft.com/office/officeart/2005/8/layout/hList9"/>
    <dgm:cxn modelId="{2DB5C7D4-1930-498E-8CD6-1E8CFEEAB74E}" type="presParOf" srcId="{37F39302-C1BB-4C5A-BE85-AD36AB1ECB47}" destId="{27A374BD-611F-48F6-AA29-D6FDE12FAE47}" srcOrd="1" destOrd="0" presId="urn:microsoft.com/office/officeart/2005/8/layout/hList9"/>
    <dgm:cxn modelId="{9971765B-20C8-42AA-8F6B-81AAC018BA7B}" type="presParOf" srcId="{D830E673-7BDE-45F2-85A0-CB0867187B60}" destId="{9CD1D496-3F4D-4FA1-866B-5DEDA02A3A98}" srcOrd="3" destOrd="0" presId="urn:microsoft.com/office/officeart/2005/8/layout/hList9"/>
    <dgm:cxn modelId="{15D613AE-6B65-42D8-BBF7-65E20D96B79A}" type="presParOf" srcId="{9CD1D496-3F4D-4FA1-866B-5DEDA02A3A98}" destId="{241079BA-67C7-4D9A-A1BB-AB638C8A6973}" srcOrd="0" destOrd="0" presId="urn:microsoft.com/office/officeart/2005/8/layout/hList9"/>
    <dgm:cxn modelId="{64949DC7-3967-46DF-BFBB-C661ADD279FC}" type="presParOf" srcId="{9CD1D496-3F4D-4FA1-866B-5DEDA02A3A98}" destId="{78080911-1C08-4662-AE93-0FCDDDB030B9}" srcOrd="1" destOrd="0" presId="urn:microsoft.com/office/officeart/2005/8/layout/hList9"/>
    <dgm:cxn modelId="{E46942B1-5DC9-455C-A496-12FCC6964E54}" type="presParOf" srcId="{BCBDE347-4719-46AF-8177-97A137632B07}" destId="{982A162E-E2E3-4B29-96D6-68EC00740261}" srcOrd="2" destOrd="0" presId="urn:microsoft.com/office/officeart/2005/8/layout/hList9"/>
    <dgm:cxn modelId="{DE620F65-EC5B-434F-A3C7-B8903C40C349}" type="presParOf" srcId="{BCBDE347-4719-46AF-8177-97A137632B07}" destId="{5AF92C54-607E-4C99-B17E-08ECECE4686C}" srcOrd="3" destOrd="0" presId="urn:microsoft.com/office/officeart/2005/8/layout/hList9"/>
    <dgm:cxn modelId="{B5158CBD-1E06-4D21-AE4A-18AD426D0DF2}" type="presParOf" srcId="{BCBDE347-4719-46AF-8177-97A137632B07}" destId="{FCFBB6CF-C1BD-41BC-861B-BA363CC40BF8}" srcOrd="4" destOrd="0" presId="urn:microsoft.com/office/officeart/2005/8/layout/hList9"/>
    <dgm:cxn modelId="{5C2CDD02-4A19-4A89-B7E6-C0702CD1377D}" type="presParOf" srcId="{BCBDE347-4719-46AF-8177-97A137632B07}" destId="{85A54899-D3B8-4D18-832F-43B75A6F55A6}" srcOrd="5" destOrd="0" presId="urn:microsoft.com/office/officeart/2005/8/layout/hList9"/>
    <dgm:cxn modelId="{1102325C-1033-4E01-A707-B3DF8ECBD79F}" type="presParOf" srcId="{BCBDE347-4719-46AF-8177-97A137632B07}" destId="{AD284964-DDCC-487B-82E0-EE35EA481D5D}" srcOrd="6" destOrd="0" presId="urn:microsoft.com/office/officeart/2005/8/layout/hList9"/>
    <dgm:cxn modelId="{A74A2B22-43EB-4B42-ACC8-6ACD9C13A0E8}" type="presParOf" srcId="{AD284964-DDCC-487B-82E0-EE35EA481D5D}" destId="{981156AA-8E01-479E-8A2D-F2D6D0F132CA}" srcOrd="0" destOrd="0" presId="urn:microsoft.com/office/officeart/2005/8/layout/hList9"/>
    <dgm:cxn modelId="{0A141A9A-9375-4E32-BE51-E5F1BB88A8B2}" type="presParOf" srcId="{AD284964-DDCC-487B-82E0-EE35EA481D5D}" destId="{13B274BF-51DF-4910-9893-D381D8002398}" srcOrd="1" destOrd="0" presId="urn:microsoft.com/office/officeart/2005/8/layout/hList9"/>
    <dgm:cxn modelId="{7016BA0F-82A3-4650-9428-68A5DCAF0E4E}" type="presParOf" srcId="{13B274BF-51DF-4910-9893-D381D8002398}" destId="{5379073B-DC1A-448B-A28B-F2D5A821EA5E}" srcOrd="0" destOrd="0" presId="urn:microsoft.com/office/officeart/2005/8/layout/hList9"/>
    <dgm:cxn modelId="{59981FF2-98E0-497E-94F2-1B26BCC61976}" type="presParOf" srcId="{13B274BF-51DF-4910-9893-D381D8002398}" destId="{A5C3B48A-6F49-4748-BFFC-7C0B3F04ABA3}" srcOrd="1" destOrd="0" presId="urn:microsoft.com/office/officeart/2005/8/layout/hList9"/>
    <dgm:cxn modelId="{63D7542B-D2DE-4395-A425-69AE8F4EBDF4}" type="presParOf" srcId="{AD284964-DDCC-487B-82E0-EE35EA481D5D}" destId="{54B7A8CD-3EA7-4055-A562-90AC1857B785}" srcOrd="2" destOrd="0" presId="urn:microsoft.com/office/officeart/2005/8/layout/hList9"/>
    <dgm:cxn modelId="{0E1422D1-B837-4FD4-BDA9-3EA557959173}" type="presParOf" srcId="{54B7A8CD-3EA7-4055-A562-90AC1857B785}" destId="{4DD5DB3C-1951-489B-858D-92E8C358B28F}" srcOrd="0" destOrd="0" presId="urn:microsoft.com/office/officeart/2005/8/layout/hList9"/>
    <dgm:cxn modelId="{F14F7F13-716D-48F2-8E0F-B79A91089579}" type="presParOf" srcId="{54B7A8CD-3EA7-4055-A562-90AC1857B785}" destId="{CD0076C2-D77A-48ED-9D32-1F9393C0CD7D}" srcOrd="1" destOrd="0" presId="urn:microsoft.com/office/officeart/2005/8/layout/hList9"/>
    <dgm:cxn modelId="{025312CA-FB59-4E97-9AD6-EFC096837C31}" type="presParOf" srcId="{BCBDE347-4719-46AF-8177-97A137632B07}" destId="{A2F03064-BDA6-4BE2-BEA2-DEC0DB1991FC}" srcOrd="7" destOrd="0" presId="urn:microsoft.com/office/officeart/2005/8/layout/hList9"/>
    <dgm:cxn modelId="{20D698AE-6275-43F9-9FD8-E42F87AB0A00}" type="presParOf" srcId="{BCBDE347-4719-46AF-8177-97A137632B07}" destId="{08C5060E-840E-42E5-8074-0CDD55C01796}" srcOrd="8" destOrd="0" presId="urn:microsoft.com/office/officeart/2005/8/layout/hList9"/>
    <dgm:cxn modelId="{D27BB26E-19FB-46DD-8394-06C4A07F9CAD}" type="presParOf" srcId="{BCBDE347-4719-46AF-8177-97A137632B07}" destId="{A26888B2-CBC9-49C4-B339-4D5EBAA05051}" srcOrd="9" destOrd="0" presId="urn:microsoft.com/office/officeart/2005/8/layout/hList9"/>
    <dgm:cxn modelId="{229E411E-7C0E-4CAD-94BF-5DA6C97E5F4F}" type="presParOf" srcId="{BCBDE347-4719-46AF-8177-97A137632B07}" destId="{3D370B9D-C0DD-4EA1-8BDE-C33D8F1D3FE3}" srcOrd="10" destOrd="0" presId="urn:microsoft.com/office/officeart/2005/8/layout/hList9"/>
    <dgm:cxn modelId="{4B0979B2-E02C-4EBD-9214-C9CAE97BAA82}" type="presParOf" srcId="{BCBDE347-4719-46AF-8177-97A137632B07}" destId="{A7924DD1-69B1-4027-9C34-E41CE64B5A88}" srcOrd="11" destOrd="0" presId="urn:microsoft.com/office/officeart/2005/8/layout/hList9"/>
    <dgm:cxn modelId="{3662D2AE-132C-4647-A81A-A508FB06A0C1}" type="presParOf" srcId="{A7924DD1-69B1-4027-9C34-E41CE64B5A88}" destId="{4B651239-0CA8-480B-8055-76A4120EC09B}" srcOrd="0" destOrd="0" presId="urn:microsoft.com/office/officeart/2005/8/layout/hList9"/>
    <dgm:cxn modelId="{2430C9AA-52A5-4B3E-BACF-A14FD688B975}" type="presParOf" srcId="{A7924DD1-69B1-4027-9C34-E41CE64B5A88}" destId="{120A3049-4C6C-4EAE-BD0D-BF8CE5091D69}" srcOrd="1" destOrd="0" presId="urn:microsoft.com/office/officeart/2005/8/layout/hList9"/>
    <dgm:cxn modelId="{1FAB79F6-35C0-4925-A218-0FD8D610B786}" type="presParOf" srcId="{120A3049-4C6C-4EAE-BD0D-BF8CE5091D69}" destId="{171A21D0-30E5-4ABE-9203-D5130F306982}" srcOrd="0" destOrd="0" presId="urn:microsoft.com/office/officeart/2005/8/layout/hList9"/>
    <dgm:cxn modelId="{26B8FB6E-5ECA-445D-BE0A-20D76438A7A7}" type="presParOf" srcId="{120A3049-4C6C-4EAE-BD0D-BF8CE5091D69}" destId="{73E2107A-3F44-43E1-846C-D6EEFC5739B0}" srcOrd="1" destOrd="0" presId="urn:microsoft.com/office/officeart/2005/8/layout/hList9"/>
    <dgm:cxn modelId="{A64CCB73-6A12-4C69-8B8A-E9991784A467}" type="presParOf" srcId="{BCBDE347-4719-46AF-8177-97A137632B07}" destId="{A2991760-D799-4AE7-9D69-0D1A0B9486EC}" srcOrd="12" destOrd="0" presId="urn:microsoft.com/office/officeart/2005/8/layout/hList9"/>
    <dgm:cxn modelId="{D5F2FB8A-6B5A-44F8-8C80-00CBA32FF582}" type="presParOf" srcId="{BCBDE347-4719-46AF-8177-97A137632B07}" destId="{BBB55170-1C27-4853-B168-1DF6E2CA4D7B}"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92F88-E3CB-401C-AB9F-23D6D90EE7DD}">
      <dsp:nvSpPr>
        <dsp:cNvPr id="0" name=""/>
        <dsp:cNvSpPr/>
      </dsp:nvSpPr>
      <dsp:spPr>
        <a:xfrm>
          <a:off x="1195" y="988706"/>
          <a:ext cx="953805" cy="953805"/>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84FE0ED-BB88-42AB-ABD6-C3620E6A66FE}">
      <dsp:nvSpPr>
        <dsp:cNvPr id="0" name=""/>
        <dsp:cNvSpPr/>
      </dsp:nvSpPr>
      <dsp:spPr>
        <a:xfrm>
          <a:off x="96575" y="1084087"/>
          <a:ext cx="763044" cy="763044"/>
        </a:xfrm>
        <a:prstGeom prst="pie">
          <a:avLst>
            <a:gd name="adj1" fmla="val 13500000"/>
            <a:gd name="adj2" fmla="val 1620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B43C2F0-D090-4787-B98D-775A54F30D35}">
      <dsp:nvSpPr>
        <dsp:cNvPr id="0" name=""/>
        <dsp:cNvSpPr/>
      </dsp:nvSpPr>
      <dsp:spPr>
        <a:xfrm rot="16200000">
          <a:off x="-1180220" y="3191030"/>
          <a:ext cx="3019515" cy="57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977900">
            <a:lnSpc>
              <a:spcPct val="90000"/>
            </a:lnSpc>
            <a:spcBef>
              <a:spcPct val="0"/>
            </a:spcBef>
            <a:spcAft>
              <a:spcPct val="35000"/>
            </a:spcAft>
            <a:buNone/>
          </a:pPr>
          <a:r>
            <a:rPr lang="en-US" sz="2200" kern="1200" dirty="0"/>
            <a:t>Data Cleaning </a:t>
          </a:r>
        </a:p>
      </dsp:txBody>
      <dsp:txXfrm>
        <a:off x="-1180220" y="3191030"/>
        <a:ext cx="3019515" cy="572283"/>
      </dsp:txXfrm>
    </dsp:sp>
    <dsp:sp modelId="{0CACD05D-DAAC-4355-A1C1-69C38AD0C456}">
      <dsp:nvSpPr>
        <dsp:cNvPr id="0" name=""/>
        <dsp:cNvSpPr/>
      </dsp:nvSpPr>
      <dsp:spPr>
        <a:xfrm>
          <a:off x="668859" y="1052076"/>
          <a:ext cx="1907611" cy="3815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b="1" kern="1200" dirty="0"/>
            <a:t>Removed the columns </a:t>
          </a:r>
          <a:r>
            <a:rPr lang="en-US" sz="2000" kern="1200" dirty="0"/>
            <a:t>that are not required for model building </a:t>
          </a:r>
        </a:p>
        <a:p>
          <a:pPr marL="0" lvl="0" indent="0" algn="l" defTabSz="889000">
            <a:lnSpc>
              <a:spcPct val="90000"/>
            </a:lnSpc>
            <a:spcBef>
              <a:spcPct val="0"/>
            </a:spcBef>
            <a:spcAft>
              <a:spcPct val="35000"/>
            </a:spcAft>
            <a:buNone/>
          </a:pPr>
          <a:r>
            <a:rPr lang="en-US" sz="2000" kern="1200" dirty="0"/>
            <a:t>No nulls were there &amp; </a:t>
          </a:r>
          <a:r>
            <a:rPr lang="en-US" sz="2000" b="1" kern="1200" dirty="0"/>
            <a:t>Rectified inappropriate datatype</a:t>
          </a:r>
        </a:p>
      </dsp:txBody>
      <dsp:txXfrm>
        <a:off x="668859" y="1052076"/>
        <a:ext cx="1907611" cy="3815222"/>
      </dsp:txXfrm>
    </dsp:sp>
    <dsp:sp modelId="{3DAFF17D-F0A4-42AF-8F5D-2FC2F9A19410}">
      <dsp:nvSpPr>
        <dsp:cNvPr id="0" name=""/>
        <dsp:cNvSpPr/>
      </dsp:nvSpPr>
      <dsp:spPr>
        <a:xfrm>
          <a:off x="2883979" y="939471"/>
          <a:ext cx="953805" cy="953805"/>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C30BF7A-C581-42DB-8B8D-14187C3E12E8}">
      <dsp:nvSpPr>
        <dsp:cNvPr id="0" name=""/>
        <dsp:cNvSpPr/>
      </dsp:nvSpPr>
      <dsp:spPr>
        <a:xfrm>
          <a:off x="2979360" y="1034851"/>
          <a:ext cx="763044" cy="763044"/>
        </a:xfrm>
        <a:prstGeom prst="pie">
          <a:avLst>
            <a:gd name="adj1" fmla="val 10800000"/>
            <a:gd name="adj2" fmla="val 1620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9757B83-4F9B-4F8F-9815-5BD59623AE89}">
      <dsp:nvSpPr>
        <dsp:cNvPr id="0" name=""/>
        <dsp:cNvSpPr/>
      </dsp:nvSpPr>
      <dsp:spPr>
        <a:xfrm rot="16200000">
          <a:off x="1628557" y="3268423"/>
          <a:ext cx="3216457" cy="57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977900">
            <a:lnSpc>
              <a:spcPct val="90000"/>
            </a:lnSpc>
            <a:spcBef>
              <a:spcPct val="0"/>
            </a:spcBef>
            <a:spcAft>
              <a:spcPct val="35000"/>
            </a:spcAft>
            <a:buNone/>
          </a:pPr>
          <a:r>
            <a:rPr lang="en-US" sz="2200" kern="1200" dirty="0"/>
            <a:t>Feature </a:t>
          </a:r>
          <a:r>
            <a:rPr lang="en-US" sz="2200" b="0" i="0" kern="1200" dirty="0"/>
            <a:t>Engineering</a:t>
          </a:r>
          <a:endParaRPr lang="en-US" sz="2200" kern="1200" dirty="0"/>
        </a:p>
      </dsp:txBody>
      <dsp:txXfrm>
        <a:off x="1628557" y="3268423"/>
        <a:ext cx="3216457" cy="572283"/>
      </dsp:txXfrm>
    </dsp:sp>
    <dsp:sp modelId="{48112328-C4C6-4702-A703-555F55A980E3}">
      <dsp:nvSpPr>
        <dsp:cNvPr id="0" name=""/>
        <dsp:cNvSpPr/>
      </dsp:nvSpPr>
      <dsp:spPr>
        <a:xfrm>
          <a:off x="3551643" y="1052076"/>
          <a:ext cx="1907611" cy="3815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Created Some new features as required </a:t>
          </a:r>
        </a:p>
        <a:p>
          <a:pPr marL="171450" lvl="1" indent="-171450" algn="l" defTabSz="711200">
            <a:lnSpc>
              <a:spcPct val="90000"/>
            </a:lnSpc>
            <a:spcBef>
              <a:spcPct val="0"/>
            </a:spcBef>
            <a:spcAft>
              <a:spcPct val="15000"/>
            </a:spcAft>
            <a:buChar char="•"/>
          </a:pPr>
          <a:r>
            <a:rPr lang="en-US" sz="1600" kern="1200" dirty="0"/>
            <a:t>For e.g., </a:t>
          </a:r>
          <a:r>
            <a:rPr lang="en-US" sz="1600" kern="1200" dirty="0" err="1"/>
            <a:t>is_fraud_cat</a:t>
          </a:r>
          <a:r>
            <a:rPr lang="en-US" sz="1600" kern="1200" dirty="0"/>
            <a:t> for categorical analysis,</a:t>
          </a:r>
        </a:p>
        <a:p>
          <a:pPr marL="171450" lvl="1" indent="-171450" algn="l" defTabSz="711200">
            <a:lnSpc>
              <a:spcPct val="90000"/>
            </a:lnSpc>
            <a:spcBef>
              <a:spcPct val="0"/>
            </a:spcBef>
            <a:spcAft>
              <a:spcPct val="15000"/>
            </a:spcAft>
            <a:buChar char="•"/>
          </a:pPr>
          <a:r>
            <a:rPr lang="en-US" sz="1600" kern="1200" dirty="0"/>
            <a:t>for numerical analysis </a:t>
          </a:r>
          <a:r>
            <a:rPr lang="en-US" sz="1600" b="0" i="0" kern="1200" dirty="0"/>
            <a:t>age' , '</a:t>
          </a:r>
          <a:r>
            <a:rPr lang="en-US" sz="1600" b="0" i="0" kern="1200" dirty="0" err="1"/>
            <a:t>trans_month</a:t>
          </a:r>
          <a:r>
            <a:rPr lang="en-US" sz="1600" b="0" i="0" kern="1200" dirty="0"/>
            <a:t>', '</a:t>
          </a:r>
          <a:r>
            <a:rPr lang="en-US" sz="1600" b="0" i="0" kern="1200" dirty="0" err="1"/>
            <a:t>trans_year</a:t>
          </a:r>
          <a:r>
            <a:rPr lang="en-US" sz="1600" b="0" i="0" kern="1200" dirty="0"/>
            <a:t>', 'month_name’,</a:t>
          </a:r>
          <a:r>
            <a:rPr lang="en-US" sz="1600" b="0" i="0" kern="1200" dirty="0" err="1"/>
            <a:t>etc</a:t>
          </a:r>
          <a:r>
            <a:rPr lang="en-US" sz="1600" b="0" i="0" kern="1200" dirty="0"/>
            <a:t>.  </a:t>
          </a:r>
          <a:endParaRPr lang="en-US" sz="1600" kern="1200" dirty="0"/>
        </a:p>
      </dsp:txBody>
      <dsp:txXfrm>
        <a:off x="3551643" y="1052076"/>
        <a:ext cx="1907611" cy="3815222"/>
      </dsp:txXfrm>
    </dsp:sp>
    <dsp:sp modelId="{8FEE5DDA-27DC-4C67-AD02-995BB786A4AE}">
      <dsp:nvSpPr>
        <dsp:cNvPr id="0" name=""/>
        <dsp:cNvSpPr/>
      </dsp:nvSpPr>
      <dsp:spPr>
        <a:xfrm>
          <a:off x="5766764" y="1052076"/>
          <a:ext cx="953805" cy="953805"/>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655A11B-2557-4ACC-A65C-658D8A395078}">
      <dsp:nvSpPr>
        <dsp:cNvPr id="0" name=""/>
        <dsp:cNvSpPr/>
      </dsp:nvSpPr>
      <dsp:spPr>
        <a:xfrm>
          <a:off x="5862144" y="1147456"/>
          <a:ext cx="763044" cy="763044"/>
        </a:xfrm>
        <a:prstGeom prst="pie">
          <a:avLst>
            <a:gd name="adj1" fmla="val 8100000"/>
            <a:gd name="adj2" fmla="val 1620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C55C017-4B85-46B0-9386-10E44738CD10}">
      <dsp:nvSpPr>
        <dsp:cNvPr id="0" name=""/>
        <dsp:cNvSpPr/>
      </dsp:nvSpPr>
      <dsp:spPr>
        <a:xfrm rot="16200000">
          <a:off x="4669887" y="3198138"/>
          <a:ext cx="2766036" cy="57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977900">
            <a:lnSpc>
              <a:spcPct val="90000"/>
            </a:lnSpc>
            <a:spcBef>
              <a:spcPct val="0"/>
            </a:spcBef>
            <a:spcAft>
              <a:spcPct val="35000"/>
            </a:spcAft>
            <a:buNone/>
          </a:pPr>
          <a:r>
            <a:rPr lang="en-US" sz="2200" kern="1200" dirty="0"/>
            <a:t>Categorical Variable Analysis </a:t>
          </a:r>
        </a:p>
      </dsp:txBody>
      <dsp:txXfrm>
        <a:off x="4669887" y="3198138"/>
        <a:ext cx="2766036" cy="572283"/>
      </dsp:txXfrm>
    </dsp:sp>
    <dsp:sp modelId="{A2042E83-FABC-44A3-8FBB-49825F392D59}">
      <dsp:nvSpPr>
        <dsp:cNvPr id="0" name=""/>
        <dsp:cNvSpPr/>
      </dsp:nvSpPr>
      <dsp:spPr>
        <a:xfrm>
          <a:off x="6434428" y="1052076"/>
          <a:ext cx="1907611" cy="3815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Visualized - </a:t>
          </a:r>
        </a:p>
        <a:p>
          <a:pPr marL="171450" lvl="1" indent="-171450" algn="l" defTabSz="711200">
            <a:lnSpc>
              <a:spcPct val="90000"/>
            </a:lnSpc>
            <a:spcBef>
              <a:spcPct val="0"/>
            </a:spcBef>
            <a:spcAft>
              <a:spcPct val="15000"/>
            </a:spcAft>
            <a:buChar char="•"/>
          </a:pPr>
          <a:r>
            <a:rPr lang="en-US" sz="1600" b="1" i="0" kern="1200" dirty="0"/>
            <a:t>Transaction categories and gender distribution</a:t>
          </a:r>
          <a:r>
            <a:rPr lang="en-US" sz="1600" b="0" i="0" kern="1200" dirty="0"/>
            <a:t>, both for the entire dataset and specifically for fraudulent transactions.</a:t>
          </a: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b="0" i="0" kern="1200" dirty="0"/>
            <a:t>Top 10 fraudulent transactions by </a:t>
          </a:r>
          <a:r>
            <a:rPr lang="en-US" sz="1600" b="1" i="0" kern="1200" dirty="0"/>
            <a:t>job, city, and state</a:t>
          </a:r>
          <a:endParaRPr lang="en-US" sz="1600" b="1" kern="1200" dirty="0"/>
        </a:p>
      </dsp:txBody>
      <dsp:txXfrm>
        <a:off x="6434428" y="1052076"/>
        <a:ext cx="1907611" cy="3815222"/>
      </dsp:txXfrm>
    </dsp:sp>
    <dsp:sp modelId="{5AD80794-079B-4C3C-A9A4-5D0A413D68D1}">
      <dsp:nvSpPr>
        <dsp:cNvPr id="0" name=""/>
        <dsp:cNvSpPr/>
      </dsp:nvSpPr>
      <dsp:spPr>
        <a:xfrm>
          <a:off x="8649548" y="1052076"/>
          <a:ext cx="953805" cy="953805"/>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82AD7E5-FDD4-465A-90E4-E50E202B498F}">
      <dsp:nvSpPr>
        <dsp:cNvPr id="0" name=""/>
        <dsp:cNvSpPr/>
      </dsp:nvSpPr>
      <dsp:spPr>
        <a:xfrm>
          <a:off x="8744929" y="1147456"/>
          <a:ext cx="763044" cy="763044"/>
        </a:xfrm>
        <a:prstGeom prst="pie">
          <a:avLst>
            <a:gd name="adj1" fmla="val 5400000"/>
            <a:gd name="adj2" fmla="val 1620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62E3863-47E0-4457-BE78-7BA9AB49191C}">
      <dsp:nvSpPr>
        <dsp:cNvPr id="0" name=""/>
        <dsp:cNvSpPr/>
      </dsp:nvSpPr>
      <dsp:spPr>
        <a:xfrm rot="16200000">
          <a:off x="7552672" y="3198138"/>
          <a:ext cx="2766036" cy="57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977900">
            <a:lnSpc>
              <a:spcPct val="90000"/>
            </a:lnSpc>
            <a:spcBef>
              <a:spcPct val="0"/>
            </a:spcBef>
            <a:spcAft>
              <a:spcPct val="35000"/>
            </a:spcAft>
            <a:buNone/>
          </a:pPr>
          <a:r>
            <a:rPr lang="en-US" sz="2200" kern="1200" dirty="0"/>
            <a:t>Numerical Variable Analysis </a:t>
          </a:r>
        </a:p>
      </dsp:txBody>
      <dsp:txXfrm>
        <a:off x="7552672" y="3198138"/>
        <a:ext cx="2766036" cy="572283"/>
      </dsp:txXfrm>
    </dsp:sp>
    <dsp:sp modelId="{F27F9416-01F6-4569-9E24-E9B07C24BC4E}">
      <dsp:nvSpPr>
        <dsp:cNvPr id="0" name=""/>
        <dsp:cNvSpPr/>
      </dsp:nvSpPr>
      <dsp:spPr>
        <a:xfrm>
          <a:off x="9317212" y="1052076"/>
          <a:ext cx="1907611" cy="3815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b="0" i="0" kern="1200" dirty="0"/>
            <a:t>Visualized Overall </a:t>
          </a:r>
          <a:r>
            <a:rPr lang="en-US" sz="2000" b="1" i="0" kern="1200" dirty="0"/>
            <a:t>Skewness</a:t>
          </a:r>
          <a:endParaRPr lang="en-US" sz="2000" b="1" kern="1200" dirty="0"/>
        </a:p>
        <a:p>
          <a:pPr marL="0" lvl="0" indent="0" algn="l" defTabSz="889000">
            <a:lnSpc>
              <a:spcPct val="90000"/>
            </a:lnSpc>
            <a:spcBef>
              <a:spcPct val="0"/>
            </a:spcBef>
            <a:spcAft>
              <a:spcPct val="35000"/>
            </a:spcAft>
            <a:buNone/>
          </a:pPr>
          <a:r>
            <a:rPr lang="en-US" sz="2000" b="0" i="0" kern="1200" dirty="0"/>
            <a:t>Class balance – </a:t>
          </a:r>
          <a:endParaRPr lang="en-US" sz="2000" b="0" kern="1200" dirty="0"/>
        </a:p>
        <a:p>
          <a:pPr marL="171450" lvl="1" indent="-171450" algn="l" defTabSz="711200">
            <a:lnSpc>
              <a:spcPct val="90000"/>
            </a:lnSpc>
            <a:spcBef>
              <a:spcPct val="0"/>
            </a:spcBef>
            <a:spcAft>
              <a:spcPct val="15000"/>
            </a:spcAft>
            <a:buChar char="•"/>
          </a:pPr>
          <a:r>
            <a:rPr lang="en-US" sz="1600" b="0" i="0" kern="1200" dirty="0"/>
            <a:t>Not Fraud (99.4%)</a:t>
          </a:r>
          <a:endParaRPr lang="en-US" sz="1600" b="0" kern="1200" dirty="0"/>
        </a:p>
        <a:p>
          <a:pPr marL="171450" lvl="1" indent="-171450" algn="l" defTabSz="711200">
            <a:lnSpc>
              <a:spcPct val="90000"/>
            </a:lnSpc>
            <a:spcBef>
              <a:spcPct val="0"/>
            </a:spcBef>
            <a:spcAft>
              <a:spcPct val="15000"/>
            </a:spcAft>
            <a:buChar char="•"/>
          </a:pPr>
          <a:r>
            <a:rPr lang="en-US" sz="1600" b="0" kern="1200" dirty="0"/>
            <a:t>Fraud (0.6%)</a:t>
          </a:r>
        </a:p>
        <a:p>
          <a:pPr marL="0" lvl="0" indent="0" algn="l" defTabSz="889000">
            <a:lnSpc>
              <a:spcPct val="90000"/>
            </a:lnSpc>
            <a:spcBef>
              <a:spcPct val="0"/>
            </a:spcBef>
            <a:spcAft>
              <a:spcPct val="35000"/>
            </a:spcAft>
            <a:buNone/>
          </a:pPr>
          <a:r>
            <a:rPr lang="en-US" sz="2000" b="1" i="0" kern="1200" dirty="0"/>
            <a:t>Bivariate Analysis </a:t>
          </a:r>
          <a:r>
            <a:rPr lang="en-US" sz="2000" b="0" i="0" kern="1200" dirty="0"/>
            <a:t>- </a:t>
          </a:r>
          <a:r>
            <a:rPr lang="en-US" sz="2000" b="0" i="0" kern="1200" dirty="0" err="1"/>
            <a:t>Vizualisation</a:t>
          </a:r>
          <a:r>
            <a:rPr lang="en-US" sz="2000" b="0" i="0" kern="1200" dirty="0"/>
            <a:t> with '</a:t>
          </a:r>
          <a:r>
            <a:rPr lang="en-US" sz="2000" b="0" i="0" kern="1200" dirty="0" err="1"/>
            <a:t>is_fraud</a:t>
          </a:r>
          <a:r>
            <a:rPr lang="en-US" sz="2000" b="0" i="0" kern="1200" dirty="0"/>
            <a:t>'</a:t>
          </a:r>
          <a:endParaRPr lang="en-US" sz="2000" b="0" kern="1200" dirty="0"/>
        </a:p>
        <a:p>
          <a:pPr marL="171450" lvl="1" indent="-171450" algn="l" defTabSz="711200">
            <a:lnSpc>
              <a:spcPct val="90000"/>
            </a:lnSpc>
            <a:spcBef>
              <a:spcPct val="0"/>
            </a:spcBef>
            <a:spcAft>
              <a:spcPct val="15000"/>
            </a:spcAft>
            <a:buChar char="•"/>
          </a:pPr>
          <a:r>
            <a:rPr lang="en-US" sz="1600" i="1" kern="1200" dirty="0"/>
            <a:t>age groups ,</a:t>
          </a:r>
          <a:endParaRPr lang="en-US" sz="1600" b="0" i="0" kern="1200" dirty="0"/>
        </a:p>
        <a:p>
          <a:pPr marL="171450" lvl="1" indent="-171450" algn="l" defTabSz="711200">
            <a:lnSpc>
              <a:spcPct val="90000"/>
            </a:lnSpc>
            <a:spcBef>
              <a:spcPct val="0"/>
            </a:spcBef>
            <a:spcAft>
              <a:spcPct val="15000"/>
            </a:spcAft>
            <a:buChar char="•"/>
          </a:pPr>
          <a:r>
            <a:rPr lang="en-US" sz="1600" i="1" kern="1200" dirty="0"/>
            <a:t>latitudinal &amp; longitudinal distance and</a:t>
          </a:r>
          <a:endParaRPr lang="en-US" sz="1600" b="0" i="0" kern="1200" dirty="0"/>
        </a:p>
        <a:p>
          <a:pPr marL="171450" lvl="1" indent="-171450" algn="l" defTabSz="711200">
            <a:lnSpc>
              <a:spcPct val="90000"/>
            </a:lnSpc>
            <a:spcBef>
              <a:spcPct val="0"/>
            </a:spcBef>
            <a:spcAft>
              <a:spcPct val="15000"/>
            </a:spcAft>
            <a:buChar char="•"/>
          </a:pPr>
          <a:r>
            <a:rPr lang="en-US" sz="1600" i="1" kern="1200" dirty="0"/>
            <a:t>month &amp; year.</a:t>
          </a:r>
          <a:endParaRPr lang="en-US" sz="1600" b="0" i="0" kern="1200" dirty="0"/>
        </a:p>
      </dsp:txBody>
      <dsp:txXfrm>
        <a:off x="9317212" y="1052076"/>
        <a:ext cx="1907611" cy="3815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CC3D7-DB27-4799-8195-4871F099D99A}">
      <dsp:nvSpPr>
        <dsp:cNvPr id="0" name=""/>
        <dsp:cNvSpPr/>
      </dsp:nvSpPr>
      <dsp:spPr>
        <a:xfrm rot="5400000">
          <a:off x="5025243" y="-2261055"/>
          <a:ext cx="1463472" cy="6073848"/>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5250" tIns="47625" rIns="95250" bIns="47625"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There are no missing values (nulls) in dataset,</a:t>
          </a:r>
          <a:endParaRPr lang="en-US" sz="1600" b="1" kern="1200" dirty="0"/>
        </a:p>
        <a:p>
          <a:pPr marL="171450" lvl="1" indent="-171450" algn="l" defTabSz="711200">
            <a:lnSpc>
              <a:spcPct val="90000"/>
            </a:lnSpc>
            <a:spcBef>
              <a:spcPct val="0"/>
            </a:spcBef>
            <a:spcAft>
              <a:spcPct val="15000"/>
            </a:spcAft>
            <a:buChar char="•"/>
          </a:pPr>
          <a:r>
            <a:rPr lang="en-US" sz="1600" b="0" i="0" kern="1200" dirty="0"/>
            <a:t>but some data types need correction.</a:t>
          </a:r>
          <a:endParaRPr lang="en-US" sz="1600" b="1" kern="1200" dirty="0"/>
        </a:p>
      </dsp:txBody>
      <dsp:txXfrm rot="-5400000">
        <a:off x="2720056" y="115573"/>
        <a:ext cx="6002407" cy="1320590"/>
      </dsp:txXfrm>
    </dsp:sp>
    <dsp:sp modelId="{1517381B-44AF-4B26-A13F-132DE888E7AC}">
      <dsp:nvSpPr>
        <dsp:cNvPr id="0" name=""/>
        <dsp:cNvSpPr/>
      </dsp:nvSpPr>
      <dsp:spPr>
        <a:xfrm>
          <a:off x="631449" y="2279"/>
          <a:ext cx="2088605" cy="154717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Data Quality:</a:t>
          </a:r>
          <a:r>
            <a:rPr lang="en-US" sz="2800" b="0" i="0" kern="1200" dirty="0"/>
            <a:t> </a:t>
          </a:r>
          <a:endParaRPr lang="en-US" sz="2800" b="1" kern="1200" dirty="0"/>
        </a:p>
      </dsp:txBody>
      <dsp:txXfrm>
        <a:off x="706976" y="77806"/>
        <a:ext cx="1937551" cy="1396125"/>
      </dsp:txXfrm>
    </dsp:sp>
    <dsp:sp modelId="{9EFAC21C-8651-4D06-AFBA-86FAD94C964C}">
      <dsp:nvSpPr>
        <dsp:cNvPr id="0" name=""/>
        <dsp:cNvSpPr/>
      </dsp:nvSpPr>
      <dsp:spPr>
        <a:xfrm rot="5400000">
          <a:off x="4669731" y="-289893"/>
          <a:ext cx="2092019" cy="6032225"/>
        </a:xfrm>
        <a:prstGeom prst="round2SameRect">
          <a:avLst/>
        </a:prstGeom>
        <a:solidFill>
          <a:schemeClr val="accent5">
            <a:tint val="40000"/>
            <a:alpha val="90000"/>
            <a:hueOff val="0"/>
            <a:satOff val="0"/>
            <a:lumOff val="-460"/>
            <a:alphaOff val="0"/>
          </a:schemeClr>
        </a:solidFill>
        <a:ln w="9525" cap="flat" cmpd="sng" algn="ctr">
          <a:solidFill>
            <a:schemeClr val="accent5">
              <a:tint val="40000"/>
              <a:alpha val="90000"/>
              <a:hueOff val="0"/>
              <a:satOff val="0"/>
              <a:lumOff val="-46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b="0" i="0" kern="1200" dirty="0" err="1"/>
            <a:t>Shopping_net</a:t>
          </a:r>
          <a:r>
            <a:rPr lang="en-US" sz="1500" b="0" i="0" kern="1200" dirty="0"/>
            <a:t> and </a:t>
          </a:r>
          <a:r>
            <a:rPr lang="en-US" sz="1500" b="0" i="0" kern="1200" dirty="0" err="1"/>
            <a:t>grocery_pos</a:t>
          </a:r>
          <a:r>
            <a:rPr lang="en-US" sz="1500" b="0" i="0" kern="1200" dirty="0"/>
            <a:t> categories have the </a:t>
          </a:r>
          <a:r>
            <a:rPr lang="en-US" sz="1500" b="1" i="0" kern="1200" dirty="0"/>
            <a:t>highest number of fraudulent </a:t>
          </a:r>
          <a:r>
            <a:rPr lang="en-US" sz="1500" b="0" i="0" kern="1200" dirty="0"/>
            <a:t>transactions, despite </a:t>
          </a:r>
          <a:r>
            <a:rPr lang="en-US" sz="1500" b="1" i="0" kern="1200" dirty="0" err="1"/>
            <a:t>gas_transport</a:t>
          </a:r>
          <a:r>
            <a:rPr lang="en-US" sz="1500" b="1" i="0" kern="1200" dirty="0"/>
            <a:t> </a:t>
          </a:r>
          <a:r>
            <a:rPr lang="en-US" sz="1500" b="0" i="0" kern="1200" dirty="0"/>
            <a:t>having the </a:t>
          </a:r>
          <a:r>
            <a:rPr lang="en-US" sz="1500" b="1" i="0" kern="1200" dirty="0"/>
            <a:t>most overall transactions</a:t>
          </a:r>
          <a:r>
            <a:rPr lang="en-US" sz="1500" b="0" i="0" kern="1200" dirty="0"/>
            <a:t>.</a:t>
          </a:r>
        </a:p>
        <a:p>
          <a:pPr marL="114300" lvl="1" indent="-114300" algn="l" defTabSz="666750">
            <a:lnSpc>
              <a:spcPct val="90000"/>
            </a:lnSpc>
            <a:spcBef>
              <a:spcPct val="0"/>
            </a:spcBef>
            <a:spcAft>
              <a:spcPct val="15000"/>
            </a:spcAft>
            <a:buFont typeface="Arial" panose="020B0604020202020204" pitchFamily="34" charset="0"/>
            <a:buChar char="•"/>
          </a:pPr>
          <a:r>
            <a:rPr lang="en-US" sz="1500" b="1" i="0" kern="1200" dirty="0"/>
            <a:t>Gender distribution </a:t>
          </a:r>
          <a:r>
            <a:rPr lang="en-US" sz="1500" b="0" i="0" kern="1200" dirty="0"/>
            <a:t>is </a:t>
          </a:r>
          <a:r>
            <a:rPr lang="en-US" sz="1500" b="1" i="0" kern="1200" dirty="0"/>
            <a:t>nearly balanced </a:t>
          </a:r>
          <a:r>
            <a:rPr lang="en-US" sz="1500" b="0" i="0" kern="1200" dirty="0"/>
            <a:t>for both overall and fraudulent transactions.</a:t>
          </a:r>
        </a:p>
        <a:p>
          <a:pPr marL="114300" lvl="1" indent="-114300" algn="l" defTabSz="666750">
            <a:lnSpc>
              <a:spcPct val="90000"/>
            </a:lnSpc>
            <a:spcBef>
              <a:spcPct val="0"/>
            </a:spcBef>
            <a:spcAft>
              <a:spcPct val="15000"/>
            </a:spcAft>
            <a:buFont typeface="Arial" panose="020B0604020202020204" pitchFamily="34" charset="0"/>
            <a:buChar char="•"/>
          </a:pPr>
          <a:r>
            <a:rPr lang="en-US" sz="1500" b="0" i="0" kern="1200" dirty="0"/>
            <a:t>Top fraudulent transaction </a:t>
          </a:r>
          <a:r>
            <a:rPr lang="en-US" sz="1500" b="1" i="0" kern="1200" dirty="0"/>
            <a:t>jobs include materials engineer, trading standards officer, and naval architect</a:t>
          </a:r>
          <a:r>
            <a:rPr lang="en-US" sz="1500" b="0" i="0" kern="1200" dirty="0"/>
            <a:t>. Cities with the most fraud are </a:t>
          </a:r>
          <a:r>
            <a:rPr lang="en-US" sz="1500" b="1" i="0" kern="1200" dirty="0"/>
            <a:t>Houston, Warren, and Huntsville. </a:t>
          </a:r>
          <a:r>
            <a:rPr lang="en-US" sz="1500" b="0" i="0" kern="1200" dirty="0"/>
            <a:t>States with the most fraud </a:t>
          </a:r>
          <a:r>
            <a:rPr lang="en-US" sz="1500" b="1" i="0" kern="1200" dirty="0"/>
            <a:t>are NY, TX, and PA.</a:t>
          </a:r>
        </a:p>
      </dsp:txBody>
      <dsp:txXfrm rot="-5400000">
        <a:off x="2699628" y="1782334"/>
        <a:ext cx="5930101" cy="1887771"/>
      </dsp:txXfrm>
    </dsp:sp>
    <dsp:sp modelId="{3E058FB2-1509-4D6E-8E57-90AE1D071004}">
      <dsp:nvSpPr>
        <dsp:cNvPr id="0" name=""/>
        <dsp:cNvSpPr/>
      </dsp:nvSpPr>
      <dsp:spPr>
        <a:xfrm>
          <a:off x="631449" y="1882795"/>
          <a:ext cx="2068178" cy="1686847"/>
        </a:xfrm>
        <a:prstGeom prst="roundRect">
          <a:avLst/>
        </a:prstGeom>
        <a:gradFill rotWithShape="0">
          <a:gsLst>
            <a:gs pos="0">
              <a:srgbClr val="5F5F5F">
                <a:hueOff val="0"/>
                <a:satOff val="0"/>
                <a:lumOff val="0"/>
                <a:alphaOff val="0"/>
                <a:tint val="94000"/>
                <a:satMod val="105000"/>
                <a:lumMod val="102000"/>
              </a:srgbClr>
            </a:gs>
            <a:gs pos="100000">
              <a:srgbClr val="5F5F5F">
                <a:hueOff val="0"/>
                <a:satOff val="0"/>
                <a:lumOff val="0"/>
                <a:alphaOff val="0"/>
                <a:shade val="74000"/>
                <a:satMod val="128000"/>
                <a:lumMod val="100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400" b="1" i="0" kern="1200" dirty="0">
              <a:solidFill>
                <a:prstClr val="white"/>
              </a:solidFill>
              <a:latin typeface="Tw Cen MT" panose="020B0602020104020603"/>
              <a:ea typeface="+mn-ea"/>
              <a:cs typeface="+mn-cs"/>
            </a:rPr>
            <a:t>Categorical Variables:</a:t>
          </a:r>
        </a:p>
      </dsp:txBody>
      <dsp:txXfrm>
        <a:off x="713794" y="1965140"/>
        <a:ext cx="1903488" cy="1522157"/>
      </dsp:txXfrm>
    </dsp:sp>
    <dsp:sp modelId="{D3A4EC2A-2338-44FC-A258-0DB0B4F16065}">
      <dsp:nvSpPr>
        <dsp:cNvPr id="0" name=""/>
        <dsp:cNvSpPr/>
      </dsp:nvSpPr>
      <dsp:spPr>
        <a:xfrm rot="5400000">
          <a:off x="4690192" y="1932877"/>
          <a:ext cx="2092019" cy="6032225"/>
        </a:xfrm>
        <a:prstGeom prst="round2SameRect">
          <a:avLst/>
        </a:prstGeom>
        <a:solidFill>
          <a:schemeClr val="accent5">
            <a:tint val="40000"/>
            <a:alpha val="90000"/>
            <a:hueOff val="0"/>
            <a:satOff val="0"/>
            <a:lumOff val="-920"/>
            <a:alphaOff val="0"/>
          </a:schemeClr>
        </a:solidFill>
        <a:ln w="9525" cap="flat" cmpd="sng" algn="ctr">
          <a:solidFill>
            <a:schemeClr val="accent5">
              <a:tint val="40000"/>
              <a:alpha val="90000"/>
              <a:hueOff val="0"/>
              <a:satOff val="0"/>
              <a:lumOff val="-92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b="0" i="0" kern="1200" dirty="0"/>
            <a:t>The dataset is </a:t>
          </a:r>
          <a:r>
            <a:rPr lang="en-US" sz="1500" b="1" i="0" kern="1200" dirty="0"/>
            <a:t>imbalanced</a:t>
          </a:r>
          <a:r>
            <a:rPr lang="en-US" sz="1500" b="0" i="0" kern="1200" dirty="0"/>
            <a:t>, with a very small percentage of fraudulent transactions compared to non-fraudulent ones.</a:t>
          </a:r>
        </a:p>
        <a:p>
          <a:pPr marL="114300" lvl="1" indent="-114300" algn="l" defTabSz="666750">
            <a:lnSpc>
              <a:spcPct val="90000"/>
            </a:lnSpc>
            <a:spcBef>
              <a:spcPct val="0"/>
            </a:spcBef>
            <a:spcAft>
              <a:spcPct val="15000"/>
            </a:spcAft>
            <a:buFont typeface="Arial" panose="020B0604020202020204" pitchFamily="34" charset="0"/>
            <a:buChar char="•"/>
          </a:pPr>
          <a:r>
            <a:rPr lang="en-US" sz="1500" b="1" i="0" kern="1200" dirty="0"/>
            <a:t>Age group 20-40 </a:t>
          </a:r>
          <a:r>
            <a:rPr lang="en-US" sz="1500" b="0" i="0" kern="1200" dirty="0"/>
            <a:t>seems to be more targeted by fraudsters. There's a potential location component to the fraud, with more cases closer to the </a:t>
          </a:r>
          <a:r>
            <a:rPr lang="en-US" sz="1500" b="1" i="0" kern="1200" dirty="0"/>
            <a:t>equator and eastern hemisphere</a:t>
          </a:r>
          <a:r>
            <a:rPr lang="en-US" sz="1500" b="0" i="0" kern="1200" dirty="0"/>
            <a:t>.</a:t>
          </a:r>
        </a:p>
        <a:p>
          <a:pPr marL="114300" lvl="1" indent="-114300" algn="l" defTabSz="666750">
            <a:lnSpc>
              <a:spcPct val="90000"/>
            </a:lnSpc>
            <a:spcBef>
              <a:spcPct val="0"/>
            </a:spcBef>
            <a:spcAft>
              <a:spcPct val="15000"/>
            </a:spcAft>
            <a:buFont typeface="Arial" panose="020B0604020202020204" pitchFamily="34" charset="0"/>
            <a:buChar char="•"/>
          </a:pPr>
          <a:r>
            <a:rPr lang="en-US" sz="1500" b="0" i="0" kern="1200" dirty="0"/>
            <a:t>Most frauds occur in </a:t>
          </a:r>
          <a:r>
            <a:rPr lang="en-US" sz="1500" b="1" i="0" kern="1200" dirty="0"/>
            <a:t>March, May, and February</a:t>
          </a:r>
          <a:r>
            <a:rPr lang="en-US" sz="1500" b="0" i="0" kern="1200" dirty="0"/>
            <a:t>. </a:t>
          </a:r>
          <a:r>
            <a:rPr lang="en-US" sz="1500" b="1" i="0" kern="1200" dirty="0"/>
            <a:t>2019</a:t>
          </a:r>
          <a:r>
            <a:rPr lang="en-US" sz="1500" b="0" i="0" kern="1200" dirty="0"/>
            <a:t> has significantly </a:t>
          </a:r>
          <a:r>
            <a:rPr lang="en-US" sz="1500" b="1" i="0" kern="1200" dirty="0"/>
            <a:t>more fraud </a:t>
          </a:r>
          <a:r>
            <a:rPr lang="en-US" sz="1500" b="0" i="0" kern="1200" dirty="0"/>
            <a:t>cases compared to 2020.</a:t>
          </a:r>
        </a:p>
      </dsp:txBody>
      <dsp:txXfrm rot="-5400000">
        <a:off x="2720089" y="4005104"/>
        <a:ext cx="5930101" cy="1887771"/>
      </dsp:txXfrm>
    </dsp:sp>
    <dsp:sp modelId="{B78F7A64-DAB5-4C1F-83D8-91762EAE090B}">
      <dsp:nvSpPr>
        <dsp:cNvPr id="0" name=""/>
        <dsp:cNvSpPr/>
      </dsp:nvSpPr>
      <dsp:spPr>
        <a:xfrm>
          <a:off x="631449" y="4210938"/>
          <a:ext cx="2088639" cy="1476102"/>
        </a:xfrm>
        <a:prstGeom prst="roundRect">
          <a:avLst/>
        </a:prstGeom>
        <a:gradFill rotWithShape="0">
          <a:gsLst>
            <a:gs pos="0">
              <a:srgbClr val="5F5F5F">
                <a:hueOff val="0"/>
                <a:satOff val="0"/>
                <a:lumOff val="0"/>
                <a:alphaOff val="0"/>
                <a:tint val="94000"/>
                <a:satMod val="105000"/>
                <a:lumMod val="102000"/>
              </a:srgbClr>
            </a:gs>
            <a:gs pos="100000">
              <a:srgbClr val="5F5F5F">
                <a:hueOff val="0"/>
                <a:satOff val="0"/>
                <a:lumOff val="0"/>
                <a:alphaOff val="0"/>
                <a:shade val="74000"/>
                <a:satMod val="128000"/>
                <a:lumMod val="100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400" b="1" i="0" kern="1200" dirty="0">
              <a:solidFill>
                <a:prstClr val="white"/>
              </a:solidFill>
              <a:latin typeface="Tw Cen MT" panose="020B0602020104020603"/>
              <a:ea typeface="+mn-ea"/>
              <a:cs typeface="+mn-cs"/>
            </a:rPr>
            <a:t>Numerical Variables:</a:t>
          </a:r>
        </a:p>
      </dsp:txBody>
      <dsp:txXfrm>
        <a:off x="703506" y="4282995"/>
        <a:ext cx="1944525" cy="13319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EDFE3-6252-443B-9397-5E27668E3FA9}">
      <dsp:nvSpPr>
        <dsp:cNvPr id="0" name=""/>
        <dsp:cNvSpPr/>
      </dsp:nvSpPr>
      <dsp:spPr>
        <a:xfrm>
          <a:off x="4492" y="0"/>
          <a:ext cx="764400" cy="7644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DF5FE-0BD1-4F70-9295-BC4A4F3CA47C}">
      <dsp:nvSpPr>
        <dsp:cNvPr id="0" name=""/>
        <dsp:cNvSpPr/>
      </dsp:nvSpPr>
      <dsp:spPr>
        <a:xfrm>
          <a:off x="80932" y="76440"/>
          <a:ext cx="611520" cy="611520"/>
        </a:xfrm>
        <a:prstGeom prst="chord">
          <a:avLst>
            <a:gd name="adj1" fmla="val 1168272"/>
            <a:gd name="adj2" fmla="val 9631728"/>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F99089-6647-4C5A-A33E-F2349100F99C}">
      <dsp:nvSpPr>
        <dsp:cNvPr id="0" name=""/>
        <dsp:cNvSpPr/>
      </dsp:nvSpPr>
      <dsp:spPr>
        <a:xfrm>
          <a:off x="928143" y="624532"/>
          <a:ext cx="2261352" cy="3216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en-US" sz="1800" kern="1200" dirty="0"/>
            <a:t>converted categorical into numerical variables- </a:t>
          </a:r>
        </a:p>
        <a:p>
          <a:pPr marL="114300" lvl="1" indent="-114300" algn="l" defTabSz="622300">
            <a:lnSpc>
              <a:spcPct val="90000"/>
            </a:lnSpc>
            <a:spcBef>
              <a:spcPct val="0"/>
            </a:spcBef>
            <a:spcAft>
              <a:spcPct val="15000"/>
            </a:spcAft>
            <a:buChar char="•"/>
          </a:pPr>
          <a:r>
            <a:rPr lang="en-US" sz="1400" b="0" i="0" kern="1200" dirty="0"/>
            <a:t>Binary Encoding : Gender</a:t>
          </a:r>
          <a:endParaRPr lang="en-US" sz="1400" kern="1200" dirty="0"/>
        </a:p>
        <a:p>
          <a:pPr marL="114300" lvl="1" indent="-114300" algn="l" defTabSz="622300">
            <a:lnSpc>
              <a:spcPct val="90000"/>
            </a:lnSpc>
            <a:spcBef>
              <a:spcPct val="0"/>
            </a:spcBef>
            <a:spcAft>
              <a:spcPct val="15000"/>
            </a:spcAft>
            <a:buChar char="•"/>
          </a:pPr>
          <a:r>
            <a:rPr lang="en-US" sz="1400" b="0" i="0" kern="1200" dirty="0"/>
            <a:t>One Hot Encoding : Transaction Category</a:t>
          </a:r>
          <a:endParaRPr lang="en-US" sz="1400" kern="1200" dirty="0"/>
        </a:p>
      </dsp:txBody>
      <dsp:txXfrm>
        <a:off x="928143" y="624532"/>
        <a:ext cx="2261352" cy="3216854"/>
      </dsp:txXfrm>
    </dsp:sp>
    <dsp:sp modelId="{421449FC-91FD-4EA1-AD36-A6B9E9B0710E}">
      <dsp:nvSpPr>
        <dsp:cNvPr id="0" name=""/>
        <dsp:cNvSpPr/>
      </dsp:nvSpPr>
      <dsp:spPr>
        <a:xfrm>
          <a:off x="928143" y="0"/>
          <a:ext cx="2261352" cy="76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en-US" sz="2500" b="1" kern="1200" dirty="0"/>
            <a:t>Encoding</a:t>
          </a:r>
        </a:p>
      </dsp:txBody>
      <dsp:txXfrm>
        <a:off x="928143" y="0"/>
        <a:ext cx="2261352" cy="764400"/>
      </dsp:txXfrm>
    </dsp:sp>
    <dsp:sp modelId="{B56B6FCD-1276-4DF8-AF97-B36837834536}">
      <dsp:nvSpPr>
        <dsp:cNvPr id="0" name=""/>
        <dsp:cNvSpPr/>
      </dsp:nvSpPr>
      <dsp:spPr>
        <a:xfrm>
          <a:off x="3348746" y="0"/>
          <a:ext cx="764400" cy="7644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471116-51E7-45B2-8C11-92BAE5BADFAF}">
      <dsp:nvSpPr>
        <dsp:cNvPr id="0" name=""/>
        <dsp:cNvSpPr/>
      </dsp:nvSpPr>
      <dsp:spPr>
        <a:xfrm>
          <a:off x="3425186" y="76440"/>
          <a:ext cx="611520" cy="611520"/>
        </a:xfrm>
        <a:prstGeom prst="chord">
          <a:avLst>
            <a:gd name="adj1" fmla="val 20431728"/>
            <a:gd name="adj2" fmla="val 11968272"/>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A6EE8D-3A52-4BCB-AD61-8220EE462E9F}">
      <dsp:nvSpPr>
        <dsp:cNvPr id="0" name=""/>
        <dsp:cNvSpPr/>
      </dsp:nvSpPr>
      <dsp:spPr>
        <a:xfrm>
          <a:off x="4272397" y="764400"/>
          <a:ext cx="2261352" cy="3216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en-US" sz="1800" b="0" i="0" kern="1200" dirty="0"/>
            <a:t>Performed standard scaling to </a:t>
          </a:r>
          <a:r>
            <a:rPr lang="en-US" sz="1800" b="1" i="0" kern="1200" dirty="0"/>
            <a:t>normalize numerical features</a:t>
          </a:r>
          <a:r>
            <a:rPr lang="en-US" sz="1800" b="0" i="0" kern="1200" dirty="0"/>
            <a:t>.</a:t>
          </a:r>
        </a:p>
        <a:p>
          <a:pPr marL="0" lvl="0" indent="0" algn="l" defTabSz="800100">
            <a:lnSpc>
              <a:spcPct val="90000"/>
            </a:lnSpc>
            <a:spcBef>
              <a:spcPct val="0"/>
            </a:spcBef>
            <a:spcAft>
              <a:spcPct val="35000"/>
            </a:spcAft>
            <a:buNone/>
          </a:pPr>
          <a:r>
            <a:rPr lang="en-US" sz="1800" b="0" i="0" kern="1200" dirty="0"/>
            <a:t>Ensures all variables are on a similar scale, preventing features with larger magnitudes from dominating the model.</a:t>
          </a:r>
          <a:endParaRPr lang="en-US" sz="1800" kern="1200" dirty="0"/>
        </a:p>
      </dsp:txBody>
      <dsp:txXfrm>
        <a:off x="4272397" y="764400"/>
        <a:ext cx="2261352" cy="3216854"/>
      </dsp:txXfrm>
    </dsp:sp>
    <dsp:sp modelId="{29E41C0C-05CB-47D8-94AA-247F866562DA}">
      <dsp:nvSpPr>
        <dsp:cNvPr id="0" name=""/>
        <dsp:cNvSpPr/>
      </dsp:nvSpPr>
      <dsp:spPr>
        <a:xfrm>
          <a:off x="4272397" y="0"/>
          <a:ext cx="2261352" cy="76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b="1" i="0" kern="1200"/>
            <a:t>Standard Scaling:</a:t>
          </a:r>
          <a:endParaRPr lang="en-US" sz="2500" kern="1200" dirty="0"/>
        </a:p>
      </dsp:txBody>
      <dsp:txXfrm>
        <a:off x="4272397" y="0"/>
        <a:ext cx="2261352" cy="764400"/>
      </dsp:txXfrm>
    </dsp:sp>
    <dsp:sp modelId="{A1784039-EA42-48CA-A95D-8FA3BCB09CF3}">
      <dsp:nvSpPr>
        <dsp:cNvPr id="0" name=""/>
        <dsp:cNvSpPr/>
      </dsp:nvSpPr>
      <dsp:spPr>
        <a:xfrm>
          <a:off x="6693000" y="0"/>
          <a:ext cx="764400" cy="7644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2359C-10F2-4A5A-85C8-3FCC52952704}">
      <dsp:nvSpPr>
        <dsp:cNvPr id="0" name=""/>
        <dsp:cNvSpPr/>
      </dsp:nvSpPr>
      <dsp:spPr>
        <a:xfrm>
          <a:off x="6769440" y="76440"/>
          <a:ext cx="611520" cy="611520"/>
        </a:xfrm>
        <a:prstGeom prst="chord">
          <a:avLst>
            <a:gd name="adj1" fmla="val 16200000"/>
            <a:gd name="adj2" fmla="val 162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72EA1-32B8-4C17-9A6F-C1C683A8810B}">
      <dsp:nvSpPr>
        <dsp:cNvPr id="0" name=""/>
        <dsp:cNvSpPr/>
      </dsp:nvSpPr>
      <dsp:spPr>
        <a:xfrm>
          <a:off x="7616651" y="764400"/>
          <a:ext cx="2261352" cy="3216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en-US" sz="1800" kern="1200" dirty="0"/>
            <a:t>To handle imbalance of the dataset.</a:t>
          </a:r>
        </a:p>
        <a:p>
          <a:pPr marL="0" lvl="0" indent="0" algn="l" defTabSz="800100">
            <a:lnSpc>
              <a:spcPct val="90000"/>
            </a:lnSpc>
            <a:spcBef>
              <a:spcPct val="0"/>
            </a:spcBef>
            <a:spcAft>
              <a:spcPct val="35000"/>
            </a:spcAft>
            <a:buNone/>
          </a:pPr>
          <a:r>
            <a:rPr lang="en-US" sz="1800" b="0" i="0" kern="1200" dirty="0"/>
            <a:t>Adding </a:t>
          </a:r>
          <a:r>
            <a:rPr lang="en-US" sz="1800" b="1" i="0" kern="1200" dirty="0"/>
            <a:t>more copies of the minority class</a:t>
          </a:r>
          <a:r>
            <a:rPr lang="en-US" sz="1800" b="0" i="0" kern="1200" dirty="0"/>
            <a:t> to balance the dataset.</a:t>
          </a:r>
          <a:endParaRPr lang="en-US" sz="1800" kern="1200" dirty="0"/>
        </a:p>
        <a:p>
          <a:pPr marL="0" lvl="0" indent="0" algn="l" defTabSz="800100">
            <a:lnSpc>
              <a:spcPct val="90000"/>
            </a:lnSpc>
            <a:spcBef>
              <a:spcPct val="0"/>
            </a:spcBef>
            <a:spcAft>
              <a:spcPct val="35000"/>
            </a:spcAft>
            <a:buNone/>
          </a:pPr>
          <a:r>
            <a:rPr lang="en-US" sz="1800" b="1" kern="1200" dirty="0"/>
            <a:t>SMOTE</a:t>
          </a:r>
          <a:r>
            <a:rPr lang="en-US" sz="1800" kern="1200" dirty="0"/>
            <a:t> (</a:t>
          </a:r>
          <a:r>
            <a:rPr lang="en-US" sz="1800" b="0" i="0" kern="1200" dirty="0"/>
            <a:t>Synthetic Minority Over-sampling Technique) -</a:t>
          </a:r>
          <a:endParaRPr lang="en-US" sz="1800" kern="1200" dirty="0"/>
        </a:p>
        <a:p>
          <a:pPr marL="114300" lvl="1" indent="-114300" algn="l" defTabSz="622300">
            <a:lnSpc>
              <a:spcPct val="90000"/>
            </a:lnSpc>
            <a:spcBef>
              <a:spcPct val="0"/>
            </a:spcBef>
            <a:spcAft>
              <a:spcPct val="15000"/>
            </a:spcAft>
            <a:buChar char="•"/>
          </a:pPr>
          <a:r>
            <a:rPr lang="en-US" sz="1400" kern="1200" dirty="0"/>
            <a:t>a smarter way to oversample, it creates synthetic samples that are similar to the existing minority class samples. </a:t>
          </a:r>
        </a:p>
      </dsp:txBody>
      <dsp:txXfrm>
        <a:off x="7616651" y="764400"/>
        <a:ext cx="2261352" cy="3216854"/>
      </dsp:txXfrm>
    </dsp:sp>
    <dsp:sp modelId="{FDA3EA00-F28E-4721-A746-3A54D2E1785B}">
      <dsp:nvSpPr>
        <dsp:cNvPr id="0" name=""/>
        <dsp:cNvSpPr/>
      </dsp:nvSpPr>
      <dsp:spPr>
        <a:xfrm>
          <a:off x="7616651" y="0"/>
          <a:ext cx="2261352" cy="76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b="1" kern="1200" dirty="0"/>
            <a:t>Oversampling</a:t>
          </a:r>
        </a:p>
      </dsp:txBody>
      <dsp:txXfrm>
        <a:off x="7616651" y="0"/>
        <a:ext cx="2261352" cy="764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062AA-D088-4B82-8E86-2592458CB21E}">
      <dsp:nvSpPr>
        <dsp:cNvPr id="0" name=""/>
        <dsp:cNvSpPr/>
      </dsp:nvSpPr>
      <dsp:spPr>
        <a:xfrm>
          <a:off x="5235" y="1138554"/>
          <a:ext cx="2677863" cy="545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b="1" i="0" kern="1200" dirty="0"/>
            <a:t>Machine Learning Technique</a:t>
          </a:r>
          <a:endParaRPr lang="en-US" sz="1800" b="1" kern="1200" dirty="0"/>
        </a:p>
      </dsp:txBody>
      <dsp:txXfrm>
        <a:off x="5235" y="1138554"/>
        <a:ext cx="2677863" cy="545737"/>
      </dsp:txXfrm>
    </dsp:sp>
    <dsp:sp modelId="{D4DEEB3D-7169-4B2A-8F97-A6CAEE477B4F}">
      <dsp:nvSpPr>
        <dsp:cNvPr id="0" name=""/>
        <dsp:cNvSpPr/>
      </dsp:nvSpPr>
      <dsp:spPr>
        <a:xfrm>
          <a:off x="2683099" y="115296"/>
          <a:ext cx="535572" cy="2592253"/>
        </a:xfrm>
        <a:prstGeom prst="leftBrace">
          <a:avLst>
            <a:gd name="adj1" fmla="val 35000"/>
            <a:gd name="adj2" fmla="val 50000"/>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23C4E-7C27-43CF-A720-5022F387DD37}">
      <dsp:nvSpPr>
        <dsp:cNvPr id="0" name=""/>
        <dsp:cNvSpPr/>
      </dsp:nvSpPr>
      <dsp:spPr>
        <a:xfrm>
          <a:off x="3432901" y="115296"/>
          <a:ext cx="7283789" cy="259225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i="0" kern="1200" dirty="0"/>
            <a:t>Logistic Regression</a:t>
          </a:r>
          <a:r>
            <a:rPr lang="en-US" sz="1800" b="0" i="0" kern="1200" dirty="0"/>
            <a:t>:</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Interpretability</a:t>
          </a:r>
          <a:r>
            <a:rPr lang="en-US" sz="1800" b="0" i="0" kern="1200" dirty="0"/>
            <a:t>: Provides straightforward interpretations of coefficients for understanding feature impact on fraud likelihood.</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Simplicity</a:t>
          </a:r>
          <a:r>
            <a:rPr lang="en-US" sz="1800" b="0" i="0" kern="1200" dirty="0"/>
            <a:t>: Easy implementation and understanding facilitate communication with stakeholders.</a:t>
          </a:r>
        </a:p>
        <a:p>
          <a:pPr marL="171450" lvl="1" indent="-171450" algn="l" defTabSz="800100">
            <a:lnSpc>
              <a:spcPct val="90000"/>
            </a:lnSpc>
            <a:spcBef>
              <a:spcPct val="0"/>
            </a:spcBef>
            <a:spcAft>
              <a:spcPct val="15000"/>
            </a:spcAft>
            <a:buFont typeface="Arial" panose="020B0604020202020204" pitchFamily="34" charset="0"/>
            <a:buChar char="•"/>
          </a:pPr>
          <a:r>
            <a:rPr lang="en-US" sz="1800" b="1" i="0" kern="1200" dirty="0"/>
            <a:t>Random Forest: </a:t>
          </a:r>
          <a:endParaRPr lang="en-US" sz="1800" b="0" i="0" kern="1200" dirty="0"/>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Complex Relationship Capture</a:t>
          </a:r>
          <a:r>
            <a:rPr lang="en-US" sz="1800" b="0" i="0" kern="1200" dirty="0"/>
            <a:t>: Excels at capturing complex data relationships to detect subtle fraud patterns.</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Minimal Feature Engineering</a:t>
          </a:r>
          <a:r>
            <a:rPr lang="en-US" sz="1800" b="0" i="0" kern="1200" dirty="0"/>
            <a:t>: Requires minimal feature manipulation, suitable for challenging feature selection scenarios.</a:t>
          </a:r>
        </a:p>
      </dsp:txBody>
      <dsp:txXfrm>
        <a:off x="3432901" y="115296"/>
        <a:ext cx="7283789" cy="2592253"/>
      </dsp:txXfrm>
    </dsp:sp>
    <dsp:sp modelId="{1E823A88-7213-4A4C-BBFD-07C6F97B7AA7}">
      <dsp:nvSpPr>
        <dsp:cNvPr id="0" name=""/>
        <dsp:cNvSpPr/>
      </dsp:nvSpPr>
      <dsp:spPr>
        <a:xfrm>
          <a:off x="5235" y="3181652"/>
          <a:ext cx="2677863" cy="545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b="1" i="0" kern="1200" dirty="0"/>
            <a:t>Anomaly Detection Technique</a:t>
          </a:r>
        </a:p>
      </dsp:txBody>
      <dsp:txXfrm>
        <a:off x="5235" y="3181652"/>
        <a:ext cx="2677863" cy="545737"/>
      </dsp:txXfrm>
    </dsp:sp>
    <dsp:sp modelId="{C74E775D-B6FE-431D-A0B1-52FE24B9B959}">
      <dsp:nvSpPr>
        <dsp:cNvPr id="0" name=""/>
        <dsp:cNvSpPr/>
      </dsp:nvSpPr>
      <dsp:spPr>
        <a:xfrm>
          <a:off x="2683099" y="2772349"/>
          <a:ext cx="535572" cy="1364343"/>
        </a:xfrm>
        <a:prstGeom prst="leftBrace">
          <a:avLst>
            <a:gd name="adj1" fmla="val 35000"/>
            <a:gd name="adj2" fmla="val 50000"/>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D77FAF-0AF5-4D5D-A07F-FC4CED55DD2C}">
      <dsp:nvSpPr>
        <dsp:cNvPr id="0" name=""/>
        <dsp:cNvSpPr/>
      </dsp:nvSpPr>
      <dsp:spPr>
        <a:xfrm>
          <a:off x="3432901" y="2772349"/>
          <a:ext cx="7283789" cy="1364343"/>
        </a:xfrm>
        <a:prstGeom prst="rect">
          <a:avLst/>
        </a:prstGeom>
        <a:solidFill>
          <a:schemeClr val="accent5">
            <a:hueOff val="0"/>
            <a:satOff val="0"/>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i="0" kern="1200" dirty="0"/>
            <a:t>Isolation Forest</a:t>
          </a:r>
          <a:r>
            <a:rPr lang="en-US" sz="1800" b="0" i="0" kern="1200" dirty="0"/>
            <a:t>:</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Efficient Anomaly Detection</a:t>
          </a:r>
          <a:r>
            <a:rPr lang="en-US" sz="1800" b="0" i="0" kern="1200" dirty="0"/>
            <a:t>: Efficiently isolates anomalies (fraudulent transactions) in high-dimensional data.</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Distribution Agnostic</a:t>
          </a:r>
          <a:r>
            <a:rPr lang="en-US" sz="1800" b="0" i="0" kern="1200" dirty="0"/>
            <a:t>: Robust against various fraud patterns without assuming specific data distributions.</a:t>
          </a:r>
        </a:p>
      </dsp:txBody>
      <dsp:txXfrm>
        <a:off x="3432901" y="2772349"/>
        <a:ext cx="7283789" cy="1364343"/>
      </dsp:txXfrm>
    </dsp:sp>
    <dsp:sp modelId="{3E85FC7D-6AEF-40B9-8258-BD78A533ACC8}">
      <dsp:nvSpPr>
        <dsp:cNvPr id="0" name=""/>
        <dsp:cNvSpPr/>
      </dsp:nvSpPr>
      <dsp:spPr>
        <a:xfrm>
          <a:off x="5235" y="4473298"/>
          <a:ext cx="2639088" cy="82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b="1" i="0" kern="1200" dirty="0"/>
            <a:t>Deep Learning Technique</a:t>
          </a:r>
        </a:p>
      </dsp:txBody>
      <dsp:txXfrm>
        <a:off x="5235" y="4473298"/>
        <a:ext cx="2639088" cy="820734"/>
      </dsp:txXfrm>
    </dsp:sp>
    <dsp:sp modelId="{F168D810-E346-4DCE-8951-3F90EFC7DE81}">
      <dsp:nvSpPr>
        <dsp:cNvPr id="0" name=""/>
        <dsp:cNvSpPr/>
      </dsp:nvSpPr>
      <dsp:spPr>
        <a:xfrm>
          <a:off x="2644323" y="4201493"/>
          <a:ext cx="535572" cy="1364343"/>
        </a:xfrm>
        <a:prstGeom prst="leftBrace">
          <a:avLst>
            <a:gd name="adj1" fmla="val 35000"/>
            <a:gd name="adj2" fmla="val 50000"/>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148D64-DDCC-4DBB-A672-7BFB6C1A85EB}">
      <dsp:nvSpPr>
        <dsp:cNvPr id="0" name=""/>
        <dsp:cNvSpPr/>
      </dsp:nvSpPr>
      <dsp:spPr>
        <a:xfrm>
          <a:off x="3394125" y="4201493"/>
          <a:ext cx="7283789" cy="1364343"/>
        </a:xfrm>
        <a:prstGeom prst="rect">
          <a:avLst/>
        </a:prstGeom>
        <a:solidFill>
          <a:schemeClr val="accent5">
            <a:hueOff val="0"/>
            <a:satOff val="0"/>
            <a:lumOff val="-70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i="0" kern="1200" dirty="0"/>
            <a:t>Neural Network (MLP Classifier)</a:t>
          </a:r>
          <a:r>
            <a:rPr lang="en-US" sz="1800" b="0" i="0" kern="1200" dirty="0"/>
            <a:t>:</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Nonlinear Pattern Detection</a:t>
          </a:r>
          <a:r>
            <a:rPr lang="en-US" sz="1800" b="0" i="0" kern="1200" dirty="0"/>
            <a:t>: Captures nonlinear data relationships for sophisticated fraud detection.</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Scalability</a:t>
          </a:r>
          <a:r>
            <a:rPr lang="en-US" sz="1800" b="0" i="0" kern="1200" dirty="0"/>
            <a:t>: Handles large data volumes and adapts to real-time fraud detection needs.</a:t>
          </a:r>
        </a:p>
      </dsp:txBody>
      <dsp:txXfrm>
        <a:off x="3394125" y="4201493"/>
        <a:ext cx="7283789" cy="13643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B1D73-DD61-430B-9D9C-E06C4EB17A8E}">
      <dsp:nvSpPr>
        <dsp:cNvPr id="0" name=""/>
        <dsp:cNvSpPr/>
      </dsp:nvSpPr>
      <dsp:spPr>
        <a:xfrm rot="16200000">
          <a:off x="-1988335" y="2913185"/>
          <a:ext cx="4455693" cy="35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036" bIns="0" numCol="1" spcCol="1270" anchor="t" anchorCtr="0">
          <a:noAutofit/>
        </a:bodyPr>
        <a:lstStyle/>
        <a:p>
          <a:pPr marL="0" lvl="0" indent="0" algn="r" defTabSz="977900">
            <a:lnSpc>
              <a:spcPct val="90000"/>
            </a:lnSpc>
            <a:spcBef>
              <a:spcPct val="0"/>
            </a:spcBef>
            <a:spcAft>
              <a:spcPct val="35000"/>
            </a:spcAft>
            <a:buNone/>
          </a:pPr>
          <a:r>
            <a:rPr lang="en-US" sz="2200" b="1" kern="1200" dirty="0">
              <a:latin typeface="+mj-lt"/>
            </a:rPr>
            <a:t>Classification Report </a:t>
          </a:r>
          <a:endParaRPr lang="en-US" sz="2200" b="0" i="0" kern="1200" dirty="0"/>
        </a:p>
      </dsp:txBody>
      <dsp:txXfrm>
        <a:off x="-1988335" y="2913185"/>
        <a:ext cx="4455693" cy="356072"/>
      </dsp:txXfrm>
    </dsp:sp>
    <dsp:sp modelId="{D416726A-51BD-4939-93E6-5655188C81A1}">
      <dsp:nvSpPr>
        <dsp:cNvPr id="0" name=""/>
        <dsp:cNvSpPr/>
      </dsp:nvSpPr>
      <dsp:spPr>
        <a:xfrm>
          <a:off x="417547" y="863375"/>
          <a:ext cx="1773620" cy="4455693"/>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314036"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b="1" i="0" kern="1200" dirty="0"/>
            <a:t>Precision: </a:t>
          </a:r>
          <a:r>
            <a:rPr lang="en-US" sz="1200" b="0" i="0" kern="1200" dirty="0"/>
            <a:t>The proportion of correctly predicted instances of a class out of all instances predicted as that class</a:t>
          </a:r>
          <a:endParaRPr lang="en-US" sz="1200" kern="1200" dirty="0"/>
        </a:p>
        <a:p>
          <a:pPr marL="114300" lvl="1" indent="-114300" algn="l" defTabSz="533400">
            <a:lnSpc>
              <a:spcPct val="90000"/>
            </a:lnSpc>
            <a:spcBef>
              <a:spcPct val="0"/>
            </a:spcBef>
            <a:spcAft>
              <a:spcPct val="15000"/>
            </a:spcAft>
            <a:buChar char="•"/>
          </a:pPr>
          <a:r>
            <a:rPr lang="en-US" sz="1200" b="1" i="0" kern="1200" dirty="0"/>
            <a:t>Recall :</a:t>
          </a:r>
          <a:r>
            <a:rPr lang="en-US" sz="1200" b="0" i="0" kern="1200" dirty="0"/>
            <a:t> The proportion of correctly predicted instances of a class out of all instances that truly belong to that class.</a:t>
          </a:r>
          <a:endParaRPr lang="en-US" sz="1200" kern="1200" dirty="0"/>
        </a:p>
        <a:p>
          <a:pPr marL="114300" lvl="1" indent="-114300" algn="l" defTabSz="533400">
            <a:lnSpc>
              <a:spcPct val="90000"/>
            </a:lnSpc>
            <a:spcBef>
              <a:spcPct val="0"/>
            </a:spcBef>
            <a:spcAft>
              <a:spcPct val="15000"/>
            </a:spcAft>
            <a:buChar char="•"/>
          </a:pPr>
          <a:r>
            <a:rPr lang="en-US" sz="1200" b="1" i="0" kern="1200" dirty="0"/>
            <a:t>F1- score </a:t>
          </a:r>
          <a:r>
            <a:rPr lang="en-US" sz="1200" b="0" i="0" kern="1200" dirty="0"/>
            <a:t>: It is a combination of precision and recall into a single value. It gives you a balanced measure of how well model is performing. </a:t>
          </a:r>
          <a:endParaRPr lang="en-US" sz="1200" kern="1200" dirty="0"/>
        </a:p>
        <a:p>
          <a:pPr marL="114300" lvl="1" indent="-114300" algn="l" defTabSz="533400">
            <a:lnSpc>
              <a:spcPct val="90000"/>
            </a:lnSpc>
            <a:spcBef>
              <a:spcPct val="0"/>
            </a:spcBef>
            <a:spcAft>
              <a:spcPct val="15000"/>
            </a:spcAft>
            <a:buChar char="•"/>
          </a:pPr>
          <a:r>
            <a:rPr lang="en-US" sz="1200" b="1" kern="1200" dirty="0"/>
            <a:t>Accuracy : </a:t>
          </a:r>
          <a:r>
            <a:rPr lang="en-US" sz="1200" b="0" i="0" kern="1200" dirty="0"/>
            <a:t>the proportion of correctly classified instances out of the total instances.</a:t>
          </a:r>
          <a:endParaRPr lang="en-US" sz="1200" kern="1200" dirty="0"/>
        </a:p>
      </dsp:txBody>
      <dsp:txXfrm>
        <a:off x="417547" y="863375"/>
        <a:ext cx="1773620" cy="4455693"/>
      </dsp:txXfrm>
    </dsp:sp>
    <dsp:sp modelId="{F890DD11-C8CE-4A08-BD97-D2E6E0C40805}">
      <dsp:nvSpPr>
        <dsp:cNvPr id="0" name=""/>
        <dsp:cNvSpPr/>
      </dsp:nvSpPr>
      <dsp:spPr>
        <a:xfrm>
          <a:off x="61474" y="393359"/>
          <a:ext cx="712145" cy="712145"/>
        </a:xfrm>
        <a:prstGeom prst="rect">
          <a:avLst/>
        </a:prstGeom>
        <a:blipFill>
          <a:blip xmlns:r="http://schemas.openxmlformats.org/officeDocument/2006/relationships" r:embed="rId1"/>
          <a:srcRect/>
          <a:stretch>
            <a:fillRect t="-1000" b="-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FDDFB27-E5F5-484F-8CA3-741F4C60231E}">
      <dsp:nvSpPr>
        <dsp:cNvPr id="0" name=""/>
        <dsp:cNvSpPr/>
      </dsp:nvSpPr>
      <dsp:spPr>
        <a:xfrm rot="16200000">
          <a:off x="598500" y="2913185"/>
          <a:ext cx="4455693" cy="35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036" bIns="0" numCol="1" spcCol="1270" anchor="t" anchorCtr="0">
          <a:noAutofit/>
        </a:bodyPr>
        <a:lstStyle/>
        <a:p>
          <a:pPr marL="0" lvl="0" indent="0" algn="r" defTabSz="977900">
            <a:lnSpc>
              <a:spcPct val="90000"/>
            </a:lnSpc>
            <a:spcBef>
              <a:spcPct val="0"/>
            </a:spcBef>
            <a:spcAft>
              <a:spcPct val="35000"/>
            </a:spcAft>
            <a:buNone/>
          </a:pPr>
          <a:r>
            <a:rPr lang="en-US" sz="2200" b="1" i="0" kern="1200" dirty="0"/>
            <a:t>ROC-AUC Score</a:t>
          </a:r>
          <a:r>
            <a:rPr lang="en-US" sz="2200" b="0" i="0" kern="1200" dirty="0"/>
            <a:t>:</a:t>
          </a:r>
          <a:endParaRPr lang="en-US" sz="2200" kern="1200" dirty="0"/>
        </a:p>
      </dsp:txBody>
      <dsp:txXfrm>
        <a:off x="598500" y="2913185"/>
        <a:ext cx="4455693" cy="356072"/>
      </dsp:txXfrm>
    </dsp:sp>
    <dsp:sp modelId="{20672386-A1D8-43AD-A0DA-EEB4CE118200}">
      <dsp:nvSpPr>
        <dsp:cNvPr id="0" name=""/>
        <dsp:cNvSpPr/>
      </dsp:nvSpPr>
      <dsp:spPr>
        <a:xfrm>
          <a:off x="3004384" y="863375"/>
          <a:ext cx="1773620" cy="4455693"/>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31403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 </a:t>
          </a:r>
          <a:r>
            <a:rPr lang="en-US" sz="1600" b="1" i="0" kern="1200" dirty="0"/>
            <a:t>Receiver Operating Characteristic (ROC) Area Under Curve (AUC)</a:t>
          </a:r>
          <a:r>
            <a:rPr lang="en-US" sz="1600" b="0" i="0" kern="1200" dirty="0"/>
            <a:t>: A measure of the classifier's ability to distinguish between classes. A higher AUC indicates better classifier performance.</a:t>
          </a:r>
          <a:endParaRPr lang="en-US" sz="1300" kern="1200" dirty="0"/>
        </a:p>
      </dsp:txBody>
      <dsp:txXfrm>
        <a:off x="3004384" y="863375"/>
        <a:ext cx="1773620" cy="4455693"/>
      </dsp:txXfrm>
    </dsp:sp>
    <dsp:sp modelId="{D682E137-4B6D-429F-B241-51E7B3E0E4EA}">
      <dsp:nvSpPr>
        <dsp:cNvPr id="0" name=""/>
        <dsp:cNvSpPr/>
      </dsp:nvSpPr>
      <dsp:spPr>
        <a:xfrm>
          <a:off x="2648311" y="393359"/>
          <a:ext cx="712145" cy="71214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AB5556D-83D5-4F28-B3F5-E6B1E61E867A}">
      <dsp:nvSpPr>
        <dsp:cNvPr id="0" name=""/>
        <dsp:cNvSpPr/>
      </dsp:nvSpPr>
      <dsp:spPr>
        <a:xfrm rot="16200000">
          <a:off x="3185337" y="2913185"/>
          <a:ext cx="4455693" cy="35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036" bIns="0" numCol="1" spcCol="1270" anchor="t" anchorCtr="0">
          <a:noAutofit/>
        </a:bodyPr>
        <a:lstStyle/>
        <a:p>
          <a:pPr marL="0" lvl="0" indent="0" algn="r" defTabSz="977900">
            <a:lnSpc>
              <a:spcPct val="90000"/>
            </a:lnSpc>
            <a:spcBef>
              <a:spcPct val="0"/>
            </a:spcBef>
            <a:spcAft>
              <a:spcPct val="35000"/>
            </a:spcAft>
            <a:buNone/>
          </a:pPr>
          <a:r>
            <a:rPr lang="en-US" sz="2200" b="1" i="0" kern="1200" dirty="0"/>
            <a:t>ROC-AUC Curve</a:t>
          </a:r>
          <a:r>
            <a:rPr lang="en-US" sz="2200" b="0" i="0" kern="1200" dirty="0"/>
            <a:t>:</a:t>
          </a:r>
        </a:p>
      </dsp:txBody>
      <dsp:txXfrm>
        <a:off x="3185337" y="2913185"/>
        <a:ext cx="4455693" cy="356072"/>
      </dsp:txXfrm>
    </dsp:sp>
    <dsp:sp modelId="{52E14827-E482-47A5-89BF-F7D64606CFFD}">
      <dsp:nvSpPr>
        <dsp:cNvPr id="0" name=""/>
        <dsp:cNvSpPr/>
      </dsp:nvSpPr>
      <dsp:spPr>
        <a:xfrm>
          <a:off x="5591220" y="863375"/>
          <a:ext cx="1773620" cy="4455693"/>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314036"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Graphical representation of the true positive rate (recall) against the false positive rate at various threshold settings. It illustrates the trade-off between true positive rate and false positive rate.</a:t>
          </a:r>
        </a:p>
      </dsp:txBody>
      <dsp:txXfrm>
        <a:off x="5591220" y="863375"/>
        <a:ext cx="1773620" cy="4455693"/>
      </dsp:txXfrm>
    </dsp:sp>
    <dsp:sp modelId="{9B6F1399-E3F2-4EBD-95DE-419314F24D98}">
      <dsp:nvSpPr>
        <dsp:cNvPr id="0" name=""/>
        <dsp:cNvSpPr/>
      </dsp:nvSpPr>
      <dsp:spPr>
        <a:xfrm>
          <a:off x="5235147" y="393359"/>
          <a:ext cx="712145" cy="712145"/>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t="-25000" b="-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0C2FCA4-938D-4E9A-B996-FB0E346C0B14}">
      <dsp:nvSpPr>
        <dsp:cNvPr id="0" name=""/>
        <dsp:cNvSpPr/>
      </dsp:nvSpPr>
      <dsp:spPr>
        <a:xfrm rot="16200000">
          <a:off x="5772173" y="2913185"/>
          <a:ext cx="4455693" cy="35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036" bIns="0" numCol="1" spcCol="1270" anchor="t" anchorCtr="0">
          <a:noAutofit/>
        </a:bodyPr>
        <a:lstStyle/>
        <a:p>
          <a:pPr marL="0" lvl="0" indent="0" algn="r" defTabSz="977900">
            <a:lnSpc>
              <a:spcPct val="90000"/>
            </a:lnSpc>
            <a:spcBef>
              <a:spcPct val="0"/>
            </a:spcBef>
            <a:spcAft>
              <a:spcPct val="35000"/>
            </a:spcAft>
            <a:buNone/>
          </a:pPr>
          <a:r>
            <a:rPr lang="en-US" sz="2200" b="1" i="0" kern="1200" dirty="0"/>
            <a:t>Precision-Recall Curve (PR Curve)</a:t>
          </a:r>
          <a:r>
            <a:rPr lang="en-US" sz="2200" b="0" i="0" kern="1200" dirty="0"/>
            <a:t>:</a:t>
          </a:r>
        </a:p>
      </dsp:txBody>
      <dsp:txXfrm>
        <a:off x="5772173" y="2913185"/>
        <a:ext cx="4455693" cy="356072"/>
      </dsp:txXfrm>
    </dsp:sp>
    <dsp:sp modelId="{7FDFA8D4-8F75-4670-95C1-2A8C710C0DE3}">
      <dsp:nvSpPr>
        <dsp:cNvPr id="0" name=""/>
        <dsp:cNvSpPr/>
      </dsp:nvSpPr>
      <dsp:spPr>
        <a:xfrm>
          <a:off x="8178056" y="863375"/>
          <a:ext cx="1773620" cy="4455693"/>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31403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 </a:t>
          </a:r>
          <a:r>
            <a:rPr lang="en-US" sz="1800" b="0" i="0" kern="1200" dirty="0"/>
            <a:t>Graphical representation of the trade-off between precision and recall for different threshold settings. It helps evaluate classifier performance when classes are imbalanced.</a:t>
          </a:r>
          <a:endParaRPr lang="en-US" sz="1300" b="0" i="0" kern="1200" dirty="0"/>
        </a:p>
      </dsp:txBody>
      <dsp:txXfrm>
        <a:off x="8178056" y="863375"/>
        <a:ext cx="1773620" cy="4455693"/>
      </dsp:txXfrm>
    </dsp:sp>
    <dsp:sp modelId="{FCCA5565-68AB-4144-881C-3A161B0DE645}">
      <dsp:nvSpPr>
        <dsp:cNvPr id="0" name=""/>
        <dsp:cNvSpPr/>
      </dsp:nvSpPr>
      <dsp:spPr>
        <a:xfrm>
          <a:off x="7821984" y="393359"/>
          <a:ext cx="712145" cy="712145"/>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1000" b="-2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87DE8-E259-43CF-BE60-6D2E666B3056}">
      <dsp:nvSpPr>
        <dsp:cNvPr id="0" name=""/>
        <dsp:cNvSpPr/>
      </dsp:nvSpPr>
      <dsp:spPr>
        <a:xfrm>
          <a:off x="1066814" y="893875"/>
          <a:ext cx="2165050" cy="1444088"/>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a:t>Model Interpretability:</a:t>
          </a:r>
          <a:endParaRPr lang="en-US" sz="1500" kern="1200" dirty="0"/>
        </a:p>
        <a:p>
          <a:pPr marL="114300" lvl="1" indent="-114300" algn="l" defTabSz="533400">
            <a:lnSpc>
              <a:spcPct val="90000"/>
            </a:lnSpc>
            <a:spcBef>
              <a:spcPct val="0"/>
            </a:spcBef>
            <a:spcAft>
              <a:spcPct val="15000"/>
            </a:spcAft>
            <a:buChar char="•"/>
          </a:pPr>
          <a:r>
            <a:rPr lang="en-US" sz="1200" kern="1200"/>
            <a:t>Explanation of model decisions is crucial for compliance.</a:t>
          </a:r>
          <a:endParaRPr lang="en-US" sz="1200" kern="1200" dirty="0"/>
        </a:p>
        <a:p>
          <a:pPr marL="114300" lvl="1" indent="-114300" algn="l" defTabSz="533400">
            <a:lnSpc>
              <a:spcPct val="90000"/>
            </a:lnSpc>
            <a:spcBef>
              <a:spcPct val="0"/>
            </a:spcBef>
            <a:spcAft>
              <a:spcPct val="15000"/>
            </a:spcAft>
            <a:buChar char="•"/>
          </a:pPr>
          <a:r>
            <a:rPr lang="en-US" sz="1200" kern="1200" dirty="0"/>
            <a:t>Complex models may lack interpretability.</a:t>
          </a:r>
        </a:p>
      </dsp:txBody>
      <dsp:txXfrm>
        <a:off x="1413223" y="893875"/>
        <a:ext cx="1818642" cy="1444088"/>
      </dsp:txXfrm>
    </dsp:sp>
    <dsp:sp modelId="{FFF270B6-4E5E-4848-811C-D02F3806D4F7}">
      <dsp:nvSpPr>
        <dsp:cNvPr id="0" name=""/>
        <dsp:cNvSpPr/>
      </dsp:nvSpPr>
      <dsp:spPr>
        <a:xfrm>
          <a:off x="1066814" y="2337964"/>
          <a:ext cx="2165050" cy="1444088"/>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a:t>Computational Efficiency:</a:t>
          </a:r>
          <a:endParaRPr lang="en-US" sz="1500" kern="1200" dirty="0"/>
        </a:p>
        <a:p>
          <a:pPr marL="114300" lvl="1" indent="-114300" algn="l" defTabSz="533400">
            <a:lnSpc>
              <a:spcPct val="90000"/>
            </a:lnSpc>
            <a:spcBef>
              <a:spcPct val="0"/>
            </a:spcBef>
            <a:spcAft>
              <a:spcPct val="15000"/>
            </a:spcAft>
            <a:buChar char="•"/>
          </a:pPr>
          <a:r>
            <a:rPr lang="en-US" sz="1200" kern="1200"/>
            <a:t>Real-time systems require fast inference.</a:t>
          </a:r>
          <a:endParaRPr lang="en-US" sz="1200" kern="1200" dirty="0"/>
        </a:p>
        <a:p>
          <a:pPr marL="114300" lvl="1" indent="-114300" algn="l" defTabSz="533400">
            <a:lnSpc>
              <a:spcPct val="90000"/>
            </a:lnSpc>
            <a:spcBef>
              <a:spcPct val="0"/>
            </a:spcBef>
            <a:spcAft>
              <a:spcPct val="15000"/>
            </a:spcAft>
            <a:buChar char="•"/>
          </a:pPr>
          <a:r>
            <a:rPr lang="en-US" sz="1200" kern="1200"/>
            <a:t>Complex models may cause latency issues.</a:t>
          </a:r>
          <a:endParaRPr lang="en-US" sz="1200" kern="1200" dirty="0"/>
        </a:p>
      </dsp:txBody>
      <dsp:txXfrm>
        <a:off x="1413223" y="2337964"/>
        <a:ext cx="1818642" cy="1444088"/>
      </dsp:txXfrm>
    </dsp:sp>
    <dsp:sp modelId="{241079BA-67C7-4D9A-A1BB-AB638C8A6973}">
      <dsp:nvSpPr>
        <dsp:cNvPr id="0" name=""/>
        <dsp:cNvSpPr/>
      </dsp:nvSpPr>
      <dsp:spPr>
        <a:xfrm>
          <a:off x="1066814" y="3782053"/>
          <a:ext cx="2165050" cy="1444088"/>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a:t>Handling Concept Drift:</a:t>
          </a:r>
          <a:endParaRPr lang="en-US" sz="1500" kern="1200" dirty="0"/>
        </a:p>
        <a:p>
          <a:pPr marL="114300" lvl="1" indent="-114300" algn="l" defTabSz="533400">
            <a:lnSpc>
              <a:spcPct val="90000"/>
            </a:lnSpc>
            <a:spcBef>
              <a:spcPct val="0"/>
            </a:spcBef>
            <a:spcAft>
              <a:spcPct val="15000"/>
            </a:spcAft>
            <a:buChar char="•"/>
          </a:pPr>
          <a:r>
            <a:rPr lang="en-US" sz="1200" kern="1200"/>
            <a:t>Fraud patterns change over time, leading to concept drift.</a:t>
          </a:r>
          <a:endParaRPr lang="en-US" sz="1200" kern="1200" dirty="0"/>
        </a:p>
        <a:p>
          <a:pPr marL="114300" lvl="1" indent="-114300" algn="l" defTabSz="533400">
            <a:lnSpc>
              <a:spcPct val="90000"/>
            </a:lnSpc>
            <a:spcBef>
              <a:spcPct val="0"/>
            </a:spcBef>
            <a:spcAft>
              <a:spcPct val="15000"/>
            </a:spcAft>
            <a:buChar char="•"/>
          </a:pPr>
          <a:r>
            <a:rPr lang="en-US" sz="1200" kern="1200"/>
            <a:t>Models must adapt to maintain effectiveness.</a:t>
          </a:r>
          <a:endParaRPr lang="en-US" sz="1200" kern="1200" dirty="0"/>
        </a:p>
      </dsp:txBody>
      <dsp:txXfrm>
        <a:off x="1413223" y="3782053"/>
        <a:ext cx="1818642" cy="1444088"/>
      </dsp:txXfrm>
    </dsp:sp>
    <dsp:sp modelId="{5AF92C54-607E-4C99-B17E-08ECECE4686C}">
      <dsp:nvSpPr>
        <dsp:cNvPr id="0" name=""/>
        <dsp:cNvSpPr/>
      </dsp:nvSpPr>
      <dsp:spPr>
        <a:xfrm>
          <a:off x="-87878" y="147712"/>
          <a:ext cx="1443367" cy="1443367"/>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t>Challenges</a:t>
          </a:r>
          <a:endParaRPr lang="en-US" sz="1600" kern="1200" dirty="0"/>
        </a:p>
      </dsp:txBody>
      <dsp:txXfrm>
        <a:off x="123498" y="359088"/>
        <a:ext cx="1020615" cy="1020615"/>
      </dsp:txXfrm>
    </dsp:sp>
    <dsp:sp modelId="{5379073B-DC1A-448B-A28B-F2D5A821EA5E}">
      <dsp:nvSpPr>
        <dsp:cNvPr id="0" name=""/>
        <dsp:cNvSpPr/>
      </dsp:nvSpPr>
      <dsp:spPr>
        <a:xfrm>
          <a:off x="4675232" y="893875"/>
          <a:ext cx="2165050" cy="1444088"/>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a:t>Model Explainability:</a:t>
          </a:r>
          <a:endParaRPr lang="en-US" sz="1500" kern="1200" dirty="0"/>
        </a:p>
        <a:p>
          <a:pPr marL="114300" lvl="1" indent="-114300" algn="l" defTabSz="533400">
            <a:lnSpc>
              <a:spcPct val="90000"/>
            </a:lnSpc>
            <a:spcBef>
              <a:spcPct val="0"/>
            </a:spcBef>
            <a:spcAft>
              <a:spcPct val="15000"/>
            </a:spcAft>
            <a:buChar char="•"/>
          </a:pPr>
          <a:r>
            <a:rPr lang="en-US" sz="1200" kern="1200" dirty="0"/>
            <a:t>Use interpretable models alongside complex ones.</a:t>
          </a:r>
        </a:p>
        <a:p>
          <a:pPr marL="114300" lvl="1" indent="-114300" algn="l" defTabSz="533400">
            <a:lnSpc>
              <a:spcPct val="90000"/>
            </a:lnSpc>
            <a:spcBef>
              <a:spcPct val="0"/>
            </a:spcBef>
            <a:spcAft>
              <a:spcPct val="15000"/>
            </a:spcAft>
            <a:buChar char="•"/>
          </a:pPr>
          <a:r>
            <a:rPr lang="en-US" sz="1200" kern="1200" dirty="0"/>
            <a:t>Implement techniques like SHAP values.</a:t>
          </a:r>
        </a:p>
      </dsp:txBody>
      <dsp:txXfrm>
        <a:off x="5021640" y="893875"/>
        <a:ext cx="1818642" cy="1444088"/>
      </dsp:txXfrm>
    </dsp:sp>
    <dsp:sp modelId="{4DD5DB3C-1951-489B-858D-92E8C358B28F}">
      <dsp:nvSpPr>
        <dsp:cNvPr id="0" name=""/>
        <dsp:cNvSpPr/>
      </dsp:nvSpPr>
      <dsp:spPr>
        <a:xfrm>
          <a:off x="4675232" y="2337964"/>
          <a:ext cx="2165050" cy="1444088"/>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dirty="0"/>
            <a:t>Computational Optimization:</a:t>
          </a:r>
        </a:p>
        <a:p>
          <a:pPr marL="114300" lvl="1" indent="-114300" algn="l" defTabSz="533400">
            <a:lnSpc>
              <a:spcPct val="90000"/>
            </a:lnSpc>
            <a:spcBef>
              <a:spcPct val="0"/>
            </a:spcBef>
            <a:spcAft>
              <a:spcPct val="15000"/>
            </a:spcAft>
            <a:buChar char="•"/>
          </a:pPr>
          <a:r>
            <a:rPr lang="en-US" sz="1200" kern="1200" dirty="0"/>
            <a:t>Optimize model architecture and feature engineering.</a:t>
          </a:r>
        </a:p>
        <a:p>
          <a:pPr marL="114300" lvl="1" indent="-114300" algn="l" defTabSz="533400">
            <a:lnSpc>
              <a:spcPct val="90000"/>
            </a:lnSpc>
            <a:spcBef>
              <a:spcPct val="0"/>
            </a:spcBef>
            <a:spcAft>
              <a:spcPct val="15000"/>
            </a:spcAft>
            <a:buChar char="•"/>
          </a:pPr>
          <a:r>
            <a:rPr lang="en-US" sz="1200" kern="1200" dirty="0"/>
            <a:t>Use model compression techniques.</a:t>
          </a:r>
        </a:p>
      </dsp:txBody>
      <dsp:txXfrm>
        <a:off x="5021640" y="2337964"/>
        <a:ext cx="1818642" cy="1444088"/>
      </dsp:txXfrm>
    </dsp:sp>
    <dsp:sp modelId="{08C5060E-840E-42E5-8074-0CDD55C01796}">
      <dsp:nvSpPr>
        <dsp:cNvPr id="0" name=""/>
        <dsp:cNvSpPr/>
      </dsp:nvSpPr>
      <dsp:spPr>
        <a:xfrm>
          <a:off x="3520538" y="316528"/>
          <a:ext cx="1443367" cy="1443367"/>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Considerations</a:t>
          </a:r>
          <a:endParaRPr lang="en-US" sz="1200" kern="1200" dirty="0"/>
        </a:p>
      </dsp:txBody>
      <dsp:txXfrm>
        <a:off x="3731914" y="527904"/>
        <a:ext cx="1020615" cy="1020615"/>
      </dsp:txXfrm>
    </dsp:sp>
    <dsp:sp modelId="{171A21D0-30E5-4ABE-9203-D5130F306982}">
      <dsp:nvSpPr>
        <dsp:cNvPr id="0" name=""/>
        <dsp:cNvSpPr/>
      </dsp:nvSpPr>
      <dsp:spPr>
        <a:xfrm>
          <a:off x="8283650" y="893875"/>
          <a:ext cx="2514430" cy="3294370"/>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Real-time implementation of fraud detection models poses challenges related to interpretability, computational efficiency, and concept drift. By addressing these challenges and considering the aforementioned considerations, organizations can deploy effective fraud detection systems in real-time payment processing environments</a:t>
          </a:r>
        </a:p>
      </dsp:txBody>
      <dsp:txXfrm>
        <a:off x="8685959" y="893875"/>
        <a:ext cx="2112121" cy="3294370"/>
      </dsp:txXfrm>
    </dsp:sp>
    <dsp:sp modelId="{BBB55170-1C27-4853-B168-1DF6E2CA4D7B}">
      <dsp:nvSpPr>
        <dsp:cNvPr id="0" name=""/>
        <dsp:cNvSpPr/>
      </dsp:nvSpPr>
      <dsp:spPr>
        <a:xfrm>
          <a:off x="7253257" y="269388"/>
          <a:ext cx="1443367" cy="1443367"/>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1" kern="1200"/>
            <a:t>Conclusion</a:t>
          </a:r>
          <a:endParaRPr lang="en-US" sz="1700" kern="1200" dirty="0"/>
        </a:p>
      </dsp:txBody>
      <dsp:txXfrm>
        <a:off x="7464633" y="480764"/>
        <a:ext cx="1020615" cy="1020615"/>
      </dsp:txXfrm>
    </dsp:sp>
  </dsp:spTree>
</dsp:drawing>
</file>

<file path=ppt/diagrams/layout1.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19/04/2024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5A7CF-3376-47CC-BF00-795D8310999B}" type="slidenum">
              <a:rPr lang="en-GB" smtClean="0"/>
              <a:t>1</a:t>
            </a:fld>
            <a:endParaRPr lang="en-GB"/>
          </a:p>
        </p:txBody>
      </p:sp>
    </p:spTree>
    <p:extLst>
      <p:ext uri="{BB962C8B-B14F-4D97-AF65-F5344CB8AC3E}">
        <p14:creationId xmlns:p14="http://schemas.microsoft.com/office/powerpoint/2010/main" val="304758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5A7CF-3376-47CC-BF00-795D8310999B}" type="slidenum">
              <a:rPr lang="en-GB" smtClean="0"/>
              <a:t>2</a:t>
            </a:fld>
            <a:endParaRPr lang="en-GB"/>
          </a:p>
        </p:txBody>
      </p:sp>
    </p:spTree>
    <p:extLst>
      <p:ext uri="{BB962C8B-B14F-4D97-AF65-F5344CB8AC3E}">
        <p14:creationId xmlns:p14="http://schemas.microsoft.com/office/powerpoint/2010/main" val="4116923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5A7CF-3376-47CC-BF00-795D8310999B}" type="slidenum">
              <a:rPr lang="en-GB" smtClean="0"/>
              <a:t>5</a:t>
            </a:fld>
            <a:endParaRPr lang="en-GB"/>
          </a:p>
        </p:txBody>
      </p:sp>
    </p:spTree>
    <p:extLst>
      <p:ext uri="{BB962C8B-B14F-4D97-AF65-F5344CB8AC3E}">
        <p14:creationId xmlns:p14="http://schemas.microsoft.com/office/powerpoint/2010/main" val="3189410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764DE79-268F-4C1A-8933-263129D2AF90}" type="datetimeFigureOut">
              <a:rPr lang="en-US" smtClean="0"/>
              <a:t>4/19/2024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1302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130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6878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109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6337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66742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838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4827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1494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9663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9292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689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7635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4659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564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2326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8463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DA2"/>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64DE79-268F-4C1A-8933-263129D2AF90}" type="datetimeFigureOut">
              <a:rPr lang="en-US" smtClean="0"/>
              <a:t>4/19/2024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470910026"/>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hyperlink" Target="http://www.linkedin.com/in/kamakshisharma2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amakshii22/Fraud_Detection/blob/main/Project_Fraud_Detection.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189" y="-13945"/>
            <a:ext cx="10855311" cy="6885890"/>
          </a:xfrm>
          <a:prstGeom prst="rect">
            <a:avLst/>
          </a:prstGeom>
        </p:spPr>
      </p:pic>
      <p:sp>
        <p:nvSpPr>
          <p:cNvPr id="8" name="Title 1"/>
          <p:cNvSpPr txBox="1">
            <a:spLocks/>
          </p:cNvSpPr>
          <p:nvPr/>
        </p:nvSpPr>
        <p:spPr>
          <a:xfrm>
            <a:off x="0" y="2335212"/>
            <a:ext cx="11389883" cy="130456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i="1" dirty="0">
                <a:latin typeface="+mn-lt"/>
                <a:ea typeface="+mn-ea"/>
                <a:cs typeface="+mn-cs"/>
              </a:rPr>
              <a:t>Securing Financial Transactions:</a:t>
            </a:r>
            <a:br>
              <a:rPr lang="en-US" i="1" dirty="0">
                <a:latin typeface="+mn-lt"/>
                <a:ea typeface="+mn-ea"/>
                <a:cs typeface="+mn-cs"/>
              </a:rPr>
            </a:br>
            <a:r>
              <a:rPr lang="en-US" b="1" i="1" dirty="0">
                <a:latin typeface="+mn-lt"/>
                <a:ea typeface="+mn-ea"/>
                <a:cs typeface="+mn-cs"/>
              </a:rPr>
              <a:t>Credit Card Fraud Detection</a:t>
            </a:r>
          </a:p>
          <a:p>
            <a:pPr>
              <a:spcAft>
                <a:spcPts val="600"/>
              </a:spcAft>
            </a:pPr>
            <a:endParaRPr lang="en-US" sz="4500" b="1" dirty="0">
              <a:latin typeface="Bahnschrift Condensed" panose="020B0502040204020203" pitchFamily="34" charset="0"/>
            </a:endParaRPr>
          </a:p>
        </p:txBody>
      </p:sp>
      <p:cxnSp>
        <p:nvCxnSpPr>
          <p:cNvPr id="9" name="Straight Connector 8"/>
          <p:cNvCxnSpPr>
            <a:cxnSpLocks/>
          </p:cNvCxnSpPr>
          <p:nvPr/>
        </p:nvCxnSpPr>
        <p:spPr>
          <a:xfrm>
            <a:off x="-23190" y="3759060"/>
            <a:ext cx="6409242"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Subtitle 2"/>
          <p:cNvSpPr txBox="1">
            <a:spLocks/>
          </p:cNvSpPr>
          <p:nvPr/>
        </p:nvSpPr>
        <p:spPr>
          <a:xfrm>
            <a:off x="0" y="3299017"/>
            <a:ext cx="7869333" cy="13045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i="1" dirty="0">
              <a:latin typeface="Bahnschrift Light" panose="020B0502040204020203" pitchFamily="34" charset="0"/>
            </a:endParaRPr>
          </a:p>
          <a:p>
            <a:pPr marL="0" indent="0">
              <a:buNone/>
            </a:pPr>
            <a:r>
              <a:rPr lang="en-US" sz="2400" i="1" dirty="0"/>
              <a:t>Advancing Financial Security and Prevention Through Machine Learning Innovations</a:t>
            </a:r>
          </a:p>
        </p:txBody>
      </p:sp>
      <p:sp>
        <p:nvSpPr>
          <p:cNvPr id="14" name="Double Brace 13"/>
          <p:cNvSpPr/>
          <p:nvPr/>
        </p:nvSpPr>
        <p:spPr>
          <a:xfrm>
            <a:off x="7233923" y="4868494"/>
            <a:ext cx="4011106" cy="1304561"/>
          </a:xfrm>
          <a:prstGeom prst="bracePair">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hlinkClick r:id="rId4">
                  <a:extLst>
                    <a:ext uri="{A12FA001-AC4F-418D-AE19-62706E023703}">
                      <ahyp:hlinkClr xmlns:ahyp="http://schemas.microsoft.com/office/drawing/2018/hyperlinkcolor" val="tx"/>
                    </a:ext>
                  </a:extLst>
                </a:hlinkClick>
              </a:rPr>
              <a:t>Kamakshi Sharma</a:t>
            </a:r>
            <a:endParaRPr lang="en-US" sz="2400" b="1" dirty="0"/>
          </a:p>
          <a:p>
            <a:pPr algn="ctr"/>
            <a:r>
              <a:rPr lang="en-US" sz="1400" dirty="0"/>
              <a:t>Data enthusiast and lifelong learner ✨</a:t>
            </a:r>
          </a:p>
        </p:txBody>
      </p:sp>
      <p:pic>
        <p:nvPicPr>
          <p:cNvPr id="1026" name="Picture 2" descr="GitHub - saarques/credit-card-fraud-detection: This repository contains  files which were used to create the web app for credit card fraud detection.">
            <a:extLst>
              <a:ext uri="{FF2B5EF4-FFF2-40B4-BE49-F238E27FC236}">
                <a16:creationId xmlns:a16="http://schemas.microsoft.com/office/drawing/2014/main" id="{A8754410-DF3E-4571-8283-88272AA7F76D}"/>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183" r="90020"/>
                    </a14:imgEffect>
                  </a14:imgLayer>
                </a14:imgProps>
              </a:ext>
              <a:ext uri="{28A0092B-C50C-407E-A947-70E740481C1C}">
                <a14:useLocalDpi xmlns:a14="http://schemas.microsoft.com/office/drawing/2010/main" val="0"/>
              </a:ext>
            </a:extLst>
          </a:blip>
          <a:srcRect l="203" t="-3131"/>
          <a:stretch/>
        </p:blipFill>
        <p:spPr bwMode="auto">
          <a:xfrm>
            <a:off x="7594124" y="-18982"/>
            <a:ext cx="4288893" cy="300385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05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0807" y="141371"/>
            <a:ext cx="10530385" cy="535627"/>
          </a:xfrm>
        </p:spPr>
        <p:txBody>
          <a:bodyPr>
            <a:normAutofit fontScale="90000"/>
          </a:bodyPr>
          <a:lstStyle/>
          <a:p>
            <a:pPr algn="ctr"/>
            <a:r>
              <a:rPr lang="en-US" b="1" dirty="0"/>
              <a:t>Logistic Regression Evaluation and Inferences</a:t>
            </a:r>
          </a:p>
        </p:txBody>
      </p:sp>
      <p:sp>
        <p:nvSpPr>
          <p:cNvPr id="25" name="Rectangle 24"/>
          <p:cNvSpPr/>
          <p:nvPr/>
        </p:nvSpPr>
        <p:spPr>
          <a:xfrm>
            <a:off x="830807" y="3318951"/>
            <a:ext cx="10927785" cy="3708708"/>
          </a:xfrm>
          <a:prstGeom prst="rect">
            <a:avLst/>
          </a:prstGeom>
        </p:spPr>
        <p:txBody>
          <a:bodyPr wrap="square">
            <a:spAutoFit/>
          </a:bodyPr>
          <a:lstStyle/>
          <a:p>
            <a:r>
              <a:rPr lang="en-US" b="1" dirty="0"/>
              <a:t>Inferences :</a:t>
            </a:r>
            <a:endParaRPr lang="en-US" dirty="0"/>
          </a:p>
          <a:p>
            <a:pPr marL="285750" indent="-285750">
              <a:buFont typeface="Arial" panose="020B0604020202020204" pitchFamily="34" charset="0"/>
              <a:buChar char="•"/>
            </a:pPr>
            <a:r>
              <a:rPr lang="en-US" dirty="0"/>
              <a:t>This model achieves an </a:t>
            </a:r>
            <a:r>
              <a:rPr lang="en-US" b="1" dirty="0"/>
              <a:t>accuracy</a:t>
            </a:r>
            <a:r>
              <a:rPr lang="en-US" dirty="0"/>
              <a:t> of 89%, with high </a:t>
            </a:r>
            <a:r>
              <a:rPr lang="en-US" b="1" dirty="0"/>
              <a:t>precision</a:t>
            </a:r>
            <a:r>
              <a:rPr lang="en-US" dirty="0"/>
              <a:t> (1.00) for non-fraudulent transactions but low precision (0.04) for fraudulent ones.</a:t>
            </a:r>
          </a:p>
          <a:p>
            <a:pPr marL="285750" indent="-285750">
              <a:buFont typeface="Arial" panose="020B0604020202020204" pitchFamily="34" charset="0"/>
              <a:buChar char="•"/>
            </a:pPr>
            <a:r>
              <a:rPr lang="en-US" dirty="0"/>
              <a:t>It exhibits high </a:t>
            </a:r>
            <a:r>
              <a:rPr lang="en-US" b="1" dirty="0"/>
              <a:t>recall</a:t>
            </a:r>
            <a:r>
              <a:rPr lang="en-US" dirty="0"/>
              <a:t> (0.76) for fraud, but lower recall (0.89) for non-fraud cases, indicating some missed normal transactions.</a:t>
            </a:r>
          </a:p>
          <a:p>
            <a:pPr marL="285750" indent="-285750">
              <a:buFont typeface="Arial" panose="020B0604020202020204" pitchFamily="34" charset="0"/>
              <a:buChar char="•"/>
            </a:pPr>
            <a:r>
              <a:rPr lang="en-US" dirty="0"/>
              <a:t>The </a:t>
            </a:r>
            <a:r>
              <a:rPr lang="en-US" b="1" dirty="0"/>
              <a:t>F1-scores</a:t>
            </a:r>
            <a:r>
              <a:rPr lang="en-US" dirty="0"/>
              <a:t> are 0.94 for non-fraud and 0.07 for fraud, suggesting a significant imbalance between precision and recall for fraudulent transactions.</a:t>
            </a:r>
          </a:p>
          <a:p>
            <a:pPr marL="285750" indent="-285750">
              <a:buFont typeface="Arial" panose="020B0604020202020204" pitchFamily="34" charset="0"/>
              <a:buChar char="•"/>
            </a:pPr>
            <a:r>
              <a:rPr lang="en-US" dirty="0"/>
              <a:t>The </a:t>
            </a:r>
            <a:r>
              <a:rPr lang="en-US" b="1" dirty="0"/>
              <a:t>ROC-AUC score</a:t>
            </a:r>
            <a:r>
              <a:rPr lang="en-US" dirty="0"/>
              <a:t> is 0.9088, indicating good discriminative ability between fraudulent and normal transactions.</a:t>
            </a:r>
          </a:p>
          <a:p>
            <a:pPr marL="285750" indent="-285750">
              <a:buFont typeface="Arial" panose="020B0604020202020204" pitchFamily="34" charset="0"/>
              <a:buChar char="•"/>
            </a:pPr>
            <a:r>
              <a:rPr lang="en-US" b="1" dirty="0"/>
              <a:t>ROC-AUC curve</a:t>
            </a:r>
            <a:r>
              <a:rPr lang="en-US" dirty="0"/>
              <a:t> displays good separation between TPR and FPR.</a:t>
            </a:r>
          </a:p>
          <a:p>
            <a:pPr marL="285750" indent="-285750">
              <a:buFont typeface="Arial" panose="020B0604020202020204" pitchFamily="34" charset="0"/>
              <a:buChar char="•"/>
            </a:pPr>
            <a:r>
              <a:rPr lang="en-US" dirty="0"/>
              <a:t>The </a:t>
            </a:r>
            <a:r>
              <a:rPr lang="en-US" b="1" dirty="0"/>
              <a:t>PR curve</a:t>
            </a:r>
            <a:r>
              <a:rPr lang="en-US" dirty="0"/>
              <a:t> shows prioritization of capturing fraud (high recall) at the expense of misclassifying normal transactions (low precision).</a:t>
            </a:r>
          </a:p>
          <a:p>
            <a:r>
              <a:rPr lang="en-US" dirty="0"/>
              <a:t>Overall, the model performs well in identifying fraud but misclassify normal transactions.</a:t>
            </a:r>
          </a:p>
          <a:p>
            <a:endParaRPr lang="en-US" sz="1900" b="1" dirty="0"/>
          </a:p>
        </p:txBody>
      </p:sp>
      <p:sp>
        <p:nvSpPr>
          <p:cNvPr id="8" name="TextBox 7">
            <a:extLst>
              <a:ext uri="{FF2B5EF4-FFF2-40B4-BE49-F238E27FC236}">
                <a16:creationId xmlns:a16="http://schemas.microsoft.com/office/drawing/2014/main" id="{0252825B-081A-44D3-8986-68F8F46DF39F}"/>
              </a:ext>
            </a:extLst>
          </p:cNvPr>
          <p:cNvSpPr txBox="1"/>
          <p:nvPr/>
        </p:nvSpPr>
        <p:spPr>
          <a:xfrm>
            <a:off x="830807" y="676998"/>
            <a:ext cx="10927785" cy="1384995"/>
          </a:xfrm>
          <a:prstGeom prst="rect">
            <a:avLst/>
          </a:prstGeom>
          <a:noFill/>
        </p:spPr>
        <p:txBody>
          <a:bodyPr wrap="square">
            <a:spAutoFit/>
          </a:bodyPr>
          <a:lstStyle/>
          <a:p>
            <a:r>
              <a:rPr lang="en-US" dirty="0"/>
              <a:t>What does Logistic regression do ?  </a:t>
            </a:r>
          </a:p>
          <a:p>
            <a:r>
              <a:rPr lang="en-US" dirty="0"/>
              <a:t>It creates a linear decision boundary by fitting a logistic function to the input features, separating the data into two classes. It calculates the probability of a data point belonging to a certain class based on its features.</a:t>
            </a:r>
          </a:p>
          <a:p>
            <a:endParaRPr lang="en-US" sz="1100" dirty="0"/>
          </a:p>
          <a:p>
            <a:r>
              <a:rPr lang="en-US" sz="1900" b="1" dirty="0"/>
              <a:t>Evaluation : </a:t>
            </a:r>
          </a:p>
        </p:txBody>
      </p:sp>
      <p:pic>
        <p:nvPicPr>
          <p:cNvPr id="4" name="Picture 3">
            <a:extLst>
              <a:ext uri="{FF2B5EF4-FFF2-40B4-BE49-F238E27FC236}">
                <a16:creationId xmlns:a16="http://schemas.microsoft.com/office/drawing/2014/main" id="{328671E7-ADF2-4B93-8E2B-2A13001E56AE}"/>
              </a:ext>
            </a:extLst>
          </p:cNvPr>
          <p:cNvPicPr>
            <a:picLocks noChangeAspect="1"/>
          </p:cNvPicPr>
          <p:nvPr/>
        </p:nvPicPr>
        <p:blipFill>
          <a:blip r:embed="rId2"/>
          <a:stretch>
            <a:fillRect/>
          </a:stretch>
        </p:blipFill>
        <p:spPr>
          <a:xfrm>
            <a:off x="2493971" y="1724880"/>
            <a:ext cx="2936711" cy="1704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0" name="Picture 4">
            <a:extLst>
              <a:ext uri="{FF2B5EF4-FFF2-40B4-BE49-F238E27FC236}">
                <a16:creationId xmlns:a16="http://schemas.microsoft.com/office/drawing/2014/main" id="{0BE498B2-FAD9-4BE9-B039-507687EFA2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5807568" y="1684695"/>
            <a:ext cx="2572555" cy="1848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5E236E7-E074-4C94-892E-538456A6CE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435"/>
          <a:stretch/>
        </p:blipFill>
        <p:spPr bwMode="auto">
          <a:xfrm>
            <a:off x="8920405" y="1664186"/>
            <a:ext cx="2572555" cy="18282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build="allAtOnce"/>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0807" y="141371"/>
            <a:ext cx="10530385" cy="535627"/>
          </a:xfrm>
        </p:spPr>
        <p:txBody>
          <a:bodyPr>
            <a:normAutofit fontScale="90000"/>
          </a:bodyPr>
          <a:lstStyle/>
          <a:p>
            <a:pPr algn="ctr"/>
            <a:r>
              <a:rPr lang="en-US" b="1" dirty="0"/>
              <a:t>Random forest Evaluation and Inferences</a:t>
            </a:r>
          </a:p>
        </p:txBody>
      </p:sp>
      <p:sp>
        <p:nvSpPr>
          <p:cNvPr id="25" name="Rectangle 24"/>
          <p:cNvSpPr/>
          <p:nvPr/>
        </p:nvSpPr>
        <p:spPr>
          <a:xfrm>
            <a:off x="973138" y="3563476"/>
            <a:ext cx="10927785" cy="3431709"/>
          </a:xfrm>
          <a:prstGeom prst="rect">
            <a:avLst/>
          </a:prstGeom>
        </p:spPr>
        <p:txBody>
          <a:bodyPr wrap="square">
            <a:spAutoFit/>
          </a:bodyPr>
          <a:lstStyle/>
          <a:p>
            <a:r>
              <a:rPr lang="en-US" b="1" dirty="0"/>
              <a:t>Inferences :</a:t>
            </a:r>
            <a:endParaRPr lang="en-US" dirty="0"/>
          </a:p>
          <a:p>
            <a:pPr marL="285750" indent="-285750">
              <a:buFont typeface="Arial" panose="020B0604020202020204" pitchFamily="34" charset="0"/>
              <a:buChar char="•"/>
            </a:pPr>
            <a:r>
              <a:rPr lang="en-US" dirty="0"/>
              <a:t>Achieves a perfect </a:t>
            </a:r>
            <a:r>
              <a:rPr lang="en-US" b="1" dirty="0"/>
              <a:t>accuracy</a:t>
            </a:r>
            <a:r>
              <a:rPr lang="en-US" dirty="0"/>
              <a:t> (1.00), indicating it classified all transactions correctly (might be due to overfitting on the training data).</a:t>
            </a:r>
          </a:p>
          <a:p>
            <a:pPr marL="285750" indent="-285750">
              <a:buFont typeface="Arial" panose="020B0604020202020204" pitchFamily="34" charset="0"/>
              <a:buChar char="•"/>
            </a:pPr>
            <a:r>
              <a:rPr lang="en-US" dirty="0"/>
              <a:t>Both </a:t>
            </a:r>
            <a:r>
              <a:rPr lang="en-US" b="1" dirty="0"/>
              <a:t>precision and recall</a:t>
            </a:r>
            <a:r>
              <a:rPr lang="en-US" dirty="0"/>
              <a:t> are high for both fraudulent and non-fraudulent transactions.</a:t>
            </a:r>
          </a:p>
          <a:p>
            <a:pPr marL="285750" indent="-285750">
              <a:buFont typeface="Arial" panose="020B0604020202020204" pitchFamily="34" charset="0"/>
              <a:buChar char="•"/>
            </a:pPr>
            <a:r>
              <a:rPr lang="en-US" b="1" dirty="0"/>
              <a:t>F1-scores</a:t>
            </a:r>
            <a:r>
              <a:rPr lang="en-US" dirty="0"/>
              <a:t> are also high for both classes.</a:t>
            </a:r>
          </a:p>
          <a:p>
            <a:pPr marL="285750" indent="-285750">
              <a:buFont typeface="Arial" panose="020B0604020202020204" pitchFamily="34" charset="0"/>
              <a:buChar char="•"/>
            </a:pPr>
            <a:r>
              <a:rPr lang="en-US" b="1" dirty="0"/>
              <a:t>ROC-AUC score</a:t>
            </a:r>
            <a:r>
              <a:rPr lang="en-US" dirty="0"/>
              <a:t> (0.9930) suggests excellent discriminative ability between classes.</a:t>
            </a:r>
          </a:p>
          <a:p>
            <a:pPr marL="285750" indent="-285750">
              <a:buFont typeface="Arial" panose="020B0604020202020204" pitchFamily="34" charset="0"/>
              <a:buChar char="•"/>
            </a:pPr>
            <a:r>
              <a:rPr lang="en-US" b="1" dirty="0"/>
              <a:t>ROC Curve</a:t>
            </a:r>
            <a:r>
              <a:rPr lang="en-US" dirty="0"/>
              <a:t>: Close to top-left corner, indicating good TPR-FPR trade-off.</a:t>
            </a:r>
          </a:p>
          <a:p>
            <a:pPr marL="285750" indent="-285750">
              <a:buFont typeface="Arial" panose="020B0604020202020204" pitchFamily="34" charset="0"/>
              <a:buChar char="•"/>
            </a:pPr>
            <a:r>
              <a:rPr lang="en-US" b="1" dirty="0"/>
              <a:t>Precision-Recall Curve</a:t>
            </a:r>
            <a:r>
              <a:rPr lang="en-US" dirty="0"/>
              <a:t>: Fairly close to top-left corner, indicating good precision-recall balance.</a:t>
            </a:r>
          </a:p>
          <a:p>
            <a:pPr marL="285750" indent="-285750">
              <a:buFont typeface="Arial" panose="020B0604020202020204" pitchFamily="34" charset="0"/>
              <a:buChar char="•"/>
            </a:pPr>
            <a:endParaRPr lang="en-US" dirty="0"/>
          </a:p>
          <a:p>
            <a:r>
              <a:rPr lang="en-US" dirty="0"/>
              <a:t>However, the perfect accuracy on the test data raises concerns about potential overfitting and the model's ability to generalize to unseen data.</a:t>
            </a:r>
          </a:p>
          <a:p>
            <a:endParaRPr lang="en-US" sz="1900" b="1" dirty="0"/>
          </a:p>
        </p:txBody>
      </p:sp>
      <p:sp>
        <p:nvSpPr>
          <p:cNvPr id="8" name="TextBox 7">
            <a:extLst>
              <a:ext uri="{FF2B5EF4-FFF2-40B4-BE49-F238E27FC236}">
                <a16:creationId xmlns:a16="http://schemas.microsoft.com/office/drawing/2014/main" id="{0252825B-081A-44D3-8986-68F8F46DF39F}"/>
              </a:ext>
            </a:extLst>
          </p:cNvPr>
          <p:cNvSpPr txBox="1"/>
          <p:nvPr/>
        </p:nvSpPr>
        <p:spPr>
          <a:xfrm>
            <a:off x="830807" y="609076"/>
            <a:ext cx="10927785" cy="1569660"/>
          </a:xfrm>
          <a:prstGeom prst="rect">
            <a:avLst/>
          </a:prstGeom>
          <a:noFill/>
        </p:spPr>
        <p:txBody>
          <a:bodyPr wrap="square">
            <a:spAutoFit/>
          </a:bodyPr>
          <a:lstStyle/>
          <a:p>
            <a:r>
              <a:rPr lang="en-US" dirty="0"/>
              <a:t>What does Random Forest do ?  </a:t>
            </a:r>
          </a:p>
          <a:p>
            <a:r>
              <a:rPr lang="en-US" sz="1600" dirty="0"/>
              <a:t>It constructs multiple decision trees using bootstrapped samples of the dataset and randomly selected subsets of features. Each tree "votes" on the class of an input, and the final prediction is determined by the most common class among all trees. This ensemble approach helps capture complex relationships in the data.</a:t>
            </a:r>
          </a:p>
          <a:p>
            <a:endParaRPr lang="en-US" sz="1100" dirty="0"/>
          </a:p>
          <a:p>
            <a:r>
              <a:rPr lang="en-US" sz="1900" b="1" dirty="0"/>
              <a:t>Evaluation : </a:t>
            </a:r>
          </a:p>
        </p:txBody>
      </p:sp>
      <p:pic>
        <p:nvPicPr>
          <p:cNvPr id="3" name="Picture 2">
            <a:extLst>
              <a:ext uri="{FF2B5EF4-FFF2-40B4-BE49-F238E27FC236}">
                <a16:creationId xmlns:a16="http://schemas.microsoft.com/office/drawing/2014/main" id="{B5548CF2-251E-44E4-A845-A82B22E14CB4}"/>
              </a:ext>
            </a:extLst>
          </p:cNvPr>
          <p:cNvPicPr>
            <a:picLocks noChangeAspect="1"/>
          </p:cNvPicPr>
          <p:nvPr/>
        </p:nvPicPr>
        <p:blipFill>
          <a:blip r:embed="rId2"/>
          <a:stretch>
            <a:fillRect/>
          </a:stretch>
        </p:blipFill>
        <p:spPr>
          <a:xfrm>
            <a:off x="2382104" y="1792399"/>
            <a:ext cx="3410424" cy="1867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170" name="Picture 2">
            <a:extLst>
              <a:ext uri="{FF2B5EF4-FFF2-40B4-BE49-F238E27FC236}">
                <a16:creationId xmlns:a16="http://schemas.microsoft.com/office/drawing/2014/main" id="{2388B4F4-2BCA-4C3F-9257-1D99213C62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505"/>
          <a:stretch/>
        </p:blipFill>
        <p:spPr bwMode="auto">
          <a:xfrm>
            <a:off x="6095997" y="1776617"/>
            <a:ext cx="2611795" cy="18987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72AC707-894E-43A3-9C2D-885EBE1088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9011261" y="1776617"/>
            <a:ext cx="2586192" cy="18987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91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build="allAtOnce"/>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0807" y="141371"/>
            <a:ext cx="10530385" cy="535627"/>
          </a:xfrm>
        </p:spPr>
        <p:txBody>
          <a:bodyPr>
            <a:normAutofit fontScale="90000"/>
          </a:bodyPr>
          <a:lstStyle/>
          <a:p>
            <a:pPr algn="ctr"/>
            <a:r>
              <a:rPr lang="en-US" b="1" dirty="0"/>
              <a:t>Isolation Forest Evaluation and Inferences</a:t>
            </a:r>
          </a:p>
        </p:txBody>
      </p:sp>
      <p:sp>
        <p:nvSpPr>
          <p:cNvPr id="25" name="Rectangle 24"/>
          <p:cNvSpPr/>
          <p:nvPr/>
        </p:nvSpPr>
        <p:spPr>
          <a:xfrm>
            <a:off x="1275469" y="3795382"/>
            <a:ext cx="10085723" cy="2862322"/>
          </a:xfrm>
          <a:prstGeom prst="rect">
            <a:avLst/>
          </a:prstGeom>
        </p:spPr>
        <p:txBody>
          <a:bodyPr wrap="square">
            <a:spAutoFit/>
          </a:bodyPr>
          <a:lstStyle/>
          <a:p>
            <a:r>
              <a:rPr lang="en-US" b="1" dirty="0"/>
              <a:t>Inferences :</a:t>
            </a:r>
            <a:endParaRPr lang="en-US" dirty="0"/>
          </a:p>
          <a:p>
            <a:pPr marL="285750" indent="-285750">
              <a:buFont typeface="Arial" panose="020B0604020202020204" pitchFamily="34" charset="0"/>
              <a:buChar char="•"/>
            </a:pPr>
            <a:r>
              <a:rPr lang="en-US" dirty="0"/>
              <a:t>Achieves high </a:t>
            </a:r>
            <a:r>
              <a:rPr lang="en-US" b="1" dirty="0"/>
              <a:t>accuracy</a:t>
            </a:r>
            <a:r>
              <a:rPr lang="en-US" dirty="0"/>
              <a:t> (0.97) but with a significant imbalance in precision and recall.</a:t>
            </a:r>
          </a:p>
          <a:p>
            <a:pPr marL="285750" indent="-285750">
              <a:buFont typeface="Arial" panose="020B0604020202020204" pitchFamily="34" charset="0"/>
              <a:buChar char="•"/>
            </a:pPr>
            <a:r>
              <a:rPr lang="en-US" dirty="0"/>
              <a:t>Very high </a:t>
            </a:r>
            <a:r>
              <a:rPr lang="en-US" b="1" dirty="0"/>
              <a:t>precision</a:t>
            </a:r>
            <a:r>
              <a:rPr lang="en-US" dirty="0"/>
              <a:t> (0.99) for non-fraudulent transactions but extremely low precision (0.01) for fraudulent ones.</a:t>
            </a:r>
          </a:p>
          <a:p>
            <a:pPr marL="285750" indent="-285750">
              <a:buFont typeface="Arial" panose="020B0604020202020204" pitchFamily="34" charset="0"/>
              <a:buChar char="•"/>
            </a:pPr>
            <a:r>
              <a:rPr lang="en-US" b="1" dirty="0"/>
              <a:t>Recall</a:t>
            </a:r>
            <a:r>
              <a:rPr lang="en-US" dirty="0"/>
              <a:t> is also high for non-fraud (0.97) but very low for fraud (0.03).</a:t>
            </a:r>
          </a:p>
          <a:p>
            <a:pPr marL="285750" indent="-285750">
              <a:buFont typeface="Arial" panose="020B0604020202020204" pitchFamily="34" charset="0"/>
              <a:buChar char="•"/>
            </a:pPr>
            <a:r>
              <a:rPr lang="en-US" b="1" dirty="0"/>
              <a:t>F1-score</a:t>
            </a:r>
            <a:r>
              <a:rPr lang="en-US" dirty="0"/>
              <a:t> reflects the imbalance (0.98 for non-fraud, 0.01 for fraud).</a:t>
            </a:r>
          </a:p>
          <a:p>
            <a:pPr marL="285750" indent="-285750">
              <a:buFont typeface="Arial" panose="020B0604020202020204" pitchFamily="34" charset="0"/>
              <a:buChar char="•"/>
            </a:pPr>
            <a:r>
              <a:rPr lang="en-US" dirty="0"/>
              <a:t>Doesn't have probability prediction capability, so </a:t>
            </a:r>
            <a:r>
              <a:rPr lang="en-US" b="1" dirty="0"/>
              <a:t>ROC curve</a:t>
            </a:r>
            <a:r>
              <a:rPr lang="en-US" dirty="0"/>
              <a:t> cannot be plotted.</a:t>
            </a:r>
          </a:p>
          <a:p>
            <a:pPr marL="285750" indent="-285750">
              <a:buFont typeface="Arial" panose="020B0604020202020204" pitchFamily="34" charset="0"/>
              <a:buChar char="•"/>
            </a:pPr>
            <a:r>
              <a:rPr lang="en-US" b="1" dirty="0"/>
              <a:t>Precision-Recall Curve</a:t>
            </a:r>
            <a:r>
              <a:rPr lang="en-US" dirty="0"/>
              <a:t>: PR curve not close to top-left corner, indicating poor performance.</a:t>
            </a:r>
          </a:p>
          <a:p>
            <a:endParaRPr lang="en-US" dirty="0"/>
          </a:p>
          <a:p>
            <a:r>
              <a:rPr lang="en-US" dirty="0"/>
              <a:t>While it identifies most normal transactions correctly, it struggles to detect fraudulent ones.</a:t>
            </a:r>
          </a:p>
        </p:txBody>
      </p:sp>
      <p:sp>
        <p:nvSpPr>
          <p:cNvPr id="8" name="TextBox 7">
            <a:extLst>
              <a:ext uri="{FF2B5EF4-FFF2-40B4-BE49-F238E27FC236}">
                <a16:creationId xmlns:a16="http://schemas.microsoft.com/office/drawing/2014/main" id="{0252825B-081A-44D3-8986-68F8F46DF39F}"/>
              </a:ext>
            </a:extLst>
          </p:cNvPr>
          <p:cNvSpPr txBox="1"/>
          <p:nvPr/>
        </p:nvSpPr>
        <p:spPr>
          <a:xfrm>
            <a:off x="830807" y="676998"/>
            <a:ext cx="10927785" cy="1561966"/>
          </a:xfrm>
          <a:prstGeom prst="rect">
            <a:avLst/>
          </a:prstGeom>
          <a:noFill/>
        </p:spPr>
        <p:txBody>
          <a:bodyPr wrap="square">
            <a:spAutoFit/>
          </a:bodyPr>
          <a:lstStyle/>
          <a:p>
            <a:r>
              <a:rPr lang="en-US" dirty="0"/>
              <a:t>What does Isolation Forest do ?  </a:t>
            </a:r>
          </a:p>
          <a:p>
            <a:r>
              <a:rPr lang="en-US" sz="1600" dirty="0"/>
              <a:t>It isolates anomalies by recursively partitioning the data into subsets. It randomly selects a feature and a split value, aiming to isolate outliers quickly. Anomalies are identified as instances that require fewer partitions to isolate, as they are different from the majority of the data.</a:t>
            </a:r>
          </a:p>
          <a:p>
            <a:endParaRPr lang="en-US" sz="1050" dirty="0"/>
          </a:p>
          <a:p>
            <a:r>
              <a:rPr lang="en-US" sz="1900" b="1" dirty="0"/>
              <a:t>Evaluation : </a:t>
            </a:r>
          </a:p>
        </p:txBody>
      </p:sp>
      <p:pic>
        <p:nvPicPr>
          <p:cNvPr id="3" name="Picture 2">
            <a:extLst>
              <a:ext uri="{FF2B5EF4-FFF2-40B4-BE49-F238E27FC236}">
                <a16:creationId xmlns:a16="http://schemas.microsoft.com/office/drawing/2014/main" id="{D7F3ED82-2B24-4F4B-B19C-606C6CB71F7C}"/>
              </a:ext>
            </a:extLst>
          </p:cNvPr>
          <p:cNvPicPr>
            <a:picLocks noChangeAspect="1"/>
          </p:cNvPicPr>
          <p:nvPr/>
        </p:nvPicPr>
        <p:blipFill>
          <a:blip r:embed="rId2"/>
          <a:stretch>
            <a:fillRect/>
          </a:stretch>
        </p:blipFill>
        <p:spPr>
          <a:xfrm>
            <a:off x="2364150" y="1914814"/>
            <a:ext cx="3620005" cy="14956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6" name="Picture 2">
            <a:extLst>
              <a:ext uri="{FF2B5EF4-FFF2-40B4-BE49-F238E27FC236}">
                <a16:creationId xmlns:a16="http://schemas.microsoft.com/office/drawing/2014/main" id="{0F98EEEC-078C-4F70-A904-F284F02A1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738" y="1560455"/>
            <a:ext cx="3039360" cy="2428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29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build="allAtOnce"/>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0807" y="141371"/>
            <a:ext cx="10530385" cy="535627"/>
          </a:xfrm>
        </p:spPr>
        <p:txBody>
          <a:bodyPr>
            <a:normAutofit fontScale="90000"/>
          </a:bodyPr>
          <a:lstStyle/>
          <a:p>
            <a:pPr algn="ctr"/>
            <a:r>
              <a:rPr lang="en-US" b="1" dirty="0"/>
              <a:t>Neural Network Evaluation and Inferences</a:t>
            </a:r>
          </a:p>
        </p:txBody>
      </p:sp>
      <p:sp>
        <p:nvSpPr>
          <p:cNvPr id="25" name="Rectangle 24"/>
          <p:cNvSpPr/>
          <p:nvPr/>
        </p:nvSpPr>
        <p:spPr>
          <a:xfrm>
            <a:off x="995614" y="3605759"/>
            <a:ext cx="10762978" cy="3431709"/>
          </a:xfrm>
          <a:prstGeom prst="rect">
            <a:avLst/>
          </a:prstGeom>
        </p:spPr>
        <p:txBody>
          <a:bodyPr wrap="square">
            <a:spAutoFit/>
          </a:bodyPr>
          <a:lstStyle/>
          <a:p>
            <a:r>
              <a:rPr lang="en-US" b="1" dirty="0"/>
              <a:t>Inferences :</a:t>
            </a:r>
            <a:endParaRPr lang="en-US" dirty="0"/>
          </a:p>
          <a:p>
            <a:pPr marL="285750" indent="-285750">
              <a:buFont typeface="Arial" panose="020B0604020202020204" pitchFamily="34" charset="0"/>
              <a:buChar char="•"/>
            </a:pPr>
            <a:r>
              <a:rPr lang="en-US" dirty="0"/>
              <a:t>Achieves high </a:t>
            </a:r>
            <a:r>
              <a:rPr lang="en-US" b="1" dirty="0"/>
              <a:t>accuracy</a:t>
            </a:r>
            <a:r>
              <a:rPr lang="en-US" dirty="0"/>
              <a:t> (0.98) similar to Logistic Regression.</a:t>
            </a:r>
          </a:p>
          <a:p>
            <a:pPr marL="285750" indent="-285750">
              <a:buFont typeface="Arial" panose="020B0604020202020204" pitchFamily="34" charset="0"/>
              <a:buChar char="•"/>
            </a:pPr>
            <a:r>
              <a:rPr lang="en-US" dirty="0"/>
              <a:t>High </a:t>
            </a:r>
            <a:r>
              <a:rPr lang="en-US" b="1" dirty="0"/>
              <a:t>precision</a:t>
            </a:r>
            <a:r>
              <a:rPr lang="en-US" dirty="0"/>
              <a:t> (1.00) for non-fraudulent transactions but lower than Logistic Regression for fraud (0.20).</a:t>
            </a:r>
          </a:p>
          <a:p>
            <a:pPr marL="285750" indent="-285750">
              <a:buFont typeface="Arial" panose="020B0604020202020204" pitchFamily="34" charset="0"/>
              <a:buChar char="•"/>
            </a:pPr>
            <a:r>
              <a:rPr lang="en-US" b="1" dirty="0"/>
              <a:t>Recall</a:t>
            </a:r>
            <a:r>
              <a:rPr lang="en-US" dirty="0"/>
              <a:t> is high for fraud (0.89) but lower than Random Forest.</a:t>
            </a:r>
          </a:p>
          <a:p>
            <a:pPr marL="285750" indent="-285750">
              <a:buFont typeface="Arial" panose="020B0604020202020204" pitchFamily="34" charset="0"/>
              <a:buChar char="•"/>
            </a:pPr>
            <a:r>
              <a:rPr lang="en-US" b="1" dirty="0"/>
              <a:t>F1-score</a:t>
            </a:r>
            <a:r>
              <a:rPr lang="en-US" dirty="0"/>
              <a:t> highlights the class imbalance (0.99 for non-fraud, 0.32 for fraud).</a:t>
            </a:r>
          </a:p>
          <a:p>
            <a:pPr marL="285750" indent="-285750">
              <a:buFont typeface="Arial" panose="020B0604020202020204" pitchFamily="34" charset="0"/>
              <a:buChar char="•"/>
            </a:pPr>
            <a:r>
              <a:rPr lang="en-US" b="1" dirty="0"/>
              <a:t>ROC-AUC score</a:t>
            </a:r>
            <a:r>
              <a:rPr lang="en-US" dirty="0"/>
              <a:t> (0.9919) indicates good discriminative ability.</a:t>
            </a:r>
          </a:p>
          <a:p>
            <a:pPr marL="285750" indent="-285750">
              <a:buFont typeface="Arial" panose="020B0604020202020204" pitchFamily="34" charset="0"/>
              <a:buChar char="•"/>
            </a:pPr>
            <a:r>
              <a:rPr lang="en-US" b="1" dirty="0"/>
              <a:t>ROC Curve</a:t>
            </a:r>
            <a:r>
              <a:rPr lang="en-US" dirty="0"/>
              <a:t>: Close to top-left corner, confirming good performance.</a:t>
            </a:r>
          </a:p>
          <a:p>
            <a:pPr marL="285750" indent="-285750">
              <a:buFont typeface="Arial" panose="020B0604020202020204" pitchFamily="34" charset="0"/>
              <a:buChar char="•"/>
            </a:pPr>
            <a:r>
              <a:rPr lang="en-US" b="1" dirty="0"/>
              <a:t>Precision-Recall Curve</a:t>
            </a:r>
            <a:r>
              <a:rPr lang="en-US" dirty="0"/>
              <a:t>: Reasonably close to top-left corner, suggesting good precision-recall trade-off.</a:t>
            </a:r>
          </a:p>
          <a:p>
            <a:pPr marL="285750" indent="-285750">
              <a:buFont typeface="Arial" panose="020B0604020202020204" pitchFamily="34" charset="0"/>
              <a:buChar char="•"/>
            </a:pPr>
            <a:endParaRPr lang="en-US" dirty="0"/>
          </a:p>
          <a:p>
            <a:r>
              <a:rPr lang="en-US" dirty="0"/>
              <a:t>Overall, performs well in identifying fraud with a more balanced approach compared to Logistic Regression, but might miss some fraudulent transactions compared to Random Forest</a:t>
            </a:r>
          </a:p>
          <a:p>
            <a:endParaRPr lang="en-US" sz="1900" b="1" dirty="0"/>
          </a:p>
        </p:txBody>
      </p:sp>
      <p:sp>
        <p:nvSpPr>
          <p:cNvPr id="8" name="TextBox 7">
            <a:extLst>
              <a:ext uri="{FF2B5EF4-FFF2-40B4-BE49-F238E27FC236}">
                <a16:creationId xmlns:a16="http://schemas.microsoft.com/office/drawing/2014/main" id="{0252825B-081A-44D3-8986-68F8F46DF39F}"/>
              </a:ext>
            </a:extLst>
          </p:cNvPr>
          <p:cNvSpPr txBox="1"/>
          <p:nvPr/>
        </p:nvSpPr>
        <p:spPr>
          <a:xfrm>
            <a:off x="830807" y="676998"/>
            <a:ext cx="10927785" cy="1561966"/>
          </a:xfrm>
          <a:prstGeom prst="rect">
            <a:avLst/>
          </a:prstGeom>
          <a:noFill/>
        </p:spPr>
        <p:txBody>
          <a:bodyPr wrap="square">
            <a:spAutoFit/>
          </a:bodyPr>
          <a:lstStyle/>
          <a:p>
            <a:r>
              <a:rPr lang="en-US" dirty="0"/>
              <a:t>What does Neural Network (MLP Classifier) do ?</a:t>
            </a:r>
          </a:p>
          <a:p>
            <a:r>
              <a:rPr lang="en-US" sz="1600" dirty="0"/>
              <a:t>It consist of layers of interconnected neurons that process input data. In the case of MLP Classifier, multiple layers of neurons process the input through nonlinear activation functions. These layers learn to represent the data in a hierarchical manner, capturing intricate patterns and relationships. The network adjusts its weights through backpropagation, minimizing prediction errors during training.</a:t>
            </a:r>
          </a:p>
          <a:p>
            <a:endParaRPr lang="en-US" sz="1050" dirty="0"/>
          </a:p>
          <a:p>
            <a:r>
              <a:rPr lang="en-US" sz="1900" b="1" dirty="0"/>
              <a:t>Evaluation : </a:t>
            </a:r>
          </a:p>
        </p:txBody>
      </p:sp>
      <p:pic>
        <p:nvPicPr>
          <p:cNvPr id="3" name="Picture 2">
            <a:extLst>
              <a:ext uri="{FF2B5EF4-FFF2-40B4-BE49-F238E27FC236}">
                <a16:creationId xmlns:a16="http://schemas.microsoft.com/office/drawing/2014/main" id="{A4345455-1EA5-420B-81D8-4FAB58F29B4A}"/>
              </a:ext>
            </a:extLst>
          </p:cNvPr>
          <p:cNvPicPr>
            <a:picLocks noChangeAspect="1"/>
          </p:cNvPicPr>
          <p:nvPr/>
        </p:nvPicPr>
        <p:blipFill>
          <a:blip r:embed="rId2"/>
          <a:stretch>
            <a:fillRect/>
          </a:stretch>
        </p:blipFill>
        <p:spPr>
          <a:xfrm>
            <a:off x="2253028" y="1938583"/>
            <a:ext cx="3043067" cy="16720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2" name="Picture 2">
            <a:extLst>
              <a:ext uri="{FF2B5EF4-FFF2-40B4-BE49-F238E27FC236}">
                <a16:creationId xmlns:a16="http://schemas.microsoft.com/office/drawing/2014/main" id="{34A6101C-88D9-488A-82E4-136C146D44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5566680" y="1938583"/>
            <a:ext cx="2878260" cy="1657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2EA7ABA-164F-47AF-9761-170ED98B41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8715525" y="1938583"/>
            <a:ext cx="2878260" cy="1657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build="allAtOnce"/>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81686" y="150126"/>
            <a:ext cx="10139130" cy="655092"/>
          </a:xfrm>
        </p:spPr>
        <p:txBody>
          <a:bodyPr>
            <a:normAutofit/>
          </a:bodyPr>
          <a:lstStyle/>
          <a:p>
            <a:pPr algn="ctr"/>
            <a:r>
              <a:rPr lang="en-US" sz="4000" b="1" dirty="0"/>
              <a:t>Models Comparison</a:t>
            </a:r>
          </a:p>
        </p:txBody>
      </p:sp>
      <p:sp>
        <p:nvSpPr>
          <p:cNvPr id="2" name="Rectangle 1"/>
          <p:cNvSpPr/>
          <p:nvPr/>
        </p:nvSpPr>
        <p:spPr>
          <a:xfrm>
            <a:off x="894066" y="805218"/>
            <a:ext cx="4981915" cy="5478423"/>
          </a:xfrm>
          <a:prstGeom prst="rect">
            <a:avLst/>
          </a:prstGeom>
        </p:spPr>
        <p:txBody>
          <a:bodyPr wrap="square">
            <a:spAutoFit/>
          </a:bodyPr>
          <a:lstStyle/>
          <a:p>
            <a:r>
              <a:rPr lang="en-US" sz="2000" b="1" dirty="0"/>
              <a:t>Selecting Best Model</a:t>
            </a:r>
            <a:endParaRPr lang="en-US" sz="2000" dirty="0"/>
          </a:p>
          <a:p>
            <a:r>
              <a:rPr lang="en-US" dirty="0"/>
              <a:t>Considering the importance of </a:t>
            </a:r>
            <a:r>
              <a:rPr lang="en-US" b="1" dirty="0"/>
              <a:t>maximizing fraud detection</a:t>
            </a:r>
            <a:r>
              <a:rPr lang="en-US" dirty="0"/>
              <a:t> while </a:t>
            </a:r>
            <a:r>
              <a:rPr lang="en-US" b="1" dirty="0"/>
              <a:t>tolerating some false positives</a:t>
            </a:r>
            <a:r>
              <a:rPr lang="en-US" dirty="0"/>
              <a:t>, </a:t>
            </a:r>
            <a:r>
              <a:rPr lang="en-US" sz="2000" b="1" dirty="0"/>
              <a:t>Random Forest </a:t>
            </a:r>
            <a:r>
              <a:rPr lang="en-US" dirty="0"/>
              <a:t>emerges as a promising choice.</a:t>
            </a:r>
          </a:p>
          <a:p>
            <a:endParaRPr lang="en-US" dirty="0"/>
          </a:p>
          <a:p>
            <a:r>
              <a:rPr lang="en-US" sz="2000" b="1" dirty="0"/>
              <a:t>Overall Conclusion</a:t>
            </a:r>
            <a:endParaRPr lang="en-US" sz="2000" dirty="0"/>
          </a:p>
          <a:p>
            <a:pPr marL="285750" indent="-285750">
              <a:buFont typeface="Arial" panose="020B0604020202020204" pitchFamily="34" charset="0"/>
              <a:buChar char="•"/>
            </a:pPr>
            <a:r>
              <a:rPr lang="en-US" dirty="0"/>
              <a:t>All models achieved high overall accuracy, but Random Forest and MLP might be overfitting on the training data. </a:t>
            </a:r>
          </a:p>
          <a:p>
            <a:pPr marL="285750" indent="-285750">
              <a:buFont typeface="Arial" panose="020B0604020202020204" pitchFamily="34" charset="0"/>
              <a:buChar char="•"/>
            </a:pPr>
            <a:r>
              <a:rPr lang="en-US" dirty="0"/>
              <a:t>Logistic Regression and MLP struggle with precision for fraudulent transactions, while Random Forest offers a more balanced approach. </a:t>
            </a:r>
          </a:p>
          <a:p>
            <a:pPr marL="285750" indent="-285750">
              <a:buFont typeface="Arial" panose="020B0604020202020204" pitchFamily="34" charset="0"/>
              <a:buChar char="•"/>
            </a:pPr>
            <a:r>
              <a:rPr lang="en-US" dirty="0"/>
              <a:t>Isolation Forest excels at identifying normal transactions but fails to capture most fraudulent ones. </a:t>
            </a:r>
          </a:p>
          <a:p>
            <a:pPr marL="285750" indent="-285750">
              <a:buFont typeface="Arial" panose="020B0604020202020204" pitchFamily="34" charset="0"/>
              <a:buChar char="•"/>
            </a:pPr>
            <a:endParaRPr lang="en-US" dirty="0"/>
          </a:p>
          <a:p>
            <a:r>
              <a:rPr lang="en-US" dirty="0"/>
              <a:t>Hence, Best Model out of these 4:</a:t>
            </a:r>
          </a:p>
          <a:p>
            <a:r>
              <a:rPr lang="en-US" sz="2000" b="1" dirty="0"/>
              <a:t>Random Forest</a:t>
            </a:r>
            <a:endParaRPr lang="en-US" sz="2000" dirty="0"/>
          </a:p>
        </p:txBody>
      </p:sp>
      <p:pic>
        <p:nvPicPr>
          <p:cNvPr id="8194" name="Picture 2">
            <a:extLst>
              <a:ext uri="{FF2B5EF4-FFF2-40B4-BE49-F238E27FC236}">
                <a16:creationId xmlns:a16="http://schemas.microsoft.com/office/drawing/2014/main" id="{743D8AF2-8D7A-4B1B-A999-9CE60C1B9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942" y="4160024"/>
            <a:ext cx="5594913" cy="21236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B50E14C-175A-4D47-A9B7-504E6C0E22E9}"/>
              </a:ext>
            </a:extLst>
          </p:cNvPr>
          <p:cNvPicPr>
            <a:picLocks noChangeAspect="1"/>
          </p:cNvPicPr>
          <p:nvPr/>
        </p:nvPicPr>
        <p:blipFill>
          <a:blip r:embed="rId3"/>
          <a:stretch>
            <a:fillRect/>
          </a:stretch>
        </p:blipFill>
        <p:spPr>
          <a:xfrm>
            <a:off x="6316021" y="1449082"/>
            <a:ext cx="4734586" cy="1638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844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p:cNvSpPr>
            <a:spLocks noGrp="1"/>
          </p:cNvSpPr>
          <p:nvPr>
            <p:ph type="title"/>
          </p:nvPr>
        </p:nvSpPr>
        <p:spPr>
          <a:xfrm>
            <a:off x="521109" y="62104"/>
            <a:ext cx="11149781" cy="929148"/>
          </a:xfrm>
        </p:spPr>
        <p:txBody>
          <a:bodyPr>
            <a:noAutofit/>
          </a:bodyPr>
          <a:lstStyle/>
          <a:p>
            <a:pPr algn="ctr"/>
            <a:r>
              <a:rPr lang="en-US" sz="2800" b="1" dirty="0"/>
              <a:t>Ensemble Method -  Random Forest &amp; Isolation Forest</a:t>
            </a:r>
          </a:p>
        </p:txBody>
      </p:sp>
      <p:sp>
        <p:nvSpPr>
          <p:cNvPr id="5" name="TextBox 4">
            <a:extLst>
              <a:ext uri="{FF2B5EF4-FFF2-40B4-BE49-F238E27FC236}">
                <a16:creationId xmlns:a16="http://schemas.microsoft.com/office/drawing/2014/main" id="{CEF68ABF-DE32-41A8-8A55-224C058720FA}"/>
              </a:ext>
            </a:extLst>
          </p:cNvPr>
          <p:cNvSpPr txBox="1"/>
          <p:nvPr/>
        </p:nvSpPr>
        <p:spPr>
          <a:xfrm>
            <a:off x="939943" y="884695"/>
            <a:ext cx="10210158" cy="1754326"/>
          </a:xfrm>
          <a:prstGeom prst="rect">
            <a:avLst/>
          </a:prstGeom>
          <a:noFill/>
        </p:spPr>
        <p:txBody>
          <a:bodyPr wrap="square">
            <a:spAutoFit/>
          </a:bodyPr>
          <a:lstStyle/>
          <a:p>
            <a:r>
              <a:rPr lang="en-US" dirty="0"/>
              <a:t>Considering that there might be overfitting in Random Forest, </a:t>
            </a:r>
          </a:p>
          <a:p>
            <a:r>
              <a:rPr lang="en-US" b="1" dirty="0"/>
              <a:t>Combining Random Forest and Isolation Forest – </a:t>
            </a:r>
          </a:p>
          <a:p>
            <a:pPr marL="285750" indent="-285750">
              <a:buFont typeface="Arial" panose="020B0604020202020204" pitchFamily="34" charset="0"/>
              <a:buChar char="•"/>
            </a:pPr>
            <a:r>
              <a:rPr lang="en-US" dirty="0"/>
              <a:t>Random Forest maintains </a:t>
            </a:r>
            <a:r>
              <a:rPr lang="en-US" b="1" dirty="0"/>
              <a:t>good performance in fraud detection and normal transaction</a:t>
            </a:r>
            <a:r>
              <a:rPr lang="en-US" dirty="0"/>
              <a:t> classification.</a:t>
            </a:r>
          </a:p>
          <a:p>
            <a:pPr marL="285750" indent="-285750">
              <a:buFont typeface="Arial" panose="020B0604020202020204" pitchFamily="34" charset="0"/>
              <a:buChar char="•"/>
            </a:pPr>
            <a:r>
              <a:rPr lang="en-US" dirty="0"/>
              <a:t>Isolation Forest excels at </a:t>
            </a:r>
            <a:r>
              <a:rPr lang="en-US" b="1" dirty="0"/>
              <a:t>identifying outliers</a:t>
            </a:r>
            <a:r>
              <a:rPr lang="en-US" dirty="0"/>
              <a:t>, potentially fraudulent transactions, that Random Forest might miss. </a:t>
            </a:r>
          </a:p>
          <a:p>
            <a:r>
              <a:rPr lang="en-US" dirty="0"/>
              <a:t>By combining them, a wider range of fraudulent activities can be captured.</a:t>
            </a:r>
            <a:endParaRPr lang="en-US" b="1" dirty="0"/>
          </a:p>
        </p:txBody>
      </p:sp>
      <p:sp>
        <p:nvSpPr>
          <p:cNvPr id="7" name="TextBox 6">
            <a:extLst>
              <a:ext uri="{FF2B5EF4-FFF2-40B4-BE49-F238E27FC236}">
                <a16:creationId xmlns:a16="http://schemas.microsoft.com/office/drawing/2014/main" id="{626B88F7-3D58-4B1B-AA02-71E556CCBD2D}"/>
              </a:ext>
            </a:extLst>
          </p:cNvPr>
          <p:cNvSpPr txBox="1"/>
          <p:nvPr/>
        </p:nvSpPr>
        <p:spPr>
          <a:xfrm>
            <a:off x="939943" y="2856191"/>
            <a:ext cx="7054004" cy="3765835"/>
          </a:xfrm>
          <a:prstGeom prst="rect">
            <a:avLst/>
          </a:prstGeom>
          <a:noFill/>
        </p:spPr>
        <p:txBody>
          <a:bodyPr wrap="square">
            <a:spAutoFit/>
          </a:bodyPr>
          <a:lstStyle/>
          <a:p>
            <a:pPr algn="l"/>
            <a:r>
              <a:rPr lang="en-US" b="1" dirty="0">
                <a:solidFill>
                  <a:srgbClr val="ECECEC"/>
                </a:solidFill>
                <a:effectLst/>
                <a:latin typeface="Söhne"/>
              </a:rPr>
              <a:t>Evaluation:</a:t>
            </a:r>
          </a:p>
          <a:p>
            <a:pPr algn="l"/>
            <a:r>
              <a:rPr lang="en-US" b="1" i="0" dirty="0">
                <a:solidFill>
                  <a:srgbClr val="ECECEC"/>
                </a:solidFill>
                <a:effectLst/>
                <a:latin typeface="Söhne"/>
              </a:rPr>
              <a:t>Final Classification Report (Random Forest + Isolation Forest):</a:t>
            </a:r>
            <a:endParaRPr lang="en-US" b="0" i="0" dirty="0">
              <a:solidFill>
                <a:srgbClr val="ECECEC"/>
              </a:solidFill>
              <a:effectLst/>
              <a:latin typeface="Söhne"/>
            </a:endParaRPr>
          </a:p>
          <a:p>
            <a:pPr marL="285750" indent="-285750" algn="l">
              <a:buFont typeface="Arial" panose="020B0604020202020204" pitchFamily="34" charset="0"/>
              <a:buChar char="•"/>
            </a:pPr>
            <a:r>
              <a:rPr lang="en-US" b="0" i="0" dirty="0">
                <a:solidFill>
                  <a:srgbClr val="ECECEC"/>
                </a:solidFill>
                <a:effectLst/>
                <a:latin typeface="Söhne"/>
              </a:rPr>
              <a:t>Achieves an accuracy of 0.97, indicating </a:t>
            </a:r>
            <a:r>
              <a:rPr lang="en-US" b="1" i="0" dirty="0">
                <a:solidFill>
                  <a:srgbClr val="ECECEC"/>
                </a:solidFill>
                <a:effectLst/>
                <a:latin typeface="Söhne"/>
              </a:rPr>
              <a:t>less overfitting </a:t>
            </a:r>
            <a:r>
              <a:rPr lang="en-US" b="0" i="0" dirty="0">
                <a:solidFill>
                  <a:srgbClr val="ECECEC"/>
                </a:solidFill>
                <a:effectLst/>
                <a:latin typeface="Söhne"/>
              </a:rPr>
              <a:t>compared to Random Forest alone.</a:t>
            </a:r>
          </a:p>
          <a:p>
            <a:pPr marL="285750" indent="-285750" algn="l">
              <a:buFont typeface="Arial" panose="020B0604020202020204" pitchFamily="34" charset="0"/>
              <a:buChar char="•"/>
            </a:pPr>
            <a:r>
              <a:rPr lang="en-US" b="1" i="0" dirty="0">
                <a:solidFill>
                  <a:srgbClr val="ECECEC"/>
                </a:solidFill>
                <a:effectLst/>
                <a:latin typeface="Söhne"/>
              </a:rPr>
              <a:t>Lower precision </a:t>
            </a:r>
            <a:r>
              <a:rPr lang="en-US" b="0" i="0" dirty="0">
                <a:solidFill>
                  <a:srgbClr val="ECECEC"/>
                </a:solidFill>
                <a:effectLst/>
                <a:latin typeface="Söhne"/>
              </a:rPr>
              <a:t>(0.15) for fraudulent transactions but </a:t>
            </a:r>
            <a:r>
              <a:rPr lang="en-US" b="1" i="0" dirty="0">
                <a:solidFill>
                  <a:srgbClr val="ECECEC"/>
                </a:solidFill>
                <a:effectLst/>
                <a:latin typeface="Söhne"/>
              </a:rPr>
              <a:t>higher recall </a:t>
            </a:r>
            <a:r>
              <a:rPr lang="en-US" b="0" i="0" dirty="0">
                <a:solidFill>
                  <a:srgbClr val="ECECEC"/>
                </a:solidFill>
                <a:effectLst/>
                <a:latin typeface="Söhne"/>
              </a:rPr>
              <a:t>(0.80) compared to Random Forest. This means it might miss some fraudulent transactions but captures more overall.</a:t>
            </a:r>
          </a:p>
          <a:p>
            <a:pPr algn="l">
              <a:buFont typeface="Arial" panose="020B0604020202020204" pitchFamily="34" charset="0"/>
              <a:buChar char="•"/>
            </a:pPr>
            <a:endParaRPr lang="en-US" b="0" i="0" dirty="0">
              <a:solidFill>
                <a:srgbClr val="ECECEC"/>
              </a:solidFill>
              <a:effectLst/>
              <a:latin typeface="Söhne"/>
            </a:endParaRPr>
          </a:p>
          <a:p>
            <a:pPr algn="l"/>
            <a:r>
              <a:rPr lang="en-US" b="1" i="0" dirty="0">
                <a:solidFill>
                  <a:srgbClr val="ECECEC"/>
                </a:solidFill>
                <a:effectLst/>
                <a:latin typeface="Söhne"/>
              </a:rPr>
              <a:t>Inferences:</a:t>
            </a:r>
            <a:endParaRPr lang="en-US" b="0" i="0" dirty="0">
              <a:solidFill>
                <a:srgbClr val="ECECEC"/>
              </a:solidFill>
              <a:effectLst/>
              <a:latin typeface="Söhne"/>
            </a:endParaRPr>
          </a:p>
          <a:p>
            <a:pPr marL="285750" indent="-285750" algn="l">
              <a:buFont typeface="Arial" panose="020B0604020202020204" pitchFamily="34" charset="0"/>
              <a:buChar char="•"/>
            </a:pPr>
            <a:r>
              <a:rPr lang="en-US" b="0" i="0" dirty="0">
                <a:solidFill>
                  <a:srgbClr val="ECECEC"/>
                </a:solidFill>
                <a:effectLst/>
                <a:latin typeface="Söhne"/>
              </a:rPr>
              <a:t>The ensemble method shows promising results, </a:t>
            </a:r>
            <a:r>
              <a:rPr lang="en-US" b="1" i="0" dirty="0">
                <a:solidFill>
                  <a:srgbClr val="ECECEC"/>
                </a:solidFill>
                <a:effectLst/>
                <a:latin typeface="Söhne"/>
              </a:rPr>
              <a:t>achieving high accuracy and improved recall for fraudulent transactions</a:t>
            </a:r>
            <a:r>
              <a:rPr lang="en-US" b="0" i="0" dirty="0">
                <a:solidFill>
                  <a:srgbClr val="ECECEC"/>
                </a:solidFill>
                <a:effectLst/>
                <a:latin typeface="Söhne"/>
              </a:rPr>
              <a:t>.</a:t>
            </a:r>
          </a:p>
          <a:p>
            <a:pPr marL="285750" indent="-285750" algn="l">
              <a:buFont typeface="Arial" panose="020B0604020202020204" pitchFamily="34" charset="0"/>
              <a:buChar char="•"/>
            </a:pPr>
            <a:r>
              <a:rPr lang="en-US" b="0" i="0" dirty="0">
                <a:solidFill>
                  <a:srgbClr val="ECECEC"/>
                </a:solidFill>
                <a:effectLst/>
                <a:latin typeface="Söhne"/>
              </a:rPr>
              <a:t>By leveraging the strengths of both Random Forest and Isolation Forest, a </a:t>
            </a:r>
            <a:r>
              <a:rPr lang="en-US" b="1" i="0" dirty="0">
                <a:solidFill>
                  <a:srgbClr val="ECECEC"/>
                </a:solidFill>
                <a:effectLst/>
                <a:latin typeface="Söhne"/>
              </a:rPr>
              <a:t>more comprehensive fraud detection system is established</a:t>
            </a:r>
            <a:r>
              <a:rPr lang="en-US" b="0" i="0" dirty="0">
                <a:solidFill>
                  <a:srgbClr val="ECECEC"/>
                </a:solidFill>
                <a:effectLst/>
                <a:latin typeface="Söhne"/>
              </a:rPr>
              <a:t>.</a:t>
            </a:r>
          </a:p>
        </p:txBody>
      </p:sp>
      <p:pic>
        <p:nvPicPr>
          <p:cNvPr id="6" name="Picture 5">
            <a:extLst>
              <a:ext uri="{FF2B5EF4-FFF2-40B4-BE49-F238E27FC236}">
                <a16:creationId xmlns:a16="http://schemas.microsoft.com/office/drawing/2014/main" id="{80C41D4D-5274-49EE-8585-29A70F381563}"/>
              </a:ext>
            </a:extLst>
          </p:cNvPr>
          <p:cNvPicPr>
            <a:picLocks noChangeAspect="1"/>
          </p:cNvPicPr>
          <p:nvPr/>
        </p:nvPicPr>
        <p:blipFill rotWithShape="1">
          <a:blip r:embed="rId2"/>
          <a:srcRect b="11237"/>
          <a:stretch/>
        </p:blipFill>
        <p:spPr>
          <a:xfrm>
            <a:off x="7993947" y="2421851"/>
            <a:ext cx="4008992" cy="1397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218" name="Picture 2" descr="y5s1LgwYN6NChA61bt6ZmzZpWvjURSUc2wzAMq5MQERERSSs6cyMiIiLZioobERERyVZU3IiIiEi2ouJGREREshUVNyIiIpKtqLgRERGRbEXFjYiIiGQrKm5EREQkW1FxIyIiItmKihsRERHJVlTciIiISLai4kZERESylf8HLfcPcgDiwnQAAAAASUVORK5CYII= (567×453)">
            <a:extLst>
              <a:ext uri="{FF2B5EF4-FFF2-40B4-BE49-F238E27FC236}">
                <a16:creationId xmlns:a16="http://schemas.microsoft.com/office/drawing/2014/main" id="{D6C1325A-3D71-4909-A6C9-BEEA12B73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3947" y="4176177"/>
            <a:ext cx="3023098" cy="2415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23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81686" y="150985"/>
            <a:ext cx="10185009" cy="800362"/>
          </a:xfrm>
        </p:spPr>
        <p:txBody>
          <a:bodyPr>
            <a:normAutofit/>
          </a:bodyPr>
          <a:lstStyle/>
          <a:p>
            <a:pPr algn="ctr"/>
            <a:r>
              <a:rPr lang="en-US" sz="3600" b="1" dirty="0"/>
              <a:t>Conclusion </a:t>
            </a:r>
          </a:p>
        </p:txBody>
      </p:sp>
      <p:sp>
        <p:nvSpPr>
          <p:cNvPr id="10" name="TextBox 9">
            <a:extLst>
              <a:ext uri="{FF2B5EF4-FFF2-40B4-BE49-F238E27FC236}">
                <a16:creationId xmlns:a16="http://schemas.microsoft.com/office/drawing/2014/main" id="{6D51C496-9B7E-48B1-B602-A33BE0EDECAD}"/>
              </a:ext>
            </a:extLst>
          </p:cNvPr>
          <p:cNvSpPr txBox="1"/>
          <p:nvPr/>
        </p:nvSpPr>
        <p:spPr>
          <a:xfrm>
            <a:off x="998806" y="951347"/>
            <a:ext cx="10367889" cy="3170099"/>
          </a:xfrm>
          <a:prstGeom prst="rect">
            <a:avLst/>
          </a:prstGeom>
          <a:noFill/>
        </p:spPr>
        <p:txBody>
          <a:bodyPr wrap="square">
            <a:spAutoFit/>
          </a:bodyPr>
          <a:lstStyle/>
          <a:p>
            <a:pPr algn="l"/>
            <a:r>
              <a:rPr lang="en-US" sz="2000" b="0" i="0" dirty="0">
                <a:solidFill>
                  <a:srgbClr val="ECECEC"/>
                </a:solidFill>
                <a:effectLst/>
                <a:latin typeface="Söhne"/>
              </a:rPr>
              <a:t>While </a:t>
            </a:r>
            <a:r>
              <a:rPr lang="en-US" sz="2000" b="1" i="0" dirty="0">
                <a:solidFill>
                  <a:srgbClr val="ECECEC"/>
                </a:solidFill>
                <a:effectLst/>
                <a:latin typeface="Söhne"/>
              </a:rPr>
              <a:t>Random Forest </a:t>
            </a:r>
            <a:r>
              <a:rPr lang="en-US" sz="2000" b="0" i="0" dirty="0">
                <a:solidFill>
                  <a:srgbClr val="ECECEC"/>
                </a:solidFill>
                <a:effectLst/>
                <a:latin typeface="Söhne"/>
              </a:rPr>
              <a:t>performs well on its own, the </a:t>
            </a:r>
            <a:r>
              <a:rPr lang="en-US" sz="2000" b="1" i="0" dirty="0">
                <a:solidFill>
                  <a:srgbClr val="ECECEC"/>
                </a:solidFill>
                <a:effectLst/>
                <a:latin typeface="Söhne"/>
              </a:rPr>
              <a:t>Ensemble Method (Random Forest + Isolation Forest) </a:t>
            </a:r>
            <a:r>
              <a:rPr lang="en-US" sz="2000" b="0" i="0" dirty="0">
                <a:solidFill>
                  <a:srgbClr val="ECECEC"/>
                </a:solidFill>
                <a:effectLst/>
                <a:latin typeface="Söhne"/>
              </a:rPr>
              <a:t>seems to be a better choice for credit card fraud detection in this case as it offers:</a:t>
            </a:r>
          </a:p>
          <a:p>
            <a:pPr algn="l"/>
            <a:endParaRPr lang="en-US" sz="2000" b="0" i="0" dirty="0">
              <a:solidFill>
                <a:srgbClr val="ECECEC"/>
              </a:solidFill>
              <a:effectLst/>
              <a:latin typeface="Söhne"/>
            </a:endParaRPr>
          </a:p>
          <a:p>
            <a:pPr marL="285750" indent="-285750" algn="l">
              <a:buFont typeface="Arial" panose="020B0604020202020204" pitchFamily="34" charset="0"/>
              <a:buChar char="•"/>
            </a:pPr>
            <a:r>
              <a:rPr lang="en-US" sz="2000" b="0" i="0" dirty="0">
                <a:solidFill>
                  <a:srgbClr val="ECECEC"/>
                </a:solidFill>
                <a:effectLst/>
                <a:latin typeface="Söhne"/>
              </a:rPr>
              <a:t>Reduced Overfitting Risk</a:t>
            </a:r>
          </a:p>
          <a:p>
            <a:pPr marL="285750" indent="-285750" algn="l">
              <a:buFont typeface="Arial" panose="020B0604020202020204" pitchFamily="34" charset="0"/>
              <a:buChar char="•"/>
            </a:pPr>
            <a:r>
              <a:rPr lang="en-US" sz="2000" b="0" i="0" dirty="0">
                <a:solidFill>
                  <a:srgbClr val="ECECEC"/>
                </a:solidFill>
                <a:effectLst/>
                <a:latin typeface="Söhne"/>
              </a:rPr>
              <a:t>Improved Fraud Detection</a:t>
            </a:r>
          </a:p>
          <a:p>
            <a:pPr marL="285750" indent="-285750" algn="l">
              <a:buFont typeface="Arial" panose="020B0604020202020204" pitchFamily="34" charset="0"/>
              <a:buChar char="•"/>
            </a:pPr>
            <a:endParaRPr lang="en-US" sz="2000" b="0" i="0" dirty="0">
              <a:solidFill>
                <a:srgbClr val="ECECEC"/>
              </a:solidFill>
              <a:effectLst/>
              <a:latin typeface="Söhne"/>
            </a:endParaRPr>
          </a:p>
          <a:p>
            <a:pPr algn="l"/>
            <a:r>
              <a:rPr lang="en-US" sz="2000" b="0" i="0" dirty="0">
                <a:solidFill>
                  <a:srgbClr val="ECECEC"/>
                </a:solidFill>
                <a:effectLst/>
                <a:latin typeface="Söhne"/>
              </a:rPr>
              <a:t>This</a:t>
            </a:r>
            <a:r>
              <a:rPr lang="en-US" sz="2000" dirty="0">
                <a:solidFill>
                  <a:srgbClr val="ECECEC"/>
                </a:solidFill>
                <a:latin typeface="Söhne"/>
              </a:rPr>
              <a:t> </a:t>
            </a:r>
            <a:r>
              <a:rPr lang="en-US" sz="2000" b="0" i="0" dirty="0">
                <a:solidFill>
                  <a:srgbClr val="ECECEC"/>
                </a:solidFill>
                <a:effectLst/>
                <a:latin typeface="Söhne"/>
              </a:rPr>
              <a:t>analysis explored various machine learning models for credit card fraud detection. The </a:t>
            </a:r>
            <a:r>
              <a:rPr lang="en-US" sz="2000" b="1" i="0" dirty="0">
                <a:solidFill>
                  <a:srgbClr val="ECECEC"/>
                </a:solidFill>
                <a:effectLst/>
                <a:latin typeface="Söhne"/>
              </a:rPr>
              <a:t>ensemble method </a:t>
            </a:r>
            <a:r>
              <a:rPr lang="en-US" sz="2000" b="0" i="0" dirty="0">
                <a:solidFill>
                  <a:srgbClr val="ECECEC"/>
                </a:solidFill>
                <a:effectLst/>
                <a:latin typeface="Söhne"/>
              </a:rPr>
              <a:t>combining Random Forest and Isolation Forest emerged as the </a:t>
            </a:r>
            <a:r>
              <a:rPr lang="en-US" sz="2000" b="1" i="0" dirty="0">
                <a:solidFill>
                  <a:srgbClr val="ECECEC"/>
                </a:solidFill>
                <a:effectLst/>
                <a:latin typeface="Söhne"/>
              </a:rPr>
              <a:t>most promising choice due to its balanced performance, reduced overfitting risk, and improved fraud detection capabilities.</a:t>
            </a:r>
          </a:p>
        </p:txBody>
      </p:sp>
      <p:sp>
        <p:nvSpPr>
          <p:cNvPr id="11" name="TextBox 10">
            <a:extLst>
              <a:ext uri="{FF2B5EF4-FFF2-40B4-BE49-F238E27FC236}">
                <a16:creationId xmlns:a16="http://schemas.microsoft.com/office/drawing/2014/main" id="{91FD246C-39BA-436B-B75F-929A77126ADD}"/>
              </a:ext>
            </a:extLst>
          </p:cNvPr>
          <p:cNvSpPr txBox="1"/>
          <p:nvPr/>
        </p:nvSpPr>
        <p:spPr>
          <a:xfrm>
            <a:off x="1181684" y="4644769"/>
            <a:ext cx="9777047" cy="1261884"/>
          </a:xfrm>
          <a:prstGeom prst="rect">
            <a:avLst/>
          </a:prstGeom>
          <a:noFill/>
        </p:spPr>
        <p:txBody>
          <a:bodyPr wrap="square">
            <a:spAutoFit/>
          </a:bodyPr>
          <a:lstStyle/>
          <a:p>
            <a:pPr algn="l"/>
            <a:r>
              <a:rPr lang="en-US" sz="2400" b="1" i="0" dirty="0">
                <a:solidFill>
                  <a:srgbClr val="ECECEC"/>
                </a:solidFill>
                <a:effectLst/>
                <a:latin typeface="Söhne"/>
              </a:rPr>
              <a:t>GitHub Link:</a:t>
            </a:r>
            <a:endParaRPr lang="en-US" sz="2400" b="0" i="0" dirty="0">
              <a:solidFill>
                <a:srgbClr val="ECECEC"/>
              </a:solidFill>
              <a:effectLst/>
              <a:latin typeface="Söhne"/>
            </a:endParaRPr>
          </a:p>
          <a:p>
            <a:pPr algn="l"/>
            <a:r>
              <a:rPr lang="en-US" sz="2400" b="0" i="0" dirty="0">
                <a:solidFill>
                  <a:srgbClr val="ECECEC"/>
                </a:solidFill>
                <a:effectLst/>
                <a:latin typeface="Söhne"/>
              </a:rPr>
              <a:t>For further details and access to the project code, visit </a:t>
            </a:r>
            <a:r>
              <a:rPr lang="en-US" sz="2400" dirty="0">
                <a:solidFill>
                  <a:srgbClr val="ECECEC"/>
                </a:solidFill>
                <a:latin typeface="Söhne"/>
              </a:rPr>
              <a:t>my </a:t>
            </a:r>
            <a:r>
              <a:rPr lang="en-US" sz="2400" b="0" i="0" dirty="0">
                <a:solidFill>
                  <a:srgbClr val="ECECEC"/>
                </a:solidFill>
                <a:effectLst/>
                <a:latin typeface="Söhne"/>
              </a:rPr>
              <a:t>GitHub repository:</a:t>
            </a:r>
          </a:p>
          <a:p>
            <a:r>
              <a:rPr lang="en-US" sz="2800" dirty="0">
                <a:latin typeface="Söhne"/>
                <a:hlinkClick r:id="rId2">
                  <a:extLst>
                    <a:ext uri="{A12FA001-AC4F-418D-AE19-62706E023703}">
                      <ahyp:hlinkClr xmlns:ahyp="http://schemas.microsoft.com/office/drawing/2018/hyperlinkcolor" val="tx"/>
                    </a:ext>
                  </a:extLst>
                </a:hlinkClick>
              </a:rPr>
              <a:t>Project_Fraud_Detection.ipynb</a:t>
            </a:r>
            <a:endParaRPr lang="en-US" sz="2800" b="0" i="0" dirty="0">
              <a:effectLst/>
              <a:latin typeface="Söhne"/>
            </a:endParaRPr>
          </a:p>
        </p:txBody>
      </p:sp>
    </p:spTree>
    <p:extLst>
      <p:ext uri="{BB962C8B-B14F-4D97-AF65-F5344CB8AC3E}">
        <p14:creationId xmlns:p14="http://schemas.microsoft.com/office/powerpoint/2010/main" val="244500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p:cNvSpPr>
            <a:spLocks noGrp="1"/>
          </p:cNvSpPr>
          <p:nvPr>
            <p:ph type="title"/>
          </p:nvPr>
        </p:nvSpPr>
        <p:spPr>
          <a:xfrm>
            <a:off x="1209822" y="112050"/>
            <a:ext cx="10199076" cy="874792"/>
          </a:xfrm>
        </p:spPr>
        <p:txBody>
          <a:bodyPr>
            <a:noAutofit/>
          </a:bodyPr>
          <a:lstStyle/>
          <a:p>
            <a:pPr algn="ctr"/>
            <a:r>
              <a:rPr lang="en-US" b="1" dirty="0"/>
              <a:t>Real-time Implementation Challenges</a:t>
            </a:r>
          </a:p>
        </p:txBody>
      </p:sp>
      <p:sp>
        <p:nvSpPr>
          <p:cNvPr id="11" name="TextBox 10">
            <a:extLst>
              <a:ext uri="{FF2B5EF4-FFF2-40B4-BE49-F238E27FC236}">
                <a16:creationId xmlns:a16="http://schemas.microsoft.com/office/drawing/2014/main" id="{AB2C5AF7-0F20-4D18-86E9-0752BDD55E2D}"/>
              </a:ext>
            </a:extLst>
          </p:cNvPr>
          <p:cNvSpPr txBox="1"/>
          <p:nvPr/>
        </p:nvSpPr>
        <p:spPr>
          <a:xfrm>
            <a:off x="5078437" y="4714625"/>
            <a:ext cx="6077242" cy="369332"/>
          </a:xfrm>
          <a:prstGeom prst="rect">
            <a:avLst/>
          </a:prstGeom>
          <a:noFill/>
        </p:spPr>
        <p:txBody>
          <a:bodyPr wrap="square">
            <a:spAutoFit/>
          </a:bodyPr>
          <a:lstStyle/>
          <a:p>
            <a:r>
              <a:rPr lang="en-US" dirty="0"/>
              <a:t>.</a:t>
            </a:r>
          </a:p>
        </p:txBody>
      </p:sp>
      <p:graphicFrame>
        <p:nvGraphicFramePr>
          <p:cNvPr id="5" name="Diagram 4">
            <a:extLst>
              <a:ext uri="{FF2B5EF4-FFF2-40B4-BE49-F238E27FC236}">
                <a16:creationId xmlns:a16="http://schemas.microsoft.com/office/drawing/2014/main" id="{E6D090E9-6068-4F19-8695-AD32EE2A1C9B}"/>
              </a:ext>
            </a:extLst>
          </p:cNvPr>
          <p:cNvGraphicFramePr/>
          <p:nvPr>
            <p:extLst>
              <p:ext uri="{D42A27DB-BD31-4B8C-83A1-F6EECF244321}">
                <p14:modId xmlns:p14="http://schemas.microsoft.com/office/powerpoint/2010/main" val="944615607"/>
              </p:ext>
            </p:extLst>
          </p:nvPr>
        </p:nvGraphicFramePr>
        <p:xfrm>
          <a:off x="783102" y="657664"/>
          <a:ext cx="10710202" cy="5542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157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5AF92C54-607E-4C99-B17E-08ECECE4686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D2687DE8-E259-43CF-BE60-6D2E666B305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FFF270B6-4E5E-4848-811C-D02F3806D4F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241079BA-67C7-4D9A-A1BB-AB638C8A697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08C5060E-840E-42E5-8074-0CDD55C01796}"/>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5379073B-DC1A-448B-A28B-F2D5A821EA5E}"/>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4DD5DB3C-1951-489B-858D-92E8C358B28F}"/>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graphicEl>
                                              <a:dgm id="{BBB55170-1C27-4853-B168-1DF6E2CA4D7B}"/>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graphicEl>
                                              <a:dgm id="{171A21D0-30E5-4ABE-9203-D5130F30698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Graphic spid="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7296"/>
            <a:ext cx="9754445" cy="6885890"/>
          </a:xfrm>
          <a:prstGeom prst="rect">
            <a:avLst/>
          </a:prstGeom>
        </p:spPr>
      </p:pic>
      <p:pic>
        <p:nvPicPr>
          <p:cNvPr id="7" name="Picture 6"/>
          <p:cNvPicPr>
            <a:picLocks noChangeAspect="1"/>
          </p:cNvPicPr>
          <p:nvPr/>
        </p:nvPicPr>
        <p:blipFill>
          <a:blip r:embed="rId3"/>
          <a:stretch>
            <a:fillRect/>
          </a:stretch>
        </p:blipFill>
        <p:spPr>
          <a:xfrm>
            <a:off x="0" y="451005"/>
            <a:ext cx="5148776" cy="4238894"/>
          </a:xfrm>
          <a:prstGeom prst="rect">
            <a:avLst/>
          </a:prstGeom>
        </p:spPr>
      </p:pic>
      <p:cxnSp>
        <p:nvCxnSpPr>
          <p:cNvPr id="8" name="Straight Connector 7"/>
          <p:cNvCxnSpPr/>
          <p:nvPr/>
        </p:nvCxnSpPr>
        <p:spPr>
          <a:xfrm>
            <a:off x="0" y="4203780"/>
            <a:ext cx="4258101" cy="11046"/>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7503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83362" y="650809"/>
            <a:ext cx="10877230" cy="6553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000" b="1" dirty="0">
                <a:latin typeface="Calibri(Heading)"/>
                <a:cs typeface="Calibri" panose="020F0502020204030204" pitchFamily="34" charset="0"/>
              </a:rPr>
              <a:t>Did you know credit card fraud affects millions globally each year?</a:t>
            </a:r>
            <a:endParaRPr lang="en-US" altLang="en-US" sz="3000" b="1" dirty="0">
              <a:latin typeface="Calibri(Heading)"/>
              <a:cs typeface="Calibri" panose="020F0502020204030204" pitchFamily="34" charset="0"/>
            </a:endParaRPr>
          </a:p>
        </p:txBody>
      </p:sp>
      <p:sp>
        <p:nvSpPr>
          <p:cNvPr id="8" name="Rectangle 7"/>
          <p:cNvSpPr/>
          <p:nvPr/>
        </p:nvSpPr>
        <p:spPr>
          <a:xfrm>
            <a:off x="1122512" y="1306111"/>
            <a:ext cx="9414189" cy="1421928"/>
          </a:xfrm>
          <a:prstGeom prst="rect">
            <a:avLst/>
          </a:prstGeom>
        </p:spPr>
        <p:txBody>
          <a:bodyPr wrap="square">
            <a:spAutoFit/>
          </a:bodyPr>
          <a:lstStyle/>
          <a:p>
            <a:pPr>
              <a:lnSpc>
                <a:spcPct val="90000"/>
              </a:lnSpc>
              <a:spcBef>
                <a:spcPts val="1000"/>
              </a:spcBef>
            </a:pPr>
            <a:r>
              <a:rPr lang="en-US" altLang="en-US" sz="2400" dirty="0">
                <a:latin typeface="Calibri" panose="020F0502020204030204" pitchFamily="34" charset="0"/>
                <a:cs typeface="Calibri" panose="020F0502020204030204" pitchFamily="34" charset="0"/>
              </a:rPr>
              <a:t>This widespread criminal activity leads to financial losses and identity theft for consumers, while businesses face chargebacks and reputational damage. Secure financial transactions are the bedrock of trust in today's digital economy.</a:t>
            </a:r>
          </a:p>
        </p:txBody>
      </p:sp>
      <p:sp>
        <p:nvSpPr>
          <p:cNvPr id="3" name="Rectangle 2"/>
          <p:cNvSpPr/>
          <p:nvPr/>
        </p:nvSpPr>
        <p:spPr>
          <a:xfrm>
            <a:off x="1122512" y="2944673"/>
            <a:ext cx="9414189" cy="2803844"/>
          </a:xfrm>
          <a:prstGeom prst="rect">
            <a:avLst/>
          </a:prstGeom>
        </p:spPr>
        <p:txBody>
          <a:bodyPr wrap="square">
            <a:spAutoFit/>
          </a:bodyPr>
          <a:lstStyle/>
          <a:p>
            <a:pPr>
              <a:lnSpc>
                <a:spcPct val="90000"/>
              </a:lnSpc>
              <a:spcBef>
                <a:spcPts val="1000"/>
              </a:spcBef>
            </a:pPr>
            <a:r>
              <a:rPr lang="en-US" sz="2400" dirty="0">
                <a:latin typeface="Calibri" panose="020F0502020204030204" pitchFamily="34" charset="0"/>
                <a:cs typeface="Calibri" panose="020F0502020204030204" pitchFamily="34" charset="0"/>
              </a:rPr>
              <a:t>This project tackles the critical challenge of credit card fraud detection and prevention.</a:t>
            </a:r>
          </a:p>
          <a:p>
            <a:pPr>
              <a:lnSpc>
                <a:spcPct val="90000"/>
              </a:lnSpc>
              <a:spcBef>
                <a:spcPts val="1000"/>
              </a:spcBef>
            </a:pPr>
            <a:r>
              <a:rPr lang="en-US" sz="2400" dirty="0">
                <a:latin typeface="Calibri" panose="020F0502020204030204" pitchFamily="34" charset="0"/>
                <a:cs typeface="Calibri" panose="020F0502020204030204" pitchFamily="34" charset="0"/>
              </a:rPr>
              <a:t>Our goal is to develop effective methods using machine learning, anomaly detection, and deep learning to identify fraudulent activities.</a:t>
            </a:r>
          </a:p>
          <a:p>
            <a:pPr>
              <a:lnSpc>
                <a:spcPct val="90000"/>
              </a:lnSpc>
              <a:spcBef>
                <a:spcPts val="1000"/>
              </a:spcBef>
            </a:pPr>
            <a:endParaRPr lang="en-US" sz="2400" dirty="0">
              <a:latin typeface="Calibri" panose="020F0502020204030204" pitchFamily="34" charset="0"/>
              <a:cs typeface="Calibri" panose="020F0502020204030204" pitchFamily="34" charset="0"/>
            </a:endParaRPr>
          </a:p>
          <a:p>
            <a:pPr>
              <a:lnSpc>
                <a:spcPct val="90000"/>
              </a:lnSpc>
              <a:spcBef>
                <a:spcPts val="1000"/>
              </a:spcBef>
            </a:pPr>
            <a:r>
              <a:rPr lang="en-US" sz="2400" b="1" dirty="0">
                <a:latin typeface="Calibri" panose="020F0502020204030204" pitchFamily="34" charset="0"/>
                <a:cs typeface="Calibri" panose="020F0502020204030204" pitchFamily="34" charset="0"/>
              </a:rPr>
              <a:t>Objective :  Enhancing financial transaction security and minimizing fraudulent losses.</a:t>
            </a:r>
            <a:endParaRPr lang="en-US" altLang="en-US" sz="2400" dirty="0">
              <a:latin typeface="Calibri" panose="020F0502020204030204" pitchFamily="34" charset="0"/>
              <a:cs typeface="Calibri" panose="020F0502020204030204" pitchFamily="34" charset="0"/>
            </a:endParaRPr>
          </a:p>
        </p:txBody>
      </p:sp>
      <p:pic>
        <p:nvPicPr>
          <p:cNvPr id="1028" name="Picture 4" descr="Credit Card Fraud Detection. Machine Learning Models and Deep Neural… | by  Luke Sun | Towards Data Science">
            <a:extLst>
              <a:ext uri="{FF2B5EF4-FFF2-40B4-BE49-F238E27FC236}">
                <a16:creationId xmlns:a16="http://schemas.microsoft.com/office/drawing/2014/main" id="{04DAFF70-DD47-4518-A9EC-4E4D8B93C10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01" b="89801" l="4992" r="94176">
                        <a14:foregroundMark x1="27621" y1="28358" x2="21131" y2="64179"/>
                        <a14:foregroundMark x1="21131" y1="64179" x2="21963" y2="82338"/>
                        <a14:foregroundMark x1="5158" y1="26866" x2="10483" y2="54726"/>
                        <a14:foregroundMark x1="10483" y1="54726" x2="24146" y2="74765"/>
                        <a14:foregroundMark x1="28172" y1="80368" x2="54908" y2="82836"/>
                        <a14:foregroundMark x1="91181" y1="19652" x2="94176" y2="44279"/>
                        <a14:foregroundMark x1="94176" y1="44279" x2="88020" y2="47264"/>
                        <a14:foregroundMark x1="26791" y1="77912" x2="27121" y2="78109"/>
                        <a14:backgroundMark x1="25125" y1="74378" x2="26290" y2="77363"/>
                        <a14:backgroundMark x1="26622" y1="77612" x2="25790" y2="78109"/>
                      </a14:backgroundRemoval>
                    </a14:imgEffect>
                  </a14:imgLayer>
                </a14:imgProps>
              </a:ext>
              <a:ext uri="{28A0092B-C50C-407E-A947-70E740481C1C}">
                <a14:useLocalDpi xmlns:a14="http://schemas.microsoft.com/office/drawing/2010/main" val="0"/>
              </a:ext>
            </a:extLst>
          </a:blip>
          <a:srcRect/>
          <a:stretch>
            <a:fillRect/>
          </a:stretch>
        </p:blipFill>
        <p:spPr bwMode="auto">
          <a:xfrm>
            <a:off x="8680051" y="4960737"/>
            <a:ext cx="2853672" cy="19087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8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8529" y="201341"/>
            <a:ext cx="10462146" cy="699400"/>
          </a:xfrm>
        </p:spPr>
        <p:txBody>
          <a:bodyPr>
            <a:normAutofit/>
          </a:bodyPr>
          <a:lstStyle/>
          <a:p>
            <a:pPr algn="ctr"/>
            <a:r>
              <a:rPr lang="en-US" sz="4000" b="1" dirty="0"/>
              <a:t>Dataset Description</a:t>
            </a:r>
          </a:p>
        </p:txBody>
      </p:sp>
      <p:sp>
        <p:nvSpPr>
          <p:cNvPr id="2" name="Rectangle 1"/>
          <p:cNvSpPr/>
          <p:nvPr/>
        </p:nvSpPr>
        <p:spPr>
          <a:xfrm>
            <a:off x="1008588" y="900741"/>
            <a:ext cx="10859627" cy="3416320"/>
          </a:xfrm>
          <a:prstGeom prst="rect">
            <a:avLst/>
          </a:prstGeom>
        </p:spPr>
        <p:txBody>
          <a:bodyPr wrap="square">
            <a:spAutoFit/>
          </a:bodyPr>
          <a:lstStyle/>
          <a:p>
            <a:pPr lvl="0" eaLnBrk="0" fontAlgn="base" hangingPunct="0">
              <a:spcBef>
                <a:spcPct val="0"/>
              </a:spcBef>
              <a:spcAft>
                <a:spcPct val="0"/>
              </a:spcAft>
            </a:pPr>
            <a:r>
              <a:rPr lang="en-US" sz="2000" dirty="0"/>
              <a:t>This project leverages a simulated credit card transaction dataset encompassing the period from January 1st, 2019, to December 31st, 2020. The data provides valuable insights into both legitimate and fraudulent transactions, enabling us to develop robust fraud detection methods.</a:t>
            </a:r>
          </a:p>
          <a:p>
            <a:pPr lvl="0" eaLnBrk="0" fontAlgn="base" hangingPunct="0">
              <a:spcBef>
                <a:spcPct val="0"/>
              </a:spcBef>
              <a:spcAft>
                <a:spcPct val="0"/>
              </a:spcAft>
            </a:pPr>
            <a:endParaRPr lang="en-US" altLang="en-US" sz="2000" dirty="0"/>
          </a:p>
          <a:p>
            <a:pPr eaLnBrk="0" fontAlgn="base" hangingPunct="0">
              <a:spcBef>
                <a:spcPct val="0"/>
              </a:spcBef>
              <a:spcAft>
                <a:spcPct val="0"/>
              </a:spcAft>
            </a:pPr>
            <a:r>
              <a:rPr lang="en-US" altLang="en-US" sz="2000" b="1" dirty="0"/>
              <a:t>Key dataset specifications:</a:t>
            </a:r>
            <a:r>
              <a:rPr lang="en-US" sz="2000" dirty="0"/>
              <a:t>1296675 rows &amp; 23 columns</a:t>
            </a:r>
            <a:r>
              <a:rPr lang="en-US" dirty="0"/>
              <a:t> </a:t>
            </a:r>
          </a:p>
          <a:p>
            <a:pPr eaLnBrk="0" fontAlgn="base" hangingPunct="0">
              <a:spcBef>
                <a:spcPct val="0"/>
              </a:spcBef>
              <a:spcAft>
                <a:spcPct val="0"/>
              </a:spcAft>
            </a:pPr>
            <a:r>
              <a:rPr lang="en-US" altLang="en-US" sz="2000" dirty="0"/>
              <a:t>The dataset includes these attributes:</a:t>
            </a:r>
          </a:p>
          <a:p>
            <a:pPr eaLnBrk="0" fontAlgn="base" hangingPunct="0">
              <a:spcBef>
                <a:spcPct val="0"/>
              </a:spcBef>
              <a:spcAft>
                <a:spcPct val="0"/>
              </a:spcAft>
            </a:pPr>
            <a:endParaRPr lang="en-US" altLang="en-US" sz="2400" dirty="0"/>
          </a:p>
          <a:p>
            <a:pPr lvl="0" eaLnBrk="0" fontAlgn="base" hangingPunct="0">
              <a:spcBef>
                <a:spcPct val="0"/>
              </a:spcBef>
              <a:spcAft>
                <a:spcPct val="0"/>
              </a:spcAft>
            </a:pPr>
            <a:endParaRPr lang="en-US" altLang="en-US" sz="2400" dirty="0"/>
          </a:p>
          <a:p>
            <a:pPr lvl="0" eaLnBrk="0" fontAlgn="base" hangingPunct="0">
              <a:spcBef>
                <a:spcPct val="0"/>
              </a:spcBef>
              <a:spcAft>
                <a:spcPct val="0"/>
              </a:spcAft>
            </a:pPr>
            <a:br>
              <a:rPr lang="en-US" altLang="en-US" sz="2400" dirty="0"/>
            </a:br>
            <a:endParaRPr lang="en-US" altLang="en-US" sz="2400" dirty="0"/>
          </a:p>
        </p:txBody>
      </p:sp>
      <p:graphicFrame>
        <p:nvGraphicFramePr>
          <p:cNvPr id="4" name="Table 3">
            <a:extLst>
              <a:ext uri="{FF2B5EF4-FFF2-40B4-BE49-F238E27FC236}">
                <a16:creationId xmlns:a16="http://schemas.microsoft.com/office/drawing/2014/main" id="{478D9B34-FB37-4194-9E36-E11279D64932}"/>
              </a:ext>
            </a:extLst>
          </p:cNvPr>
          <p:cNvGraphicFramePr>
            <a:graphicFrameLocks noGrp="1"/>
          </p:cNvGraphicFramePr>
          <p:nvPr>
            <p:extLst>
              <p:ext uri="{D42A27DB-BD31-4B8C-83A1-F6EECF244321}">
                <p14:modId xmlns:p14="http://schemas.microsoft.com/office/powerpoint/2010/main" val="2130152565"/>
              </p:ext>
            </p:extLst>
          </p:nvPr>
        </p:nvGraphicFramePr>
        <p:xfrm>
          <a:off x="1345621" y="2877165"/>
          <a:ext cx="9837791" cy="3553622"/>
        </p:xfrm>
        <a:graphic>
          <a:graphicData uri="http://schemas.openxmlformats.org/drawingml/2006/table">
            <a:tbl>
              <a:tblPr/>
              <a:tblGrid>
                <a:gridCol w="1977917">
                  <a:extLst>
                    <a:ext uri="{9D8B030D-6E8A-4147-A177-3AD203B41FA5}">
                      <a16:colId xmlns:a16="http://schemas.microsoft.com/office/drawing/2014/main" val="2220944794"/>
                    </a:ext>
                  </a:extLst>
                </a:gridCol>
                <a:gridCol w="4547283">
                  <a:extLst>
                    <a:ext uri="{9D8B030D-6E8A-4147-A177-3AD203B41FA5}">
                      <a16:colId xmlns:a16="http://schemas.microsoft.com/office/drawing/2014/main" val="3626197705"/>
                    </a:ext>
                  </a:extLst>
                </a:gridCol>
                <a:gridCol w="3312591">
                  <a:extLst>
                    <a:ext uri="{9D8B030D-6E8A-4147-A177-3AD203B41FA5}">
                      <a16:colId xmlns:a16="http://schemas.microsoft.com/office/drawing/2014/main" val="4270024838"/>
                    </a:ext>
                  </a:extLst>
                </a:gridCol>
              </a:tblGrid>
              <a:tr h="332648">
                <a:tc>
                  <a:txBody>
                    <a:bodyPr/>
                    <a:lstStyle/>
                    <a:p>
                      <a:pPr algn="l" fontAlgn="ctr"/>
                      <a:endParaRPr lang="en-US" sz="1700" b="1" dirty="0">
                        <a:effectLst/>
                      </a:endParaRP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1" dirty="0">
                          <a:effectLst/>
                        </a:rPr>
                        <a:t>Column Names</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b="1" dirty="0">
                          <a:effectLst/>
                        </a:rPr>
                        <a:t>Description</a:t>
                      </a:r>
                      <a:endParaRPr lang="en-US" sz="1700" dirty="0"/>
                    </a:p>
                  </a:txBody>
                  <a:tcPr marL="84326" marR="84326" marT="42163" marB="42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4310242"/>
                  </a:ext>
                </a:extLst>
              </a:tr>
              <a:tr h="583611">
                <a:tc>
                  <a:txBody>
                    <a:bodyPr/>
                    <a:lstStyle/>
                    <a:p>
                      <a:pPr algn="l" fontAlgn="ctr"/>
                      <a:r>
                        <a:rPr lang="en-US" sz="1700">
                          <a:effectLst/>
                        </a:rPr>
                        <a:t>Transaction Details</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err="1">
                          <a:effectLst/>
                        </a:rPr>
                        <a:t>trans_date_trans_time</a:t>
                      </a:r>
                      <a:r>
                        <a:rPr lang="en-US" sz="1700" dirty="0">
                          <a:effectLst/>
                        </a:rPr>
                        <a:t>, </a:t>
                      </a:r>
                      <a:r>
                        <a:rPr lang="en-US" sz="1700" dirty="0" err="1">
                          <a:effectLst/>
                        </a:rPr>
                        <a:t>trans_num</a:t>
                      </a:r>
                      <a:r>
                        <a:rPr lang="en-US" sz="1700" dirty="0">
                          <a:effectLst/>
                        </a:rPr>
                        <a:t>, </a:t>
                      </a:r>
                      <a:r>
                        <a:rPr lang="en-US" sz="1700" dirty="0" err="1">
                          <a:effectLst/>
                        </a:rPr>
                        <a:t>unix_time</a:t>
                      </a:r>
                      <a:endParaRPr lang="en-US" sz="1700" dirty="0">
                        <a:effectLst/>
                      </a:endParaRP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a:effectLst/>
                        </a:rPr>
                        <a:t>Transaction date, time, number, and Unix timestamp</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4162199"/>
                  </a:ext>
                </a:extLst>
              </a:tr>
              <a:tr h="332648">
                <a:tc>
                  <a:txBody>
                    <a:bodyPr/>
                    <a:lstStyle/>
                    <a:p>
                      <a:pPr algn="l" fontAlgn="ctr"/>
                      <a:r>
                        <a:rPr lang="en-US" sz="1700">
                          <a:effectLst/>
                        </a:rPr>
                        <a:t>Card Information</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err="1">
                          <a:effectLst/>
                        </a:rPr>
                        <a:t>cc_num</a:t>
                      </a:r>
                      <a:endParaRPr lang="en-US" sz="1700" dirty="0">
                        <a:effectLst/>
                      </a:endParaRP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a:effectLst/>
                        </a:rPr>
                        <a:t>Credit card number</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0078809"/>
                  </a:ext>
                </a:extLst>
              </a:tr>
              <a:tr h="583611">
                <a:tc>
                  <a:txBody>
                    <a:bodyPr/>
                    <a:lstStyle/>
                    <a:p>
                      <a:pPr algn="l" fontAlgn="ctr"/>
                      <a:r>
                        <a:rPr lang="en-US" sz="1700" dirty="0">
                          <a:effectLst/>
                        </a:rPr>
                        <a:t>Merchant Details</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a:effectLst/>
                        </a:rPr>
                        <a:t>merchant, category, amt, </a:t>
                      </a:r>
                      <a:r>
                        <a:rPr lang="en-US" sz="1700" dirty="0" err="1">
                          <a:effectLst/>
                        </a:rPr>
                        <a:t>merch_lat</a:t>
                      </a:r>
                      <a:r>
                        <a:rPr lang="en-US" sz="1700" dirty="0">
                          <a:effectLst/>
                        </a:rPr>
                        <a:t>, </a:t>
                      </a:r>
                      <a:r>
                        <a:rPr lang="en-US" sz="1700" dirty="0" err="1">
                          <a:effectLst/>
                        </a:rPr>
                        <a:t>merch_long</a:t>
                      </a:r>
                      <a:endParaRPr lang="en-US" sz="1700" dirty="0">
                        <a:effectLst/>
                      </a:endParaRP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a:effectLst/>
                        </a:rPr>
                        <a:t>Merchant's information and transaction details</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4220105"/>
                  </a:ext>
                </a:extLst>
              </a:tr>
              <a:tr h="800272">
                <a:tc>
                  <a:txBody>
                    <a:bodyPr/>
                    <a:lstStyle/>
                    <a:p>
                      <a:pPr algn="l" fontAlgn="ctr"/>
                      <a:r>
                        <a:rPr lang="en-US" sz="1700">
                          <a:effectLst/>
                        </a:rPr>
                        <a:t>Customer Details</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a:effectLst/>
                        </a:rPr>
                        <a:t>first, last, gender, street, city, state, zip, lat, long, city_pop, job, dob</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a:effectLst/>
                        </a:rPr>
                        <a:t>Customer's information and transaction details</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5666588"/>
                  </a:ext>
                </a:extLst>
              </a:tr>
              <a:tr h="834575">
                <a:tc>
                  <a:txBody>
                    <a:bodyPr/>
                    <a:lstStyle/>
                    <a:p>
                      <a:pPr algn="l" fontAlgn="ctr"/>
                      <a:r>
                        <a:rPr lang="en-US" sz="1700">
                          <a:effectLst/>
                        </a:rPr>
                        <a:t>Fraud Indicator</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a:effectLst/>
                        </a:rPr>
                        <a:t>is_fraud</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a:effectLst/>
                        </a:rPr>
                        <a:t>Indicates whether the transaction is fraudulent (1 for fraud, 0 for legitimate)</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9446337"/>
                  </a:ext>
                </a:extLst>
              </a:tr>
            </a:tbl>
          </a:graphicData>
        </a:graphic>
      </p:graphicFrame>
    </p:spTree>
    <p:extLst>
      <p:ext uri="{BB962C8B-B14F-4D97-AF65-F5344CB8AC3E}">
        <p14:creationId xmlns:p14="http://schemas.microsoft.com/office/powerpoint/2010/main" val="282271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52025" y="123850"/>
            <a:ext cx="9982725" cy="609348"/>
          </a:xfrm>
        </p:spPr>
        <p:txBody>
          <a:bodyPr>
            <a:noAutofit/>
          </a:bodyPr>
          <a:lstStyle/>
          <a:p>
            <a:pPr algn="ctr"/>
            <a:r>
              <a:rPr lang="en-US" sz="4000" b="1" dirty="0"/>
              <a:t>Overview</a:t>
            </a:r>
          </a:p>
        </p:txBody>
      </p:sp>
      <p:sp>
        <p:nvSpPr>
          <p:cNvPr id="4" name="TextBox 3"/>
          <p:cNvSpPr txBox="1"/>
          <p:nvPr/>
        </p:nvSpPr>
        <p:spPr>
          <a:xfrm>
            <a:off x="1252025" y="733198"/>
            <a:ext cx="10255347" cy="5632311"/>
          </a:xfrm>
          <a:prstGeom prst="rect">
            <a:avLst/>
          </a:prstGeom>
          <a:noFill/>
        </p:spPr>
        <p:txBody>
          <a:bodyPr wrap="square" rtlCol="0">
            <a:spAutoFit/>
          </a:bodyPr>
          <a:lstStyle/>
          <a:p>
            <a:r>
              <a:rPr lang="en-US" dirty="0"/>
              <a:t>In this project, I aimed enhance financial transaction security and minimize fraudulent losses using </a:t>
            </a:r>
            <a:r>
              <a:rPr lang="en-US" dirty="0">
                <a:latin typeface="Calibri" panose="020F0502020204030204" pitchFamily="34" charset="0"/>
                <a:cs typeface="Calibri" panose="020F0502020204030204" pitchFamily="34" charset="0"/>
              </a:rPr>
              <a:t>machine learning techniques, anomaly detection technique, and deep learning technique</a:t>
            </a:r>
            <a:r>
              <a:rPr lang="en-US" dirty="0"/>
              <a:t>. Where, I performed extensive data analysis, including </a:t>
            </a:r>
            <a:r>
              <a:rPr lang="en-US" b="1" dirty="0"/>
              <a:t>exploratory data analysis </a:t>
            </a:r>
            <a:r>
              <a:rPr lang="en-US" dirty="0"/>
              <a:t>(EDA) to understand the characteristics of the dataset and to do </a:t>
            </a:r>
            <a:r>
              <a:rPr lang="en-US" b="1" dirty="0"/>
              <a:t>data cleaning</a:t>
            </a:r>
            <a:r>
              <a:rPr lang="en-US" dirty="0"/>
              <a:t>, and then proceeded with </a:t>
            </a:r>
            <a:r>
              <a:rPr lang="en-US" b="1" dirty="0"/>
              <a:t>data preprocessing</a:t>
            </a:r>
            <a:r>
              <a:rPr lang="en-US" dirty="0"/>
              <a:t>, </a:t>
            </a:r>
            <a:r>
              <a:rPr lang="en-US" b="1" dirty="0"/>
              <a:t>model building</a:t>
            </a:r>
            <a:r>
              <a:rPr lang="en-US" dirty="0"/>
              <a:t> &amp; </a:t>
            </a:r>
            <a:r>
              <a:rPr lang="en-US" b="1" dirty="0"/>
              <a:t>evaluation</a:t>
            </a:r>
            <a:r>
              <a:rPr lang="en-US" dirty="0"/>
              <a:t> and </a:t>
            </a:r>
            <a:r>
              <a:rPr lang="en-US" b="1" dirty="0"/>
              <a:t>improving the best chosen model. </a:t>
            </a:r>
          </a:p>
          <a:p>
            <a:endParaRPr lang="en-US" dirty="0"/>
          </a:p>
          <a:p>
            <a:r>
              <a:rPr lang="en-US" dirty="0"/>
              <a:t>Here, built 4 models using Machine Learning (</a:t>
            </a:r>
            <a:r>
              <a:rPr lang="en-US" b="1" dirty="0"/>
              <a:t>Logistic Regression &amp; Random Forest), </a:t>
            </a:r>
            <a:r>
              <a:rPr lang="en-US" dirty="0"/>
              <a:t>Anomaly Detection </a:t>
            </a:r>
            <a:r>
              <a:rPr lang="en-US" b="1" dirty="0"/>
              <a:t>(Isolation Forest) &amp; </a:t>
            </a:r>
            <a:r>
              <a:rPr lang="en-US" dirty="0"/>
              <a:t>Deep Learning </a:t>
            </a:r>
            <a:r>
              <a:rPr lang="en-US" b="1" dirty="0"/>
              <a:t>(Neural Network (MLP –Multi layer Perceptron)),</a:t>
            </a:r>
            <a:r>
              <a:rPr lang="en-US" dirty="0"/>
              <a:t> and evaluated their performance using different Evaluation Matrices (</a:t>
            </a:r>
            <a:r>
              <a:rPr lang="en-US" b="1" dirty="0"/>
              <a:t>Classification Report , ROC - AUC score &amp; curve and Precision - Recall Curve</a:t>
            </a:r>
            <a:r>
              <a:rPr lang="en-US" dirty="0"/>
              <a:t>)</a:t>
            </a:r>
          </a:p>
          <a:p>
            <a:endParaRPr lang="en-US" dirty="0"/>
          </a:p>
          <a:p>
            <a:r>
              <a:rPr lang="en-US" dirty="0"/>
              <a:t>After comparison, </a:t>
            </a:r>
            <a:r>
              <a:rPr lang="en-US" b="1" dirty="0"/>
              <a:t>Random Forest </a:t>
            </a:r>
            <a:r>
              <a:rPr lang="en-US" dirty="0"/>
              <a:t>emerged as the optimal choice according to the problem statement as we can choose a model prioritizing </a:t>
            </a:r>
            <a:r>
              <a:rPr lang="en-US" b="1" dirty="0"/>
              <a:t>high fraud detection </a:t>
            </a:r>
            <a:r>
              <a:rPr lang="en-US" dirty="0"/>
              <a:t>while </a:t>
            </a:r>
            <a:r>
              <a:rPr lang="en-US" b="1" dirty="0"/>
              <a:t>tolerating some false positives.</a:t>
            </a:r>
          </a:p>
          <a:p>
            <a:endParaRPr lang="en-US" b="1" dirty="0"/>
          </a:p>
          <a:p>
            <a:r>
              <a:rPr lang="en-US" dirty="0"/>
              <a:t>To further enhance results, an </a:t>
            </a:r>
            <a:r>
              <a:rPr lang="en-US" b="1" dirty="0"/>
              <a:t>ensemble model</a:t>
            </a:r>
            <a:r>
              <a:rPr lang="en-US" dirty="0"/>
              <a:t> combining </a:t>
            </a:r>
            <a:r>
              <a:rPr lang="en-US" b="1" dirty="0"/>
              <a:t>Random Forest with Isolation Forest </a:t>
            </a:r>
            <a:r>
              <a:rPr lang="en-US" dirty="0"/>
              <a:t>was implemented, Leveraging the strengths of both models, Random Forest maintains good performance across classes, while Isolation Forest excels at identifying outliers (potentially fraudulent transactions).. </a:t>
            </a:r>
            <a:endParaRPr lang="en-US" b="1" dirty="0"/>
          </a:p>
          <a:p>
            <a:endParaRPr lang="en-US" b="1" dirty="0"/>
          </a:p>
          <a:p>
            <a:r>
              <a:rPr lang="en-US" dirty="0"/>
              <a:t>Overall, this project showcases the effectiveness of various techniques in combating credit card fraud and underscores the importance of continuous exploration and refinement in financial transaction security.</a:t>
            </a:r>
          </a:p>
        </p:txBody>
      </p:sp>
    </p:spTree>
    <p:extLst>
      <p:ext uri="{BB962C8B-B14F-4D97-AF65-F5344CB8AC3E}">
        <p14:creationId xmlns:p14="http://schemas.microsoft.com/office/powerpoint/2010/main" val="286928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9090" y="208399"/>
            <a:ext cx="10947605" cy="624720"/>
          </a:xfrm>
        </p:spPr>
        <p:txBody>
          <a:bodyPr>
            <a:normAutofit/>
          </a:bodyPr>
          <a:lstStyle/>
          <a:p>
            <a:pPr algn="ctr"/>
            <a:r>
              <a:rPr lang="en-US" sz="3600" b="1" dirty="0"/>
              <a:t>EDA (Exploratory Data Analysis)</a:t>
            </a:r>
          </a:p>
        </p:txBody>
      </p:sp>
      <p:graphicFrame>
        <p:nvGraphicFramePr>
          <p:cNvPr id="6" name="Diagram 5"/>
          <p:cNvGraphicFramePr/>
          <p:nvPr>
            <p:extLst>
              <p:ext uri="{D42A27DB-BD31-4B8C-83A1-F6EECF244321}">
                <p14:modId xmlns:p14="http://schemas.microsoft.com/office/powerpoint/2010/main" val="2164390390"/>
              </p:ext>
            </p:extLst>
          </p:nvPr>
        </p:nvGraphicFramePr>
        <p:xfrm>
          <a:off x="825305" y="148312"/>
          <a:ext cx="11226019" cy="5919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utoShape 2" descr="data:image/png;base64,iVBORw0KGgoAAAANSUhEUgAAAZ4AAAGaCAYAAAA/7SUZAAAAOXRFWHRTb2Z0d2FyZQBNYXRwbG90bGliIHZlcnNpb24zLjcuMiwgaHR0cHM6Ly9tYXRwbG90bGliLm9yZy8pXeV/AAAACXBIWXMAAA9hAAAPYQGoP6dpAABJ10lEQVR4nO3dd3gU1d8F8DOzJYUkBEgl9JLQgkBC6FUUFVBKrIAdUUFeQRTEgg3sCEr5IVYQFEFAFBABkaL0Kj30FCAV0kiyO3PfP5YsBAJpm50t5/O4j9nZ2dnvbMKenXvv3JGEEAJERER2ImtdABERuRcGDxER2RWDh4iI7IrBQ0REdsXgISIiu2LwEBGRXTF4iIjIrhg8RERkVwweshueq1wxfP/Kj++dY2HwOLihQ4ciIiKiyK1Fixbo3r073n77bVy6dEnrEktl165dGD58uPV+QkICIiIisGTJEg2rKurYsWMYMGAAWrRogXvuueeW6546dQpvvfUWevXqhZYtW6J79+4YPXo0jhw5Uim1LVq0CB9++GGlbFtrhX8Lt7r98MMPpd5ez549MX78eOv9WbNm4euvv7ZJrUOHDsXQoUNtsi13pte6ACpZs2bNMHHiROt9k8mEgwcPYsqUKTh8+DB+/PFHSJKkYYUlW7RoEY4fP269HxQUhIULF6JOnToaVlXU9OnTkZiYiOnTp6NGjRo3XW/NmjV4+eWX0bhxYzz33HOoVasWzp8/j3nz5uH+++/HjBkz0LVrV5vWNmvWLMTExNh0m47mueeeQ/fu3Yt9rFatWqXezvTp0+Hj42O9P3XqVIwcObKi5ZENMXicgI+PD1q1alVkWdu2bZGTk4PPP/8c+/btu+FxR2c0Gh2u5oyMDISHh9/0ww8Azp49i1deeQVdunTB1KlTodPprI/17t0bjzzyCMaPH4+//voLnp6edqjaddSpU8cmfxPNmjWreDFUqdjU5sRatGgBAEhKSgJgaQYYO3YsRo0ahTZt2uCZZ54BAGRlZeH9999Hr169EBkZib59+2Lx4sVFttWzZ0989tlneP/99xETE4OYmBi8/PLLyMjIKLLeP//8g0ceeQRRUVFo164dXnrpJZw7d876+JIlS9CsWTMsWrQInTt3RteuXTFq1CgsXboUiYmJ1ua14praTp8+jVGjRqFTp05o1aoVhg4dil27dlkfL3zOqlWrMGrUKLRu3Rpt27bFa6+9hpycnFu+V8nJyXj11VfRrVs3tGzZErGxsVi3bp318YiICGzfvh07duy4ZRPgvHnzUFBQgNdff71I6ACAp6cnxo0bh9jYWGRmZgIAxo8fj549exZZr7h9nzdvHu666y5ERkaiS5cueOutt5CdnW393SQmJmLp0qWIiIhAQkJCmd6v1atX4/nnn0erVq3QsWNHzJw5E9nZ2ZgwYQKioqLQsWNHfPzxx0X6QfLz8/HRRx+hW7duaNGiBfr164eVK1cW2Y+ePXti8uTJeOyxx9CmTRu8+eabJe5LRb3wwguIjIzEyZMnrctmzpyJJk2aYMuWLda6CpvaIiIiAFiOggp/BizNqsOHD0ebNm3Qpk0bjBgxAvHx8UVeKykpCSNHjkRUVBQ6deqEb7/91ib7QAwep3bq1CkAQO3ata3LVq1aBYPBgBkzZuDRRx9FXl4eHnnkESxfvhxPPvkkZs6ciaioKLz22mv43//+V2R7CxYswK5duzB58mSMHTsWGzduxNNPPw1VVQEAv/76K5588kkEBwdjypQpePXVV7Fnzx48+OCDSEtLs25HURT873//w3vvvYcXX3wRY8eORbdu3RAYGIiFCxcWe0Rx/PhxDBw4EPHx8Xj99dfxySefQJIkPPbYY9i+fXuRdSdOnIiwsDDMnDkTTz/9NH755Zcb9uVaqampiI2Nxfbt2zF69Gh88cUXCAsLw4gRI7B8+XIAwMKFC9GsWTM0a9bspjUCwKZNm9CsWTMEBwcX+3i7du0wZswYBAUF3bSe661YsQIffvghBg8ejK+//hojRozAr7/+ivfeew+A5UMzMDAQ3bp1w8KFCxEUFFSm9+u1115DeHg4Zs2ahfbt22PatGmIjY2Fp6cnpk2bhp49e+Krr77CH3/8AcDSET9ixAj89NNPeOKJJzBr1iy0bt0ao0ePxrJly4pse/78+YiIiMAXX3yB++67r8R9uRVVVWE2m2+4KYpiXeett95ClSpVMHHiRAghcPjwYcycOROPP/44OnTocMM2Fy5cCACIjY21/nzq1Ck89NBDSEtLwwcffIBJkyYhPj4eDz/8sPXvODc3F0OGDMGRI0fwzjvv4M0338SiRYuwZ8+eUv5W6ZYEObQhQ4aIwYMHC5PJZL2lpqaKlStXipiYGPHAAw8IVVWt67Zo0ULk5ORYnz9//nwRHh4udu7cWWS7EyZMEJGRkSIjI0MIIUSPHj1E27ZtRWZmpnWdNWvWiPDwcLF+/XqhKIro1KmTePzxx4ts58yZM6J58+bio48+EkII8csvv4jw8HDx888/F1lv3LhxokePHtb78fHxIjw8XPzyyy9CCCH+7//+T8TExBR5fZPJJHr37i1iY2OLPGfs2LFFtj106FDRt2/fm76HH330kWjevLk4e/ZskeWPPfaY6NSpk1AUxfr+DRky5KbbEUKIVq1aiRdffPGW61zr+v2+dj8K9/2NN94Qd955p7UOIYT49ddfxXfffWe936NHDzFu3Djr/bK8X9fWm5ycLMLDw8UjjzxiXaaqqmjTpo147733hBBCbN68WYSHh4sVK1YUqXvs2LGiU6dOwmQyWWvq3r17kbpLsy/XK6zzZremTZsWWX/VqlUiPDxcLFy4UPTr10/069dP5Ofn3/S9Cg8PF59//rn1/pgxY0SHDh1EVlaWdVlGRoaIiooSH3zwgRBCiB9++EFERESII0eOWNdJSkoSzZs3L/FvhErGPh4nsGPHDjRv3rzIMlmW0aFDB7z77rtFBhbUqlUL3t7e1vvbt29HWFgYoqKiijz/3nvvxeLFi7Fv3z5069YNANCjRw/4+vpa1+nZsycMBgN27tyJ2rVrIyUlBWPGjCmynTp16qB169bYtm1bkeXh4eFl2sft27ff8Pp6vR59+vTBjBkzijSlXd8PEBISgsTExFtuu3Xr1kWODAHLe/Dqq6/i5MmTaNSoUanqlCSpyDdwW2jfvj0WLlyIgQMH4s4770T37t3Rr1+/Ww4YKcv71bp1a+vPgYGBAIDbbrvNukySJFStWhVZWVkAgC1btkCSJHTr1g1ms9m6Xs+ePbF8+XLExcWhadOmAICGDRtClq82nJRnXwqNHDmy2CPN65971113oU+fPpg4cSIMBgMWL14Mo9FY4vYLbd26Fe3atYOnp6d1/3x8fBAdHY1///0XAKx/89c2z4WGhjpcv6SzYvA4gebNm+Ptt98GYPlH6OHhgdDQ0CIjdwoFBAQUuX/p0qUbll27XmFfBIAbmodkWYa/vz8yMzNx8eLFYrdfuOzQoUNFlt1qVFhxblWnEKJIH4GXl9cNdYpbnKdx6dKlYkdFFfcelCQsLMzap1Ycs9mM9PT0MjW13XPPPVBVFQsWLMD06dMxbdo0hIWF4aWXXkKfPn2KfU5Z3q/i/k6ufw+vdfHiRQgh0KZNm2IfT05OtgbP9TWUZ18KhYWFITIy8pbrFOrfvz9WrFiBunXromHDhqV6TqGLFy9i5cqVN/RZAUD16tUBWN7fwp+vFRgYiNTU1DK9Ht2IweMEqlSpUup/kNerWrUqzpw5c8PylJQUAEC1atWsywrDpZCiKMjIyED16tXh7+8PAMX+o0tJSSmynfLWebNtF9aZnJxcadsurc6dO+P7779HSkqK9ejhWps2bcKzzz6LKVOmoE+fPsUeIeXm5t7wvL59+6Jv377IysrC5s2bMWfOHLz88suIjo4utj+pMt8vX19feHt7Y+7cucU+Xrdu3Vs+v6z7UlZ5eXmYNGkSwsPDceLECcyZMwfPPvtsqZ/v6+uLjh074oknnrjhMb3e8pFYrVq1Yv/dXP9vhMqHgwtcXNu2bZGYmFhktBMALF++HAaDAS1btrQu27RpEwoKCqz3161bB7PZjA4dOqB+/foIDAzEb7/9VmQ78fHx2Lt3702/HRe6tjnmZnWuX7/e2twDWIJvxYoViIyMLFNTSnHb3rNnzw2jlpYvX47AwMASP0ivNXjwYBgMBrz33ns3BMrly5fx+eefo2rVqujRowcAy5eGjIwM5OfnW9fbvXt3kee9+OKL1vNMfH19cffdd+P555+HoijW8Lj+/avM9ysmJga5ubkQQiAyMtJ6i4uLw4wZM4o0v12vNPtSUZ9++imSkpIwbdo0PPbYY5g+fTqOHj160/Wvf+9iYmJw/PhxNG3a1LpvLVq0wHfffYc1a9YAsDQZJiQk4L///rM+Lz09HXv37rXJPrg7Bo+LGzhwIBo1aoSRI0fixx9/xObNm/HOO+/gl19+wfDhw+Hn52dd9/z583juueewYcMG/PTTT3j99dfRuXNntGvXDrIsY8yYMfj3338xevRobNiwAcuWLcMTTzyBqlWrFvvt8Vp+fn5ITU3Fhg0biv0AGjlyJAoKCvDoo49i1apVWLduHZ5++mnEx8ff0K9UVk888QT8/f3xxBNPYNmyZdiwYQNGjx6NrVu3YvTo0SWG4rVq1aqFt956C2vWrMHgwYOxbNkybNu2DYsWLUJsbCzi4uIwbdo0az9bjx49kJ+fjwkTJmDr1q2YN28eZs+eXWQodvv27bFmzRp8+OGH2LJlC1avXo1p06ahXr16aNKkifX9O3ToELZv3468vLxKfb+6deuGtm3b4vnnn8eCBQuwbds2zJkzB2+99RZkWS62Caos+3IzZ8+exd69e4u9FQ6f3rFjB+bNm4cRI0agQYMGeOGFFxAUFITx48fDZDIVu10/Pz/s2bMHO3bsgBACzz//PM6ePYvhw4dj7dq12LRpE1544QWsWLHCWuN9992H8PBwjBw5EsuWLcPatWsxbNgw6whPqhg2tbk4Ly8vzJs3D59++ik+//xzZGdno0GDBpg0aRJiY2OLrNunTx/4+fnhxRdfhLe3NwYMGIDRo0dbHx84cCCqVKmC2bNnY8SIEfDx8UGXLl0wZsyYYpudrjVw4EBs2LABI0aMwKhRo26YkqZx48ZYsGABpkyZggkTJkCSJLRs2RJz585FdHR0hd6DwMBA/Pjjj/j0008xadIkmEwmNGnSBDNnzsTtt99e5u0NGDAAdevWxffff4+pU6ciLS0NgYGBaN26NaZNm1ZkoEKnTp0wbtw4zJs3D3/++SeaN2+O6dOn46GHHrKu89BDD8FkMuGnn37CggUL4OnpiQ4dOuDll1+GwWAAADz55JOYPHkynnrqKXz77beIjo6utPdLlmV8+eWXmDZtGmbPno20tDQEBwfj8ccfx4gRI2753NLsy83MmjULs2bNKvax7t2747PPPsOrr76K8PBwPPXUUwAAb29vTJw4Ec888wxmzZqFUaNG3fDcZ599FjNnzsSwYcOwcuVKNGnSBPPnz8dnn32GV155BUIIhIeHY8aMGda/B6PRiO+//x6TJ0/GpEmTIEkSHnjgAdSuXbvIqQNUPpK4Va8suY2ePXsiJiYGH3zwgdalEJGLY1MbERHZFYOHiIjsik1tRERkVzziISIiu2LwEBGRXTF4iIjIrhg8RERkVwweIiKyKwYPERHZFYOHiIjsisFDRER2xeAhIiK7YvAQEZFdMXiIiMiuGDxERGRXDB4iIrIrBg8REdkVg4eIiOyKwUNERHbF4CEiIrti8BARkV0xeIiIyK4YPEREZFcMHiIisisGDxER2RWDh4iI7IrBQ0REdsXgISIiu2LwEBGRXTF4iIjIrhg8RERkVwweIiKyKwYPERHZFYOHiIjsisFDRER2xeAhIiK7YvAQEZFdMXiIiMiuGDxERGRXDB4iIrIrBg8REdkVg4eIiOyKwUNERHbF4CEiIrvSa10AkbNRVQFFCAgBSBIgSxJ0smS77QsBsyIgSYBeliBJtts2kSNg8BBdRwgBsyogS4BOvtookJVnwtn0XJxJy8WlyyZk55uRnWdGdr4ZWXlmZOVdXZZ15f85+WaYVBW6K+EkXfm/TpbgoZfhodfB0yDDy6CDp0GHKh56BPl6IMjPA8F+ngjx80RNf08E+XrCz8tQpM7CADTo2HBBzoXBQ26rMGAKP7jNqorzl/JwKjUHZ9JycTbdcou/csvMM2tar1EnI9DXA8F+Hgi6EkqNg3zQPMwPEcF+8DLqLPuhqJCuC00iRyIJIYTWRRDZg0lRrU1XuQVm7E+4hN1nMrA3/iIOnctE0sXLUJ30X4MkAWH+Xmga6ocmIb5oGuqHFmFVUauaF2RJuiFkibTE4CGXpFxJEJ0swayqiLuQjZ2nM7Av4SL2xl/EiZRsuMNfvqdBRniwJYii61ZDt/BABPl5QhUCqiqgZxCRBhg85DJMigqDTkaeScHm46nYciINe85exMGkS8g3q1qX5zDq1vBGp4YB6NSoBjo3DkRVL0ORoCaqbAweclqKKqyjyuIuZGHd4WRsOJaCnWfSYVL4Z10akgQ0CfFFx4YB6NwoAO0b1ICXUQezovJoiCoNg4ecSuEHollRseVEGlYfPI+1h5NxPjNP69Jcgl6W0LKWP+5oFoR7W4UhzN+LIUQ2x+Ahh6dcGdqcb1ax5tB5rD54AX8fTUF2vrajzNxB85p+6BMZintb1UStat4MIbIJBg85LLOqQi/L2H02Az9tj8eK/UnIKVC0LstttQjzQ/9WYRjYphaqVzEyhKjcGDzkUAo/zNKy87FwRzwW70rAydQcrcuia+hkCR0b1sCA1mG4JzIURr0MCEDmwAQqJQYPaU4VAhCW/689fAELdyRgY1yKdaQVOS5vow6D2tTC013qo26NKjwKolJh8JBmCpvSTiRnY/62M1i2NwnpOQVal0XlIElAt8aBeLpLfXRuHMgAolti8JDdFX4o7T6TgS/+Oo71R5O1LolsqGGgD57oVA+xUbVg1MmQJHCiUyqCwUN2Uxg4G44mY/r649hxOkPrkqgS+Xnp8VDbOniyU32EVPW0HuESMXio0pkVFbIkYeWBc5i5/gQOncvUuiSyI50s4c5mwXihZ2M0q+kHRRWcIcHNMXio0phVFUIAi3clYPaGEzidlqt1SaQhSQLubhGCcXc1Qd0aVaAKAZlNcG6JwUM2Z1ZUCADf/3saczadxIXMfK1LIgeikyXERtXC2DsjUMPHCAnsA3I3DB6ymcI+nJX/ncPklYeRkHFZ65LIgXnoZTzaoR5e6NkIVTz0bH5zIwweqjBVFZBlCYeSMjFx+QEOGqAy8fXQY1jXBnimawPodRIHILgBBg9ViKIKXMwtwAerjmDx7gS3uMYNVY4AHyNG9GiERzvUgxC8VpArY/BQuZgVy8CB2RtPYtbfxzmHGtlM4yAffBTbEq3rVIMQgv0/LojBQ2VSeC7Giv1JeH/VEfbjUKWQJGBwTB28ek9TeOhlHv24GAYPlZqiCiRk5OKVxfux7VS61uWQGwjy9cC797VA7xYhPP/HhTB4qESFJ4DO2XQSU9Yc42Wkye7ubBaMSQMiUb2KkeHjAhg8dEuqKnA6LQdjft6HvfEXtS6H3JiPhx5je0fg0Q51oaocfODMGDxULLNqOcqZveEEpq6N41EOOYzWtf3x8f0t0SDAh9cAclIMHrqBogpcyMzDqB/3YOcZnpNDjsegkzD2zggM79aQfT9OiMFDVoUngi7aGY+3fzuE7Hyz1iUR3VK38EBMfbAVfD31bHpzIgweAmAZQHDZpGDsov1YffC81uUQlVqgjwemPtQKnRoFaF0KlRKDh6CoAidSsvHU9zsQn87zcsj5SBIwvGsDvNK7CQQEdJx2x6ExeAi/7UvCK4v347KJsw+Qc2tXvzpmDYmCH5veHBqDx00pqoAE4P1VRzBn00mtyyGymUBfD8wc3AZRdavxej8OisHjhsyKitwCBc/N34V/jqdpXQ6RzelkCS/fGYFnuzfkfG8OiMHjZhRV4HiypT+H86yRqxvUJgwfxd4GABxy7UAYPG5m+b4kvLJ4H/JMPCGU3EPnRgH48tEoGHWcbNRRMHjcgHrlVzx55WF8temUxtUQ2V+TEF/Me6odqnkbGD4OgMHj4hRVQAiBF37cg1UHeH4Oua8QP0/MeyoGDQJ92OymMQaPC1NUAZOi4pm5O7ExLlXrcog05+uhx5ePRqFdgxoc8aYhBo+LMqsq8kwqHv16O3af5XxrRIUMOgnvD4xEbFRtrUtxWwweF2RWVGTlmfHIV1tx+FyW1uUQOaTRvRrj/3qFc7i1BjQJnuTkZPj4+MDb27vSXysrKwsmkwnVq1ev9NdyBGZFRWp2AR76cgtOp+VqXQ6RQxvcrg4mDYjUugy3U6bhHREREXjmmWdwfVYtWbIEPXv2LNU2UlNT0bt3b6SnF3/p5CVLlqBJkyZo3br1Dbenn366xO0vX74cffr0sd6/4447EBcXV6raihMREYFt27ZZ75tMJjz88MOIj48vst6ZM2fQrl07JCQkWJft2rULzz//fLlfu6zMior4jMvoP+Mfhg5RKczfdhZvLDugdRlup8zjCjds2ICvvvqq3C+Yl5eH3NxbfyjWrFkTe/bsueFWmte99957sWLFCuv9jAzb9m/MmDEDbdu2Re3aV9uH161bh4cffhgXL14ssm5UVBS8vb2xePFim9ZQHLOq4tiFbAya9S/OZ+ZV+usRuYp5W8/g3d8PaV2GWylz8AwdOhTTpk3D7t27b7rO0aNHMWzYMMTExKBr16546623kJWVBUVR0LdvXwBA3759sXLlynIV/eabb6JXr17IyckBAMyfPx/t27fHhQsXihx99e7dGwAwbNgwzJkzBwDw77//IjY2FtHR0ejTpw+WL19u3a7JZML777+Pdu3aoX379jcEXXp6OubOnYvBgwdbl02fPh1TpkzB6NGji6116NCh+OKLL1BQUFCufS0Ns6riv4RLeHD2FqTnVN7rELmqrzefwvsrD2tdhtsoc/DccccdePDBBzFmzJgbvuEDliOMRx99FI0aNcLGjRvxyy+/4NSpU3jllVeg0+nw+++/AwB+//133HPPPeUqesKECfD09MTHH3+MI0eO4KOPPsJHH32E4ODgIuutXr0aADBnzhwMGzYMR44cwXPPPYdnnnkG27Ztw7vvvovJkydj06ZNAICZM2fi77//xuLFi/HXX3/h2LFjRba3ZMkSREZGFnmd+++/H7///js6dOhQbK233XYbDAYD/vrrr3Lta0nMioqTKTl47JvtyOKF24jKbfbGk/jkz6Nal+EWynUK77hx41C9enWMHz/+hv6edevWwWAwYOzYsfD09ERgYCDeeOMN/PXXX0hJSSnV9pOSkhAdHX3D7bfffgMAeHp6YsqUKVi2bBmeffZZPP744+jatWuJ2/3pp59w++23484774ROp0ObNm3wwAMPYP78+QCAX3/9FU899RRq164Nb29vvP7660VGu2zduhWtW7cuss3g4OASR8S0atUKW7ZsKdW+l4VZUXEhMx+Dv9qGzDyGDlFFTf/rOKatPVbyilQh+vI8yWg0YurUqRgwYAC++eYbVKtWzfpYWloaatasCZ1OZ11Wq1YtAEBiYiICAkq+SmDNmjVLPEIIDw9H27ZtsXnzZgwaNKhUdScmJmLr1q2Ijo62LlMUBXXq1AFgGW0XGhpqfczPzw9Vq1a13j937hxuv/32Ur3WtUJCQio0wKE4ZkVFZp4ZD8/ZipSsfJtum8idfbY2DgadjOd7NNK6FJdVruABgDp16uDdd9/FK6+8goEDB1qXh4WFISkpCYqiWMPn7NmzAIDAwMAbjpDKa+XKldi3bx/uuOMOvPLKK5g/f36RsCtOSEgIBgwYgHfeece6LDk52VpTSEhIkdFqubm5yMq6eh6MLMtQ1bJPrqkoCmQbXhFRUQXyzSqGfLUNZ9M5eo3I1j5afRQGvYxhXRpoXYpLqtCn4T333INBgwZh4cKF1mXdunUDAHzyySfIy8tDSkoKJk2ahPbt2yMsLAweHh4AgOzs7HK/bmJiIiZOnIg33ngDkydPRnJyMqZPn17sukaj0RoesbGx+P3337F582aoqorTp09jyJAh+OabbwBY+mu++uornDhxAvn5+fjggw+gKFevylmzZk0kJyeXud7k5GTUrFmzHHt6I1UIKKrAk9/twKFzmTbZJhHdaNKKw5i/7Yx1kl2ynQp/DZ8wYQKaNm1qve/r64tvv/0Wx44dQ7du3dC3b1+EhYVh2rRpAICAgADrAIUff/yx2G0mJSUVex5PdHQ0FEXB2LFj0aFDB/Tr1w8+Pj6YPHkyvvzyS+zYseOGbT344IN46aWX8Nlnn+G2227DlClTMGXKFLRt2xZDhgxBz5498dJLLwGwjH679957MWTIEHTu3Bm+vr7w9/e3bqtTp07YtWtXmd+j3bt3o0uXLmV+3vWEEIAARizYjW2nij8Piohs581fD2LLiTSYy9HSQTfHKXPKoPDk15UrV94wgu5m9uzZg9GjR+PPP/+E0WiscA0vL9qHRbsSSl6RiGzCz1OP5S90Ri1/L15SwUb4LpZBQEAAhgwZgrlz55b6Od999x1eeOEFm4TO+ysPM3SI7Cwzz4zHvtmOyyYFisrv6bbA4CmjESNGYOfOndYBE7eyc+dO5Ofnl3rU3c2oqsCCbWcwe+PJCm2HiMrnTFounplraWZnI1HFsanNwZkVFf8lXsIDs7fApPBXRaSlh9rWxgeDWmpdhtPjEY8DM6sqLuaa8MzcXQwdIgfw0454fL35JEe6VRCDx0EJISAE8NT3O5CSzRNEiRzFpBWHselYCke6VQCDx0FJkoQJS//DvoRLWpdCRNdQBTBiwR6cTcuFWWH4lAeDxwEpqsCinfFYtJMj2IgcUXa+GY9/uwMFispmt3Jg8DgYs6LiREo23viVF6cicmRn03Mx/pf/IPOy2WXG4HEgqipQoKh4Zu5O5Jl4CE/k6JbvS8LPO+J5fk8ZMXgciCxLGLtoHy9bTeREJi4/iLPp7O8pCwaPg1BUFYt2xmPlf+e1LoWIyuCyScHz83eBxzylx+BxAIoqkJ5j4nXfiZzU4XNZ+GDVEa3LcBoMHgegkyW8vHgfryJK5MS++ecUtp5MY5NbKTB4NKaoAot3xuPvo6W7LDgROSYhgDEL9yLfzCHWJWHwaEhRBTJyCvAOm9iIXELSpTy8vuwAh1iXgMGjIUsT2342sRG5kKV7EvHnwfNscrsFBo9GFFVg8a54rD9a9ktpE5Fje2v5QZh5bs9NMXg0wCY2IteWdCkP09bGsa/nJhg8GrA2sV1mExuRq/pq80mcTc/lrAbFYPDYmVlR8eveRDaxEbk4kyLw+tID0MkcaHA9Bo+dqQI80YzITWw+noqV/53jQIPrMHjsSFEFZm88gXOX8rQuhYjs5J3fDnGgwXUYPHaiCoFLl034398ntC6FiOzofGYePltzDIIDDawYPHYiSxI++uMIcgoUrUshIjv75p9TOJ3GgQaFGDx2oKgCx5Oz8fPOeK1LISINmBSB15b+x4EGVzB47EAnS3jnt4Pglx0i9/XviTT8eYgzGgAMnkpnVlRsikvBxrhUrUshIo1NXRMHvY4fu3wHKpksSbzODhEBAA6dy+Q8bmDwVCqzquKnHWdx7EK21qUQkYP4bO0xtz/qce+9r2RCBT5bE6d1GUTkQA6fy8LqA+591MPgqSRmRcXCnfFIyc7XuhQicjBT17n3UY/77nklkyUJczad1LoMInJA7n7Uw+CpBGZFxR8Hz+NMWq7WpRCRg3Lnvh733OtKptfJmMWpcYjoFo6cz8IfB9xzAlEGj42ZFRVbT6bhv8RLWpdCRA5u6lr3PK9Hr3UBrkavkzFz/XGtyygzOX4X9HsWFV2oKoAEFNz3MeSEPdAdXg0p7xKEhx+Uxt2g1u9Y/MaUAuj3/wr53AFANUP414I58j6IqjUBALoTG6E7sgaQZJib9r66HVWB4e+pMLcdCuEbVIl7S+QYjpzPwppD59EjIsitAojBY0OKKnAiJdspZylQa0ehoHbU1QWXL8L491SYm/eFlHkO+t0LYer8LET1epDSTsGweSZMviEQAQ1u2Jbu8GpI2Sko6PUKoPeA7sAKGLZ9i4I7XwNMedD9txymHmMAAIb1Uyyvq/eA7vgGqMFNGTrkVr7/9wzuaBaidRl25T4Rawc6WcIMJzzauYEQMOxcADW4KdQ60ZCyUgChAEJYbpAASQZ0xX9vkbKSAQhAWP4HSYLQGa48eO2fXOHkdRJw+SLk+J1QmvSqtN0ickT/nEhFQkauW102gUc8NiKEwPnMPKzYf07rUipMjt8FKes8TO2fBACowREQ1erCuPELCEmGJFSYW9wLUa1Osc9XGneDYdv38Fj5BoQkA8YqMHV+3vKg3gjzbQNh2PIVAAnm1g8CeiP0u36E0qwPoDPaaS+JHIMQwNwtZzDuribQucnk1QweGxEAvtx40vmvNChU6I6sgRLRCzB4WpapZogqNVDQ5E6IgIaQk49Cv30uVL9QiOCIG7ehqlBrRsLc5E5A7wn9gd+g3/oNTLePBXQGqPU7ouCa/iHpwlFAKFBr1Id+2/eQclIgqteHuWV/QNbZZ7+JNLRoZzxe7h0BHdwjedjUZiNmReCXXQlal1FhUspxSPmZUOq2sy7TH14NyHqIoHBA1kENaQa1VmvoTv974wZUBYbt30OpGwN4+QMGT5hvGwgp7xLk5GM3rq+YoT/4G8wt+0N3dC1g9IKpx0uQclIhn9lWeTtK5EAyck1Ysd99hlYzeGzArKhYdeAcMvPMWpdSYbqk/VBDIwG9x9WFuRmAet2+yTpALuaA2ZwPyXS56PqSZOnnKeboRRe3HmpYK8C7OuSs81D9awOSBNW/FuRLzt9sSVRa87aecZuRbe6xl5VMr5Px0w7XuLqolHYK6nUj1dTQ5pAT90K6cAQQAlLqccjxu6DWanPjBozeliazA78D+VmAYoLuwO+AsQpEjfpF181Jh5y0H0rj7pbXqRIAOf00oCqQM85C+ARUzk4SOaBdZzJwPDkbqhsMMmDwVJAQAkkXL2PryTStS7EJKScN8KxaZJlarz3MzftCv38pjL9PgH7vEphbxUINbW55TupJGJePtxwZATDFPA7hEwTjuk9gXPU2pKwLMHV8puhRFAD9/qUwR95rPXJSInpBykmDccUbEAZPKPU72GGPiRzH9/+e1roEu5CEO43hqwSKKjB17TF88ZcLDKMmIk35eOix8/Ve8DS49qAaHvFUkE6WsHRPotZlEJELyM43Y8nuRJcfZMDgqQBFFdh1JgMJGZe1LoWIXMSS3QkuP8jAtfeuksmS5Y+EiMhWdp3NQKqLX0CSwVMBiiqw4j8O+SUi2xEC+G1fkks3tzF4ysmsqPj7WAou5pq0LoWIXMzv+8+5dHOb6+5ZJdPrZCzfm6R1GUTkgnafzUBKlus2tzF4yklVBTYcS9G6DCJyQUIAv+9PgslFm9sYPOUghMD+xIu4dJnNbERUOdYcugCDiza3ueZeVTJFCKw7nKx1GUTkwrafSkdOvvPP/1gcBk856GUZfx9lMxsRVR6zKrDu8AWXHN3G4CmHjNwCHEi6pHUZROTi1hy64JKj21xvjyqZSVGx/kgyOMMdEVW2v4+mQFF5xOP2DDo2sxGRfWTlm3EgKROuNpczg6eMVFVgYxyDh4jsY+uJNJhVBo/bEkLgv8RLnK2AiOxmx+l0lxtW7Vp7U8kUIbDuyAWtyyAiN7LzTIbWJdgcg6cM9LKMzXGucaVRInIOF3NNOJWSrXUZNsXgKQNFFTjIYdREZGdbTqa51PQ5DJ4yOJGSjXyz6/zyicg5bD+V4VL9PK6zJ5XMpKjYfdb12lqJyPHtPJOudQk2xeApJZ0s4b8ENrMRkf0lZFx2qcskMHhKSZYk7GfwEJFGtpxMdZl52xg8pWRWVBw9n6V1GUTkprafyoAsS1qXYRMMnlI6diEbBS7ybYOInM+hpEzIEoPHbZgUFXs4sICINHQy1XXO5WHwlIJelrA/kf07RKSdi7kmXMwt0LoMm2DwlIIkcUQbEWnvRLJrHPUweErBrKg4doEDC4hIW0cvZLvEDAYMnlK4kJnvctOSE5HzOZGS7RIDDBg8pXA2PUfrEoiIcCIlGzoXGFLN4CmBSVFxNv2y1mUQEeGEi8xSzeAphYSMXK1LICJCYsZlFLjARMUMnhIYdDISL/KIh4i0pwrgbLrzfxFm8JRCQgaDh4gcw9HzmVCcfLATg6cUElzgGwYRuYb4jMsMHlenqAIXXGg6ciJybhk5BXD2gW0MnhKkZOU5/bcLInId6bkF0Dv51Uidu3o7cIWOPCJyHRk5zj9fG4PnFsyKyuAhIoeSnmPSuoQKY/Dcgipc45dMRK4jwwVmqGbw3IIkAVl5DB4ichwMHhcnSxKy8sxal0FEZJV52QTVyQc8MXhuQSdLPOIhIoeiCiAr37m/EDN4SsAjHiJyNM5+JVIGTwmc/ZsFEbmetGwGj0vLK1C0LoGIqIj0nAII4bz9PAyeEuS7wBTkRORaChQVTpw7DJ6S5Jl4xENEjkVVBZw4dxg8JeERDxE5GkUIwImjh8FTgnwzj3iIyLGYVeHUTW16rQtwdJyZmmzBqJfxvyFt4GXQaV0KuYCGgT5al1AhDJ4SGPU8KKSKe7l3OHo2CYbITQcEj6KpgowAoMBZG60YPCXw0PMbKlXcP8fTMKxLQ0hLngaOr9O6HHJ2/WcBkfdrXUW5OWdc2pGngW8RVdzfR1Ogmk1A3c5al0KuQNZbZjF2UvxULQGPeMhWzmebIOp31boMcgWyDgCDx2V5sI+HbGTXmYtAzVaAwVvrUsjZyXoweFyYB5vayEZ+25cISdYDtWO0LoWcnaxjU5srY1Mb2craI8kQigmo20nrUsjZ6T0ZPK6MTW1kK6oKJGeb2c9DFecTrHUFFcJP1RJ48oQ/sqE98ReBsCjLN1ai8qoSqHUFFcLgKQGPeMiWft93DpLOANSK1roUcmZe1bSuoEL4qXoLiirgZeQRD9nOHwfPQShm9vNQ+RmrAHoPrauoEAbPLSiqQKCPc/+CybGYVSA1h+fzUAV4B2hdQYUxeG5BloGQqmyLJ9vam3AJqNUW0Bm1LoWcUZUaWldQYQyeW9DLMmpX48l+ZFsr/zsPSe8BhLXRuhRyRk4+sABg8JSopr+X1iWQi1nx3zkI1cx526h82NTm+gJ92cdDtlVgVpGRY4Ko30XrUsgZVQkEVLPWVVQIg6cERr2Mat4GrcsgF7MvKQuo3e7KnFtEZVAlwHI2shNj8JRCaFU2t5Ft/fHfOUgGL8ukoURlUSUAkJz7o9u5q7cTjmwjW/t1bxKEqrCfh8rOJwTQOfeRMoOnBKoQCGXwkI3lmVVcvGyCqMd+HiqjoCZaV1BhDJ4SKIrgEQ9VigNJWUDdDlcu6kVUCkYfwDdU6yoqjMFTAkkCarKPhyrB6gPnIRmrACEttS6FnEVghNYV2ASDpwR6nYzwEF+tyyAXtHRPYT8P522jUgpqCgihdRUVxuAphYhgX+hk573oEjmmnAIzsvLYz0NlENgEUE1aV1FhDJ5SMOpl1A+oonUZ5IIOnssG6nVy+uGxZCdBzQHZ+c8r5F97KTUL9dO6BHJBaw5dgOThCwQ317oUcgYhzZ36kteFGDylYFJUNKvJ4CHbW7wrAUJV2c9DJfPwc/pLXhdi8JSCXpYQGVZV6zLIBWXmmZGdXwBRjyeSUglcZEQbwOApFUmS0ILBQ5Xk8PkcoH5Xl2hCoUrkIiPaAAZPqVX1MiDYjzNVk+2tPXwBkmdVy4gloptxkRFtAIOnTJrX5FEP2d7inYkQgv08VIKQSJcY0QYweErNzAEGVEnScwuQy34euhVZb7lcuos0xzJ4SkmSgOYcUk2V5OiFy0D9blqXQY4qrA1gcJ2puxg8paSTZUTXq651GeSi/jqSDMm7OhDQWOtSyBHV7+r0Vx29FoOnDAJ9PVCvhrfWZZALWrjj7JV+Hja3UTHqd3ep2S1cZ0/sQBUCHRsGaF0GuaCU7ALk5Zsg6nGAAV1H7wHUjmHwuCtVFejYqIbWZZCLOpZy2fLNluhatdpawseFMHjKQK+T0bkRj3iocvx9NBmSTyBQvYHWpZAjqdcFUFynfwdg8JSZv7cREcG8Pg/Z3s874yGE4Pk8VFSDHi53lVoGTxkpqkDX8ECtyyAXlHgxD/kFBZbLJBABliHUYVEuc/5OIQZPOdzeNEjrEshFHU/Ng6jfXesyyFHUbg/o9FpXYXMMnjLSyRKi61ZDFaNrHfqSY9h4LAWSXyjgX0frUsgR1O8CKK4xP9u1GDzloNfJ6NCQo9vI9hbujLf8wH4eAoBGvSzT5bgYBk85mBQV3SPY3Ea2dyYtF/n5+eznIaBaPSD0Npfr3wEYPOVi0Mm4u0UIZNf7eyAHcDI9H6JBd63LIK21GASoitZVVAoGTznV8PFA+wZsbiPb2xSXAqlqbcCvptalkJZaPuBSsxVcyzX3yg5Mior+rcO0LoNc0M872M/j9gKbWG4u2MwGMHjKzaCT0ScyFB56voVkW8dTcmAqyAd4fR731WKQS81GfT1+alZAFQ89ejbhIAOyvVMZBTyfx521fBCQXPeUDQZPBZgVFQPasLmNbO+f46mQqtcDfIK1LuWmjmTo8cRf1RDzSxA6LQ3EK1uqIj2/aNPQnlQDIhfeeh/yFWDSLl90XRaIqMVBuP/P6th6wWh9fO5Rb7S78ho/xl29GJpJBQb8UQMnM13sA7pma6BaXZdtZgMYPBWi18noEREEPy/XG2dP2nL083nyzMDTG6qhdaAJm/sn4/d7UnGxQMKErVUBAEIAi0944cn11VCg3voD9JO9vtidasTCO9KwfWAy7m9wGc9u8EdSjoxsk4QP9vhi7u3p+Lp7Bt7d5Ydcs2V73x/1RtfQfDTwc7GRXy0GueRJo9di8FSQXpZwT4tQrcsgF3PkXBbMJsedty0pV4cm/maMaJ4Now6o5iHwYMPL2JFiOVKZsM0Pi054YVRkdonbylckjIrMQmgVFToZeKDRZRh1wMF0A3SSAGAJMgCQAEgQOJ8r49dTXniuecnbdyqSBETeD+gMWldSqfhVvYJUAQxsUws/FY5EIrKR0xkFaFi/OxyxwaWBn4KvumcUWbY63hPNq1m+qf9fy2yEeKvYdk2T2c28E5NZ5P6W80ZkmSQ0qWaGlx54MzoTwzdWgwzgvZhL8NID47b6YfRt2fB0tU+w2u0B3xCtq6h0rvZrszudLCGmfnWEVvXEuUt5WpdDLmTLiTQ06tAI8K4B5KZpXc5NCQFM/c8H6xM98EOvdABAiLdarm3tTTXgxX/8MbJFNmr7WJrQHmp0GQ81umxdZ/M5I8wqEBVYgFGb/XEmS4c2gQWY0CYLBmdvwylsZnPxIx5n/zU5BEUVuK8VT/Yj21q8y7H7eQAg2yRh1GZ//HbaCz/0SkeEf/mHAC864YUn1lfDs82zMaJFTrHrFCjAx3t98VpUJv530Af+RhXL7krD2Sw9Fp/wKvY5TsNYBbjtYZcPHYDBYxOSBDzaoR6n0CGb2pdwyaH7ec5m6TBodQ1kmyQs7p1a7tBRVODN7X74dJ8vZnS5iCea5N503a8OV8E9dfIQVkVF3CU9mlc3QZKA5tVNOHbJyRtwWj0CGL21rsIuGDw2IEsSavp74Y5mrt82S/YVf8nkkOfzXCqQ8Nhf1dEmoABf98hAdQ9R7m29v8cXG8954JfeqegYUnDT9RKydViT4IknmliOhur5mrE31QCTCuxPM6CujxOPbpMkoMMLWldhN07+FcFxKKrA8G4NsPrgea1LIRey7WQa6rUNB7yqAZczSn6CnSw56YWkXB1WnfXEH/GeRR7bc3/yLZ+7M9mAYRuqYcU9qfDUC8yP84ZOAvquDCiy3tttM3Fvvav9pu/t9sUrrbJQeCmsZ5rlYPQ//mi/JAgdgwvwUKObHyk5vPC7LOfuuAlJCFH+ryp0g/4z/sHe+Ital0Euom29alj0bEfgx4eBoyu1Locqy+MrgDrtXfLaO8VhU5sNmRUVT3epr3UZ5EJ2nM6AYnbcfh6ygZBIy7x8bhI6AIPHpvQ6GXe3CEWYv5OPriGHkuig/TxkI+2fd/mZCq7H4LExAYHHOtbTugxyIdtPZwBBzQAPP61LIVvzCXKLmQqux+CxMb0sY3C7OvDxcJ/DZqpcS3cnQJJlSx8AuZbop1z2Ym+34n57bAdeRh0eiK6ldRnkIv45kQbVXMDr87gavQfQbjggu9js2qXA4KkEEoBhXRpAxzNKyUaSsswQ9btpXQbZUuQDgKe/1lVogsFTCSRJQqi/F/q15DQ6ZBu7TmdYRj8ZfbQuhWxB1gNdx16ddtvNMHgqiaoKvHJXBIw6vsVUccv2JkGSdUDtdlqXQrYQ9TjgXxeQ3fPzwT332g5kWUJoVU8MaV9H61LIBaw/mgzVbOL5PK7A6AP0eE3rKjTF4Klk/9crHL4c4UY2cCHbDFG/q9ZlUEV1HAl4VnXpS1uXhMFTiSRJgo+HHs92b6h1KeQCdp3NAEJbAwaeoOy0fIKATi+65Ui2azF4KplOlvB0l/oI9vPQuhRycr/tTYKk0wO1YrQuhcqr23i3O1m0OAweO9BJEkb3Cte6DHJya45cgFDYz+O0ajSyDCpwoznZbobBYwd6nYwHomujYSCHwlL5qSqQwn4e59XrLUCU75LgrobBYyeqEHj17iZal0FObk/8RSAsynLWOzmPWm2Bpv3YzHYFg8dO9DoZvZoFI6puNa1LISf2+3/nIOmMQFi01qVQWfSeDCjluzS4K2Lw2JFZUfHWvc3BmXSovFb9dw5CMbOfx5lE3APUjgF07NspxOCxI71ORmRYVQxp7z6XuCXbMqtAWq4Joh77eZyC0Qfo8ymgKlpX4lAYPHYmhMD4u5tweDWV296EzCvfoNlf4PDueBvwCXb783aux+CxM0mSYNTJeOfeFlqXQk5q5X/nIOk9gJpttC6FbqVeZ6Dt0wydYjB4NKDXyejdIgS9mgZpXQo5od/3n4NQzbw+jyMzeAP9/weoHFBQHAaPRhRV4P2BLeHnyQ5HKpsCs4qMXDNEvS5al0I30/M1wK8mTxa9CQaPRnSyhOpVjHi9TzOtSyEntD8x03IpbH6wOZ5abYH2z7OJ7RYYPBrSyRIeaFsb3cIDtS6FnMwfB85DMngBobdpXQpdS+8BDJjNGQpKwODRmKIKfBzbkpdOoDJZticRQlXYz+Nouo0DqtfnkWgJGDwa08kSavh44PW+TbUuhZxInlnFpcsm9vM4ktBWlkseSPxYLQnfIQegkyU82LYO+rYM1boUciIHkrKAuh35QecIdAZg4GwAQutKnAL/Yh2Eqgp8HHsbGgRU0boUchKrD56HZKwChLTUuhTq+SYQEM4mtlJi8DgIWZZg0En48tEoeBr4a6GSLdmddKWfh/O2aSriHqDTKB55lgHfKQei18moH+CD9/pzVgMqWU6BGVl57OfRVLV6wMA5loslUakxeByMTpYQG1UbD0TX1roUcgKHzucAdTsBEqc8tzu9B/DgD4DeE5D5UVoWfLcckBAC7/VvgWahflqXQg5uzcELkDz9gKDmWpfifnq/DwQ14+UOyoHB44AkSYIsAV8+GsXze+iWFu2Kh1BV9vPYW6vBQNunODtBOTF4HJReJyO0qhc+uZ9nptPNZeaZkZNfAFGX/Tx2ExYF9JsGCA6dLi8GjwPTyRJ6twjBU53ra10KObDDF3KB+gweu/AJBh7+ydKnxn61cmPwOIHX7mmKnk14CQUq3rrDFyB5+QOBTbQuxbXpjMBDCwCv6g5xvs7p06e1LqHcGDxOYtaQNmhV21/rMsgB/bwjAUKonLetst3zseXiexUYTNCzZ09ERkaidevWN9x27tx5y+f26dMHy5cvBwDMnz8fb7zxRrnr+OKLLzB06NAiy/7880+8+eab1vtz5sxB165d0apVKwwdOhQnT560PvbMM89g//795X59Bo8TkGUJelnG90/GoD5nNqDrpOcW4HK+CaIuBxhUmm7jgKjHbTJs+u2338aePXtuuEVHR9/yeStWrMC9994LAEhPT69wHddKT0/Hhx9+iBdffBEAsHTpUsybNw9ff/01tm3bhubNm2PUqFEQV/q1xo0bh3HjxqGgoKBcr8fgcRI6WUIVow7zn26HQB8PrcshB3MkORdo0E3rMlxTu+FAjwmV/jJnzpxB69atMX/+fABAdnY27rjjDnz66acALEdLS5YswdKlSzF79mzs3LnTGlbZ2dl455130K1bN3To0AGjR49Gamqqddu7d+/GoEGD0KpVKzz00ENISEgo8tpz5sxB586dUb16dQDAzz//jEceeQSNGzeGh4cHXnrpJSQlJWHbtm0AgIYNGyIsLAyLFi0q174yeJyIXicjyNcD3z8ZgypGDuOkq9YfSYbkXQOo0UjrUlxLyweAuz+yy0vVrVsXEydOxCeffIL4+HhMnDgRQUFB1qOQQgMGDMDw4cMRHR1tbZ6bMGECzpw5gyVLlmDt2rXw8fHByJEjIYRARkYGhg8fjt69e2PHjh14+eWXsXbtWuv2zGYzFi1ahH79+lmXHT9+HOHh4db7BoMB9erVw5EjR6zL+vbtix9//LFc+6p9DxmViV4nIyLEF7OHRuGJ73bApHBIJwE/74zHmDvCIdXrDKQd17oc1xB+F9D/f5Zh0zYcwfb2229j8uTJRZaFhobit99+Q//+/fHPP//gsccew+XLl7Fs2TLodLf+kpmWlobVq1dj1apVqFGjBgBLEEVHR+PgwYOIi4uDl5cXhg0bBkmSEBUVhUGDBuHw4cMAgIMHD+Ly5cto2fLqZLM5OTnw8vIq8jqenp7Izc213m/dujXi4uKQmpqKgICAMr0HDB4npJMldGwYgI8GtcTon/dpXQ45gAuZ+cjLL4Bn3U6Qdn2ndTnOr24n4MF5lTJseuLEiRg4cOBNHx86dCiWL1+O/v37Izg4uMTtJSYmAgAeeOCBIst1Oh0SEhJw4cIFhIaGQrpmP+rUqWMNnqSkJPj7+8NoNFof9/LyQl5eXpHt5eXloUqVq33MISEhAIBz586VOXjY1OakZFnCgDa18HLvCK1LIQdxLOUy0KC71mU4v9DbgMGLAEln9xmnCwoK8Oabb6Jv375YvXo1NmzYUOJzCsNp1apV2Llzp/W2ZMkS9OjRAyEhIUhMTIR6zUSm58+ft/4sy3KRxwCgcePGiIuLs943mUw4ffp0keY3RVEAoMQjsuIweJzciB6N8HQXnmBKwIZjyZB8goBq/Hsot4DGwKO/WiYA1WA6nE8++QSKouD999/HmDFjMH78eKSkpNywnoeHB7KzsyGEQHBwMLp3745JkyYhIyMDJpMJs2bNQmxsLDIzM9GzZ08IIfDFF1+goKAABw4cKDIooGbNmrh48SLy8/OtywYNGoQffvgBR44cQX5+Pj799FMEBAQUGXl34cIFAJZmwrJi8LiA1/s0w4ge7FR2dwt3xFuGu3LetvKpWgt47DfA6FupJ4hOnDix2PN4pk+fjgULFuDDDz+E0WjE0KFD0bhxY4wfP946jLlQjx49cPHiRURFRSEzMxMfffQR/Pz80L9/f7Rv3x4bNmzAV199hcDAQPj5+eHrr7/Gli1bEBMTg9deew29e/e2bqtZs2bw9/fHnj17rMtiY2Px+OOPY8SIEWjfvj0OHTqE2bNnw2AwWNfZtWsXWrRogWrVqpX5PZDE9XtETmvG+uP4ePVRrcsgDR19uxc8Dv8CLHtO61KcS5UA4Kk1QNXalstYu5kPP/wQubm5ePvtt0v9nKeeegq9evXCww8/XObX4xGPCxnRoxHe7NtM6zJIQ8dT8yDYz1M2/nWBp/8CqtZxy9ABgGHDhmH9+vWlPjE1Li4OCQkJiI2NLdfrMXhczJOd62PygBacv9BNbYxLgeRX0/LNnUoW3BwYtg7wq+nW19WpXr06xo8fjylTppRq/Q8//BAffPBBkaa3smBTmwsSQmDZ3iSMXbQPispfrzupX8Mb61/uASwdDuz7SetyHFudDsDgxYDB0yEm/XQnPOJxQZIk4b5WNTHjkdYw6Hjo405OpeWioCAfqMsJQ28p4m7L6DWDF0NHAwweFyVLEu5sFoIvh0bDQ89fszs5mZYPwXnbbq71EMvlDXQGXkFUI/xEcmGyLKFreCDmPhWDql7u2WnqjjYdT4HkXwfwLfv5FS6v04vAfTMASHY/OZSu4jvv4nSyhKi61fDbC515SQU3sWjnlZmHeT7PVZIE9J4E3PH21fukGQaPG9DLMmpW9cTykZ3QoUENrcuhSnbsQjZM7Oe5StYD/WcD7UdoXQldweBxE3qdDG+jHj883Q4PtuVQW1d3OqOA/TwA4BsCPLESaHk/j3IcCIPHjehkCbIEfDioJd6+tzn0Mv8huqp/TqRBqt4A8AnSuhTt1OsMPPcvUDOK/TkOhr8NN1M4NfrQ9nXx0zPtEeBjLOEZ5Ix+3nHW8oM7Xg5bkoDOoy3zrnn6u/WJoY6KweOmZFlCq9r+WDmqC1rWqqp1OWRjh85lwWzKd7/g8fQHHvoR6PWW5SiHw6UdEoPHjel1Mqr7GPHLcx3xcAz7fVzNmYsm95q3LaQl8Nw/QOM7tK6ESsDgcXN6WYZelvD+wJb46rFo1KjCpjdXsfVEGqSAxoB3da1LqXyth1rmXPMN4UwEToDBQ9Z+n+7hgVj3Ujfc3tSNO6RdyOJd8ZYfXLm5Te9pOSH0vumAbGDoOAkGD1npdTJ8PQ34+rG2mDygBbyNbB93ZnviL0ExFbhu8AQ3B4atB267cj0YDpd2GgweKkJ3ZYj1g23rYPWLXdG6tr+2BVGFxF9ywX4enRHo8RowfCMQEM4BBE6IwUPF0skSQv09sfi5jhjdqzHP+XFS206lAYERltFerqB2DPD8FqDrWEuzGodKOyUGD92UXpahkyW8cHtjLB3RiXO9OaFfdidAkmSgbgetS6kYYxXg7g+BJ1cD1erxhFAnx98elUiWJDQN8cXqF7vixV6NeZkFJ7L9VAYUs5P38zS6HRi5E2g77Mq5OTzKcXb8BKFS0etkGPUyRvVsjL9f7o7ezUO0LolKKSnTBFHfCedt86oGDJgNDFkC+ASzL8eFMHioTGRZQpCvJ2YPjcKCp9uhYaCP1iVRCbafygCCWwAevlqXUnrNBwIv7AEiYy33GTouhcFDZVY48i2mfnX8OborXuvTFD4ebP5wVMv2JkKSZaB2O61LKVlYG+DxFcD93wJeVdms5qIYPFRuep1l8MGTnepj4ys9MKhNGE+lcECb4lKhmk2W2ZodVUBj4IF5lvNyare3LOMAApfF3yxVmE6W4O9lwKcPtMLS5zty0lEHdC7LQft5/GoC/T4Hnt8GRNxtWcYh0i5PEkIIrYsg12FWVOh1Mv4+moxpa+OwJ/6i1iURgM8faoV+LYMhvV8bMOVqXY5l4EDn0UC7ZwFJx7BxMwweqhSFAfTP8VRMXXsMO05naF2SW+vZJAjfPN4WmNsfOLleu0IMXpaw6fISYPDmoAE3xeChSlUYQNtPpeOztcew5USa1iW5rZOT7oT8z1Tgr/fs/+I6I9DqEctUN1UC2H/j5nh8S5VKr7N8wLSp448fh7XHnrMZmLo2DhuOpWhcmftJzjYhuH5X2HX8h08QEP0UEPOM5fIMQmXoEI94yL7Mqgq9LONA4iVMXXsMfx1Jhsq/QLuYObgN7m4WAOn9WoA5r3JfrGYbS5Nai0GWWaPZpEbXYPCQJgoDKOniZczdcho/70xAek6B1mW5tLtbhGDWkCjgu77A6U22fwFZDzS9F+gwAqgVDSgmQGew/euQ02PwkKaEEFAFoAqBFfvPYe6WM9h9lgMRKoMsAyfevRPSpk+Avz+w3Ya9qwNRTwDthlumtlEVHuHQLTF4yGEUDkQ4mZKNBdvPYunuRKTxKMimtk/oicCMPZC+vbtiG5IkICwaaPMo0PJBy9GOJPNibFQqDB5yOKoQgOU/rDtyAQt3xOPvoylQ2BlUYV8OjcIdEdUs/TxKOUI9LApoPgCIvB/wDWFzGpULg4ccWuFRUOZlE/48dB5rDl3AxmOpuGxStC7NKd17Wyg+f7gN8M1dwNktpXtSzdZXw8avJsOGKozBQ07DpKgw6GQUmFVsikvB6oMXsO7wBTbHlYFeBuLe7Q1pw/vAxk9uvmLobVfDpmothg3ZFIOHnJJZVaGTJAgAe+Mv4o8DlqOhU6k5Wpfm8Ha91hPVU7ZDmnvv1YU6o+Wy0g1vtwyBrlYXUMycyoYqBYOHnJ4qBISwTFZ6OjUH645cwM7TGdh1JgPJWflal+dwvn4sGj0bVYX0fR+gXhegQQ+gTntA78GwIbtg8JDLKWySA4Dzl/Kw7VQadp2xBNGR81luOUjBQy/jttr+iK5bDf1uq4mmoX6WB9QrfWUc/kx2xOAhl2dWVMiyBFmSkGdSsDf+IrafSsfuMxnYn3jJ5U5c9fc2oHGQDxoH+aJxsA/a1K2G5qF+0OtkmFUVEiTrxfyItMDgIbcjhICiCus8ctn5ZpxOzUFccjZOpWbjdGouTl75f3a+WeNqb656FSPCg33QKMgXjYN8EBHiiyYhvvD3NgKwNEEqioBeJ0Hi+TXkQBg8RFeYVRVCwNpMBwAZOQU4mZKN4yk5OJOWg5TsfKTnFCAjpwBpOQVIzy5Alo3Dyc9Lj4AqHgjw9UCNKkbU8PFAgI8RAT4eqOFjRIifJxoE+qCql2WUGQOGnA2Dh6gUTIoKCVdn276WWVVxuUBBTr6CrHwTsi6bcemyCWZVhSxZmrVkSYIsS9BJuHrf+hjgodehho8RVb0MN7yGeuUIDQB0V7ZD5MwYPESVRAjBIxCiYvDCGESVhKFDVDwGDxER2RWDh4iI7IrBQ0REdsXgISIiu2LwEBGRXTF4iIjIrhg8RERkVwweIiKyKwYPERHZFYOHiIjsisFDRER2xeAhIiK7YvAQEZFdMXiIiMiuGDxERGRXDB4iIrIrBg8REdkVg4eIiOyKwUNERHbF4CEiIrti8BARkV0xeIiIyK4YPEREZFcMHiIisisGDxER2RWDh4iI7IrBQ0REdsXgISIiu2LwEBGRXTF4iIjIrhg8RERkVwweIiKyKwYPERHZFYOHiIjsisFDRER2xeAhIiK7YvAQEZFdMXiIiMiuGDxERGRXDB4iIrIrBg8REdkVg4eIiOyKwUNERHbF4CEiIrti8BARkV39Px1nBcTxJsUbAAAAAElFTkSuQmCC"/>
          <p:cNvSpPr>
            <a:spLocks noChangeAspect="1" noChangeArrowheads="1"/>
          </p:cNvSpPr>
          <p:nvPr/>
        </p:nvSpPr>
        <p:spPr bwMode="auto">
          <a:xfrm>
            <a:off x="3553867" y="5382880"/>
            <a:ext cx="1645930" cy="16459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a:extLst>
              <a:ext uri="{FF2B5EF4-FFF2-40B4-BE49-F238E27FC236}">
                <a16:creationId xmlns:a16="http://schemas.microsoft.com/office/drawing/2014/main" id="{A30BAF7F-4CD9-444A-A306-99ADBC83A650}"/>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132882" y="4117385"/>
            <a:ext cx="3336984" cy="27406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AAAAAAAKAB+P8skcxI47JsRQAAAABJRU5ErkJggg== (1790×590)">
            <a:extLst>
              <a:ext uri="{FF2B5EF4-FFF2-40B4-BE49-F238E27FC236}">
                <a16:creationId xmlns:a16="http://schemas.microsoft.com/office/drawing/2014/main" id="{F470716D-6425-481D-ADC6-C3EB84760B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9634" y="4715541"/>
            <a:ext cx="5561125" cy="183271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6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9CE92F88-E3CB-401C-AB9F-23D6D90EE7DD}"/>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584FE0ED-BB88-42AB-ABD6-C3620E6A66FE}"/>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3B43C2F0-D090-4787-B98D-775A54F30D3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5C30BF7A-C581-42DB-8B8D-14187C3E12E8}"/>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3DAFF17D-F0A4-42AF-8F5D-2FC2F9A19410}"/>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graphicEl>
                                              <a:dgm id="{49757B83-4F9B-4F8F-9815-5BD59623AE8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0655A11B-2557-4ACC-A65C-658D8A39507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8FEE5DDA-27DC-4C67-AD02-995BB786A4A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FC55C017-4B85-46B0-9386-10E44738CD1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D82AD7E5-FDD4-465A-90E4-E50E202B498F}"/>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5AD80794-079B-4C3C-A9A4-5D0A413D68D1}"/>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graphicEl>
                                              <a:dgm id="{462E3863-47E0-4457-BE78-7BA9AB49191C}"/>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dgm id="{0CACD05D-DAAC-4355-A1C1-69C38AD0C456}"/>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graphicEl>
                                              <a:dgm id="{48112328-C4C6-4702-A703-555F55A980E3}"/>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graphicEl>
                                              <a:dgm id="{A2042E83-FABC-44A3-8FBB-49825F392D59}"/>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graphicEl>
                                              <a:dgm id="{F27F9416-01F6-4569-9E24-E9B07C24BC4E}"/>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uiExpand="1">
        <p:bldSub>
          <a:bldDgm bld="lvl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85705921"/>
              </p:ext>
            </p:extLst>
          </p:nvPr>
        </p:nvGraphicFramePr>
        <p:xfrm>
          <a:off x="1322127" y="733907"/>
          <a:ext cx="9425353" cy="5997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4"/>
          <p:cNvSpPr>
            <a:spLocks noGrp="1"/>
          </p:cNvSpPr>
          <p:nvPr>
            <p:ph type="title"/>
          </p:nvPr>
        </p:nvSpPr>
        <p:spPr>
          <a:xfrm>
            <a:off x="1322127" y="142075"/>
            <a:ext cx="9547746" cy="576571"/>
          </a:xfrm>
        </p:spPr>
        <p:txBody>
          <a:bodyPr>
            <a:noAutofit/>
          </a:bodyPr>
          <a:lstStyle/>
          <a:p>
            <a:pPr algn="ctr"/>
            <a:r>
              <a:rPr lang="en-US" sz="4000" b="1" dirty="0"/>
              <a:t>Key Findings of EDA : </a:t>
            </a:r>
          </a:p>
        </p:txBody>
      </p:sp>
    </p:spTree>
    <p:extLst>
      <p:ext uri="{BB962C8B-B14F-4D97-AF65-F5344CB8AC3E}">
        <p14:creationId xmlns:p14="http://schemas.microsoft.com/office/powerpoint/2010/main" val="325946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graphicEl>
                                              <a:dgm id="{1517381B-44AF-4B26-A13F-132DE888E7AC}"/>
                                            </p:graphicEl>
                                          </p:spTgt>
                                        </p:tgtEl>
                                        <p:attrNameLst>
                                          <p:attrName>style.visibility</p:attrName>
                                        </p:attrNameLst>
                                      </p:cBhvr>
                                      <p:to>
                                        <p:strVal val="visible"/>
                                      </p:to>
                                    </p:set>
                                    <p:animEffect transition="in" filter="fade">
                                      <p:cBhvr>
                                        <p:cTn id="11" dur="500"/>
                                        <p:tgtEl>
                                          <p:spTgt spid="4">
                                            <p:graphicEl>
                                              <a:dgm id="{1517381B-44AF-4B26-A13F-132DE888E7AC}"/>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graphicEl>
                                              <a:dgm id="{DEDCC3D7-DB27-4799-8195-4871F099D99A}"/>
                                            </p:graphicEl>
                                          </p:spTgt>
                                        </p:tgtEl>
                                        <p:attrNameLst>
                                          <p:attrName>style.visibility</p:attrName>
                                        </p:attrNameLst>
                                      </p:cBhvr>
                                      <p:to>
                                        <p:strVal val="visible"/>
                                      </p:to>
                                    </p:set>
                                    <p:animEffect transition="in" filter="fade">
                                      <p:cBhvr>
                                        <p:cTn id="16" dur="500"/>
                                        <p:tgtEl>
                                          <p:spTgt spid="4">
                                            <p:graphicEl>
                                              <a:dgm id="{DEDCC3D7-DB27-4799-8195-4871F099D99A}"/>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graphicEl>
                                              <a:dgm id="{3E058FB2-1509-4D6E-8E57-90AE1D071004}"/>
                                            </p:graphicEl>
                                          </p:spTgt>
                                        </p:tgtEl>
                                        <p:attrNameLst>
                                          <p:attrName>style.visibility</p:attrName>
                                        </p:attrNameLst>
                                      </p:cBhvr>
                                      <p:to>
                                        <p:strVal val="visible"/>
                                      </p:to>
                                    </p:set>
                                    <p:animEffect transition="in" filter="fade">
                                      <p:cBhvr>
                                        <p:cTn id="21" dur="500"/>
                                        <p:tgtEl>
                                          <p:spTgt spid="4">
                                            <p:graphicEl>
                                              <a:dgm id="{3E058FB2-1509-4D6E-8E57-90AE1D071004}"/>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9EFAC21C-8651-4D06-AFBA-86FAD94C964C}"/>
                                            </p:graphicEl>
                                          </p:spTgt>
                                        </p:tgtEl>
                                        <p:attrNameLst>
                                          <p:attrName>style.visibility</p:attrName>
                                        </p:attrNameLst>
                                      </p:cBhvr>
                                      <p:to>
                                        <p:strVal val="visible"/>
                                      </p:to>
                                    </p:set>
                                    <p:animEffect transition="in" filter="fade">
                                      <p:cBhvr>
                                        <p:cTn id="26" dur="500"/>
                                        <p:tgtEl>
                                          <p:spTgt spid="4">
                                            <p:graphicEl>
                                              <a:dgm id="{9EFAC21C-8651-4D06-AFBA-86FAD94C964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B78F7A64-DAB5-4C1F-83D8-91762EAE090B}"/>
                                            </p:graphicEl>
                                          </p:spTgt>
                                        </p:tgtEl>
                                        <p:attrNameLst>
                                          <p:attrName>style.visibility</p:attrName>
                                        </p:attrNameLst>
                                      </p:cBhvr>
                                      <p:to>
                                        <p:strVal val="visible"/>
                                      </p:to>
                                    </p:set>
                                    <p:animEffect transition="in" filter="fade">
                                      <p:cBhvr>
                                        <p:cTn id="31" dur="500"/>
                                        <p:tgtEl>
                                          <p:spTgt spid="4">
                                            <p:graphicEl>
                                              <a:dgm id="{B78F7A64-DAB5-4C1F-83D8-91762EAE090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D3A4EC2A-2338-44FC-A258-0DB0B4F16065}"/>
                                            </p:graphicEl>
                                          </p:spTgt>
                                        </p:tgtEl>
                                        <p:attrNameLst>
                                          <p:attrName>style.visibility</p:attrName>
                                        </p:attrNameLst>
                                      </p:cBhvr>
                                      <p:to>
                                        <p:strVal val="visible"/>
                                      </p:to>
                                    </p:set>
                                    <p:animEffect transition="in" filter="fade">
                                      <p:cBhvr>
                                        <p:cTn id="36" dur="500"/>
                                        <p:tgtEl>
                                          <p:spTgt spid="4">
                                            <p:graphicEl>
                                              <a:dgm id="{D3A4EC2A-2338-44FC-A258-0DB0B4F1606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8363" y="163774"/>
            <a:ext cx="11135091" cy="777921"/>
          </a:xfrm>
        </p:spPr>
        <p:txBody>
          <a:bodyPr>
            <a:normAutofit/>
          </a:bodyPr>
          <a:lstStyle/>
          <a:p>
            <a:pPr algn="ctr"/>
            <a:r>
              <a:rPr lang="en-US" sz="4000" b="1" dirty="0"/>
              <a:t>Data Preprocessing</a:t>
            </a:r>
          </a:p>
        </p:txBody>
      </p:sp>
      <p:graphicFrame>
        <p:nvGraphicFramePr>
          <p:cNvPr id="2" name="Diagram 1"/>
          <p:cNvGraphicFramePr/>
          <p:nvPr>
            <p:extLst>
              <p:ext uri="{D42A27DB-BD31-4B8C-83A1-F6EECF244321}">
                <p14:modId xmlns:p14="http://schemas.microsoft.com/office/powerpoint/2010/main" val="2079802761"/>
              </p:ext>
            </p:extLst>
          </p:nvPr>
        </p:nvGraphicFramePr>
        <p:xfrm>
          <a:off x="1154751" y="890516"/>
          <a:ext cx="9882497" cy="5076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neural network - When should I use StandardScaler and when MinMaxScaler? -  Data Science Stack Exchan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0393" y="3627732"/>
            <a:ext cx="3216451" cy="26323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ow to Deal with Imbalanced Data in Classification Tasks? | by Eqibuana |  Medium">
            <a:extLst>
              <a:ext uri="{FF2B5EF4-FFF2-40B4-BE49-F238E27FC236}">
                <a16:creationId xmlns:a16="http://schemas.microsoft.com/office/drawing/2014/main" id="{A946D048-8515-415A-9C57-116FE8418C87}"/>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0" b="67164" l="0" r="99600">
                        <a14:foregroundMark x1="13113" y1="6468" x2="7207" y2="10779"/>
                        <a14:foregroundMark x1="12312" y1="44942" x2="6406" y2="59038"/>
                        <a14:foregroundMark x1="73373" y1="4643" x2="75175" y2="25373"/>
                        <a14:foregroundMark x1="76577" y1="45274" x2="80781" y2="57214"/>
                        <a14:foregroundMark x1="42142" y1="45771" x2="57558" y2="45274"/>
                        <a14:foregroundMark x1="41642" y1="11774" x2="58659" y2="11774"/>
                        <a14:foregroundMark x1="30931" y1="33831" x2="47247" y2="32504"/>
                        <a14:foregroundMark x1="47247" y1="32504" x2="54855" y2="32504"/>
                        <a14:foregroundMark x1="94394" y1="5141" x2="95796" y2="38806"/>
                        <a14:foregroundMark x1="95796" y1="38806" x2="14815" y2="54726"/>
                        <a14:foregroundMark x1="14815" y1="54726" x2="2703" y2="22222"/>
                        <a14:foregroundMark x1="2703" y1="22222" x2="94394" y2="2488"/>
                        <a14:foregroundMark x1="91391" y1="14262" x2="11111" y2="37811"/>
                        <a14:foregroundMark x1="11111" y1="37811" x2="5205" y2="54063"/>
                        <a14:foregroundMark x1="5205" y1="54063" x2="99900" y2="58043"/>
                        <a14:foregroundMark x1="99900" y1="58043" x2="92893" y2="6965"/>
                        <a14:foregroundMark x1="92893" y1="6965" x2="82583" y2="166"/>
                        <a14:foregroundMark x1="82583" y1="166" x2="1001" y2="2985"/>
                        <a14:foregroundMark x1="1001" y1="2985" x2="2302" y2="59204"/>
                        <a14:foregroundMark x1="2302" y1="59204" x2="34935" y2="64842"/>
                        <a14:foregroundMark x1="34935" y1="64842" x2="59560" y2="64345"/>
                        <a14:foregroundMark x1="59560" y1="64345" x2="99600" y2="67164"/>
                        <a14:foregroundMark x1="701" y1="61194" x2="16316" y2="64345"/>
                        <a14:foregroundMark x1="7007" y1="61194" x2="7007" y2="61194"/>
                        <a14:foregroundMark x1="8909" y1="63018" x2="1001" y2="63516"/>
                      </a14:backgroundRemoval>
                    </a14:imgEffect>
                  </a14:imgLayer>
                </a14:imgProps>
              </a:ext>
              <a:ext uri="{28A0092B-C50C-407E-A947-70E740481C1C}">
                <a14:useLocalDpi xmlns:a14="http://schemas.microsoft.com/office/drawing/2010/main" val="0"/>
              </a:ext>
            </a:extLst>
          </a:blip>
          <a:srcRect t="32480" b="34993"/>
          <a:stretch/>
        </p:blipFill>
        <p:spPr bwMode="auto">
          <a:xfrm>
            <a:off x="5785908" y="4943927"/>
            <a:ext cx="5117910" cy="100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86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3C1EDFE3-6252-443B-9397-5E27668E3FA9}"/>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B80DF5FE-0BD1-4F70-9295-BC4A4F3CA47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graphicEl>
                                              <a:dgm id="{421449FC-91FD-4EA1-AD36-A6B9E9B0710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BEF99089-6647-4C5A-A33E-F2349100F99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B56B6FCD-1276-4DF8-AF97-B3683783453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graphicEl>
                                              <a:dgm id="{D0471116-51E7-45B2-8C11-92BAE5BADFAF}"/>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graphicEl>
                                              <a:dgm id="{29E41C0C-05CB-47D8-94AA-247F866562D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29A6EE8D-3A52-4BCB-AD61-8220EE462E9F}"/>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500"/>
                                        <p:tgtEl>
                                          <p:spTgt spid="102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graphicEl>
                                              <a:dgm id="{A1784039-EA42-48CA-A95D-8FA3BCB09CF3}"/>
                                            </p:graphic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
                                            <p:graphicEl>
                                              <a:dgm id="{7452359C-10F2-4A5A-85C8-3FCC52952704}"/>
                                            </p:graphic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
                                            <p:graphicEl>
                                              <a:dgm id="{FDA3EA00-F28E-4721-A746-3A54D2E1785B}"/>
                                            </p:graphic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
                                            <p:graphicEl>
                                              <a:dgm id="{15372EA1-32B8-4C17-9A6F-C1C683A8810B}"/>
                                            </p:graphic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p:cNvSpPr>
            <a:spLocks noGrp="1"/>
          </p:cNvSpPr>
          <p:nvPr>
            <p:ph type="title"/>
          </p:nvPr>
        </p:nvSpPr>
        <p:spPr>
          <a:xfrm>
            <a:off x="878059" y="0"/>
            <a:ext cx="10502704" cy="794938"/>
          </a:xfrm>
        </p:spPr>
        <p:txBody>
          <a:bodyPr>
            <a:normAutofit/>
          </a:bodyPr>
          <a:lstStyle/>
          <a:p>
            <a:pPr algn="ctr"/>
            <a:r>
              <a:rPr lang="en-US" sz="4000" b="1" dirty="0"/>
              <a:t>Algorithm Used for Model Building</a:t>
            </a:r>
          </a:p>
        </p:txBody>
      </p:sp>
      <p:graphicFrame>
        <p:nvGraphicFramePr>
          <p:cNvPr id="2" name="Diagram 1">
            <a:extLst>
              <a:ext uri="{FF2B5EF4-FFF2-40B4-BE49-F238E27FC236}">
                <a16:creationId xmlns:a16="http://schemas.microsoft.com/office/drawing/2014/main" id="{9C00D935-7278-4229-A70A-E4BFB83CEA05}"/>
              </a:ext>
            </a:extLst>
          </p:cNvPr>
          <p:cNvGraphicFramePr/>
          <p:nvPr>
            <p:extLst>
              <p:ext uri="{D42A27DB-BD31-4B8C-83A1-F6EECF244321}">
                <p14:modId xmlns:p14="http://schemas.microsoft.com/office/powerpoint/2010/main" val="3272838833"/>
              </p:ext>
            </p:extLst>
          </p:nvPr>
        </p:nvGraphicFramePr>
        <p:xfrm>
          <a:off x="383345" y="794938"/>
          <a:ext cx="10721926" cy="5681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850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D4DEEB3D-7169-4B2A-8F97-A6CAEE477B4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DC4062AA-D088-4B82-8E86-2592458CB21E}"/>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graphicEl>
                                              <a:dgm id="{B0723C4E-7C27-43CF-A720-5022F387DD37}"/>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graphicEl>
                                              <a:dgm id="{C74E775D-B6FE-431D-A0B1-52FE24B9B95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graphicEl>
                                              <a:dgm id="{1E823A88-7213-4A4C-BBFD-07C6F97B7AA7}"/>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6ED77FAF-0AF5-4D5D-A07F-FC4CED55DD2C}"/>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F168D810-E346-4DCE-8951-3F90EFC7DE81}"/>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graphicEl>
                                              <a:dgm id="{3E85FC7D-6AEF-40B9-8258-BD78A533ACC8}"/>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graphicEl>
                                              <a:dgm id="{88148D64-DDCC-4DBB-A672-7BFB6C1A85E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Graphic spid="2"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8308"/>
            <a:ext cx="12192000" cy="868633"/>
          </a:xfrm>
        </p:spPr>
        <p:txBody>
          <a:bodyPr>
            <a:normAutofit/>
          </a:bodyPr>
          <a:lstStyle/>
          <a:p>
            <a:pPr algn="ctr"/>
            <a:r>
              <a:rPr lang="en-US" sz="4400" b="1" dirty="0"/>
              <a:t>Evaluation Matrix Used </a:t>
            </a:r>
          </a:p>
        </p:txBody>
      </p:sp>
      <p:graphicFrame>
        <p:nvGraphicFramePr>
          <p:cNvPr id="2" name="Diagram 1"/>
          <p:cNvGraphicFramePr/>
          <p:nvPr>
            <p:extLst>
              <p:ext uri="{D42A27DB-BD31-4B8C-83A1-F6EECF244321}">
                <p14:modId xmlns:p14="http://schemas.microsoft.com/office/powerpoint/2010/main" val="416343732"/>
              </p:ext>
            </p:extLst>
          </p:nvPr>
        </p:nvGraphicFramePr>
        <p:xfrm>
          <a:off x="1269137" y="815926"/>
          <a:ext cx="10013152" cy="5712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024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F890DD11-C8CE-4A08-BD97-D2E6E0C4080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67EB1D73-DD61-430B-9D9C-E06C4EB17A8E}"/>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graphicEl>
                                              <a:dgm id="{D416726A-51BD-4939-93E6-5655188C81A1}"/>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graphicEl>
                                              <a:dgm id="{D682E137-4B6D-429F-B241-51E7B3E0E4E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graphicEl>
                                              <a:dgm id="{FFDDFB27-E5F5-484F-8CA3-741F4C60231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20672386-A1D8-43AD-A0DA-EEB4CE11820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9B6F1399-E3F2-4EBD-95DE-419314F24D98}"/>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graphicEl>
                                              <a:dgm id="{EAB5556D-83D5-4F28-B3F5-E6B1E61E867A}"/>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graphicEl>
                                              <a:dgm id="{52E14827-E482-47A5-89BF-F7D64606CFFD}"/>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graphicEl>
                                              <a:dgm id="{FCCA5565-68AB-4144-881C-3A161B0DE64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graphicEl>
                                              <a:dgm id="{10C2FCA4-938D-4E9A-B996-FB0E346C0B14}"/>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graphicEl>
                                              <a:dgm id="{7FDFA8D4-8F75-4670-95C1-2A8C710C0DE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2445</TotalTime>
  <Words>2545</Words>
  <Application>Microsoft Office PowerPoint</Application>
  <PresentationFormat>Widescreen</PresentationFormat>
  <Paragraphs>235</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Bahnschrift Condensed</vt:lpstr>
      <vt:lpstr>Bahnschrift Light</vt:lpstr>
      <vt:lpstr>Calibri</vt:lpstr>
      <vt:lpstr>Calibri(Heading)</vt:lpstr>
      <vt:lpstr>Söhne</vt:lpstr>
      <vt:lpstr>Tw Cen MT</vt:lpstr>
      <vt:lpstr>Circuit</vt:lpstr>
      <vt:lpstr>PowerPoint Presentation</vt:lpstr>
      <vt:lpstr>PowerPoint Presentation</vt:lpstr>
      <vt:lpstr>Dataset Description</vt:lpstr>
      <vt:lpstr>Overview</vt:lpstr>
      <vt:lpstr>EDA (Exploratory Data Analysis)</vt:lpstr>
      <vt:lpstr>Key Findings of EDA : </vt:lpstr>
      <vt:lpstr>Data Preprocessing</vt:lpstr>
      <vt:lpstr>Algorithm Used for Model Building</vt:lpstr>
      <vt:lpstr>Evaluation Matrix Used </vt:lpstr>
      <vt:lpstr>Logistic Regression Evaluation and Inferences</vt:lpstr>
      <vt:lpstr>Random forest Evaluation and Inferences</vt:lpstr>
      <vt:lpstr>Isolation Forest Evaluation and Inferences</vt:lpstr>
      <vt:lpstr>Neural Network Evaluation and Inferences</vt:lpstr>
      <vt:lpstr>Models Comparison</vt:lpstr>
      <vt:lpstr>Ensemble Method -  Random Forest &amp; Isolation Forest</vt:lpstr>
      <vt:lpstr>Conclusion </vt:lpstr>
      <vt:lpstr>Real-time Implementation 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kamakshi sharma</cp:lastModifiedBy>
  <cp:revision>176</cp:revision>
  <dcterms:created xsi:type="dcterms:W3CDTF">2020-12-23T13:36:53Z</dcterms:created>
  <dcterms:modified xsi:type="dcterms:W3CDTF">2024-04-19T10:39:01Z</dcterms:modified>
</cp:coreProperties>
</file>