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sldIdLst>
    <p:sldId id="277" r:id="rId3"/>
    <p:sldId id="278" r:id="rId4"/>
    <p:sldId id="284" r:id="rId5"/>
    <p:sldId id="283" r:id="rId6"/>
    <p:sldId id="279" r:id="rId7"/>
    <p:sldId id="282" r:id="rId8"/>
    <p:sldId id="281" r:id="rId9"/>
    <p:sldId id="280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4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alakannan.s.lv\Downloads\Practice%202%20-%20Superstore%20new%20(version%20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[Practice 2 - Superstore new (version 2).xlsb.xlsx]Q5!PivotTable7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'Q5'!$B$3</c:f>
              <c:strCache>
                <c:ptCount val="1"/>
                <c:pt idx="0">
                  <c:v>Average of 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'Q5'!$A$4:$A$8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'Q5'!$B$4:$B$8</c:f>
              <c:numCache>
                <c:formatCode>General</c:formatCode>
                <c:ptCount val="4"/>
                <c:pt idx="0">
                  <c:v>33.849031813924491</c:v>
                </c:pt>
                <c:pt idx="1">
                  <c:v>32.135807584269756</c:v>
                </c:pt>
                <c:pt idx="2">
                  <c:v>17.092708781747724</c:v>
                </c:pt>
                <c:pt idx="3">
                  <c:v>28.857673024691394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3F-455C-A2A0-C8C3C9DE5B1B}"/>
            </c:ext>
          </c:extLst>
        </c:ser>
        <c:ser>
          <c:idx val="1"/>
          <c:order val="1"/>
          <c:tx>
            <c:strRef>
              <c:f>'Q5'!$C$3</c:f>
              <c:strCache>
                <c:ptCount val="1"/>
                <c:pt idx="0">
                  <c:v>Sum of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'Q5'!$A$4:$A$8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'Q5'!$C$4:$C$8</c:f>
              <c:numCache>
                <c:formatCode>General</c:formatCode>
                <c:ptCount val="4"/>
                <c:pt idx="0">
                  <c:v>725457.82450000057</c:v>
                </c:pt>
                <c:pt idx="1">
                  <c:v>678781.2399999979</c:v>
                </c:pt>
                <c:pt idx="2">
                  <c:v>501239.89080000052</c:v>
                </c:pt>
                <c:pt idx="3">
                  <c:v>391721.90500000032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3F-455C-A2A0-C8C3C9DE5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4689728"/>
        <c:axId val="744693088"/>
      </c:lineChart>
      <c:catAx>
        <c:axId val="74468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693088"/>
        <c:crosses val="autoZero"/>
        <c:auto val="1"/>
        <c:lblAlgn val="ctr"/>
        <c:lblOffset val="100"/>
        <c:noMultiLvlLbl val="0"/>
      </c:catAx>
      <c:valAx>
        <c:axId val="7446930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68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4A5B1-7304-4DD3-86E4-F7EE8EB0F5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D6B9-E25F-4A1D-95AD-2CEFCAB07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9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7D6B9-E25F-4A1D-95AD-2CEFCAB0713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8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B1F0222F-CF3C-0E2A-36D2-C8AF6E51137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241876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888DBD61-2896-403D-8BCA-763D392796F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647239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1B9DE056-5D98-B367-A47A-C993882B71D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946556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501BAFC7-2590-1948-675B-49817A205FC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501974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F597F578-8018-061B-7B68-3B9C5C3F4D6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939417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2EF47168-A33A-32D8-8918-CC5FF194869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152753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E605DDFB-9D6B-7785-2156-AF5728CF4F4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66864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2E5F7D2B-81B5-B28A-0C12-C563AB5BE48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932222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A446F1CD-5EBF-E101-57D9-2C7D3EDFB37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774947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47FBA7BE-5839-2446-A524-4F3B56526B9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702434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62001BB3-FB70-BEC3-426B-7F3FAE40FFC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646836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BAEDA5-53AF-47D5-A809-0F4FE3CC5BD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5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C7D8-F2D9-24C2-A355-EC0DC10F0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Final Assessment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9651A-9472-6623-0A1E-92F787381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Kamalakannan S</a:t>
            </a:r>
          </a:p>
          <a:p>
            <a:r>
              <a:rPr lang="en-US" dirty="0"/>
              <a:t>LVADSUSR92  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B08A84-EFDA-2CD0-3BA3-3652EF56D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95485"/>
              </p:ext>
            </p:extLst>
          </p:nvPr>
        </p:nvGraphicFramePr>
        <p:xfrm>
          <a:off x="3642617" y="3507105"/>
          <a:ext cx="4967091" cy="701040"/>
        </p:xfrm>
        <a:graphic>
          <a:graphicData uri="http://schemas.openxmlformats.org/drawingml/2006/table">
            <a:tbl>
              <a:tblPr/>
              <a:tblGrid>
                <a:gridCol w="4967091">
                  <a:extLst>
                    <a:ext uri="{9D8B030D-6E8A-4147-A177-3AD203B41FA5}">
                      <a16:colId xmlns:a16="http://schemas.microsoft.com/office/drawing/2014/main" val="4216641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50800" marR="508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7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0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2337A6-1EC7-640C-B26A-36F44B1560D9}"/>
              </a:ext>
            </a:extLst>
          </p:cNvPr>
          <p:cNvSpPr/>
          <p:nvPr/>
        </p:nvSpPr>
        <p:spPr>
          <a:xfrm>
            <a:off x="6580416" y="904285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ED7E-794A-423C-7FA0-A03909AD92C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Q9- Dashboard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8519-743A-988A-0733-C377356D6A75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B4D83-C3D6-F094-B281-2C241D5A0268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6F27F-88B0-3F32-B594-61A268D6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999785"/>
            <a:ext cx="11342914" cy="51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2337A6-1EC7-640C-B26A-36F44B1560D9}"/>
              </a:ext>
            </a:extLst>
          </p:cNvPr>
          <p:cNvSpPr/>
          <p:nvPr/>
        </p:nvSpPr>
        <p:spPr>
          <a:xfrm>
            <a:off x="6580416" y="904285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returned orders represent 8% of the total orders.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ED7E-794A-423C-7FA0-A03909AD92C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8519-743A-988A-0733-C377356D6A75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=(Orders returned/Total Orders)*100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B4D83-C3D6-F094-B281-2C241D5A0268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930E5-B92B-DFAF-FA2F-66805193409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INFERENCE: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AC83-D408-118A-1B0F-CB6A967484E1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60CD9-38C3-3749-E527-485F9EBC4CF6}"/>
              </a:ext>
            </a:extLst>
          </p:cNvPr>
          <p:cNvSpPr txBox="1"/>
          <p:nvPr/>
        </p:nvSpPr>
        <p:spPr>
          <a:xfrm>
            <a:off x="6580416" y="4182653"/>
            <a:ext cx="459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800 </a:t>
            </a:r>
            <a:r>
              <a:rPr lang="en-US" dirty="0" err="1">
                <a:solidFill>
                  <a:srgbClr val="000000"/>
                </a:solidFill>
                <a:latin typeface="Calibri" panose="020F0502020204030204"/>
              </a:rPr>
              <a:t>Orderes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 were returned.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returned orders represent 8% of the total orders.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3C463-3D75-FE9A-141C-7A0B0344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42" y="2176328"/>
            <a:ext cx="327705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7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2337A6-1EC7-640C-B26A-36F44B1560D9}"/>
              </a:ext>
            </a:extLst>
          </p:cNvPr>
          <p:cNvSpPr/>
          <p:nvPr/>
        </p:nvSpPr>
        <p:spPr>
          <a:xfrm>
            <a:off x="6580416" y="904285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Same Day shipping Mode has the fastest delivery mode.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Class has the slowest delivery mode.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ED7E-794A-423C-7FA0-A03909AD92C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8519-743A-988A-0733-C377356D6A75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B4D83-C3D6-F094-B281-2C241D5A0268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Pivot table to take the distinct shipping modes and to calculate the average time.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930E5-B92B-DFAF-FA2F-66805193409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INFERENCE: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AC83-D408-118A-1B0F-CB6A967484E1}"/>
              </a:ext>
            </a:extLst>
          </p:cNvPr>
          <p:cNvSpPr txBox="1"/>
          <p:nvPr/>
        </p:nvSpPr>
        <p:spPr>
          <a:xfrm>
            <a:off x="6580415" y="3124198"/>
            <a:ext cx="535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Date_diff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Ship_date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Order_date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60CD9-38C3-3749-E527-485F9EBC4CF6}"/>
              </a:ext>
            </a:extLst>
          </p:cNvPr>
          <p:cNvSpPr txBox="1"/>
          <p:nvPr/>
        </p:nvSpPr>
        <p:spPr>
          <a:xfrm>
            <a:off x="6580416" y="4182653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75804-7D71-D0E2-FBB3-0DA26A5A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60" y="1828731"/>
            <a:ext cx="3956546" cy="20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2337A6-1EC7-640C-B26A-36F44B1560D9}"/>
              </a:ext>
            </a:extLst>
          </p:cNvPr>
          <p:cNvSpPr/>
          <p:nvPr/>
        </p:nvSpPr>
        <p:spPr>
          <a:xfrm>
            <a:off x="6580416" y="904285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The customer segment have 5000-10000 sales records have better profitability.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ED7E-794A-423C-7FA0-A03909AD92C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8519-743A-988A-0733-C377356D6A75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B4D83-C3D6-F094-B281-2C241D5A0268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though the customer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segement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sales records between 0-5000 have the highest sum of sales, their average profit is less compared the customer segment with 5000-10000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930E5-B92B-DFAF-FA2F-66805193409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INFERENCE: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AC83-D408-118A-1B0F-CB6A967484E1}"/>
              </a:ext>
            </a:extLst>
          </p:cNvPr>
          <p:cNvSpPr txBox="1"/>
          <p:nvPr/>
        </p:nvSpPr>
        <p:spPr>
          <a:xfrm>
            <a:off x="6580416" y="3124198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pivot table to group customers based on their sales records.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60CD9-38C3-3749-E527-485F9EBC4CF6}"/>
              </a:ext>
            </a:extLst>
          </p:cNvPr>
          <p:cNvSpPr txBox="1"/>
          <p:nvPr/>
        </p:nvSpPr>
        <p:spPr>
          <a:xfrm>
            <a:off x="6580416" y="4182653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CFEF3-69CF-964F-C8AC-A547C609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25" y="785993"/>
            <a:ext cx="4706007" cy="22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6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2337A6-1EC7-640C-B26A-36F44B1560D9}"/>
              </a:ext>
            </a:extLst>
          </p:cNvPr>
          <p:cNvSpPr/>
          <p:nvPr/>
        </p:nvSpPr>
        <p:spPr>
          <a:xfrm>
            <a:off x="6580416" y="904285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 is the highest selling category.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Phones is the highest selling sub-category.</a:t>
            </a:r>
            <a:endParaRPr lang="en-IN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ED7E-794A-423C-7FA0-A03909AD92C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8519-743A-988A-0733-C377356D6A75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B4D83-C3D6-F094-B281-2C241D5A0268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930E5-B92B-DFAF-FA2F-66805193409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INFERENCE: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AC83-D408-118A-1B0F-CB6A967484E1}"/>
              </a:ext>
            </a:extLst>
          </p:cNvPr>
          <p:cNvSpPr txBox="1"/>
          <p:nvPr/>
        </p:nvSpPr>
        <p:spPr>
          <a:xfrm>
            <a:off x="6580415" y="3124198"/>
            <a:ext cx="529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pivot table to get distinct category and sub-category and their respective sum of sales.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60CD9-38C3-3749-E527-485F9EBC4CF6}"/>
              </a:ext>
            </a:extLst>
          </p:cNvPr>
          <p:cNvSpPr txBox="1"/>
          <p:nvPr/>
        </p:nvSpPr>
        <p:spPr>
          <a:xfrm>
            <a:off x="6580416" y="4182653"/>
            <a:ext cx="4593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>
                <a:solidFill>
                  <a:srgbClr val="000000"/>
                </a:solidFill>
                <a:latin typeface="Calibri" panose="020F0502020204030204"/>
              </a:rPr>
              <a:t>Technology is the highest selling category. The average profit margin for each category is in the pivot table. Copiers have higher profitability.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b="1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DDD72-115A-F584-50BF-956CBFEF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57" y="810308"/>
            <a:ext cx="4143953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2337A6-1EC7-640C-B26A-36F44B1560D9}"/>
              </a:ext>
            </a:extLst>
          </p:cNvPr>
          <p:cNvSpPr/>
          <p:nvPr/>
        </p:nvSpPr>
        <p:spPr>
          <a:xfrm>
            <a:off x="6580416" y="904285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West has the highest sales record and south has the lowest sales record.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ED7E-794A-423C-7FA0-A03909AD92C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8519-743A-988A-0733-C377356D6A75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B4D83-C3D6-F094-B281-2C241D5A0268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930E5-B92B-DFAF-FA2F-66805193409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INFERENCE: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AC83-D408-118A-1B0F-CB6A967484E1}"/>
              </a:ext>
            </a:extLst>
          </p:cNvPr>
          <p:cNvSpPr txBox="1"/>
          <p:nvPr/>
        </p:nvSpPr>
        <p:spPr>
          <a:xfrm>
            <a:off x="6580416" y="3124198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pivot table to get distinct regions and their sales sum of average profit.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60CD9-38C3-3749-E527-485F9EBC4CF6}"/>
              </a:ext>
            </a:extLst>
          </p:cNvPr>
          <p:cNvSpPr txBox="1"/>
          <p:nvPr/>
        </p:nvSpPr>
        <p:spPr>
          <a:xfrm>
            <a:off x="6580416" y="4182653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trend of profitability is added in this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D9295-6E84-B6E6-07AD-31F276E1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46" y="1066164"/>
            <a:ext cx="3223988" cy="1512411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3FE2A0-14D5-5FC6-5B2F-E41E1CCBB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659015"/>
              </p:ext>
            </p:extLst>
          </p:nvPr>
        </p:nvGraphicFramePr>
        <p:xfrm>
          <a:off x="592667" y="29373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43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2337A6-1EC7-640C-B26A-36F44B1560D9}"/>
              </a:ext>
            </a:extLst>
          </p:cNvPr>
          <p:cNvSpPr/>
          <p:nvPr/>
        </p:nvSpPr>
        <p:spPr>
          <a:xfrm>
            <a:off x="6580416" y="904285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infer that discount has a negative correlation with profits but a positive correlation with the Sales.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ED7E-794A-423C-7FA0-A03909AD92C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Q6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8519-743A-988A-0733-C377356D6A75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B4D83-C3D6-F094-B281-2C241D5A0268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930E5-B92B-DFAF-FA2F-66805193409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INFERENCE: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AC83-D408-118A-1B0F-CB6A967484E1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FORMULA: </a:t>
            </a:r>
            <a:r>
              <a:rPr lang="en-IN" b="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alibri" panose="020F0502020204030204"/>
              </a:rPr>
              <a:t>=CORREL(V2:V9995,T2:T9995)</a:t>
            </a:r>
            <a:endParaRPr lang="en-IN" b="1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=CORREL(W2:W9995,S2:S9995)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60CD9-38C3-3749-E527-485F9EBC4CF6}"/>
              </a:ext>
            </a:extLst>
          </p:cNvPr>
          <p:cNvSpPr txBox="1"/>
          <p:nvPr/>
        </p:nvSpPr>
        <p:spPr>
          <a:xfrm>
            <a:off x="6580415" y="4182653"/>
            <a:ext cx="55136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 :</a:t>
            </a:r>
            <a:endParaRPr lang="en-US" b="1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correlation between Discounts and Profit is -0.2194</a:t>
            </a:r>
          </a:p>
          <a:p>
            <a:pPr defTabSz="457200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correlation between Discounts and quantity is 0.008622</a:t>
            </a:r>
          </a:p>
          <a:p>
            <a:pPr defTabSz="457200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correlation between Discounts and quantity is 0.58777</a:t>
            </a:r>
          </a:p>
          <a:p>
            <a:pPr defTabSz="457200"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defTabSz="457200"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10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2337A6-1EC7-640C-B26A-36F44B1560D9}"/>
              </a:ext>
            </a:extLst>
          </p:cNvPr>
          <p:cNvSpPr/>
          <p:nvPr/>
        </p:nvSpPr>
        <p:spPr>
          <a:xfrm>
            <a:off x="6580416" y="904285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South Region has a lot of potential and can be expanded by providing extra discounts to get better sales numbers with bearable decrease in the profit.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ED7E-794A-423C-7FA0-A03909AD92C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8519-743A-988A-0733-C377356D6A75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B4D83-C3D6-F094-B281-2C241D5A0268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930E5-B92B-DFAF-FA2F-66805193409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INFERENCE: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AC83-D408-118A-1B0F-CB6A967484E1}"/>
              </a:ext>
            </a:extLst>
          </p:cNvPr>
          <p:cNvSpPr txBox="1"/>
          <p:nvPr/>
        </p:nvSpPr>
        <p:spPr>
          <a:xfrm>
            <a:off x="6580416" y="3124198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pivot table to get the regions and to analyse the data.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60CD9-38C3-3749-E527-485F9EBC4CF6}"/>
              </a:ext>
            </a:extLst>
          </p:cNvPr>
          <p:cNvSpPr txBox="1"/>
          <p:nvPr/>
        </p:nvSpPr>
        <p:spPr>
          <a:xfrm>
            <a:off x="6580416" y="4182653"/>
            <a:ext cx="459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b="1" dirty="0">
                <a:solidFill>
                  <a:srgbClr val="000000"/>
                </a:solidFill>
                <a:latin typeface="Calibri" panose="020F0502020204030204"/>
              </a:rPr>
              <a:t>The South Region has a low market situation as the sales are low but the considerable profits are high with respect to the sales quantity.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18371-525E-85DD-1E13-E8779A8DB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2" y="2142986"/>
            <a:ext cx="4267796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1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2337A6-1EC7-640C-B26A-36F44B1560D9}"/>
              </a:ext>
            </a:extLst>
          </p:cNvPr>
          <p:cNvSpPr/>
          <p:nvPr/>
        </p:nvSpPr>
        <p:spPr>
          <a:xfrm>
            <a:off x="6580416" y="904285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ED7E-794A-423C-7FA0-A03909AD92C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Q8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8519-743A-988A-0733-C377356D6A75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B4D83-C3D6-F094-B281-2C241D5A0268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930E5-B92B-DFAF-FA2F-668051934090}"/>
              </a:ext>
            </a:extLst>
          </p:cNvPr>
          <p:cNvSpPr txBox="1"/>
          <p:nvPr/>
        </p:nvSpPr>
        <p:spPr>
          <a:xfrm>
            <a:off x="6580416" y="985942"/>
            <a:ext cx="459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INFERENCE: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William brown has the highest repeat order count.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retention rate is calculated to be 7.9%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AC83-D408-118A-1B0F-CB6A967484E1}"/>
              </a:ext>
            </a:extLst>
          </p:cNvPr>
          <p:cNvSpPr txBox="1"/>
          <p:nvPr/>
        </p:nvSpPr>
        <p:spPr>
          <a:xfrm>
            <a:off x="6580416" y="3124198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Calibri" panose="020F0502020204030204"/>
              </a:rPr>
              <a:t>Used the pivot table to get distinct customers and their repeat order count.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60CD9-38C3-3749-E527-485F9EBC4CF6}"/>
              </a:ext>
            </a:extLst>
          </p:cNvPr>
          <p:cNvSpPr txBox="1"/>
          <p:nvPr/>
        </p:nvSpPr>
        <p:spPr>
          <a:xfrm>
            <a:off x="6580416" y="4182653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the repeat order count to calculate the retention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7A4CE-89FE-1D92-4836-BA324191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1" y="1997569"/>
            <a:ext cx="616353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71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b0712d3c-c2e2-47a4-a198-41f448af6022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9B6F704E-A473-4964-A43B-EABEA9D96D28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467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Microsoft Sans Serif</vt:lpstr>
      <vt:lpstr>Retrospect</vt:lpstr>
      <vt:lpstr>Excel Final 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 </dc:title>
  <dc:creator>Kamalakannan S</dc:creator>
  <cp:keywords>Classification=LV_C0NF1D3NT1AL</cp:keywords>
  <cp:lastModifiedBy>Kamalakannan S</cp:lastModifiedBy>
  <cp:revision>3</cp:revision>
  <dcterms:created xsi:type="dcterms:W3CDTF">2024-03-27T08:49:58Z</dcterms:created>
  <dcterms:modified xsi:type="dcterms:W3CDTF">2024-03-27T11:52:50Z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b0712d3c-c2e2-47a4-a198-41f448af6022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