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2"/>
  </p:sldMasterIdLst>
  <p:sldIdLst>
    <p:sldId id="256" r:id="rId3"/>
    <p:sldId id="257" r:id="rId4"/>
    <p:sldId id="260" r:id="rId5"/>
    <p:sldId id="261" r:id="rId6"/>
    <p:sldId id="265" r:id="rId7"/>
    <p:sldId id="264" r:id="rId8"/>
    <p:sldId id="263" r:id="rId9"/>
    <p:sldId id="262" r:id="rId10"/>
    <p:sldId id="269" r:id="rId11"/>
    <p:sldId id="268" r:id="rId12"/>
    <p:sldId id="266" r:id="rId13"/>
    <p:sldId id="267" r:id="rId14"/>
    <p:sldId id="270" r:id="rId15"/>
    <p:sldId id="274" r:id="rId16"/>
    <p:sldId id="276" r:id="rId17"/>
    <p:sldId id="273" r:id="rId18"/>
    <p:sldId id="272" r:id="rId19"/>
    <p:sldId id="271" r:id="rId20"/>
    <p:sldId id="275" r:id="rId21"/>
    <p:sldId id="25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48CE622E-23DA-1768-AC4C-07F026AE3F4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5384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DBEF4FB1-45CB-B952-6140-894E1C608C5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0628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9245BBF0-7670-727A-B07C-478E298C409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88016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1EFF4A13-8B4E-7AE7-53A2-127E93DB8E8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472647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4070F7C2-3984-F499-F197-569E175AC84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428447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20EED9D0-D8FA-733D-95AC-E019B32B555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752217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034B695B-E5B7-2931-9CB3-6B4966590A3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019376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6B00484B-6AD1-8A59-4D13-4D005859A56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51452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45FC395-DC58-CBE5-2A66-0A2E31EC66A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464388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FA47BA4D-CAA5-948F-2B8A-4FE2FAA9978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470912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7AAF07F0-AA6B-05C0-8BD2-160FBFDFF38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856766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9242CCEF-25BA-8BC2-59FA-F4A5800EE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BFC7C-69CF-267A-47CF-4864D2706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Excel Final ASSESMENT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248C9-2A3C-2767-44C8-AB30368B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Kamalakannan S</a:t>
            </a:r>
          </a:p>
        </p:txBody>
      </p:sp>
    </p:spTree>
    <p:extLst>
      <p:ext uri="{BB962C8B-B14F-4D97-AF65-F5344CB8AC3E}">
        <p14:creationId xmlns:p14="http://schemas.microsoft.com/office/powerpoint/2010/main" val="395846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DB56A-10AB-04C1-830D-DBA0F958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36953B56-E09E-61C7-3538-AF1D3047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61A96F-1284-4318-D1D5-0A8D577C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9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23B7C-4A2C-4CF4-39A1-EF2D8D266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Analysing the publish dates of the videos using pivot table</a:t>
            </a:r>
          </a:p>
          <a:p>
            <a:r>
              <a:rPr lang="en-IN" dirty="0">
                <a:solidFill>
                  <a:schemeClr val="bg1"/>
                </a:solidFill>
              </a:rPr>
              <a:t>2018 had higher views compared to 2017.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Analysing the views of videos using pivot table.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FC1003-E64B-F8AB-714A-5B091C541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154" y="1635395"/>
            <a:ext cx="2905530" cy="11812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21F4E-D3DE-D9DE-125C-B124D09E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32" y="3317693"/>
            <a:ext cx="365811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F0FC95-2C32-3C45-48DB-2878ED0AA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887562FE-A93D-C868-7731-74627218C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283DC27-49F0-B255-7757-49C0D756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10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10B5D-7F42-EF16-F4E7-E682EEF0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comments of videos published in 2018 have increased by 276% compared to 2017.</a:t>
            </a:r>
          </a:p>
          <a:p>
            <a:r>
              <a:rPr lang="en-IN" dirty="0">
                <a:solidFill>
                  <a:schemeClr val="bg1"/>
                </a:solidFill>
              </a:rPr>
              <a:t>The views of videos have increased by 312% from 2017.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464D80-9571-09DD-124E-6FC57D6AA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1979" y="2077927"/>
            <a:ext cx="3791479" cy="10288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C02CE-F1F3-77EF-269A-C6F0AE0CB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00" y="3443904"/>
            <a:ext cx="276263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3B490-5F54-EDB9-4252-B485E202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3C69AB84-1737-7BDA-BA1E-D3CB86FAE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29D462-7A0D-05E3-86AC-20B2C7DB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11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8868D-D6E6-90E5-3A8E-EF2A4CD6EE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retention rate has increased in 2018.</a:t>
            </a:r>
          </a:p>
          <a:p>
            <a:r>
              <a:rPr lang="en-IN" dirty="0">
                <a:solidFill>
                  <a:schemeClr val="bg1"/>
                </a:solidFill>
              </a:rPr>
              <a:t>The retention rate is found to be 2.9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72CF208-6B7E-2257-4B9A-F2E0717E8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5569" y="2125559"/>
            <a:ext cx="2543530" cy="981212"/>
          </a:xfrm>
        </p:spPr>
      </p:pic>
    </p:spTree>
    <p:extLst>
      <p:ext uri="{BB962C8B-B14F-4D97-AF65-F5344CB8AC3E}">
        <p14:creationId xmlns:p14="http://schemas.microsoft.com/office/powerpoint/2010/main" val="235861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41712-C0B4-F47D-AD13-40BAA23AB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E39FB283-094B-B5B5-1923-E83811CB8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60CB4EA-B378-43AC-8BC5-51B5E5BD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12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8EFEA-0FFF-9E40-E6A0-9E03A6B7E8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Considering the ad revenue rate for a video to be 0.5rs per view.</a:t>
            </a:r>
          </a:p>
          <a:p>
            <a:r>
              <a:rPr lang="en-IN" dirty="0">
                <a:solidFill>
                  <a:schemeClr val="bg1"/>
                </a:solidFill>
              </a:rPr>
              <a:t>The ad revenue for each video has been computed using the formula.</a:t>
            </a:r>
          </a:p>
          <a:p>
            <a:r>
              <a:rPr lang="en-IN" dirty="0">
                <a:solidFill>
                  <a:schemeClr val="bg1"/>
                </a:solidFill>
              </a:rPr>
              <a:t>Formula used: =0.5*G2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4E3D7-DEF6-B073-2DAE-1E034CB32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most viewed video </a:t>
            </a:r>
            <a:r>
              <a:rPr lang="en-US" dirty="0">
                <a:solidFill>
                  <a:schemeClr val="bg1"/>
                </a:solidFill>
              </a:rPr>
              <a:t>YouTube Rewind: The Shape of 2017 | #YouTubeRewind generated 62716118.5rs.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4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645E4-75ED-DAB8-54B7-925C567A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851B4141-638B-D921-EA37-618249FD5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927CE6-9C3D-92ED-1E9F-5FFBFB46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13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31698-3653-1144-DD35-157E54188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sentiment analysis has been done using pivot table.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Entertainment has the highest comment count</a:t>
            </a:r>
          </a:p>
          <a:p>
            <a:r>
              <a:rPr lang="en-IN" dirty="0">
                <a:solidFill>
                  <a:schemeClr val="bg1"/>
                </a:solidFill>
              </a:rPr>
              <a:t>Travel and Events has the least count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31892F-D799-75A6-F0A7-27B2A7F399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6522" y="1913255"/>
            <a:ext cx="3049318" cy="3549650"/>
          </a:xfrm>
        </p:spPr>
      </p:pic>
    </p:spTree>
    <p:extLst>
      <p:ext uri="{BB962C8B-B14F-4D97-AF65-F5344CB8AC3E}">
        <p14:creationId xmlns:p14="http://schemas.microsoft.com/office/powerpoint/2010/main" val="183004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32257-1946-623A-FABE-45D2DB00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026F1869-3608-72F6-DE0B-5819B9722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572E90-C71B-A1E7-22EA-0227E85D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14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ED1A3-668E-E5F1-2710-B0FBD3DB02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engagement factors have been grouped according to categories using pivot table.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A78D39-BE5E-DCF7-1B44-FFA2E4679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7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48D52-07CF-3CDB-654A-CCE230B40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F2CFEB0F-E116-CA9B-CD89-57399BBDB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A54DE4-3C9B-0890-6737-897071E9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16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CA3F8-5817-1B65-80F3-93B5BABCC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Geographically views have been filtered</a:t>
            </a:r>
          </a:p>
          <a:p>
            <a:r>
              <a:rPr lang="en-IN" dirty="0">
                <a:solidFill>
                  <a:schemeClr val="bg1"/>
                </a:solidFill>
              </a:rPr>
              <a:t>Uttar Pradesh has the highest number of views.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36FD097-7E00-33AA-495E-2959D5C2A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0023" y="1639064"/>
            <a:ext cx="4410691" cy="2695951"/>
          </a:xfrm>
        </p:spPr>
      </p:pic>
    </p:spTree>
    <p:extLst>
      <p:ext uri="{BB962C8B-B14F-4D97-AF65-F5344CB8AC3E}">
        <p14:creationId xmlns:p14="http://schemas.microsoft.com/office/powerpoint/2010/main" val="269837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246FF-1024-74B4-6AAA-868DEB3B2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6616E573-3F6D-D039-E65C-9A54E9E6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5D608D-E9F3-9046-36AE-443CAEA2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18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BDB80-94F8-39E5-FD90-525A87B8B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Likes and Dislikes have been </a:t>
            </a:r>
            <a:r>
              <a:rPr lang="en-IN" dirty="0" err="1">
                <a:solidFill>
                  <a:schemeClr val="bg1"/>
                </a:solidFill>
              </a:rPr>
              <a:t>gruped</a:t>
            </a:r>
            <a:r>
              <a:rPr lang="en-IN" dirty="0">
                <a:solidFill>
                  <a:schemeClr val="bg1"/>
                </a:solidFill>
              </a:rPr>
              <a:t> according to the channel types using pivot table.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DF0A4D-C6F1-70FF-FEC6-E4BB5D6B8D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1979" y="1690082"/>
            <a:ext cx="4799012" cy="1903890"/>
          </a:xfrm>
        </p:spPr>
      </p:pic>
    </p:spTree>
    <p:extLst>
      <p:ext uri="{BB962C8B-B14F-4D97-AF65-F5344CB8AC3E}">
        <p14:creationId xmlns:p14="http://schemas.microsoft.com/office/powerpoint/2010/main" val="90656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B4170-6A35-C8D0-158A-EF636A6E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34F9E0F2-BE3B-15D5-3585-8F65CC4E1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6961D3D-CFBF-17F2-4B1D-BC957725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19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63101-7502-4059-8BF6-26061F0C07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Likes, views and comments have been grouped periodically using pivot table.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E7B40B2-D17D-B285-78C4-73B40A1677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233833"/>
            <a:ext cx="4799012" cy="810995"/>
          </a:xfrm>
        </p:spPr>
      </p:pic>
    </p:spTree>
    <p:extLst>
      <p:ext uri="{BB962C8B-B14F-4D97-AF65-F5344CB8AC3E}">
        <p14:creationId xmlns:p14="http://schemas.microsoft.com/office/powerpoint/2010/main" val="123494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1A019-35FC-94FD-445E-8B39201E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E869F546-2A07-56B6-18F0-558B3AB31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668C7E-C4E8-DB70-1CD2-2B3264E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19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B8BD1-FC4E-09C2-B565-6B88C79D5C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Likes, views and comments have been grouped periodically using pivot table.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270D0E-C142-DB0A-C2F4-934EB6E53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233833"/>
            <a:ext cx="4799012" cy="810995"/>
          </a:xfrm>
        </p:spPr>
      </p:pic>
    </p:spTree>
    <p:extLst>
      <p:ext uri="{BB962C8B-B14F-4D97-AF65-F5344CB8AC3E}">
        <p14:creationId xmlns:p14="http://schemas.microsoft.com/office/powerpoint/2010/main" val="24456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3F9F5-9279-D1F3-C985-BC3CB175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437988AC-0B0B-90FB-54B5-283ED94AE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16566A-F951-074E-F2EA-B4AC9AE6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CD922-48F1-B069-0838-D905AA4F4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Cleaning: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The dataset has been cleaned by removing the duplicate records and the blanks in the dataset has been filled as “NA”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in the comment section using Find and Replace.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7CB4E-87D8-6785-3A14-15F29B4B4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0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64215-D2F2-05BC-F0FD-1712F489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A00831-5B31-AE20-3BE9-1FEC8108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11194566-FC63-B696-380C-948C9B4FA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29A942-F373-E708-B46E-881E5B9F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EDAF3-4E61-5B5F-DB08-30DA31DB4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B5B51-E823-FC4E-4D3B-DE021157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A5831-A5EC-CBF6-79B7-C10FF260B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6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695D4A-EF1A-032F-CC3A-8B2589CD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C5D3C2-AF13-272E-FA72-B3935AD12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2870151E-6B92-B98B-8CF7-31A68F04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9DDBDB-E7F1-E1F8-B729-CC29AD048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3DE7F8-D2C7-B259-C6FE-94C20EFA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37A26-7AFB-FA8B-DC7C-92021BA8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21C2-2B14-E05C-206F-A4EB60C5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4571A-E157-729B-95CB-385493A0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2297F5D0-55A4-8516-A6D7-7E247FFA7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4E56861-B1C9-44C3-B5CD-D2BFD84E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817E9-4664-5608-1E32-6929B6AE7A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time gap between the publish date and the trending date of the video has been found using formula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BE871-1708-0B5A-9ACE-B709AD4A0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Formula Used:  =B2-F2  </a:t>
            </a:r>
          </a:p>
          <a:p>
            <a:r>
              <a:rPr lang="en-IN" dirty="0">
                <a:solidFill>
                  <a:schemeClr val="bg1"/>
                </a:solidFill>
              </a:rPr>
              <a:t>Trending date – Publish date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average time gap for a video to trend is found to be approximately 2.3 days</a:t>
            </a:r>
          </a:p>
          <a:p>
            <a:r>
              <a:rPr lang="en-IN" dirty="0">
                <a:solidFill>
                  <a:schemeClr val="bg1"/>
                </a:solidFill>
              </a:rPr>
              <a:t>Formula used:  =AVERAGE(Q2:Q16308)</a:t>
            </a:r>
          </a:p>
        </p:txBody>
      </p:sp>
    </p:spTree>
    <p:extLst>
      <p:ext uri="{BB962C8B-B14F-4D97-AF65-F5344CB8AC3E}">
        <p14:creationId xmlns:p14="http://schemas.microsoft.com/office/powerpoint/2010/main" val="22539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2339D-952D-7E16-D4C8-7F49A151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DFA17CFB-750D-309A-3708-01684466E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1A1895-3A87-4F08-E9C2-C9557FBE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3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FE412-FF11-218C-3FA0-968C95EEE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Videos have been grouped according to their categories using the pivot table.</a:t>
            </a:r>
          </a:p>
          <a:p>
            <a:r>
              <a:rPr lang="en-IN" dirty="0">
                <a:solidFill>
                  <a:schemeClr val="bg1"/>
                </a:solidFill>
              </a:rPr>
              <a:t>And then the average views of respective categories have been found.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02E6318-0E9D-0A5F-9E1F-C47449CED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8319" y="1553384"/>
            <a:ext cx="4110120" cy="3549650"/>
          </a:xfrm>
        </p:spPr>
      </p:pic>
    </p:spTree>
    <p:extLst>
      <p:ext uri="{BB962C8B-B14F-4D97-AF65-F5344CB8AC3E}">
        <p14:creationId xmlns:p14="http://schemas.microsoft.com/office/powerpoint/2010/main" val="18662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ABA16-6C82-B3D1-D74C-C0BDDD76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E0F577E-0096-F5D5-00D8-673A67B08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075D307-4626-1851-BF0C-CD04D0F6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4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AEB43-B64F-CA18-92F3-7756C846E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 way to filter the unique channel name has been created using data validation function.</a:t>
            </a:r>
          </a:p>
          <a:p>
            <a:r>
              <a:rPr lang="en-IN" dirty="0">
                <a:solidFill>
                  <a:schemeClr val="bg1"/>
                </a:solidFill>
              </a:rPr>
              <a:t>Used XLOOKUP to find the appropriate name of the category ID</a:t>
            </a:r>
          </a:p>
          <a:p>
            <a:r>
              <a:rPr lang="en-IN" dirty="0">
                <a:solidFill>
                  <a:schemeClr val="bg1"/>
                </a:solidFill>
              </a:rPr>
              <a:t>Formula Used:  =XLOOKUP(F8,Category!A:A,Category!B:B,"NA")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A4001D-21C6-3827-072D-9337EDFA4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7483" y="2339501"/>
            <a:ext cx="4799012" cy="2392007"/>
          </a:xfrm>
        </p:spPr>
      </p:pic>
    </p:spTree>
    <p:extLst>
      <p:ext uri="{BB962C8B-B14F-4D97-AF65-F5344CB8AC3E}">
        <p14:creationId xmlns:p14="http://schemas.microsoft.com/office/powerpoint/2010/main" val="182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25358-21A6-CD06-A858-A79E58F4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6382D067-4E4E-785B-D7B3-9FA82769D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0CEC69-9C15-30AF-1E9C-70EF46F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 5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72A84-0690-A4B1-77DC-A677CCFDF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title and channel title </a:t>
            </a:r>
            <a:r>
              <a:rPr lang="en-IN" dirty="0" err="1">
                <a:solidFill>
                  <a:schemeClr val="bg1"/>
                </a:solidFill>
              </a:rPr>
              <a:t>cloumns</a:t>
            </a:r>
            <a:r>
              <a:rPr lang="en-IN" dirty="0">
                <a:solidFill>
                  <a:schemeClr val="bg1"/>
                </a:solidFill>
              </a:rPr>
              <a:t> have been concatenated to form a new column using </a:t>
            </a:r>
            <a:r>
              <a:rPr lang="en-IN" dirty="0" err="1">
                <a:solidFill>
                  <a:schemeClr val="bg1"/>
                </a:solidFill>
              </a:rPr>
              <a:t>concate</a:t>
            </a:r>
            <a:r>
              <a:rPr lang="en-IN" dirty="0">
                <a:solidFill>
                  <a:schemeClr val="bg1"/>
                </a:solidFill>
              </a:rPr>
              <a:t> function.</a:t>
            </a:r>
          </a:p>
          <a:p>
            <a:r>
              <a:rPr lang="en-IN" dirty="0">
                <a:solidFill>
                  <a:schemeClr val="bg1"/>
                </a:solidFill>
              </a:rPr>
              <a:t>Formula used:</a:t>
            </a:r>
          </a:p>
          <a:p>
            <a:r>
              <a:rPr lang="en-IN" dirty="0">
                <a:solidFill>
                  <a:schemeClr val="bg1"/>
                </a:solidFill>
              </a:rPr>
              <a:t>=CONCAT('YouTube data'!C2,"-",'YouTube data'!D2)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07BC75-015C-9AFA-8128-47CD17A914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Used </a:t>
            </a:r>
            <a:r>
              <a:rPr lang="en-IN" dirty="0" err="1">
                <a:solidFill>
                  <a:schemeClr val="bg1"/>
                </a:solidFill>
              </a:rPr>
              <a:t>textjoin</a:t>
            </a:r>
            <a:r>
              <a:rPr lang="en-IN" dirty="0">
                <a:solidFill>
                  <a:schemeClr val="bg1"/>
                </a:solidFill>
              </a:rPr>
              <a:t> function to join each video </a:t>
            </a:r>
            <a:r>
              <a:rPr lang="en-IN" dirty="0" err="1">
                <a:solidFill>
                  <a:schemeClr val="bg1"/>
                </a:solidFill>
              </a:rPr>
              <a:t>coment</a:t>
            </a:r>
            <a:r>
              <a:rPr lang="en-IN" dirty="0">
                <a:solidFill>
                  <a:schemeClr val="bg1"/>
                </a:solidFill>
              </a:rPr>
              <a:t> into a single cell.</a:t>
            </a:r>
          </a:p>
          <a:p>
            <a:r>
              <a:rPr lang="en-IN" dirty="0">
                <a:solidFill>
                  <a:schemeClr val="bg1"/>
                </a:solidFill>
              </a:rPr>
              <a:t>Formula used: </a:t>
            </a:r>
          </a:p>
          <a:p>
            <a:r>
              <a:rPr lang="en-IN" dirty="0">
                <a:solidFill>
                  <a:schemeClr val="bg1"/>
                </a:solidFill>
              </a:rPr>
              <a:t>=TEXTJOIN(" , " ,TRUE,Q:Q)</a:t>
            </a:r>
          </a:p>
        </p:txBody>
      </p:sp>
    </p:spTree>
    <p:extLst>
      <p:ext uri="{BB962C8B-B14F-4D97-AF65-F5344CB8AC3E}">
        <p14:creationId xmlns:p14="http://schemas.microsoft.com/office/powerpoint/2010/main" val="152456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E79F03-7620-F829-7D61-E88AD1EB0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E3CD3107-74F1-90CA-81F6-A8AA58361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EEC4D0-A0C1-A451-316C-886EBF4E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6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36C0-178D-BE5E-B875-6F2C421BD0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videos have been grouped based on </a:t>
            </a:r>
            <a:r>
              <a:rPr lang="en-IN" dirty="0" err="1">
                <a:solidFill>
                  <a:schemeClr val="bg1"/>
                </a:solidFill>
              </a:rPr>
              <a:t>comments_disabled</a:t>
            </a:r>
            <a:r>
              <a:rPr lang="en-IN" dirty="0">
                <a:solidFill>
                  <a:schemeClr val="bg1"/>
                </a:solidFill>
              </a:rPr>
              <a:t> criteria and their average has been taken using pivot table.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20C465-3705-0087-C3E1-AD3D0B0A71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7483" y="2501817"/>
            <a:ext cx="4799012" cy="830209"/>
          </a:xfrm>
        </p:spPr>
      </p:pic>
    </p:spTree>
    <p:extLst>
      <p:ext uri="{BB962C8B-B14F-4D97-AF65-F5344CB8AC3E}">
        <p14:creationId xmlns:p14="http://schemas.microsoft.com/office/powerpoint/2010/main" val="39538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CCD1F-70B5-B7BC-5C45-9175E3B7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BF63D5EC-88AC-A890-61B3-73D57761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7C1625-2C9E-03DE-0F5C-B964A667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7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19D9E-A41B-1ACA-BC72-C52A93610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Cards have been created using pivot tables based on likes, views and comments.</a:t>
            </a:r>
          </a:p>
          <a:p>
            <a:r>
              <a:rPr lang="en-IN" dirty="0">
                <a:solidFill>
                  <a:schemeClr val="bg1"/>
                </a:solidFill>
              </a:rPr>
              <a:t>Slicers have been added for dynamic filtering.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B09A45-5E6E-1A80-11C5-E5291AEAB5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9987" y="2233833"/>
            <a:ext cx="4799012" cy="2650882"/>
          </a:xfrm>
        </p:spPr>
      </p:pic>
    </p:spTree>
    <p:extLst>
      <p:ext uri="{BB962C8B-B14F-4D97-AF65-F5344CB8AC3E}">
        <p14:creationId xmlns:p14="http://schemas.microsoft.com/office/powerpoint/2010/main" val="15718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BA1BC-6CA6-52D3-6292-5F45B5B5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924D0EE7-0368-379B-109A-CEBA66A24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3320733-C073-A336-35BD-E5AB4B0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Question 8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4C8CE-4DDC-3D0E-3B55-A89F378C1A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Filters have been applied for each category in the dataset and the top 5 performing videos for appropriate criteria have been found.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CEC8EC6-9E30-70EA-555E-4220AC137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7519" y="2233833"/>
            <a:ext cx="6131349" cy="2104487"/>
          </a:xfrm>
        </p:spPr>
      </p:pic>
    </p:spTree>
    <p:extLst>
      <p:ext uri="{BB962C8B-B14F-4D97-AF65-F5344CB8AC3E}">
        <p14:creationId xmlns:p14="http://schemas.microsoft.com/office/powerpoint/2010/main" val="296000838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0b0d7cba-a1bd-4d1a-81f2-61feb5bb4d28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770AA73-70D4-4221-9972-79CC51EB065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548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Microsoft Sans Serif</vt:lpstr>
      <vt:lpstr>Walbaum Display</vt:lpstr>
      <vt:lpstr>RegattaVTI</vt:lpstr>
      <vt:lpstr>Excel Final ASSESMENT</vt:lpstr>
      <vt:lpstr>Question 1</vt:lpstr>
      <vt:lpstr>Question 2</vt:lpstr>
      <vt:lpstr>Question 3 </vt:lpstr>
      <vt:lpstr>Question 4 </vt:lpstr>
      <vt:lpstr>Question  5 </vt:lpstr>
      <vt:lpstr>Question 6 </vt:lpstr>
      <vt:lpstr>Question 7  </vt:lpstr>
      <vt:lpstr>Question 8  </vt:lpstr>
      <vt:lpstr>Question 9  </vt:lpstr>
      <vt:lpstr>Question 10  </vt:lpstr>
      <vt:lpstr>Question 11 </vt:lpstr>
      <vt:lpstr>Question 12 </vt:lpstr>
      <vt:lpstr>Question 13  </vt:lpstr>
      <vt:lpstr>Question 14  </vt:lpstr>
      <vt:lpstr>Question 16  </vt:lpstr>
      <vt:lpstr>Question 18   </vt:lpstr>
      <vt:lpstr>Question 19  </vt:lpstr>
      <vt:lpstr>Question 19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ASSESMENT</dc:title>
  <dc:creator>Kamalakannan S</dc:creator>
  <cp:keywords>Classification=LV_C0NF1D3NT1AL</cp:keywords>
  <cp:lastModifiedBy>Kamalakannan S</cp:lastModifiedBy>
  <cp:revision>6</cp:revision>
  <dcterms:created xsi:type="dcterms:W3CDTF">2024-02-28T08:59:43Z</dcterms:created>
  <dcterms:modified xsi:type="dcterms:W3CDTF">2024-02-28T12:22:16Z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0b0d7cba-a1bd-4d1a-81f2-61feb5bb4d28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