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79" r:id="rId3"/>
    <p:sldId id="280" r:id="rId4"/>
    <p:sldId id="281" r:id="rId5"/>
    <p:sldId id="282" r:id="rId6"/>
    <p:sldId id="283" r:id="rId7"/>
    <p:sldId id="284" r:id="rId8"/>
    <p:sldId id="285" r:id="rId9"/>
    <p:sldId id="286" r:id="rId10"/>
    <p:sldId id="288" r:id="rId11"/>
    <p:sldId id="287"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5" d="100"/>
          <a:sy n="105" d="100"/>
        </p:scale>
        <p:origin x="69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21D429-4CB8-46A5-A684-30427E3E49F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9119CC7-7A0A-446F-882C-3345CB4BBB8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33CABC-75A7-48CB-94D0-977DCB44C3F5}" type="datetimeFigureOut">
              <a:rPr lang="en-US" smtClean="0"/>
              <a:t>12/5/2021</a:t>
            </a:fld>
            <a:endParaRPr lang="en-US"/>
          </a:p>
        </p:txBody>
      </p:sp>
      <p:sp>
        <p:nvSpPr>
          <p:cNvPr id="4" name="Footer Placeholder 3">
            <a:extLst>
              <a:ext uri="{FF2B5EF4-FFF2-40B4-BE49-F238E27FC236}">
                <a16:creationId xmlns:a16="http://schemas.microsoft.com/office/drawing/2014/main" id="{67B14923-929C-4CEB-B353-48075559FA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5874269-9984-4523-AC2D-CB0F77E515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96FC8F-32FF-4E6F-BB89-16544B570FAC}" type="slidenum">
              <a:rPr lang="en-US" smtClean="0"/>
              <a:t>‹#›</a:t>
            </a:fld>
            <a:endParaRPr lang="en-US"/>
          </a:p>
        </p:txBody>
      </p:sp>
    </p:spTree>
    <p:extLst>
      <p:ext uri="{BB962C8B-B14F-4D97-AF65-F5344CB8AC3E}">
        <p14:creationId xmlns:p14="http://schemas.microsoft.com/office/powerpoint/2010/main" val="355251533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A6E602-5BBB-4645-AD72-B962FC6C017A}" type="datetimeFigureOut">
              <a:rPr lang="en-US" smtClean="0"/>
              <a:t>12/5/2021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FB2ACD-A443-4071-A8E1-F8585AA4FDA7}" type="slidenum">
              <a:rPr lang="en-US" smtClean="0"/>
              <a:t>‹#›</a:t>
            </a:fld>
            <a:endParaRPr lang="en-US"/>
          </a:p>
        </p:txBody>
      </p:sp>
    </p:spTree>
    <p:extLst>
      <p:ext uri="{BB962C8B-B14F-4D97-AF65-F5344CB8AC3E}">
        <p14:creationId xmlns:p14="http://schemas.microsoft.com/office/powerpoint/2010/main" val="3223853358"/>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18F9-3BF2-4F2C-8879-DD070610DA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C11409-5A0A-45A1-84E2-53B9D4E1F4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7DD453-DF56-4A20-8521-4B72997ECF87}"/>
              </a:ext>
            </a:extLst>
          </p:cNvPr>
          <p:cNvSpPr>
            <a:spLocks noGrp="1"/>
          </p:cNvSpPr>
          <p:nvPr>
            <p:ph type="dt" sz="half" idx="10"/>
          </p:nvPr>
        </p:nvSpPr>
        <p:spPr/>
        <p:txBody>
          <a:bodyPr/>
          <a:lstStyle/>
          <a:p>
            <a:fld id="{53C2CEB4-232A-43D0-A5B2-D565DB2811E4}" type="datetime1">
              <a:rPr lang="en-US" smtClean="0"/>
              <a:t>12/5/2021</a:t>
            </a:fld>
            <a:endParaRPr lang="en-US"/>
          </a:p>
        </p:txBody>
      </p:sp>
      <p:sp>
        <p:nvSpPr>
          <p:cNvPr id="5" name="Footer Placeholder 4">
            <a:extLst>
              <a:ext uri="{FF2B5EF4-FFF2-40B4-BE49-F238E27FC236}">
                <a16:creationId xmlns:a16="http://schemas.microsoft.com/office/drawing/2014/main" id="{4BBF13BA-3B27-4E80-9328-FCE21C1811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2FD90B-D5B5-4DF1-BC52-8B81FA09EBA1}"/>
              </a:ext>
            </a:extLst>
          </p:cNvPr>
          <p:cNvSpPr>
            <a:spLocks noGrp="1"/>
          </p:cNvSpPr>
          <p:nvPr>
            <p:ph type="sldNum" sz="quarter" idx="12"/>
          </p:nvPr>
        </p:nvSpPr>
        <p:spPr/>
        <p:txBody>
          <a:bodyPr/>
          <a:lstStyle/>
          <a:p>
            <a:fld id="{A815690C-8442-432F-9AC0-D5AC1EF802B8}" type="slidenum">
              <a:rPr lang="en-US" smtClean="0"/>
              <a:t>‹#›</a:t>
            </a:fld>
            <a:endParaRPr lang="en-US"/>
          </a:p>
        </p:txBody>
      </p:sp>
    </p:spTree>
    <p:extLst>
      <p:ext uri="{BB962C8B-B14F-4D97-AF65-F5344CB8AC3E}">
        <p14:creationId xmlns:p14="http://schemas.microsoft.com/office/powerpoint/2010/main" val="179827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8D5DD-5BEC-4611-A1B5-3696480FA2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B6DBF3-5D5C-4015-BB5A-9477F2971E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00FD64-C619-4F5F-A1EC-48F94362D886}"/>
              </a:ext>
            </a:extLst>
          </p:cNvPr>
          <p:cNvSpPr>
            <a:spLocks noGrp="1"/>
          </p:cNvSpPr>
          <p:nvPr>
            <p:ph type="dt" sz="half" idx="10"/>
          </p:nvPr>
        </p:nvSpPr>
        <p:spPr/>
        <p:txBody>
          <a:bodyPr/>
          <a:lstStyle/>
          <a:p>
            <a:fld id="{6059518C-4779-46E6-B35C-7AC0705F6A7E}" type="datetime1">
              <a:rPr lang="en-US" smtClean="0"/>
              <a:t>12/5/2021</a:t>
            </a:fld>
            <a:endParaRPr lang="en-US"/>
          </a:p>
        </p:txBody>
      </p:sp>
      <p:sp>
        <p:nvSpPr>
          <p:cNvPr id="5" name="Footer Placeholder 4">
            <a:extLst>
              <a:ext uri="{FF2B5EF4-FFF2-40B4-BE49-F238E27FC236}">
                <a16:creationId xmlns:a16="http://schemas.microsoft.com/office/drawing/2014/main" id="{DD4F0FA4-8EF5-4D91-AEE3-0AE864208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1B89F3-E0A5-49C6-A738-64D840877035}"/>
              </a:ext>
            </a:extLst>
          </p:cNvPr>
          <p:cNvSpPr>
            <a:spLocks noGrp="1"/>
          </p:cNvSpPr>
          <p:nvPr>
            <p:ph type="sldNum" sz="quarter" idx="12"/>
          </p:nvPr>
        </p:nvSpPr>
        <p:spPr/>
        <p:txBody>
          <a:bodyPr/>
          <a:lstStyle/>
          <a:p>
            <a:fld id="{A815690C-8442-432F-9AC0-D5AC1EF802B8}" type="slidenum">
              <a:rPr lang="en-US" smtClean="0"/>
              <a:t>‹#›</a:t>
            </a:fld>
            <a:endParaRPr lang="en-US"/>
          </a:p>
        </p:txBody>
      </p:sp>
    </p:spTree>
    <p:extLst>
      <p:ext uri="{BB962C8B-B14F-4D97-AF65-F5344CB8AC3E}">
        <p14:creationId xmlns:p14="http://schemas.microsoft.com/office/powerpoint/2010/main" val="3103719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9A5508-AFC6-4545-94FB-629CC23AA2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D5498A-E63F-497B-A9DF-0FCC638E8E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7A181B-4145-4C77-BDAC-2340A6AC7CE4}"/>
              </a:ext>
            </a:extLst>
          </p:cNvPr>
          <p:cNvSpPr>
            <a:spLocks noGrp="1"/>
          </p:cNvSpPr>
          <p:nvPr>
            <p:ph type="dt" sz="half" idx="10"/>
          </p:nvPr>
        </p:nvSpPr>
        <p:spPr/>
        <p:txBody>
          <a:bodyPr/>
          <a:lstStyle/>
          <a:p>
            <a:fld id="{804784E6-5F7B-48FD-8875-C0517455E7F8}" type="datetime1">
              <a:rPr lang="en-US" smtClean="0"/>
              <a:t>12/5/2021</a:t>
            </a:fld>
            <a:endParaRPr lang="en-US"/>
          </a:p>
        </p:txBody>
      </p:sp>
      <p:sp>
        <p:nvSpPr>
          <p:cNvPr id="5" name="Footer Placeholder 4">
            <a:extLst>
              <a:ext uri="{FF2B5EF4-FFF2-40B4-BE49-F238E27FC236}">
                <a16:creationId xmlns:a16="http://schemas.microsoft.com/office/drawing/2014/main" id="{5527934A-D7D3-48A9-80E3-AD2851DE4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49401-0AFA-43D2-A5F0-3840DD9A13D2}"/>
              </a:ext>
            </a:extLst>
          </p:cNvPr>
          <p:cNvSpPr>
            <a:spLocks noGrp="1"/>
          </p:cNvSpPr>
          <p:nvPr>
            <p:ph type="sldNum" sz="quarter" idx="12"/>
          </p:nvPr>
        </p:nvSpPr>
        <p:spPr/>
        <p:txBody>
          <a:bodyPr/>
          <a:lstStyle/>
          <a:p>
            <a:fld id="{A815690C-8442-432F-9AC0-D5AC1EF802B8}" type="slidenum">
              <a:rPr lang="en-US" smtClean="0"/>
              <a:t>‹#›</a:t>
            </a:fld>
            <a:endParaRPr lang="en-US"/>
          </a:p>
        </p:txBody>
      </p:sp>
    </p:spTree>
    <p:extLst>
      <p:ext uri="{BB962C8B-B14F-4D97-AF65-F5344CB8AC3E}">
        <p14:creationId xmlns:p14="http://schemas.microsoft.com/office/powerpoint/2010/main" val="657809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157DC-DED0-4220-A677-A7819C119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1C3C7F-4939-46A4-B46F-5B6A76F052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F8FED7-62FB-423A-8D8D-CB962B74930C}"/>
              </a:ext>
            </a:extLst>
          </p:cNvPr>
          <p:cNvSpPr>
            <a:spLocks noGrp="1"/>
          </p:cNvSpPr>
          <p:nvPr>
            <p:ph type="dt" sz="half" idx="10"/>
          </p:nvPr>
        </p:nvSpPr>
        <p:spPr/>
        <p:txBody>
          <a:bodyPr/>
          <a:lstStyle/>
          <a:p>
            <a:fld id="{C1133086-F639-4393-A599-656E9A18E9C2}" type="datetime1">
              <a:rPr lang="en-US" smtClean="0"/>
              <a:t>12/5/2021</a:t>
            </a:fld>
            <a:endParaRPr lang="en-US"/>
          </a:p>
        </p:txBody>
      </p:sp>
      <p:sp>
        <p:nvSpPr>
          <p:cNvPr id="5" name="Footer Placeholder 4">
            <a:extLst>
              <a:ext uri="{FF2B5EF4-FFF2-40B4-BE49-F238E27FC236}">
                <a16:creationId xmlns:a16="http://schemas.microsoft.com/office/drawing/2014/main" id="{CF6CA335-CEEA-4D29-9DB2-15699A6D56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D5FE9B-0980-4B0E-BF7C-E8D5AB1AC4DD}"/>
              </a:ext>
            </a:extLst>
          </p:cNvPr>
          <p:cNvSpPr>
            <a:spLocks noGrp="1"/>
          </p:cNvSpPr>
          <p:nvPr>
            <p:ph type="sldNum" sz="quarter" idx="12"/>
          </p:nvPr>
        </p:nvSpPr>
        <p:spPr/>
        <p:txBody>
          <a:bodyPr/>
          <a:lstStyle/>
          <a:p>
            <a:fld id="{A815690C-8442-432F-9AC0-D5AC1EF802B8}" type="slidenum">
              <a:rPr lang="en-US" smtClean="0"/>
              <a:t>‹#›</a:t>
            </a:fld>
            <a:endParaRPr lang="en-US"/>
          </a:p>
        </p:txBody>
      </p:sp>
    </p:spTree>
    <p:extLst>
      <p:ext uri="{BB962C8B-B14F-4D97-AF65-F5344CB8AC3E}">
        <p14:creationId xmlns:p14="http://schemas.microsoft.com/office/powerpoint/2010/main" val="3565894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040B1-3D9E-4EE5-BD87-A48384B3AB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AF9BBE-8A5E-4988-AB7A-4C39BF4AFD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ECFE83-5342-426B-8A74-F33A4A46739F}"/>
              </a:ext>
            </a:extLst>
          </p:cNvPr>
          <p:cNvSpPr>
            <a:spLocks noGrp="1"/>
          </p:cNvSpPr>
          <p:nvPr>
            <p:ph type="dt" sz="half" idx="10"/>
          </p:nvPr>
        </p:nvSpPr>
        <p:spPr/>
        <p:txBody>
          <a:bodyPr/>
          <a:lstStyle/>
          <a:p>
            <a:fld id="{6BCE526A-2669-4AE6-A19E-39EECEAFE7C8}" type="datetime1">
              <a:rPr lang="en-US" smtClean="0"/>
              <a:t>12/5/2021</a:t>
            </a:fld>
            <a:endParaRPr lang="en-US"/>
          </a:p>
        </p:txBody>
      </p:sp>
      <p:sp>
        <p:nvSpPr>
          <p:cNvPr id="5" name="Footer Placeholder 4">
            <a:extLst>
              <a:ext uri="{FF2B5EF4-FFF2-40B4-BE49-F238E27FC236}">
                <a16:creationId xmlns:a16="http://schemas.microsoft.com/office/drawing/2014/main" id="{9ED4DB05-5BC7-444B-ABF5-FF33493823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8E93B-D60F-40CC-B82C-1A6084DA7E5E}"/>
              </a:ext>
            </a:extLst>
          </p:cNvPr>
          <p:cNvSpPr>
            <a:spLocks noGrp="1"/>
          </p:cNvSpPr>
          <p:nvPr>
            <p:ph type="sldNum" sz="quarter" idx="12"/>
          </p:nvPr>
        </p:nvSpPr>
        <p:spPr/>
        <p:txBody>
          <a:bodyPr/>
          <a:lstStyle/>
          <a:p>
            <a:fld id="{A815690C-8442-432F-9AC0-D5AC1EF802B8}" type="slidenum">
              <a:rPr lang="en-US" smtClean="0"/>
              <a:t>‹#›</a:t>
            </a:fld>
            <a:endParaRPr lang="en-US"/>
          </a:p>
        </p:txBody>
      </p:sp>
    </p:spTree>
    <p:extLst>
      <p:ext uri="{BB962C8B-B14F-4D97-AF65-F5344CB8AC3E}">
        <p14:creationId xmlns:p14="http://schemas.microsoft.com/office/powerpoint/2010/main" val="1103172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87B35-548D-4AB9-8CD6-E73A15CF0C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756DF2-3C42-41D1-9965-32CF5F8E01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EA74B2-F966-461D-AAA4-4E09202DB2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242550-467A-4D6E-929B-1F14AF061CA1}"/>
              </a:ext>
            </a:extLst>
          </p:cNvPr>
          <p:cNvSpPr>
            <a:spLocks noGrp="1"/>
          </p:cNvSpPr>
          <p:nvPr>
            <p:ph type="dt" sz="half" idx="10"/>
          </p:nvPr>
        </p:nvSpPr>
        <p:spPr/>
        <p:txBody>
          <a:bodyPr/>
          <a:lstStyle/>
          <a:p>
            <a:fld id="{5D004FAD-B9E9-407C-8BD7-AC7C60394453}" type="datetime1">
              <a:rPr lang="en-US" smtClean="0"/>
              <a:t>12/5/2021</a:t>
            </a:fld>
            <a:endParaRPr lang="en-US"/>
          </a:p>
        </p:txBody>
      </p:sp>
      <p:sp>
        <p:nvSpPr>
          <p:cNvPr id="6" name="Footer Placeholder 5">
            <a:extLst>
              <a:ext uri="{FF2B5EF4-FFF2-40B4-BE49-F238E27FC236}">
                <a16:creationId xmlns:a16="http://schemas.microsoft.com/office/drawing/2014/main" id="{BE40AD7E-30E3-4E2F-ABAC-B4170342B9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F40145-3EA9-4105-96F4-40C93711DBFC}"/>
              </a:ext>
            </a:extLst>
          </p:cNvPr>
          <p:cNvSpPr>
            <a:spLocks noGrp="1"/>
          </p:cNvSpPr>
          <p:nvPr>
            <p:ph type="sldNum" sz="quarter" idx="12"/>
          </p:nvPr>
        </p:nvSpPr>
        <p:spPr/>
        <p:txBody>
          <a:bodyPr/>
          <a:lstStyle/>
          <a:p>
            <a:fld id="{A815690C-8442-432F-9AC0-D5AC1EF802B8}" type="slidenum">
              <a:rPr lang="en-US" smtClean="0"/>
              <a:t>‹#›</a:t>
            </a:fld>
            <a:endParaRPr lang="en-US"/>
          </a:p>
        </p:txBody>
      </p:sp>
    </p:spTree>
    <p:extLst>
      <p:ext uri="{BB962C8B-B14F-4D97-AF65-F5344CB8AC3E}">
        <p14:creationId xmlns:p14="http://schemas.microsoft.com/office/powerpoint/2010/main" val="810092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672F1-DC76-404A-B632-09E0A882F2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1537B2-A1B3-4ECD-9018-B7DA44052B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1964EF-1F5F-4661-B7EC-4C0342CCCE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8F3D91-462A-4A6D-8645-8B71AE0204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8E12A6-5B31-4F50-81BD-38331EF9FA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A99D2-1BA2-4B0B-A421-854A71D57D9E}"/>
              </a:ext>
            </a:extLst>
          </p:cNvPr>
          <p:cNvSpPr>
            <a:spLocks noGrp="1"/>
          </p:cNvSpPr>
          <p:nvPr>
            <p:ph type="dt" sz="half" idx="10"/>
          </p:nvPr>
        </p:nvSpPr>
        <p:spPr/>
        <p:txBody>
          <a:bodyPr/>
          <a:lstStyle/>
          <a:p>
            <a:fld id="{9038130E-49D7-4C31-AB7D-77DF82B6E519}" type="datetime1">
              <a:rPr lang="en-US" smtClean="0"/>
              <a:t>12/5/2021</a:t>
            </a:fld>
            <a:endParaRPr lang="en-US"/>
          </a:p>
        </p:txBody>
      </p:sp>
      <p:sp>
        <p:nvSpPr>
          <p:cNvPr id="8" name="Footer Placeholder 7">
            <a:extLst>
              <a:ext uri="{FF2B5EF4-FFF2-40B4-BE49-F238E27FC236}">
                <a16:creationId xmlns:a16="http://schemas.microsoft.com/office/drawing/2014/main" id="{14653BC4-0EAD-4EA9-A4D7-9E66B74DC7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31F8F2-FCD2-44BB-A755-7920D72EEDC2}"/>
              </a:ext>
            </a:extLst>
          </p:cNvPr>
          <p:cNvSpPr>
            <a:spLocks noGrp="1"/>
          </p:cNvSpPr>
          <p:nvPr>
            <p:ph type="sldNum" sz="quarter" idx="12"/>
          </p:nvPr>
        </p:nvSpPr>
        <p:spPr/>
        <p:txBody>
          <a:bodyPr/>
          <a:lstStyle/>
          <a:p>
            <a:fld id="{A815690C-8442-432F-9AC0-D5AC1EF802B8}" type="slidenum">
              <a:rPr lang="en-US" smtClean="0"/>
              <a:t>‹#›</a:t>
            </a:fld>
            <a:endParaRPr lang="en-US"/>
          </a:p>
        </p:txBody>
      </p:sp>
    </p:spTree>
    <p:extLst>
      <p:ext uri="{BB962C8B-B14F-4D97-AF65-F5344CB8AC3E}">
        <p14:creationId xmlns:p14="http://schemas.microsoft.com/office/powerpoint/2010/main" val="155010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ACA4B-175E-4E3D-8CDC-0158CB17AB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F0D9CB-0B94-423C-9FFB-D0899EAD2A64}"/>
              </a:ext>
            </a:extLst>
          </p:cNvPr>
          <p:cNvSpPr>
            <a:spLocks noGrp="1"/>
          </p:cNvSpPr>
          <p:nvPr>
            <p:ph type="dt" sz="half" idx="10"/>
          </p:nvPr>
        </p:nvSpPr>
        <p:spPr/>
        <p:txBody>
          <a:bodyPr/>
          <a:lstStyle/>
          <a:p>
            <a:fld id="{D1394FC4-4295-4258-89AE-40427A0EA4E2}" type="datetime1">
              <a:rPr lang="en-US" smtClean="0"/>
              <a:t>12/5/2021</a:t>
            </a:fld>
            <a:endParaRPr lang="en-US"/>
          </a:p>
        </p:txBody>
      </p:sp>
      <p:sp>
        <p:nvSpPr>
          <p:cNvPr id="4" name="Footer Placeholder 3">
            <a:extLst>
              <a:ext uri="{FF2B5EF4-FFF2-40B4-BE49-F238E27FC236}">
                <a16:creationId xmlns:a16="http://schemas.microsoft.com/office/drawing/2014/main" id="{A3BD0085-6224-4768-913E-75959C9F70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1358AC-6F45-4502-8397-EC636496DCB0}"/>
              </a:ext>
            </a:extLst>
          </p:cNvPr>
          <p:cNvSpPr>
            <a:spLocks noGrp="1"/>
          </p:cNvSpPr>
          <p:nvPr>
            <p:ph type="sldNum" sz="quarter" idx="12"/>
          </p:nvPr>
        </p:nvSpPr>
        <p:spPr/>
        <p:txBody>
          <a:bodyPr/>
          <a:lstStyle/>
          <a:p>
            <a:fld id="{A815690C-8442-432F-9AC0-D5AC1EF802B8}" type="slidenum">
              <a:rPr lang="en-US" smtClean="0"/>
              <a:t>‹#›</a:t>
            </a:fld>
            <a:endParaRPr lang="en-US"/>
          </a:p>
        </p:txBody>
      </p:sp>
    </p:spTree>
    <p:extLst>
      <p:ext uri="{BB962C8B-B14F-4D97-AF65-F5344CB8AC3E}">
        <p14:creationId xmlns:p14="http://schemas.microsoft.com/office/powerpoint/2010/main" val="3277421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BA6649-8A9B-4229-9687-A93641A40413}"/>
              </a:ext>
            </a:extLst>
          </p:cNvPr>
          <p:cNvSpPr>
            <a:spLocks noGrp="1"/>
          </p:cNvSpPr>
          <p:nvPr>
            <p:ph type="dt" sz="half" idx="10"/>
          </p:nvPr>
        </p:nvSpPr>
        <p:spPr/>
        <p:txBody>
          <a:bodyPr/>
          <a:lstStyle/>
          <a:p>
            <a:fld id="{9AFD31C9-55BE-41B4-899B-3D8D606A27E3}" type="datetime1">
              <a:rPr lang="en-US" smtClean="0"/>
              <a:t>12/5/2021</a:t>
            </a:fld>
            <a:endParaRPr lang="en-US"/>
          </a:p>
        </p:txBody>
      </p:sp>
      <p:sp>
        <p:nvSpPr>
          <p:cNvPr id="3" name="Footer Placeholder 2">
            <a:extLst>
              <a:ext uri="{FF2B5EF4-FFF2-40B4-BE49-F238E27FC236}">
                <a16:creationId xmlns:a16="http://schemas.microsoft.com/office/drawing/2014/main" id="{1F8970E4-01BB-4FA0-8736-0B93DC9C60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CB9E99-9BAD-44A6-B6A8-918AADD17A92}"/>
              </a:ext>
            </a:extLst>
          </p:cNvPr>
          <p:cNvSpPr>
            <a:spLocks noGrp="1"/>
          </p:cNvSpPr>
          <p:nvPr>
            <p:ph type="sldNum" sz="quarter" idx="12"/>
          </p:nvPr>
        </p:nvSpPr>
        <p:spPr/>
        <p:txBody>
          <a:bodyPr/>
          <a:lstStyle/>
          <a:p>
            <a:fld id="{A815690C-8442-432F-9AC0-D5AC1EF802B8}" type="slidenum">
              <a:rPr lang="en-US" smtClean="0"/>
              <a:t>‹#›</a:t>
            </a:fld>
            <a:endParaRPr lang="en-US"/>
          </a:p>
        </p:txBody>
      </p:sp>
    </p:spTree>
    <p:extLst>
      <p:ext uri="{BB962C8B-B14F-4D97-AF65-F5344CB8AC3E}">
        <p14:creationId xmlns:p14="http://schemas.microsoft.com/office/powerpoint/2010/main" val="2707998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BB1D-E7FA-4FF4-A627-1F522507FD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97423A-3441-4214-B1FB-3EC4348E31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281382-9301-4A9C-AE88-A400C7919E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D14B6F-9A38-4386-B623-7B381716EBAB}"/>
              </a:ext>
            </a:extLst>
          </p:cNvPr>
          <p:cNvSpPr>
            <a:spLocks noGrp="1"/>
          </p:cNvSpPr>
          <p:nvPr>
            <p:ph type="dt" sz="half" idx="10"/>
          </p:nvPr>
        </p:nvSpPr>
        <p:spPr/>
        <p:txBody>
          <a:bodyPr/>
          <a:lstStyle/>
          <a:p>
            <a:fld id="{1B6004D0-5E74-46D2-9D9E-F1F8894ED7E3}" type="datetime1">
              <a:rPr lang="en-US" smtClean="0"/>
              <a:t>12/5/2021</a:t>
            </a:fld>
            <a:endParaRPr lang="en-US"/>
          </a:p>
        </p:txBody>
      </p:sp>
      <p:sp>
        <p:nvSpPr>
          <p:cNvPr id="6" name="Footer Placeholder 5">
            <a:extLst>
              <a:ext uri="{FF2B5EF4-FFF2-40B4-BE49-F238E27FC236}">
                <a16:creationId xmlns:a16="http://schemas.microsoft.com/office/drawing/2014/main" id="{D97873D4-3970-4805-8BAD-5C69F893B8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10512D-F6A6-429A-801C-01FE7E12AB36}"/>
              </a:ext>
            </a:extLst>
          </p:cNvPr>
          <p:cNvSpPr>
            <a:spLocks noGrp="1"/>
          </p:cNvSpPr>
          <p:nvPr>
            <p:ph type="sldNum" sz="quarter" idx="12"/>
          </p:nvPr>
        </p:nvSpPr>
        <p:spPr/>
        <p:txBody>
          <a:bodyPr/>
          <a:lstStyle/>
          <a:p>
            <a:fld id="{A815690C-8442-432F-9AC0-D5AC1EF802B8}" type="slidenum">
              <a:rPr lang="en-US" smtClean="0"/>
              <a:t>‹#›</a:t>
            </a:fld>
            <a:endParaRPr lang="en-US"/>
          </a:p>
        </p:txBody>
      </p:sp>
    </p:spTree>
    <p:extLst>
      <p:ext uri="{BB962C8B-B14F-4D97-AF65-F5344CB8AC3E}">
        <p14:creationId xmlns:p14="http://schemas.microsoft.com/office/powerpoint/2010/main" val="1467437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2B481-2A89-4B04-8AFA-7ADC952F97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06EAD9-0EF3-419C-A793-3D43DAE2FE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C009E4-2D72-4893-A23F-4A4733E323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0CA463-36F6-4756-AFCE-0C014F647CA6}"/>
              </a:ext>
            </a:extLst>
          </p:cNvPr>
          <p:cNvSpPr>
            <a:spLocks noGrp="1"/>
          </p:cNvSpPr>
          <p:nvPr>
            <p:ph type="dt" sz="half" idx="10"/>
          </p:nvPr>
        </p:nvSpPr>
        <p:spPr/>
        <p:txBody>
          <a:bodyPr/>
          <a:lstStyle/>
          <a:p>
            <a:fld id="{5FC23603-3D13-4ED4-854D-8A263073515E}" type="datetime1">
              <a:rPr lang="en-US" smtClean="0"/>
              <a:t>12/5/2021</a:t>
            </a:fld>
            <a:endParaRPr lang="en-US"/>
          </a:p>
        </p:txBody>
      </p:sp>
      <p:sp>
        <p:nvSpPr>
          <p:cNvPr id="6" name="Footer Placeholder 5">
            <a:extLst>
              <a:ext uri="{FF2B5EF4-FFF2-40B4-BE49-F238E27FC236}">
                <a16:creationId xmlns:a16="http://schemas.microsoft.com/office/drawing/2014/main" id="{B2398942-1B55-490E-BDE2-7B89CC1BA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EA902F-866D-49C9-AE21-8EB24A4EC327}"/>
              </a:ext>
            </a:extLst>
          </p:cNvPr>
          <p:cNvSpPr>
            <a:spLocks noGrp="1"/>
          </p:cNvSpPr>
          <p:nvPr>
            <p:ph type="sldNum" sz="quarter" idx="12"/>
          </p:nvPr>
        </p:nvSpPr>
        <p:spPr/>
        <p:txBody>
          <a:bodyPr/>
          <a:lstStyle/>
          <a:p>
            <a:fld id="{A815690C-8442-432F-9AC0-D5AC1EF802B8}" type="slidenum">
              <a:rPr lang="en-US" smtClean="0"/>
              <a:t>‹#›</a:t>
            </a:fld>
            <a:endParaRPr lang="en-US"/>
          </a:p>
        </p:txBody>
      </p:sp>
    </p:spTree>
    <p:extLst>
      <p:ext uri="{BB962C8B-B14F-4D97-AF65-F5344CB8AC3E}">
        <p14:creationId xmlns:p14="http://schemas.microsoft.com/office/powerpoint/2010/main" val="2113713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DB2686-00B2-4884-A920-7ACA03C390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002299-EC29-453A-A59F-7B0D1D9BD5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F2BEF8-9B1F-4FCA-BFAE-5133D448DF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085D2E-DC4D-433F-B665-5E2FC66935BA}" type="datetime1">
              <a:rPr lang="en-US" smtClean="0"/>
              <a:t>12/5/2021</a:t>
            </a:fld>
            <a:endParaRPr lang="en-US"/>
          </a:p>
        </p:txBody>
      </p:sp>
      <p:sp>
        <p:nvSpPr>
          <p:cNvPr id="5" name="Footer Placeholder 4">
            <a:extLst>
              <a:ext uri="{FF2B5EF4-FFF2-40B4-BE49-F238E27FC236}">
                <a16:creationId xmlns:a16="http://schemas.microsoft.com/office/drawing/2014/main" id="{58ED85EF-F7F7-4EA0-8220-5DC3B71DBE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DAB838-767A-4AD8-8377-5190A5EBE3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15690C-8442-432F-9AC0-D5AC1EF802B8}" type="slidenum">
              <a:rPr lang="en-US" smtClean="0"/>
              <a:t>‹#›</a:t>
            </a:fld>
            <a:endParaRPr lang="en-US"/>
          </a:p>
        </p:txBody>
      </p:sp>
    </p:spTree>
    <p:extLst>
      <p:ext uri="{BB962C8B-B14F-4D97-AF65-F5344CB8AC3E}">
        <p14:creationId xmlns:p14="http://schemas.microsoft.com/office/powerpoint/2010/main" val="1965269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ro.arcgis.com/en/pro-app/latest/tool-reference/image-analyst/how-analyze-changes-using-ccdc-works.h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pro.arcgis.com/en/pro-app/latest/tool-reference/image-analyst/how-analyze-changes-using-ccdc-works.ht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eb.nateko.lu.se/timesat/timesat.as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bfast.r-forge.r-project.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ro.arcgis.com/en/pro-app/latest/tool-reference/image-analyst/how-analyze-changes-using-landtrendr-works.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pro.arcgis.com/en/pro-app/latest/tool-reference/image-analyst/how-analyze-changes-using-landtrendr-works.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ro.arcgis.com/en/pro-app/latest/tool-reference/image-analyst/how-analyze-changes-using-landtrendr-works.ht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investopedia.com/terms/b/box-jenkins-model.as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investopedia.com/terms/b/box-jenkins-model.as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investopedia.com/terms/b/box-jenkins-model.as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605BD8-B5C0-4E77-AB93-5E5D556BFC46}"/>
              </a:ext>
            </a:extLst>
          </p:cNvPr>
          <p:cNvSpPr txBox="1"/>
          <p:nvPr/>
        </p:nvSpPr>
        <p:spPr>
          <a:xfrm>
            <a:off x="539388" y="468338"/>
            <a:ext cx="11113223" cy="523220"/>
          </a:xfrm>
          <a:prstGeom prst="rect">
            <a:avLst/>
          </a:prstGeom>
          <a:noFill/>
        </p:spPr>
        <p:txBody>
          <a:bodyPr wrap="square" rtlCol="0">
            <a:spAutoFit/>
          </a:bodyPr>
          <a:lstStyle/>
          <a:p>
            <a:pPr algn="ctr"/>
            <a:r>
              <a:rPr lang="en-GB" sz="2800" b="1" dirty="0">
                <a:latin typeface="Times New Roman" panose="02020603050405020304" pitchFamily="18" charset="0"/>
              </a:rPr>
              <a:t>A brief overview on Time-series Analytical Methods</a:t>
            </a:r>
            <a:endParaRPr lang="en-US" sz="2800" b="1" dirty="0">
              <a:latin typeface="Times New Roman" panose="02020603050405020304" pitchFamily="18" charset="0"/>
            </a:endParaRPr>
          </a:p>
        </p:txBody>
      </p:sp>
      <p:sp>
        <p:nvSpPr>
          <p:cNvPr id="9" name="TextBox 8">
            <a:extLst>
              <a:ext uri="{FF2B5EF4-FFF2-40B4-BE49-F238E27FC236}">
                <a16:creationId xmlns:a16="http://schemas.microsoft.com/office/drawing/2014/main" id="{5F544373-73B6-4933-957A-698DA12BBFA6}"/>
              </a:ext>
            </a:extLst>
          </p:cNvPr>
          <p:cNvSpPr txBox="1"/>
          <p:nvPr/>
        </p:nvSpPr>
        <p:spPr>
          <a:xfrm>
            <a:off x="627089" y="1241276"/>
            <a:ext cx="10937820" cy="3453318"/>
          </a:xfrm>
          <a:prstGeom prst="rect">
            <a:avLst/>
          </a:prstGeom>
          <a:noFill/>
        </p:spPr>
        <p:txBody>
          <a:bodyPr wrap="square">
            <a:spAutoFit/>
          </a:bodyPr>
          <a:lstStyle/>
          <a:p>
            <a:pPr algn="ctr"/>
            <a:r>
              <a:rPr lang="en-US" sz="2400" b="1" i="0" dirty="0">
                <a:solidFill>
                  <a:srgbClr val="0070C0"/>
                </a:solidFill>
                <a:effectLst/>
                <a:latin typeface="Times New Roman" panose="02020603050405020304" pitchFamily="18" charset="0"/>
                <a:cs typeface="Times New Roman" panose="02020603050405020304" pitchFamily="18" charset="0"/>
              </a:rPr>
              <a:t>Group Four</a:t>
            </a:r>
          </a:p>
          <a:p>
            <a:pPr algn="ctr"/>
            <a:endParaRPr lang="en-US" b="1" dirty="0">
              <a:solidFill>
                <a:srgbClr val="0070C0"/>
              </a:solidFill>
              <a:latin typeface="Times New Roman" panose="02020603050405020304" pitchFamily="18" charset="0"/>
              <a:cs typeface="Times New Roman" panose="02020603050405020304" pitchFamily="18" charset="0"/>
            </a:endParaRPr>
          </a:p>
          <a:p>
            <a:pPr>
              <a:lnSpc>
                <a:spcPct val="150000"/>
              </a:lnSpc>
            </a:pPr>
            <a:r>
              <a:rPr lang="en-US" sz="2000" b="1" i="0" dirty="0">
                <a:effectLst/>
                <a:latin typeface="Times New Roman" panose="02020603050405020304" pitchFamily="18" charset="0"/>
                <a:cs typeface="Times New Roman" panose="02020603050405020304" pitchFamily="18" charset="0"/>
              </a:rPr>
              <a:t>1. </a:t>
            </a:r>
            <a:r>
              <a:rPr lang="en-US" sz="2000" b="1" dirty="0">
                <a:latin typeface="Times New Roman" panose="02020603050405020304" pitchFamily="18" charset="0"/>
                <a:cs typeface="Times New Roman" panose="02020603050405020304" pitchFamily="18" charset="0"/>
              </a:rPr>
              <a:t>Shakhawat Hossain</a:t>
            </a:r>
            <a:r>
              <a:rPr lang="en-US" sz="2000" dirty="0">
                <a:latin typeface="Times New Roman" panose="02020603050405020304" pitchFamily="18" charset="0"/>
                <a:cs typeface="Times New Roman" panose="02020603050405020304" pitchFamily="18" charset="0"/>
              </a:rPr>
              <a:t>, RA, ARSAM Lab, ASICT Division, BARI (Group Leader)</a:t>
            </a:r>
            <a:br>
              <a:rPr lang="en-US" sz="1400" dirty="0">
                <a:latin typeface="Times New Roman" panose="02020603050405020304" pitchFamily="18" charset="0"/>
                <a:cs typeface="Times New Roman" panose="02020603050405020304" pitchFamily="18" charset="0"/>
              </a:rPr>
            </a:br>
            <a:r>
              <a:rPr lang="en-US" sz="2000" b="1" i="0" dirty="0">
                <a:effectLst/>
                <a:latin typeface="Times New Roman" panose="02020603050405020304" pitchFamily="18" charset="0"/>
                <a:cs typeface="Times New Roman" panose="02020603050405020304" pitchFamily="18" charset="0"/>
              </a:rPr>
              <a:t>2. </a:t>
            </a:r>
            <a:r>
              <a:rPr lang="en-US" sz="2000" b="1" dirty="0" err="1">
                <a:latin typeface="Times New Roman" panose="02020603050405020304" pitchFamily="18" charset="0"/>
                <a:cs typeface="Times New Roman" panose="02020603050405020304" pitchFamily="18" charset="0"/>
              </a:rPr>
              <a:t>Istiak</a:t>
            </a:r>
            <a:r>
              <a:rPr lang="en-US" sz="2000" b="1" dirty="0">
                <a:latin typeface="Times New Roman" panose="02020603050405020304" pitchFamily="18" charset="0"/>
                <a:cs typeface="Times New Roman" panose="02020603050405020304" pitchFamily="18" charset="0"/>
              </a:rPr>
              <a:t> Ahmed, </a:t>
            </a:r>
            <a:r>
              <a:rPr lang="en-US" sz="2000" dirty="0">
                <a:latin typeface="Times New Roman" panose="02020603050405020304" pitchFamily="18" charset="0"/>
                <a:cs typeface="Times New Roman" panose="02020603050405020304" pitchFamily="18" charset="0"/>
              </a:rPr>
              <a:t>SO, ASICT Division, BARI</a:t>
            </a:r>
          </a:p>
          <a:p>
            <a:pPr>
              <a:lnSpc>
                <a:spcPct val="150000"/>
              </a:lnSpc>
            </a:pPr>
            <a:r>
              <a:rPr lang="en-US" sz="2000" b="1" dirty="0">
                <a:latin typeface="Times New Roman" panose="02020603050405020304" pitchFamily="18" charset="0"/>
                <a:cs typeface="Times New Roman" panose="02020603050405020304" pitchFamily="18" charset="0"/>
              </a:rPr>
              <a:t>3. </a:t>
            </a:r>
            <a:r>
              <a:rPr lang="en-US" sz="2000" b="1" dirty="0" err="1">
                <a:latin typeface="Times New Roman" panose="02020603050405020304" pitchFamily="18" charset="0"/>
                <a:cs typeface="Times New Roman" panose="02020603050405020304" pitchFamily="18" charset="0"/>
              </a:rPr>
              <a:t>Sumaiya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Haque</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Omy</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 Plant Breeding Division, BARI</a:t>
            </a:r>
          </a:p>
          <a:p>
            <a:pPr>
              <a:lnSpc>
                <a:spcPct val="150000"/>
              </a:lnSpc>
            </a:pPr>
            <a:r>
              <a:rPr lang="en-US" sz="2000" b="1" dirty="0">
                <a:latin typeface="Times New Roman" panose="02020603050405020304" pitchFamily="18" charset="0"/>
                <a:cs typeface="Times New Roman" panose="02020603050405020304" pitchFamily="18" charset="0"/>
              </a:rPr>
              <a:t>4. Mohammad </a:t>
            </a:r>
            <a:r>
              <a:rPr lang="en-US" sz="2000" b="1" dirty="0" err="1">
                <a:latin typeface="Times New Roman" panose="02020603050405020304" pitchFamily="18" charset="0"/>
                <a:cs typeface="Times New Roman" panose="02020603050405020304" pitchFamily="18" charset="0"/>
              </a:rPr>
              <a:t>Imrul</a:t>
            </a:r>
            <a:r>
              <a:rPr lang="en-US" sz="2000" b="1" dirty="0">
                <a:latin typeface="Times New Roman" panose="02020603050405020304" pitchFamily="18" charset="0"/>
                <a:cs typeface="Times New Roman" panose="02020603050405020304" pitchFamily="18" charset="0"/>
              </a:rPr>
              <a:t> Islam, ……………………………..</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5</a:t>
            </a:r>
            <a:r>
              <a:rPr lang="en-US" sz="2000" b="1" i="0" dirty="0">
                <a:effectLst/>
                <a:latin typeface="Times New Roman" panose="02020603050405020304" pitchFamily="18" charset="0"/>
                <a:cs typeface="Times New Roman" panose="02020603050405020304" pitchFamily="18" charset="0"/>
              </a:rPr>
              <a:t>. Marina </a:t>
            </a:r>
            <a:r>
              <a:rPr lang="en-US" sz="2000" b="1" i="0" dirty="0" err="1">
                <a:effectLst/>
                <a:latin typeface="Times New Roman" panose="02020603050405020304" pitchFamily="18" charset="0"/>
                <a:cs typeface="Times New Roman" panose="02020603050405020304" pitchFamily="18" charset="0"/>
              </a:rPr>
              <a:t>Afroze</a:t>
            </a:r>
            <a:r>
              <a:rPr lang="en-US" sz="2000" b="1" i="0" dirty="0">
                <a:effectLst/>
                <a:latin typeface="Times New Roman" panose="02020603050405020304" pitchFamily="18" charset="0"/>
                <a:cs typeface="Times New Roman" panose="02020603050405020304" pitchFamily="18" charset="0"/>
              </a:rPr>
              <a:t>, …………………………………………</a:t>
            </a:r>
          </a:p>
          <a:p>
            <a:pPr>
              <a:lnSpc>
                <a:spcPct val="150000"/>
              </a:lnSpc>
            </a:pPr>
            <a:r>
              <a:rPr lang="en-US" sz="2000" b="1" dirty="0">
                <a:latin typeface="Times New Roman" panose="02020603050405020304" pitchFamily="18" charset="0"/>
                <a:cs typeface="Times New Roman" panose="02020603050405020304" pitchFamily="18" charset="0"/>
              </a:rPr>
              <a:t>6. </a:t>
            </a:r>
            <a:r>
              <a:rPr lang="en-US" sz="2000" b="1" dirty="0" err="1">
                <a:latin typeface="Times New Roman" panose="02020603050405020304" pitchFamily="18" charset="0"/>
                <a:cs typeface="Times New Roman" panose="02020603050405020304" pitchFamily="18" charset="0"/>
              </a:rPr>
              <a:t>Ummay</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Kulsum</a:t>
            </a:r>
            <a:r>
              <a:rPr lang="en-US" sz="2000" b="1" dirty="0">
                <a:latin typeface="Times New Roman" panose="02020603050405020304" pitchFamily="18" charset="0"/>
                <a:cs typeface="Times New Roman" panose="02020603050405020304" pitchFamily="18" charset="0"/>
              </a:rPr>
              <a:t>, ……………………………………….</a:t>
            </a:r>
          </a:p>
        </p:txBody>
      </p:sp>
      <p:sp>
        <p:nvSpPr>
          <p:cNvPr id="3" name="Slide Number Placeholder 2">
            <a:extLst>
              <a:ext uri="{FF2B5EF4-FFF2-40B4-BE49-F238E27FC236}">
                <a16:creationId xmlns:a16="http://schemas.microsoft.com/office/drawing/2014/main" id="{A2143F46-C52E-41AB-A4D2-FB397F6F40FC}"/>
              </a:ext>
            </a:extLst>
          </p:cNvPr>
          <p:cNvSpPr>
            <a:spLocks noGrp="1"/>
          </p:cNvSpPr>
          <p:nvPr>
            <p:ph type="sldNum" sz="quarter" idx="12"/>
          </p:nvPr>
        </p:nvSpPr>
        <p:spPr/>
        <p:txBody>
          <a:bodyPr/>
          <a:lstStyle/>
          <a:p>
            <a:fld id="{A815690C-8442-432F-9AC0-D5AC1EF802B8}" type="slidenum">
              <a:rPr lang="en-US" smtClean="0"/>
              <a:t>1</a:t>
            </a:fld>
            <a:endParaRPr lang="en-US"/>
          </a:p>
        </p:txBody>
      </p:sp>
    </p:spTree>
    <p:extLst>
      <p:ext uri="{BB962C8B-B14F-4D97-AF65-F5344CB8AC3E}">
        <p14:creationId xmlns:p14="http://schemas.microsoft.com/office/powerpoint/2010/main" val="216716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D0C1D-611E-4570-9930-EE1DD2187BD9}"/>
              </a:ext>
            </a:extLst>
          </p:cNvPr>
          <p:cNvSpPr>
            <a:spLocks noGrp="1"/>
          </p:cNvSpPr>
          <p:nvPr>
            <p:ph type="title"/>
          </p:nvPr>
        </p:nvSpPr>
        <p:spPr>
          <a:xfrm>
            <a:off x="838200" y="209233"/>
            <a:ext cx="10515600" cy="705167"/>
          </a:xfrm>
        </p:spPr>
        <p:txBody>
          <a:bodyPr>
            <a:normAutofit/>
          </a:bodyPr>
          <a:lstStyle/>
          <a:p>
            <a:pPr algn="ctr"/>
            <a:r>
              <a:rPr lang="en-US" sz="2800" b="1" dirty="0">
                <a:latin typeface="Times New Roman" panose="02020603050405020304" pitchFamily="18" charset="0"/>
                <a:cs typeface="Times New Roman" panose="02020603050405020304" pitchFamily="18" charset="0"/>
              </a:rPr>
              <a:t>Analytical Methods</a:t>
            </a:r>
          </a:p>
        </p:txBody>
      </p:sp>
      <p:sp>
        <p:nvSpPr>
          <p:cNvPr id="3" name="Slide Number Placeholder 2">
            <a:extLst>
              <a:ext uri="{FF2B5EF4-FFF2-40B4-BE49-F238E27FC236}">
                <a16:creationId xmlns:a16="http://schemas.microsoft.com/office/drawing/2014/main" id="{79778E96-420F-4757-A7C2-70C0A360B1E4}"/>
              </a:ext>
            </a:extLst>
          </p:cNvPr>
          <p:cNvSpPr>
            <a:spLocks noGrp="1"/>
          </p:cNvSpPr>
          <p:nvPr>
            <p:ph type="sldNum" sz="quarter" idx="12"/>
          </p:nvPr>
        </p:nvSpPr>
        <p:spPr/>
        <p:txBody>
          <a:bodyPr/>
          <a:lstStyle/>
          <a:p>
            <a:fld id="{A815690C-8442-432F-9AC0-D5AC1EF802B8}" type="slidenum">
              <a:rPr lang="en-US" smtClean="0"/>
              <a:t>10</a:t>
            </a:fld>
            <a:endParaRPr lang="en-US"/>
          </a:p>
        </p:txBody>
      </p:sp>
      <p:sp>
        <p:nvSpPr>
          <p:cNvPr id="4" name="Title 1">
            <a:extLst>
              <a:ext uri="{FF2B5EF4-FFF2-40B4-BE49-F238E27FC236}">
                <a16:creationId xmlns:a16="http://schemas.microsoft.com/office/drawing/2014/main" id="{24E94AB9-FC9A-4149-88E1-C6EEB636FA1B}"/>
              </a:ext>
            </a:extLst>
          </p:cNvPr>
          <p:cNvSpPr txBox="1">
            <a:spLocks/>
          </p:cNvSpPr>
          <p:nvPr/>
        </p:nvSpPr>
        <p:spPr>
          <a:xfrm>
            <a:off x="838200" y="690817"/>
            <a:ext cx="10515600" cy="7051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Times New Roman" panose="02020603050405020304" pitchFamily="18" charset="0"/>
                <a:cs typeface="Times New Roman" panose="02020603050405020304" pitchFamily="18" charset="0"/>
              </a:rPr>
              <a:t>Continuous Change Detection and Classification (CCDC)</a:t>
            </a:r>
          </a:p>
        </p:txBody>
      </p:sp>
      <p:sp>
        <p:nvSpPr>
          <p:cNvPr id="6" name="TextBox 5">
            <a:extLst>
              <a:ext uri="{FF2B5EF4-FFF2-40B4-BE49-F238E27FC236}">
                <a16:creationId xmlns:a16="http://schemas.microsoft.com/office/drawing/2014/main" id="{C6A46E45-E470-49C5-90FF-011C9800191B}"/>
              </a:ext>
            </a:extLst>
          </p:cNvPr>
          <p:cNvSpPr txBox="1"/>
          <p:nvPr/>
        </p:nvSpPr>
        <p:spPr>
          <a:xfrm>
            <a:off x="73152" y="1395984"/>
            <a:ext cx="11942064" cy="510909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Analyze Changes Using CCDC tool uses the Continuous Change Detection and Classification (CCDC) algorithm (Zhu and Woodcock, 2014) to evaluate </a:t>
            </a:r>
            <a:r>
              <a:rPr lang="en-US" sz="2000" dirty="0">
                <a:solidFill>
                  <a:srgbClr val="FF0000"/>
                </a:solidFill>
                <a:latin typeface="Times New Roman" panose="02020603050405020304" pitchFamily="18" charset="0"/>
                <a:cs typeface="Times New Roman" panose="02020603050405020304" pitchFamily="18" charset="0"/>
              </a:rPr>
              <a:t>changes in pixel values over time for a stack of images</a:t>
            </a:r>
            <a:r>
              <a:rPr lang="en-US" sz="2000" dirty="0">
                <a:latin typeface="Times New Roman" panose="02020603050405020304" pitchFamily="18" charset="0"/>
                <a:cs typeface="Times New Roman" panose="02020603050405020304" pitchFamily="18" charset="0"/>
              </a:rPr>
              <a:t>. In a time series of optical imagery or imagery derivatives (for example, NDVI), pixel values can fluctuate for several reasons:</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Seasonal change</a:t>
            </a:r>
            <a:r>
              <a:rPr lang="en-US" dirty="0">
                <a:latin typeface="Times New Roman" panose="02020603050405020304" pitchFamily="18" charset="0"/>
                <a:cs typeface="Times New Roman" panose="02020603050405020304" pitchFamily="18" charset="0"/>
              </a:rPr>
              <a:t>—Pixel value changes reflect changes in vegetation due to seasonal variability of temperature, sunlight, and precipitation. In the northern hemisphere, for example, a higher density of green vegetation in summer compared to winter is expected.</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Gradual change</a:t>
            </a:r>
            <a:r>
              <a:rPr lang="en-US" dirty="0">
                <a:latin typeface="Times New Roman" panose="02020603050405020304" pitchFamily="18" charset="0"/>
                <a:cs typeface="Times New Roman" panose="02020603050405020304" pitchFamily="18" charset="0"/>
              </a:rPr>
              <a:t>—Pixel value changes reflect trends in vegetation or surface water due to climate variability or long-term land management practices. For example, bare soil may gradually increase in area due to long-term decline in precipitation.</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Abrupt change</a:t>
            </a:r>
            <a:r>
              <a:rPr lang="en-US" dirty="0">
                <a:latin typeface="Times New Roman" panose="02020603050405020304" pitchFamily="18" charset="0"/>
                <a:cs typeface="Times New Roman" panose="02020603050405020304" pitchFamily="18" charset="0"/>
              </a:rPr>
              <a:t>—Pixel value changes reflect land cover changes that occur suddenly due to deforestation, urban development, natural disasters, and so on.</a:t>
            </a:r>
          </a:p>
          <a:p>
            <a:r>
              <a:rPr lang="en-US" sz="2000" dirty="0">
                <a:latin typeface="Times New Roman" panose="02020603050405020304" pitchFamily="18" charset="0"/>
                <a:cs typeface="Times New Roman" panose="02020603050405020304" pitchFamily="18" charset="0"/>
              </a:rPr>
              <a:t>The CCDC algorithm identifies all three change types with the primary purpose of identifying abrupt change. </a:t>
            </a:r>
            <a:r>
              <a:rPr lang="en-US" sz="2000" dirty="0">
                <a:solidFill>
                  <a:srgbClr val="FF0000"/>
                </a:solidFill>
                <a:latin typeface="Times New Roman" panose="02020603050405020304" pitchFamily="18" charset="0"/>
                <a:cs typeface="Times New Roman" panose="02020603050405020304" pitchFamily="18" charset="0"/>
              </a:rPr>
              <a:t>Harmonic regression and trend models are fitted </a:t>
            </a:r>
            <a:r>
              <a:rPr lang="en-US" sz="2000" dirty="0">
                <a:latin typeface="Times New Roman" panose="02020603050405020304" pitchFamily="18" charset="0"/>
                <a:cs typeface="Times New Roman" panose="02020603050405020304" pitchFamily="18" charset="0"/>
              </a:rPr>
              <a:t>to the data to estimate seasonal and gradual change, and sudden deviations from the trend models are indications of abrupt change.</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Source: </a:t>
            </a:r>
            <a:r>
              <a:rPr lang="en-US" sz="2000" dirty="0">
                <a:latin typeface="Times New Roman" panose="02020603050405020304" pitchFamily="18" charset="0"/>
                <a:cs typeface="Times New Roman" panose="02020603050405020304" pitchFamily="18" charset="0"/>
                <a:hlinkClick r:id="rId2"/>
              </a:rPr>
              <a:t>https://pro.arcgis.com/en/pro-app/latest/tool-reference/image-analyst/how-analyze-changes-using-ccdc-works.htm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1236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D0C1D-611E-4570-9930-EE1DD2187BD9}"/>
              </a:ext>
            </a:extLst>
          </p:cNvPr>
          <p:cNvSpPr>
            <a:spLocks noGrp="1"/>
          </p:cNvSpPr>
          <p:nvPr>
            <p:ph type="title"/>
          </p:nvPr>
        </p:nvSpPr>
        <p:spPr>
          <a:xfrm>
            <a:off x="838200" y="31413"/>
            <a:ext cx="10515600" cy="705167"/>
          </a:xfrm>
        </p:spPr>
        <p:txBody>
          <a:bodyPr>
            <a:normAutofit/>
          </a:bodyPr>
          <a:lstStyle/>
          <a:p>
            <a:pPr algn="ctr"/>
            <a:r>
              <a:rPr lang="en-US" sz="2800" b="1" dirty="0">
                <a:latin typeface="Times New Roman" panose="02020603050405020304" pitchFamily="18" charset="0"/>
                <a:cs typeface="Times New Roman" panose="02020603050405020304" pitchFamily="18" charset="0"/>
              </a:rPr>
              <a:t>Analytical Methods</a:t>
            </a:r>
          </a:p>
        </p:txBody>
      </p:sp>
      <p:sp>
        <p:nvSpPr>
          <p:cNvPr id="3" name="Slide Number Placeholder 2">
            <a:extLst>
              <a:ext uri="{FF2B5EF4-FFF2-40B4-BE49-F238E27FC236}">
                <a16:creationId xmlns:a16="http://schemas.microsoft.com/office/drawing/2014/main" id="{79778E96-420F-4757-A7C2-70C0A360B1E4}"/>
              </a:ext>
            </a:extLst>
          </p:cNvPr>
          <p:cNvSpPr>
            <a:spLocks noGrp="1"/>
          </p:cNvSpPr>
          <p:nvPr>
            <p:ph type="sldNum" sz="quarter" idx="12"/>
          </p:nvPr>
        </p:nvSpPr>
        <p:spPr/>
        <p:txBody>
          <a:bodyPr/>
          <a:lstStyle/>
          <a:p>
            <a:fld id="{A815690C-8442-432F-9AC0-D5AC1EF802B8}" type="slidenum">
              <a:rPr lang="en-US" smtClean="0"/>
              <a:t>11</a:t>
            </a:fld>
            <a:endParaRPr lang="en-US"/>
          </a:p>
        </p:txBody>
      </p:sp>
      <p:sp>
        <p:nvSpPr>
          <p:cNvPr id="4" name="Title 1">
            <a:extLst>
              <a:ext uri="{FF2B5EF4-FFF2-40B4-BE49-F238E27FC236}">
                <a16:creationId xmlns:a16="http://schemas.microsoft.com/office/drawing/2014/main" id="{24E94AB9-FC9A-4149-88E1-C6EEB636FA1B}"/>
              </a:ext>
            </a:extLst>
          </p:cNvPr>
          <p:cNvSpPr txBox="1">
            <a:spLocks/>
          </p:cNvSpPr>
          <p:nvPr/>
        </p:nvSpPr>
        <p:spPr>
          <a:xfrm>
            <a:off x="838200" y="556162"/>
            <a:ext cx="10515600" cy="7051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Times New Roman" panose="02020603050405020304" pitchFamily="18" charset="0"/>
                <a:cs typeface="Times New Roman" panose="02020603050405020304" pitchFamily="18" charset="0"/>
              </a:rPr>
              <a:t>Continuous Change Detection and Classification (CCDC)</a:t>
            </a:r>
          </a:p>
        </p:txBody>
      </p:sp>
      <p:sp>
        <p:nvSpPr>
          <p:cNvPr id="6" name="TextBox 5">
            <a:extLst>
              <a:ext uri="{FF2B5EF4-FFF2-40B4-BE49-F238E27FC236}">
                <a16:creationId xmlns:a16="http://schemas.microsoft.com/office/drawing/2014/main" id="{C6A46E45-E470-49C5-90FF-011C9800191B}"/>
              </a:ext>
            </a:extLst>
          </p:cNvPr>
          <p:cNvSpPr txBox="1"/>
          <p:nvPr/>
        </p:nvSpPr>
        <p:spPr>
          <a:xfrm>
            <a:off x="0" y="1225689"/>
            <a:ext cx="12192000" cy="560153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CCDC algorithm was designed for </a:t>
            </a:r>
            <a:r>
              <a:rPr lang="en-US" sz="2000" dirty="0">
                <a:solidFill>
                  <a:srgbClr val="FF0000"/>
                </a:solidFill>
                <a:latin typeface="Times New Roman" panose="02020603050405020304" pitchFamily="18" charset="0"/>
                <a:cs typeface="Times New Roman" panose="02020603050405020304" pitchFamily="18" charset="0"/>
              </a:rPr>
              <a:t>Landsat TM, Landsat ETM+, and Landsat OLI data Surface Reflectance or Brightness Temperature data</a:t>
            </a:r>
            <a:r>
              <a:rPr lang="en-US" sz="2000" dirty="0">
                <a:latin typeface="Times New Roman" panose="02020603050405020304" pitchFamily="18" charset="0"/>
                <a:cs typeface="Times New Roman" panose="02020603050405020304" pitchFamily="18" charset="0"/>
              </a:rPr>
              <a:t>. However, the Analyze Changes Using CCDC tool will detect change for multiband imagery from any supported sensor, as well as single-band imagery derivatives such as band indexes. For example, you can perform continuous change detection on a normalized difference vegetation index (NDVI) raster, because abrupt changes in </a:t>
            </a:r>
            <a:r>
              <a:rPr lang="en-US" sz="2000" dirty="0">
                <a:solidFill>
                  <a:srgbClr val="FF0000"/>
                </a:solidFill>
                <a:latin typeface="Times New Roman" panose="02020603050405020304" pitchFamily="18" charset="0"/>
                <a:cs typeface="Times New Roman" panose="02020603050405020304" pitchFamily="18" charset="0"/>
              </a:rPr>
              <a:t>NDVI can be indicative of deforestation or other sudden vegetation loss</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seasonal and gradual changes that occur for pixel values over time are modeled for each band in the imagery using the </a:t>
            </a:r>
            <a:r>
              <a:rPr lang="en-US" sz="2000" dirty="0">
                <a:solidFill>
                  <a:srgbClr val="FF0000"/>
                </a:solidFill>
                <a:latin typeface="Times New Roman" panose="02020603050405020304" pitchFamily="18" charset="0"/>
                <a:cs typeface="Times New Roman" panose="02020603050405020304" pitchFamily="18" charset="0"/>
              </a:rPr>
              <a:t>ordinary least squares (OLS) </a:t>
            </a:r>
            <a:r>
              <a:rPr lang="en-US" sz="2000" dirty="0">
                <a:latin typeface="Times New Roman" panose="02020603050405020304" pitchFamily="18" charset="0"/>
                <a:cs typeface="Times New Roman" panose="02020603050405020304" pitchFamily="18" charset="0"/>
              </a:rPr>
              <a:t>method. The difference between the predicted, modeled pixel value and the true pixel value is calculated. When the difference between the values is </a:t>
            </a:r>
            <a:r>
              <a:rPr lang="en-US" sz="2000" dirty="0">
                <a:solidFill>
                  <a:srgbClr val="FF0000"/>
                </a:solidFill>
                <a:latin typeface="Times New Roman" panose="02020603050405020304" pitchFamily="18" charset="0"/>
                <a:cs typeface="Times New Roman" panose="02020603050405020304" pitchFamily="18" charset="0"/>
              </a:rPr>
              <a:t>three times greater than the root mean square error (RMSE)</a:t>
            </a:r>
            <a:r>
              <a:rPr lang="en-US" sz="2000" dirty="0">
                <a:latin typeface="Times New Roman" panose="02020603050405020304" pitchFamily="18" charset="0"/>
                <a:cs typeface="Times New Roman" panose="02020603050405020304" pitchFamily="18" charset="0"/>
              </a:rPr>
              <a:t>, that pixel is flagged as a possibility for land cover change.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Potential land cover change is then assessed for true change based on the </a:t>
            </a:r>
            <a:r>
              <a:rPr lang="en-US" sz="2000" dirty="0">
                <a:solidFill>
                  <a:srgbClr val="FF0000"/>
                </a:solidFill>
                <a:latin typeface="Times New Roman" panose="02020603050405020304" pitchFamily="18" charset="0"/>
                <a:cs typeface="Times New Roman" panose="02020603050405020304" pitchFamily="18" charset="0"/>
              </a:rPr>
              <a:t>number of consecutive observations</a:t>
            </a:r>
            <a:r>
              <a:rPr lang="en-US" sz="2000" dirty="0">
                <a:latin typeface="Times New Roman" panose="02020603050405020304" pitchFamily="18" charset="0"/>
                <a:cs typeface="Times New Roman" panose="02020603050405020304" pitchFamily="18" charset="0"/>
              </a:rPr>
              <a:t>. If a pixel's value is markedly different from the model results only once, this is likely an outlier. If the pixel's value is markedly different from the model results for a given number of consecutive observations, the algorithm considers that pixel to have changed. </a:t>
            </a:r>
            <a:r>
              <a:rPr lang="en-US" sz="2000" dirty="0">
                <a:solidFill>
                  <a:srgbClr val="FF0000"/>
                </a:solidFill>
                <a:latin typeface="Times New Roman" panose="02020603050405020304" pitchFamily="18" charset="0"/>
                <a:cs typeface="Times New Roman" panose="02020603050405020304" pitchFamily="18" charset="0"/>
              </a:rPr>
              <a:t>The minimum number of consecutive observations can be controlled </a:t>
            </a:r>
            <a:r>
              <a:rPr lang="en-US" sz="2000" dirty="0">
                <a:latin typeface="Times New Roman" panose="02020603050405020304" pitchFamily="18" charset="0"/>
                <a:cs typeface="Times New Roman" panose="02020603050405020304" pitchFamily="18" charset="0"/>
              </a:rPr>
              <a:t>in the Analyze Changes Using CCDC tool with the </a:t>
            </a:r>
            <a:r>
              <a:rPr lang="en-US" sz="2000" dirty="0">
                <a:solidFill>
                  <a:srgbClr val="FF0000"/>
                </a:solidFill>
                <a:latin typeface="Times New Roman" panose="02020603050405020304" pitchFamily="18" charset="0"/>
                <a:cs typeface="Times New Roman" panose="02020603050405020304" pitchFamily="18" charset="0"/>
              </a:rPr>
              <a:t>Minimum Consecutive Anomaly Observations parameter</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Source: </a:t>
            </a:r>
            <a:r>
              <a:rPr lang="en-US" dirty="0">
                <a:latin typeface="Times New Roman" panose="02020603050405020304" pitchFamily="18" charset="0"/>
                <a:cs typeface="Times New Roman" panose="02020603050405020304" pitchFamily="18" charset="0"/>
                <a:hlinkClick r:id="rId2"/>
              </a:rPr>
              <a:t>https://pro.arcgis.com/en/pro-app/latest/tool-reference/image-analyst/how-analyze-changes-using-ccdc-works.htm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7838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D0C1D-611E-4570-9930-EE1DD2187BD9}"/>
              </a:ext>
            </a:extLst>
          </p:cNvPr>
          <p:cNvSpPr>
            <a:spLocks noGrp="1"/>
          </p:cNvSpPr>
          <p:nvPr>
            <p:ph type="title"/>
          </p:nvPr>
        </p:nvSpPr>
        <p:spPr>
          <a:xfrm>
            <a:off x="838200" y="2513521"/>
            <a:ext cx="10515600" cy="1325563"/>
          </a:xfrm>
        </p:spPr>
        <p:txBody>
          <a:bodyPr/>
          <a:lstStyle/>
          <a:p>
            <a:pPr algn="ctr"/>
            <a:r>
              <a:rPr lang="en-GB" b="1" dirty="0">
                <a:latin typeface="Times New Roman" panose="02020603050405020304" pitchFamily="18" charset="0"/>
                <a:cs typeface="Times New Roman" panose="02020603050405020304" pitchFamily="18" charset="0"/>
              </a:rPr>
              <a:t>Thanks</a:t>
            </a:r>
            <a:endParaRPr lang="en-US"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79778E96-420F-4757-A7C2-70C0A360B1E4}"/>
              </a:ext>
            </a:extLst>
          </p:cNvPr>
          <p:cNvSpPr>
            <a:spLocks noGrp="1"/>
          </p:cNvSpPr>
          <p:nvPr>
            <p:ph type="sldNum" sz="quarter" idx="12"/>
          </p:nvPr>
        </p:nvSpPr>
        <p:spPr/>
        <p:txBody>
          <a:bodyPr/>
          <a:lstStyle/>
          <a:p>
            <a:fld id="{A815690C-8442-432F-9AC0-D5AC1EF802B8}" type="slidenum">
              <a:rPr lang="en-US" smtClean="0"/>
              <a:t>12</a:t>
            </a:fld>
            <a:endParaRPr lang="en-US"/>
          </a:p>
        </p:txBody>
      </p:sp>
    </p:spTree>
    <p:extLst>
      <p:ext uri="{BB962C8B-B14F-4D97-AF65-F5344CB8AC3E}">
        <p14:creationId xmlns:p14="http://schemas.microsoft.com/office/powerpoint/2010/main" val="2361307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D0C1D-611E-4570-9930-EE1DD2187BD9}"/>
              </a:ext>
            </a:extLst>
          </p:cNvPr>
          <p:cNvSpPr>
            <a:spLocks noGrp="1"/>
          </p:cNvSpPr>
          <p:nvPr>
            <p:ph type="title"/>
          </p:nvPr>
        </p:nvSpPr>
        <p:spPr>
          <a:xfrm>
            <a:off x="838200" y="209233"/>
            <a:ext cx="10515600" cy="705167"/>
          </a:xfrm>
        </p:spPr>
        <p:txBody>
          <a:bodyPr>
            <a:normAutofit/>
          </a:bodyPr>
          <a:lstStyle/>
          <a:p>
            <a:pPr algn="ctr"/>
            <a:r>
              <a:rPr lang="en-US" sz="2800" b="1" dirty="0">
                <a:latin typeface="Times New Roman" panose="02020603050405020304" pitchFamily="18" charset="0"/>
                <a:cs typeface="Times New Roman" panose="02020603050405020304" pitchFamily="18" charset="0"/>
              </a:rPr>
              <a:t>Analytical Methods</a:t>
            </a:r>
          </a:p>
        </p:txBody>
      </p:sp>
      <p:sp>
        <p:nvSpPr>
          <p:cNvPr id="3" name="Slide Number Placeholder 2">
            <a:extLst>
              <a:ext uri="{FF2B5EF4-FFF2-40B4-BE49-F238E27FC236}">
                <a16:creationId xmlns:a16="http://schemas.microsoft.com/office/drawing/2014/main" id="{79778E96-420F-4757-A7C2-70C0A360B1E4}"/>
              </a:ext>
            </a:extLst>
          </p:cNvPr>
          <p:cNvSpPr>
            <a:spLocks noGrp="1"/>
          </p:cNvSpPr>
          <p:nvPr>
            <p:ph type="sldNum" sz="quarter" idx="12"/>
          </p:nvPr>
        </p:nvSpPr>
        <p:spPr/>
        <p:txBody>
          <a:bodyPr/>
          <a:lstStyle/>
          <a:p>
            <a:fld id="{A815690C-8442-432F-9AC0-D5AC1EF802B8}" type="slidenum">
              <a:rPr lang="en-US" smtClean="0"/>
              <a:t>2</a:t>
            </a:fld>
            <a:endParaRPr lang="en-US"/>
          </a:p>
        </p:txBody>
      </p:sp>
      <p:sp>
        <p:nvSpPr>
          <p:cNvPr id="4" name="Title 1">
            <a:extLst>
              <a:ext uri="{FF2B5EF4-FFF2-40B4-BE49-F238E27FC236}">
                <a16:creationId xmlns:a16="http://schemas.microsoft.com/office/drawing/2014/main" id="{24E94AB9-FC9A-4149-88E1-C6EEB636FA1B}"/>
              </a:ext>
            </a:extLst>
          </p:cNvPr>
          <p:cNvSpPr txBox="1">
            <a:spLocks/>
          </p:cNvSpPr>
          <p:nvPr/>
        </p:nvSpPr>
        <p:spPr>
          <a:xfrm>
            <a:off x="838200" y="690817"/>
            <a:ext cx="10515600" cy="7051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err="1">
                <a:latin typeface="Times New Roman" panose="02020603050405020304" pitchFamily="18" charset="0"/>
                <a:cs typeface="Times New Roman" panose="02020603050405020304" pitchFamily="18" charset="0"/>
              </a:rPr>
              <a:t>Timesat</a:t>
            </a:r>
            <a:endParaRPr lang="en-US"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C9B6B2F-9B53-4E5E-9559-9787000CB266}"/>
              </a:ext>
            </a:extLst>
          </p:cNvPr>
          <p:cNvSpPr txBox="1"/>
          <p:nvPr/>
        </p:nvSpPr>
        <p:spPr>
          <a:xfrm>
            <a:off x="1143000" y="1436687"/>
            <a:ext cx="9906000" cy="4893647"/>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software package for </a:t>
            </a:r>
            <a:r>
              <a:rPr lang="en-US" sz="2400" dirty="0">
                <a:solidFill>
                  <a:srgbClr val="FF0000"/>
                </a:solidFill>
                <a:latin typeface="Times New Roman" panose="02020603050405020304" pitchFamily="18" charset="0"/>
                <a:cs typeface="Times New Roman" panose="02020603050405020304" pitchFamily="18" charset="0"/>
              </a:rPr>
              <a:t>analyzing time-series of satellite sensor data</a:t>
            </a:r>
            <a:r>
              <a:rPr lang="en-US" sz="24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Developed to be able to investigate the seasonality of satellite time-series data and their </a:t>
            </a:r>
            <a:r>
              <a:rPr lang="en-US" sz="2400" dirty="0">
                <a:solidFill>
                  <a:srgbClr val="FF0000"/>
                </a:solidFill>
                <a:latin typeface="Times New Roman" panose="02020603050405020304" pitchFamily="18" charset="0"/>
                <a:cs typeface="Times New Roman" panose="02020603050405020304" pitchFamily="18" charset="0"/>
              </a:rPr>
              <a:t>relationship with dynamic properties of vegetation, </a:t>
            </a:r>
            <a:r>
              <a:rPr lang="en-US" sz="2400" dirty="0">
                <a:latin typeface="Times New Roman" panose="02020603050405020304" pitchFamily="18" charset="0"/>
                <a:cs typeface="Times New Roman" panose="02020603050405020304" pitchFamily="18" charset="0"/>
              </a:rPr>
              <a:t>such as </a:t>
            </a:r>
            <a:r>
              <a:rPr lang="en-US" sz="2400" dirty="0">
                <a:solidFill>
                  <a:srgbClr val="FF0000"/>
                </a:solidFill>
                <a:latin typeface="Times New Roman" panose="02020603050405020304" pitchFamily="18" charset="0"/>
                <a:cs typeface="Times New Roman" panose="02020603050405020304" pitchFamily="18" charset="0"/>
              </a:rPr>
              <a:t>phenology and temporal development</a:t>
            </a:r>
            <a:r>
              <a:rPr lang="en-US" sz="2400" dirty="0">
                <a:latin typeface="Times New Roman" panose="02020603050405020304" pitchFamily="18" charset="0"/>
                <a:cs typeface="Times New Roman" panose="02020603050405020304" pitchFamily="18" charset="0"/>
              </a:rPr>
              <a:t>. The temporal domain holds important information about short- and long-term vegetation changes.</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TIMESAT was originally intended for handling </a:t>
            </a:r>
            <a:r>
              <a:rPr lang="en-US" sz="2400" dirty="0">
                <a:solidFill>
                  <a:srgbClr val="FF0000"/>
                </a:solidFill>
                <a:latin typeface="Times New Roman" panose="02020603050405020304" pitchFamily="18" charset="0"/>
                <a:cs typeface="Times New Roman" panose="02020603050405020304" pitchFamily="18" charset="0"/>
              </a:rPr>
              <a:t>noisy time-series of AVHRR NDVI </a:t>
            </a:r>
            <a:r>
              <a:rPr lang="en-US" sz="2400" dirty="0">
                <a:latin typeface="Times New Roman" panose="02020603050405020304" pitchFamily="18" charset="0"/>
                <a:cs typeface="Times New Roman" panose="02020603050405020304" pitchFamily="18" charset="0"/>
              </a:rPr>
              <a:t>data and to extract seasonality information from the data. The program now has the capability to handle different types of remotely sensed time-series , e.g. data from </a:t>
            </a:r>
            <a:r>
              <a:rPr lang="en-US" sz="2400" dirty="0">
                <a:solidFill>
                  <a:srgbClr val="FF0000"/>
                </a:solidFill>
                <a:latin typeface="Times New Roman" panose="02020603050405020304" pitchFamily="18" charset="0"/>
                <a:cs typeface="Times New Roman" panose="02020603050405020304" pitchFamily="18" charset="0"/>
              </a:rPr>
              <a:t>Terra/MODIS </a:t>
            </a:r>
            <a:r>
              <a:rPr lang="en-US" sz="2400" dirty="0">
                <a:latin typeface="Times New Roman" panose="02020603050405020304" pitchFamily="18" charset="0"/>
                <a:cs typeface="Times New Roman" panose="02020603050405020304" pitchFamily="18" charset="0"/>
              </a:rPr>
              <a:t>at different time resolutions. It has also been tested with eddy covariance data and moisture data, although these applications are not the main target.</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Source: </a:t>
            </a:r>
            <a:r>
              <a:rPr lang="en-US" sz="2400" dirty="0">
                <a:latin typeface="Times New Roman" panose="02020603050405020304" pitchFamily="18" charset="0"/>
                <a:cs typeface="Times New Roman" panose="02020603050405020304" pitchFamily="18" charset="0"/>
                <a:hlinkClick r:id="rId2"/>
              </a:rPr>
              <a:t>https://web.nateko.lu.se/timesat/timesat.asp</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833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D0C1D-611E-4570-9930-EE1DD2187BD9}"/>
              </a:ext>
            </a:extLst>
          </p:cNvPr>
          <p:cNvSpPr>
            <a:spLocks noGrp="1"/>
          </p:cNvSpPr>
          <p:nvPr>
            <p:ph type="title"/>
          </p:nvPr>
        </p:nvSpPr>
        <p:spPr>
          <a:xfrm>
            <a:off x="838200" y="209233"/>
            <a:ext cx="10515600" cy="705167"/>
          </a:xfrm>
        </p:spPr>
        <p:txBody>
          <a:bodyPr>
            <a:normAutofit/>
          </a:bodyPr>
          <a:lstStyle/>
          <a:p>
            <a:pPr algn="ctr"/>
            <a:r>
              <a:rPr lang="en-US" sz="2800" b="1" dirty="0">
                <a:latin typeface="Times New Roman" panose="02020603050405020304" pitchFamily="18" charset="0"/>
                <a:cs typeface="Times New Roman" panose="02020603050405020304" pitchFamily="18" charset="0"/>
              </a:rPr>
              <a:t>Analytical Methods</a:t>
            </a:r>
          </a:p>
        </p:txBody>
      </p:sp>
      <p:sp>
        <p:nvSpPr>
          <p:cNvPr id="3" name="Slide Number Placeholder 2">
            <a:extLst>
              <a:ext uri="{FF2B5EF4-FFF2-40B4-BE49-F238E27FC236}">
                <a16:creationId xmlns:a16="http://schemas.microsoft.com/office/drawing/2014/main" id="{79778E96-420F-4757-A7C2-70C0A360B1E4}"/>
              </a:ext>
            </a:extLst>
          </p:cNvPr>
          <p:cNvSpPr>
            <a:spLocks noGrp="1"/>
          </p:cNvSpPr>
          <p:nvPr>
            <p:ph type="sldNum" sz="quarter" idx="12"/>
          </p:nvPr>
        </p:nvSpPr>
        <p:spPr/>
        <p:txBody>
          <a:bodyPr/>
          <a:lstStyle/>
          <a:p>
            <a:fld id="{A815690C-8442-432F-9AC0-D5AC1EF802B8}" type="slidenum">
              <a:rPr lang="en-US" smtClean="0"/>
              <a:t>3</a:t>
            </a:fld>
            <a:endParaRPr lang="en-US"/>
          </a:p>
        </p:txBody>
      </p:sp>
      <p:sp>
        <p:nvSpPr>
          <p:cNvPr id="4" name="Title 1">
            <a:extLst>
              <a:ext uri="{FF2B5EF4-FFF2-40B4-BE49-F238E27FC236}">
                <a16:creationId xmlns:a16="http://schemas.microsoft.com/office/drawing/2014/main" id="{24E94AB9-FC9A-4149-88E1-C6EEB636FA1B}"/>
              </a:ext>
            </a:extLst>
          </p:cNvPr>
          <p:cNvSpPr txBox="1">
            <a:spLocks/>
          </p:cNvSpPr>
          <p:nvPr/>
        </p:nvSpPr>
        <p:spPr>
          <a:xfrm>
            <a:off x="838200" y="690817"/>
            <a:ext cx="10515600" cy="7051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Times New Roman" panose="02020603050405020304" pitchFamily="18" charset="0"/>
                <a:cs typeface="Times New Roman" panose="02020603050405020304" pitchFamily="18" charset="0"/>
              </a:rPr>
              <a:t>Breaks For Additive Season and Trend (BFAST)</a:t>
            </a:r>
          </a:p>
        </p:txBody>
      </p:sp>
      <p:sp>
        <p:nvSpPr>
          <p:cNvPr id="6" name="TextBox 5">
            <a:extLst>
              <a:ext uri="{FF2B5EF4-FFF2-40B4-BE49-F238E27FC236}">
                <a16:creationId xmlns:a16="http://schemas.microsoft.com/office/drawing/2014/main" id="{C6A46E45-E470-49C5-90FF-011C9800191B}"/>
              </a:ext>
            </a:extLst>
          </p:cNvPr>
          <p:cNvSpPr txBox="1"/>
          <p:nvPr/>
        </p:nvSpPr>
        <p:spPr>
          <a:xfrm>
            <a:off x="440436" y="1395984"/>
            <a:ext cx="11311128" cy="526297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BFAST, Breaks For Additive Season and Trend, integrates the decomposition of time series into trend, season, and remainder components with methods for detecting and characterizing change within time series.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BFAST </a:t>
            </a:r>
            <a:r>
              <a:rPr lang="en-US" sz="2400" dirty="0">
                <a:solidFill>
                  <a:srgbClr val="FF0000"/>
                </a:solidFill>
                <a:latin typeface="Times New Roman" panose="02020603050405020304" pitchFamily="18" charset="0"/>
                <a:cs typeface="Times New Roman" panose="02020603050405020304" pitchFamily="18" charset="0"/>
              </a:rPr>
              <a:t>iteratively estimates the time and number of abrupt changes </a:t>
            </a:r>
            <a:r>
              <a:rPr lang="en-US" sz="2400" dirty="0">
                <a:latin typeface="Times New Roman" panose="02020603050405020304" pitchFamily="18" charset="0"/>
                <a:cs typeface="Times New Roman" panose="02020603050405020304" pitchFamily="18" charset="0"/>
              </a:rPr>
              <a:t>within time series, and characterizes change by its </a:t>
            </a:r>
            <a:r>
              <a:rPr lang="en-US" sz="2400" dirty="0">
                <a:solidFill>
                  <a:srgbClr val="FF0000"/>
                </a:solidFill>
                <a:latin typeface="Times New Roman" panose="02020603050405020304" pitchFamily="18" charset="0"/>
                <a:cs typeface="Times New Roman" panose="02020603050405020304" pitchFamily="18" charset="0"/>
              </a:rPr>
              <a:t>magnitude and direction</a:t>
            </a:r>
            <a:r>
              <a:rPr lang="en-US" sz="24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BFAST can be used to analyze different types of time series (e.g. Landsat, MODIS) and can be applied to other disciplines dealing with seasonal or non-seasonal time series, such as hydrology, climatology, and econometrics.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algorithm can be extended to label detected changes with information on the parameters of the fitted </a:t>
            </a:r>
            <a:r>
              <a:rPr lang="en-US" sz="2400" dirty="0">
                <a:solidFill>
                  <a:srgbClr val="FF0000"/>
                </a:solidFill>
                <a:latin typeface="Times New Roman" panose="02020603050405020304" pitchFamily="18" charset="0"/>
                <a:cs typeface="Times New Roman" panose="02020603050405020304" pitchFamily="18" charset="0"/>
              </a:rPr>
              <a:t>piecewise linear models.</a:t>
            </a:r>
          </a:p>
          <a:p>
            <a:r>
              <a:rPr lang="en-US" sz="2400" b="1" dirty="0">
                <a:latin typeface="Times New Roman" panose="02020603050405020304" pitchFamily="18" charset="0"/>
                <a:cs typeface="Times New Roman" panose="02020603050405020304" pitchFamily="18" charset="0"/>
              </a:rPr>
              <a:t>Applications: </a:t>
            </a:r>
            <a:r>
              <a:rPr lang="en-US" sz="2400" dirty="0">
                <a:latin typeface="Times New Roman" panose="02020603050405020304" pitchFamily="18" charset="0"/>
                <a:cs typeface="Times New Roman" panose="02020603050405020304" pitchFamily="18" charset="0"/>
              </a:rPr>
              <a:t>Deforestation, forest health monitoring and </a:t>
            </a:r>
            <a:r>
              <a:rPr lang="en-US" sz="2400" dirty="0">
                <a:solidFill>
                  <a:srgbClr val="FF0000"/>
                </a:solidFill>
                <a:latin typeface="Times New Roman" panose="02020603050405020304" pitchFamily="18" charset="0"/>
                <a:cs typeface="Times New Roman" panose="02020603050405020304" pitchFamily="18" charset="0"/>
              </a:rPr>
              <a:t>phenological change detection</a:t>
            </a:r>
            <a:r>
              <a:rPr lang="en-US" sz="2400" dirty="0">
                <a:latin typeface="Times New Roman" panose="02020603050405020304" pitchFamily="18" charset="0"/>
                <a:cs typeface="Times New Roman" panose="02020603050405020304" pitchFamily="18" charset="0"/>
              </a:rPr>
              <a:t> within time series of </a:t>
            </a:r>
            <a:r>
              <a:rPr lang="en-US" sz="2400" dirty="0" err="1">
                <a:latin typeface="Times New Roman" panose="02020603050405020304" pitchFamily="18" charset="0"/>
                <a:cs typeface="Times New Roman" panose="02020603050405020304" pitchFamily="18" charset="0"/>
              </a:rPr>
              <a:t>spatio</a:t>
            </a:r>
            <a:r>
              <a:rPr lang="en-US" sz="2400" dirty="0">
                <a:latin typeface="Times New Roman" panose="02020603050405020304" pitchFamily="18" charset="0"/>
                <a:cs typeface="Times New Roman" panose="02020603050405020304" pitchFamily="18" charset="0"/>
              </a:rPr>
              <a:t>-temporal data sets (satellite images).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Source: </a:t>
            </a:r>
            <a:r>
              <a:rPr lang="en-US" sz="2400" dirty="0">
                <a:latin typeface="Times New Roman" panose="02020603050405020304" pitchFamily="18" charset="0"/>
                <a:cs typeface="Times New Roman" panose="02020603050405020304" pitchFamily="18" charset="0"/>
                <a:hlinkClick r:id="rId2"/>
              </a:rPr>
              <a:t>https://bfast.r-forge.r-project.org/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6665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D0C1D-611E-4570-9930-EE1DD2187BD9}"/>
              </a:ext>
            </a:extLst>
          </p:cNvPr>
          <p:cNvSpPr>
            <a:spLocks noGrp="1"/>
          </p:cNvSpPr>
          <p:nvPr>
            <p:ph type="title"/>
          </p:nvPr>
        </p:nvSpPr>
        <p:spPr>
          <a:xfrm>
            <a:off x="838200" y="209233"/>
            <a:ext cx="10515600" cy="705167"/>
          </a:xfrm>
        </p:spPr>
        <p:txBody>
          <a:bodyPr>
            <a:normAutofit/>
          </a:bodyPr>
          <a:lstStyle/>
          <a:p>
            <a:pPr algn="ctr"/>
            <a:r>
              <a:rPr lang="en-US" sz="2800" b="1" dirty="0">
                <a:latin typeface="Times New Roman" panose="02020603050405020304" pitchFamily="18" charset="0"/>
                <a:cs typeface="Times New Roman" panose="02020603050405020304" pitchFamily="18" charset="0"/>
              </a:rPr>
              <a:t>Analytical Methods</a:t>
            </a:r>
          </a:p>
        </p:txBody>
      </p:sp>
      <p:sp>
        <p:nvSpPr>
          <p:cNvPr id="3" name="Slide Number Placeholder 2">
            <a:extLst>
              <a:ext uri="{FF2B5EF4-FFF2-40B4-BE49-F238E27FC236}">
                <a16:creationId xmlns:a16="http://schemas.microsoft.com/office/drawing/2014/main" id="{79778E96-420F-4757-A7C2-70C0A360B1E4}"/>
              </a:ext>
            </a:extLst>
          </p:cNvPr>
          <p:cNvSpPr>
            <a:spLocks noGrp="1"/>
          </p:cNvSpPr>
          <p:nvPr>
            <p:ph type="sldNum" sz="quarter" idx="12"/>
          </p:nvPr>
        </p:nvSpPr>
        <p:spPr/>
        <p:txBody>
          <a:bodyPr/>
          <a:lstStyle/>
          <a:p>
            <a:fld id="{A815690C-8442-432F-9AC0-D5AC1EF802B8}" type="slidenum">
              <a:rPr lang="en-US" smtClean="0"/>
              <a:t>4</a:t>
            </a:fld>
            <a:endParaRPr lang="en-US"/>
          </a:p>
        </p:txBody>
      </p:sp>
      <p:sp>
        <p:nvSpPr>
          <p:cNvPr id="4" name="Title 1">
            <a:extLst>
              <a:ext uri="{FF2B5EF4-FFF2-40B4-BE49-F238E27FC236}">
                <a16:creationId xmlns:a16="http://schemas.microsoft.com/office/drawing/2014/main" id="{24E94AB9-FC9A-4149-88E1-C6EEB636FA1B}"/>
              </a:ext>
            </a:extLst>
          </p:cNvPr>
          <p:cNvSpPr txBox="1">
            <a:spLocks/>
          </p:cNvSpPr>
          <p:nvPr/>
        </p:nvSpPr>
        <p:spPr>
          <a:xfrm>
            <a:off x="838200" y="690817"/>
            <a:ext cx="10515600" cy="7051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err="1">
                <a:latin typeface="Times New Roman" panose="02020603050405020304" pitchFamily="18" charset="0"/>
                <a:cs typeface="Times New Roman" panose="02020603050405020304" pitchFamily="18" charset="0"/>
              </a:rPr>
              <a:t>LandTrendr</a:t>
            </a:r>
            <a:r>
              <a:rPr lang="en-US" sz="2400" b="1" dirty="0">
                <a:latin typeface="Times New Roman" panose="02020603050405020304" pitchFamily="18" charset="0"/>
                <a:cs typeface="Times New Roman" panose="02020603050405020304" pitchFamily="18" charset="0"/>
              </a:rPr>
              <a:t> algorithm</a:t>
            </a:r>
          </a:p>
        </p:txBody>
      </p:sp>
      <p:sp>
        <p:nvSpPr>
          <p:cNvPr id="6" name="TextBox 5">
            <a:extLst>
              <a:ext uri="{FF2B5EF4-FFF2-40B4-BE49-F238E27FC236}">
                <a16:creationId xmlns:a16="http://schemas.microsoft.com/office/drawing/2014/main" id="{C6A46E45-E470-49C5-90FF-011C9800191B}"/>
              </a:ext>
            </a:extLst>
          </p:cNvPr>
          <p:cNvSpPr txBox="1"/>
          <p:nvPr/>
        </p:nvSpPr>
        <p:spPr>
          <a:xfrm>
            <a:off x="440436" y="1395984"/>
            <a:ext cx="11574780" cy="526297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Analyze Changes Using </a:t>
            </a:r>
            <a:r>
              <a:rPr lang="en-US" sz="2400" dirty="0" err="1">
                <a:latin typeface="Times New Roman" panose="02020603050405020304" pitchFamily="18" charset="0"/>
                <a:cs typeface="Times New Roman" panose="02020603050405020304" pitchFamily="18" charset="0"/>
              </a:rPr>
              <a:t>LandTrendr</a:t>
            </a:r>
            <a:r>
              <a:rPr lang="en-US" sz="2400" dirty="0">
                <a:latin typeface="Times New Roman" panose="02020603050405020304" pitchFamily="18" charset="0"/>
                <a:cs typeface="Times New Roman" panose="02020603050405020304" pitchFamily="18" charset="0"/>
              </a:rPr>
              <a:t> tool uses the </a:t>
            </a:r>
            <a:r>
              <a:rPr lang="en-US" sz="2400" dirty="0">
                <a:solidFill>
                  <a:srgbClr val="FF0000"/>
                </a:solidFill>
                <a:latin typeface="Times New Roman" panose="02020603050405020304" pitchFamily="18" charset="0"/>
                <a:cs typeface="Times New Roman" panose="02020603050405020304" pitchFamily="18" charset="0"/>
              </a:rPr>
              <a:t>Landsat-based detection of trends</a:t>
            </a:r>
            <a:r>
              <a:rPr lang="en-US" sz="2400" dirty="0">
                <a:latin typeface="Times New Roman" panose="02020603050405020304" pitchFamily="18" charset="0"/>
                <a:cs typeface="Times New Roman" panose="02020603050405020304" pitchFamily="18" charset="0"/>
              </a:rPr>
              <a:t> in disturbance and recovery (</a:t>
            </a:r>
            <a:r>
              <a:rPr lang="en-US" sz="2400" dirty="0" err="1">
                <a:latin typeface="Times New Roman" panose="02020603050405020304" pitchFamily="18" charset="0"/>
                <a:cs typeface="Times New Roman" panose="02020603050405020304" pitchFamily="18" charset="0"/>
              </a:rPr>
              <a:t>LandTrendr</a:t>
            </a:r>
            <a:r>
              <a:rPr lang="en-US" sz="2400" dirty="0">
                <a:latin typeface="Times New Roman" panose="02020603050405020304" pitchFamily="18" charset="0"/>
                <a:cs typeface="Times New Roman" panose="02020603050405020304" pitchFamily="18" charset="0"/>
              </a:rPr>
              <a:t>) algorithm (Kennedy et al, 2010). The purpose of this algorithm is to extract information about how a feature in a landscape has changed due to </a:t>
            </a:r>
            <a:r>
              <a:rPr lang="en-US" sz="2400" dirty="0">
                <a:solidFill>
                  <a:srgbClr val="FF0000"/>
                </a:solidFill>
                <a:latin typeface="Times New Roman" panose="02020603050405020304" pitchFamily="18" charset="0"/>
                <a:cs typeface="Times New Roman" panose="02020603050405020304" pitchFamily="18" charset="0"/>
              </a:rPr>
              <a:t>disturbance </a:t>
            </a:r>
            <a:r>
              <a:rPr lang="en-US" sz="2400" dirty="0">
                <a:latin typeface="Times New Roman" panose="02020603050405020304" pitchFamily="18" charset="0"/>
                <a:cs typeface="Times New Roman" panose="02020603050405020304" pitchFamily="18" charset="0"/>
              </a:rPr>
              <a:t>(a short period of change from one state to another) and </a:t>
            </a:r>
            <a:r>
              <a:rPr lang="en-US" sz="2400" dirty="0">
                <a:solidFill>
                  <a:srgbClr val="FF0000"/>
                </a:solidFill>
                <a:latin typeface="Times New Roman" panose="02020603050405020304" pitchFamily="18" charset="0"/>
                <a:cs typeface="Times New Roman" panose="02020603050405020304" pitchFamily="18" charset="0"/>
              </a:rPr>
              <a:t>recovery</a:t>
            </a:r>
            <a:r>
              <a:rPr lang="en-US" sz="2400" dirty="0">
                <a:latin typeface="Times New Roman" panose="02020603050405020304" pitchFamily="18" charset="0"/>
                <a:cs typeface="Times New Roman" panose="02020603050405020304" pitchFamily="18" charset="0"/>
              </a:rPr>
              <a:t> (the longer process of returning to the original state).</a:t>
            </a:r>
          </a:p>
          <a:p>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LandTrendr</a:t>
            </a:r>
            <a:r>
              <a:rPr lang="en-US" sz="2400" dirty="0">
                <a:latin typeface="Times New Roman" panose="02020603050405020304" pitchFamily="18" charset="0"/>
                <a:cs typeface="Times New Roman" panose="02020603050405020304" pitchFamily="18" charset="0"/>
              </a:rPr>
              <a:t> algorithm is founded on the idea that a </a:t>
            </a:r>
            <a:r>
              <a:rPr lang="en-US" sz="2400" dirty="0">
                <a:solidFill>
                  <a:srgbClr val="FF0000"/>
                </a:solidFill>
                <a:latin typeface="Times New Roman" panose="02020603050405020304" pitchFamily="18" charset="0"/>
                <a:cs typeface="Times New Roman" panose="02020603050405020304" pitchFamily="18" charset="0"/>
              </a:rPr>
              <a:t>pixel's history can be broken down into several linear segments over time</a:t>
            </a:r>
            <a:r>
              <a:rPr lang="en-US" sz="2400" dirty="0">
                <a:latin typeface="Times New Roman" panose="02020603050405020304" pitchFamily="18" charset="0"/>
                <a:cs typeface="Times New Roman" panose="02020603050405020304" pitchFamily="18" charset="0"/>
              </a:rPr>
              <a:t>. There may be long periods with very little change, represented by a straight line with little slope. When disturbance occurs, the pixel's value will experience a change, represented by a short, possibly </a:t>
            </a:r>
            <a:r>
              <a:rPr lang="en-US" sz="2400" dirty="0">
                <a:solidFill>
                  <a:srgbClr val="FF0000"/>
                </a:solidFill>
                <a:latin typeface="Times New Roman" panose="02020603050405020304" pitchFamily="18" charset="0"/>
                <a:cs typeface="Times New Roman" panose="02020603050405020304" pitchFamily="18" charset="0"/>
              </a:rPr>
              <a:t>steeply sloped line segment</a:t>
            </a:r>
            <a:r>
              <a:rPr lang="en-US" sz="2400" dirty="0">
                <a:latin typeface="Times New Roman" panose="02020603050405020304" pitchFamily="18" charset="0"/>
                <a:cs typeface="Times New Roman" panose="02020603050405020304" pitchFamily="18" charset="0"/>
              </a:rPr>
              <a:t>. If recovery is allowed to occur, for example, after a forest fire, this will be represented by a long, gently sloping line, moving back toward the pixel's original value.</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Source: </a:t>
            </a:r>
            <a:r>
              <a:rPr lang="en-US" sz="2400" dirty="0">
                <a:latin typeface="Times New Roman" panose="02020603050405020304" pitchFamily="18" charset="0"/>
                <a:cs typeface="Times New Roman" panose="02020603050405020304" pitchFamily="18" charset="0"/>
                <a:hlinkClick r:id="rId2"/>
              </a:rPr>
              <a:t>https://pro.arcgis.com/en/pro-app/latest/tool-reference/image-analyst/how-analyze-changes-using-landtrendr-works.htm</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4528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D0C1D-611E-4570-9930-EE1DD2187BD9}"/>
              </a:ext>
            </a:extLst>
          </p:cNvPr>
          <p:cNvSpPr>
            <a:spLocks noGrp="1"/>
          </p:cNvSpPr>
          <p:nvPr>
            <p:ph type="title"/>
          </p:nvPr>
        </p:nvSpPr>
        <p:spPr>
          <a:xfrm>
            <a:off x="838200" y="209233"/>
            <a:ext cx="10515600" cy="705167"/>
          </a:xfrm>
        </p:spPr>
        <p:txBody>
          <a:bodyPr>
            <a:normAutofit/>
          </a:bodyPr>
          <a:lstStyle/>
          <a:p>
            <a:pPr algn="ctr"/>
            <a:r>
              <a:rPr lang="en-US" sz="2800" b="1" dirty="0">
                <a:latin typeface="Times New Roman" panose="02020603050405020304" pitchFamily="18" charset="0"/>
                <a:cs typeface="Times New Roman" panose="02020603050405020304" pitchFamily="18" charset="0"/>
              </a:rPr>
              <a:t>Analytical Methods</a:t>
            </a:r>
          </a:p>
        </p:txBody>
      </p:sp>
      <p:sp>
        <p:nvSpPr>
          <p:cNvPr id="3" name="Slide Number Placeholder 2">
            <a:extLst>
              <a:ext uri="{FF2B5EF4-FFF2-40B4-BE49-F238E27FC236}">
                <a16:creationId xmlns:a16="http://schemas.microsoft.com/office/drawing/2014/main" id="{79778E96-420F-4757-A7C2-70C0A360B1E4}"/>
              </a:ext>
            </a:extLst>
          </p:cNvPr>
          <p:cNvSpPr>
            <a:spLocks noGrp="1"/>
          </p:cNvSpPr>
          <p:nvPr>
            <p:ph type="sldNum" sz="quarter" idx="12"/>
          </p:nvPr>
        </p:nvSpPr>
        <p:spPr/>
        <p:txBody>
          <a:bodyPr/>
          <a:lstStyle/>
          <a:p>
            <a:fld id="{A815690C-8442-432F-9AC0-D5AC1EF802B8}" type="slidenum">
              <a:rPr lang="en-US" smtClean="0"/>
              <a:t>5</a:t>
            </a:fld>
            <a:endParaRPr lang="en-US"/>
          </a:p>
        </p:txBody>
      </p:sp>
      <p:sp>
        <p:nvSpPr>
          <p:cNvPr id="4" name="Title 1">
            <a:extLst>
              <a:ext uri="{FF2B5EF4-FFF2-40B4-BE49-F238E27FC236}">
                <a16:creationId xmlns:a16="http://schemas.microsoft.com/office/drawing/2014/main" id="{24E94AB9-FC9A-4149-88E1-C6EEB636FA1B}"/>
              </a:ext>
            </a:extLst>
          </p:cNvPr>
          <p:cNvSpPr txBox="1">
            <a:spLocks/>
          </p:cNvSpPr>
          <p:nvPr/>
        </p:nvSpPr>
        <p:spPr>
          <a:xfrm>
            <a:off x="838200" y="690817"/>
            <a:ext cx="10515600" cy="7051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err="1">
                <a:latin typeface="Times New Roman" panose="02020603050405020304" pitchFamily="18" charset="0"/>
                <a:cs typeface="Times New Roman" panose="02020603050405020304" pitchFamily="18" charset="0"/>
              </a:rPr>
              <a:t>LandTrendr</a:t>
            </a:r>
            <a:r>
              <a:rPr lang="en-US" sz="2400" b="1" dirty="0">
                <a:latin typeface="Times New Roman" panose="02020603050405020304" pitchFamily="18" charset="0"/>
                <a:cs typeface="Times New Roman" panose="02020603050405020304" pitchFamily="18" charset="0"/>
              </a:rPr>
              <a:t> algorithm</a:t>
            </a:r>
          </a:p>
        </p:txBody>
      </p:sp>
      <p:sp>
        <p:nvSpPr>
          <p:cNvPr id="6" name="TextBox 5">
            <a:extLst>
              <a:ext uri="{FF2B5EF4-FFF2-40B4-BE49-F238E27FC236}">
                <a16:creationId xmlns:a16="http://schemas.microsoft.com/office/drawing/2014/main" id="{C6A46E45-E470-49C5-90FF-011C9800191B}"/>
              </a:ext>
            </a:extLst>
          </p:cNvPr>
          <p:cNvSpPr txBox="1"/>
          <p:nvPr/>
        </p:nvSpPr>
        <p:spPr>
          <a:xfrm>
            <a:off x="440436" y="1395984"/>
            <a:ext cx="11574780" cy="470898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LandTrendr</a:t>
            </a:r>
            <a:r>
              <a:rPr lang="en-US" sz="2000" dirty="0">
                <a:latin typeface="Times New Roman" panose="02020603050405020304" pitchFamily="18" charset="0"/>
                <a:cs typeface="Times New Roman" panose="02020603050405020304" pitchFamily="18" charset="0"/>
              </a:rPr>
              <a:t> algorithm was </a:t>
            </a:r>
            <a:r>
              <a:rPr lang="en-US" sz="2000" dirty="0">
                <a:solidFill>
                  <a:srgbClr val="FF0000"/>
                </a:solidFill>
                <a:latin typeface="Times New Roman" panose="02020603050405020304" pitchFamily="18" charset="0"/>
                <a:cs typeface="Times New Roman" panose="02020603050405020304" pitchFamily="18" charset="0"/>
              </a:rPr>
              <a:t>designed for Landsat TM, Landsat ETM+, and Landsat OLI data Surface Reflectance data. </a:t>
            </a:r>
            <a:r>
              <a:rPr lang="en-US" sz="2000" dirty="0">
                <a:latin typeface="Times New Roman" panose="02020603050405020304" pitchFamily="18" charset="0"/>
                <a:cs typeface="Times New Roman" panose="02020603050405020304" pitchFamily="18" charset="0"/>
              </a:rPr>
              <a:t>However, the Analyze Changes Using </a:t>
            </a:r>
            <a:r>
              <a:rPr lang="en-US" sz="2000" dirty="0" err="1">
                <a:latin typeface="Times New Roman" panose="02020603050405020304" pitchFamily="18" charset="0"/>
                <a:cs typeface="Times New Roman" panose="02020603050405020304" pitchFamily="18" charset="0"/>
              </a:rPr>
              <a:t>LandTrendr</a:t>
            </a:r>
            <a:r>
              <a:rPr lang="en-US" sz="2000" dirty="0">
                <a:latin typeface="Times New Roman" panose="02020603050405020304" pitchFamily="18" charset="0"/>
                <a:cs typeface="Times New Roman" panose="02020603050405020304" pitchFamily="18" charset="0"/>
              </a:rPr>
              <a:t> tool will detect change for imagery from any supported sensor, as well as imagery derivatives such as </a:t>
            </a:r>
            <a:r>
              <a:rPr lang="en-US" sz="2000" dirty="0">
                <a:solidFill>
                  <a:srgbClr val="FF0000"/>
                </a:solidFill>
                <a:latin typeface="Times New Roman" panose="02020603050405020304" pitchFamily="18" charset="0"/>
                <a:cs typeface="Times New Roman" panose="02020603050405020304" pitchFamily="18" charset="0"/>
              </a:rPr>
              <a:t>band indexes.</a:t>
            </a:r>
          </a:p>
          <a:p>
            <a:r>
              <a:rPr lang="en-US" sz="2000" dirty="0">
                <a:latin typeface="Times New Roman" panose="02020603050405020304" pitchFamily="18" charset="0"/>
                <a:cs typeface="Times New Roman" panose="02020603050405020304" pitchFamily="18" charset="0"/>
              </a:rPr>
              <a:t>The algorithm requires only one image for each year in your analysis, and it is recommended that you have </a:t>
            </a:r>
            <a:r>
              <a:rPr lang="en-US" sz="2000" dirty="0">
                <a:solidFill>
                  <a:srgbClr val="FF0000"/>
                </a:solidFill>
                <a:latin typeface="Times New Roman" panose="02020603050405020304" pitchFamily="18" charset="0"/>
                <a:cs typeface="Times New Roman" panose="02020603050405020304" pitchFamily="18" charset="0"/>
              </a:rPr>
              <a:t>at least six years of data for this tool</a:t>
            </a:r>
            <a:r>
              <a:rPr lang="en-US" sz="2000" dirty="0">
                <a:latin typeface="Times New Roman" panose="02020603050405020304" pitchFamily="18" charset="0"/>
                <a:cs typeface="Times New Roman" panose="02020603050405020304" pitchFamily="18" charset="0"/>
              </a:rPr>
              <a:t>. Generate a multidimensional mosaic dataset or multidimensional raster dataset in Cloud Raster Format (.</a:t>
            </a:r>
            <a:r>
              <a:rPr lang="en-US" sz="2000" dirty="0" err="1">
                <a:latin typeface="Times New Roman" panose="02020603050405020304" pitchFamily="18" charset="0"/>
                <a:cs typeface="Times New Roman" panose="02020603050405020304" pitchFamily="18" charset="0"/>
              </a:rPr>
              <a:t>crf</a:t>
            </a:r>
            <a:r>
              <a:rPr lang="en-US" sz="2000" dirty="0">
                <a:latin typeface="Times New Roman" panose="02020603050405020304" pitchFamily="18" charset="0"/>
                <a:cs typeface="Times New Roman" panose="02020603050405020304" pitchFamily="18" charset="0"/>
              </a:rPr>
              <a:t>) with yearly imagery and use this as input to the tool.</a:t>
            </a:r>
          </a:p>
          <a:p>
            <a:r>
              <a:rPr lang="en-US" sz="2000" dirty="0">
                <a:latin typeface="Times New Roman" panose="02020603050405020304" pitchFamily="18" charset="0"/>
                <a:cs typeface="Times New Roman" panose="02020603050405020304" pitchFamily="18" charset="0"/>
              </a:rPr>
              <a:t>Segmentation is performed on only one band in the image. Therefore, it is important to choose the band for processing that will best represent the information you want to extract. For example, the </a:t>
            </a:r>
            <a:r>
              <a:rPr lang="en-US" sz="2000" dirty="0">
                <a:solidFill>
                  <a:srgbClr val="FF0000"/>
                </a:solidFill>
                <a:latin typeface="Times New Roman" panose="02020603050405020304" pitchFamily="18" charset="0"/>
                <a:cs typeface="Times New Roman" panose="02020603050405020304" pitchFamily="18" charset="0"/>
              </a:rPr>
              <a:t>near-infrared (NIR) band might be the best band to use to capture changes in vegetation</a:t>
            </a:r>
            <a:r>
              <a:rPr lang="en-US" sz="2000" dirty="0">
                <a:latin typeface="Times New Roman" panose="02020603050405020304" pitchFamily="18" charset="0"/>
                <a:cs typeface="Times New Roman" panose="02020603050405020304" pitchFamily="18" charset="0"/>
              </a:rPr>
              <a:t>. However, in many cases, a band index might be better suited to extract information. For example, to visualize changes in open water features in a landscape, you may want to use the Modified Normalized Difference Water Index (MNDWI), which uses spectral information in the green and SWIR bands.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Source: </a:t>
            </a:r>
            <a:r>
              <a:rPr lang="en-US" sz="2000" dirty="0">
                <a:latin typeface="Times New Roman" panose="02020603050405020304" pitchFamily="18" charset="0"/>
                <a:cs typeface="Times New Roman" panose="02020603050405020304" pitchFamily="18" charset="0"/>
                <a:hlinkClick r:id="rId2"/>
              </a:rPr>
              <a:t>https://pro.arcgis.com/en/pro-app/latest/tool-reference/image-analyst/how-analyze-changes-using-landtrendr-works.htm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6016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D0C1D-611E-4570-9930-EE1DD2187BD9}"/>
              </a:ext>
            </a:extLst>
          </p:cNvPr>
          <p:cNvSpPr>
            <a:spLocks noGrp="1"/>
          </p:cNvSpPr>
          <p:nvPr>
            <p:ph type="title"/>
          </p:nvPr>
        </p:nvSpPr>
        <p:spPr>
          <a:xfrm>
            <a:off x="838200" y="209233"/>
            <a:ext cx="10515600" cy="705167"/>
          </a:xfrm>
        </p:spPr>
        <p:txBody>
          <a:bodyPr>
            <a:normAutofit/>
          </a:bodyPr>
          <a:lstStyle/>
          <a:p>
            <a:pPr algn="ctr"/>
            <a:r>
              <a:rPr lang="en-US" sz="2800" b="1" dirty="0">
                <a:latin typeface="Times New Roman" panose="02020603050405020304" pitchFamily="18" charset="0"/>
                <a:cs typeface="Times New Roman" panose="02020603050405020304" pitchFamily="18" charset="0"/>
              </a:rPr>
              <a:t>Analytical Methods</a:t>
            </a:r>
          </a:p>
        </p:txBody>
      </p:sp>
      <p:sp>
        <p:nvSpPr>
          <p:cNvPr id="3" name="Slide Number Placeholder 2">
            <a:extLst>
              <a:ext uri="{FF2B5EF4-FFF2-40B4-BE49-F238E27FC236}">
                <a16:creationId xmlns:a16="http://schemas.microsoft.com/office/drawing/2014/main" id="{79778E96-420F-4757-A7C2-70C0A360B1E4}"/>
              </a:ext>
            </a:extLst>
          </p:cNvPr>
          <p:cNvSpPr>
            <a:spLocks noGrp="1"/>
          </p:cNvSpPr>
          <p:nvPr>
            <p:ph type="sldNum" sz="quarter" idx="12"/>
          </p:nvPr>
        </p:nvSpPr>
        <p:spPr/>
        <p:txBody>
          <a:bodyPr/>
          <a:lstStyle/>
          <a:p>
            <a:fld id="{A815690C-8442-432F-9AC0-D5AC1EF802B8}" type="slidenum">
              <a:rPr lang="en-US" smtClean="0"/>
              <a:t>6</a:t>
            </a:fld>
            <a:endParaRPr lang="en-US"/>
          </a:p>
        </p:txBody>
      </p:sp>
      <p:sp>
        <p:nvSpPr>
          <p:cNvPr id="4" name="Title 1">
            <a:extLst>
              <a:ext uri="{FF2B5EF4-FFF2-40B4-BE49-F238E27FC236}">
                <a16:creationId xmlns:a16="http://schemas.microsoft.com/office/drawing/2014/main" id="{24E94AB9-FC9A-4149-88E1-C6EEB636FA1B}"/>
              </a:ext>
            </a:extLst>
          </p:cNvPr>
          <p:cNvSpPr txBox="1">
            <a:spLocks/>
          </p:cNvSpPr>
          <p:nvPr/>
        </p:nvSpPr>
        <p:spPr>
          <a:xfrm>
            <a:off x="838200" y="690817"/>
            <a:ext cx="10515600" cy="7051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err="1">
                <a:latin typeface="Times New Roman" panose="02020603050405020304" pitchFamily="18" charset="0"/>
                <a:cs typeface="Times New Roman" panose="02020603050405020304" pitchFamily="18" charset="0"/>
              </a:rPr>
              <a:t>LandTrendr</a:t>
            </a:r>
            <a:r>
              <a:rPr lang="en-US" sz="2400" b="1" dirty="0">
                <a:latin typeface="Times New Roman" panose="02020603050405020304" pitchFamily="18" charset="0"/>
                <a:cs typeface="Times New Roman" panose="02020603050405020304" pitchFamily="18" charset="0"/>
              </a:rPr>
              <a:t> algorithm</a:t>
            </a:r>
          </a:p>
        </p:txBody>
      </p:sp>
      <p:sp>
        <p:nvSpPr>
          <p:cNvPr id="6" name="TextBox 5">
            <a:extLst>
              <a:ext uri="{FF2B5EF4-FFF2-40B4-BE49-F238E27FC236}">
                <a16:creationId xmlns:a16="http://schemas.microsoft.com/office/drawing/2014/main" id="{C6A46E45-E470-49C5-90FF-011C9800191B}"/>
              </a:ext>
            </a:extLst>
          </p:cNvPr>
          <p:cNvSpPr txBox="1"/>
          <p:nvPr/>
        </p:nvSpPr>
        <p:spPr>
          <a:xfrm>
            <a:off x="440436" y="1395984"/>
            <a:ext cx="11574780" cy="255454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Because this algorithm depends on the ability to observe a phenomenon consistently over time, it is important to have imagery that has been normalized for atmospheric and sensor noise, clouds, and cloud shadow. If you have multiple images from a single year (and preferably from a single season to minimize seasonal fluctuations), you can remove cloud and cloud shadow from several images and combine them to generate one representative image for that year.</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Source: </a:t>
            </a:r>
            <a:r>
              <a:rPr lang="en-US" sz="2000" dirty="0">
                <a:latin typeface="Times New Roman" panose="02020603050405020304" pitchFamily="18" charset="0"/>
                <a:cs typeface="Times New Roman" panose="02020603050405020304" pitchFamily="18" charset="0"/>
                <a:hlinkClick r:id="rId2"/>
              </a:rPr>
              <a:t>https://pro.arcgis.com/en/pro-app/latest/tool-reference/image-analyst/how-analyze-changes-using-landtrendr-works.htm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4723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D0C1D-611E-4570-9930-EE1DD2187BD9}"/>
              </a:ext>
            </a:extLst>
          </p:cNvPr>
          <p:cNvSpPr>
            <a:spLocks noGrp="1"/>
          </p:cNvSpPr>
          <p:nvPr>
            <p:ph type="title"/>
          </p:nvPr>
        </p:nvSpPr>
        <p:spPr>
          <a:xfrm>
            <a:off x="838200" y="209233"/>
            <a:ext cx="10515600" cy="705167"/>
          </a:xfrm>
        </p:spPr>
        <p:txBody>
          <a:bodyPr>
            <a:normAutofit/>
          </a:bodyPr>
          <a:lstStyle/>
          <a:p>
            <a:pPr algn="ctr"/>
            <a:r>
              <a:rPr lang="en-US" sz="2800" b="1" dirty="0">
                <a:latin typeface="Times New Roman" panose="02020603050405020304" pitchFamily="18" charset="0"/>
                <a:cs typeface="Times New Roman" panose="02020603050405020304" pitchFamily="18" charset="0"/>
              </a:rPr>
              <a:t>Analytical Methods</a:t>
            </a:r>
          </a:p>
        </p:txBody>
      </p:sp>
      <p:sp>
        <p:nvSpPr>
          <p:cNvPr id="3" name="Slide Number Placeholder 2">
            <a:extLst>
              <a:ext uri="{FF2B5EF4-FFF2-40B4-BE49-F238E27FC236}">
                <a16:creationId xmlns:a16="http://schemas.microsoft.com/office/drawing/2014/main" id="{79778E96-420F-4757-A7C2-70C0A360B1E4}"/>
              </a:ext>
            </a:extLst>
          </p:cNvPr>
          <p:cNvSpPr>
            <a:spLocks noGrp="1"/>
          </p:cNvSpPr>
          <p:nvPr>
            <p:ph type="sldNum" sz="quarter" idx="12"/>
          </p:nvPr>
        </p:nvSpPr>
        <p:spPr/>
        <p:txBody>
          <a:bodyPr/>
          <a:lstStyle/>
          <a:p>
            <a:fld id="{A815690C-8442-432F-9AC0-D5AC1EF802B8}" type="slidenum">
              <a:rPr lang="en-US" smtClean="0"/>
              <a:t>7</a:t>
            </a:fld>
            <a:endParaRPr lang="en-US"/>
          </a:p>
        </p:txBody>
      </p:sp>
      <p:sp>
        <p:nvSpPr>
          <p:cNvPr id="4" name="Title 1">
            <a:extLst>
              <a:ext uri="{FF2B5EF4-FFF2-40B4-BE49-F238E27FC236}">
                <a16:creationId xmlns:a16="http://schemas.microsoft.com/office/drawing/2014/main" id="{24E94AB9-FC9A-4149-88E1-C6EEB636FA1B}"/>
              </a:ext>
            </a:extLst>
          </p:cNvPr>
          <p:cNvSpPr txBox="1">
            <a:spLocks/>
          </p:cNvSpPr>
          <p:nvPr/>
        </p:nvSpPr>
        <p:spPr>
          <a:xfrm>
            <a:off x="838200" y="690817"/>
            <a:ext cx="10515600" cy="7051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Times New Roman" panose="02020603050405020304" pitchFamily="18" charset="0"/>
                <a:cs typeface="Times New Roman" panose="02020603050405020304" pitchFamily="18" charset="0"/>
              </a:rPr>
              <a:t>Box-Jenkins</a:t>
            </a:r>
          </a:p>
        </p:txBody>
      </p:sp>
      <p:sp>
        <p:nvSpPr>
          <p:cNvPr id="6" name="TextBox 5">
            <a:extLst>
              <a:ext uri="{FF2B5EF4-FFF2-40B4-BE49-F238E27FC236}">
                <a16:creationId xmlns:a16="http://schemas.microsoft.com/office/drawing/2014/main" id="{C6A46E45-E470-49C5-90FF-011C9800191B}"/>
              </a:ext>
            </a:extLst>
          </p:cNvPr>
          <p:cNvSpPr txBox="1"/>
          <p:nvPr/>
        </p:nvSpPr>
        <p:spPr>
          <a:xfrm>
            <a:off x="440436" y="1395984"/>
            <a:ext cx="11574780" cy="378565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Box-Jenkins Model is a mathematical model designed to forecast data ranges based on inputs from a specified time series. The Box-Jenkins Model can analyze several different types of time series data for forecasting purposes.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Its methodology uses differences between data points to determine outcomes. The methodology allows the model to identify trends using </a:t>
            </a:r>
            <a:r>
              <a:rPr lang="en-US" sz="2000" dirty="0" err="1">
                <a:latin typeface="Times New Roman" panose="02020603050405020304" pitchFamily="18" charset="0"/>
                <a:cs typeface="Times New Roman" panose="02020603050405020304" pitchFamily="18" charset="0"/>
              </a:rPr>
              <a:t>autoregresssion</a:t>
            </a:r>
            <a:r>
              <a:rPr lang="en-US" sz="2000" dirty="0">
                <a:latin typeface="Times New Roman" panose="02020603050405020304" pitchFamily="18" charset="0"/>
                <a:cs typeface="Times New Roman" panose="02020603050405020304" pitchFamily="18" charset="0"/>
              </a:rPr>
              <a:t>, moving averages, and seasonal differencing to generate forecasts.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Autoregressive integrated moving average (ARIMA) models are a form of Box-Jenkins model. The terms ARIMA and Box-Jenkins are sometimes used interchangeably.</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Source: </a:t>
            </a:r>
            <a:r>
              <a:rPr lang="en-US" sz="2000" dirty="0">
                <a:latin typeface="Times New Roman" panose="02020603050405020304" pitchFamily="18" charset="0"/>
                <a:cs typeface="Times New Roman" panose="02020603050405020304" pitchFamily="18" charset="0"/>
                <a:hlinkClick r:id="rId2"/>
              </a:rPr>
              <a:t>https://www.investopedia.com/terms/b/box-jenkins-model.asp</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639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D0C1D-611E-4570-9930-EE1DD2187BD9}"/>
              </a:ext>
            </a:extLst>
          </p:cNvPr>
          <p:cNvSpPr>
            <a:spLocks noGrp="1"/>
          </p:cNvSpPr>
          <p:nvPr>
            <p:ph type="title"/>
          </p:nvPr>
        </p:nvSpPr>
        <p:spPr>
          <a:xfrm>
            <a:off x="838200" y="209233"/>
            <a:ext cx="10515600" cy="705167"/>
          </a:xfrm>
        </p:spPr>
        <p:txBody>
          <a:bodyPr>
            <a:normAutofit/>
          </a:bodyPr>
          <a:lstStyle/>
          <a:p>
            <a:pPr algn="ctr"/>
            <a:r>
              <a:rPr lang="en-US" sz="2800" b="1" dirty="0">
                <a:latin typeface="Times New Roman" panose="02020603050405020304" pitchFamily="18" charset="0"/>
                <a:cs typeface="Times New Roman" panose="02020603050405020304" pitchFamily="18" charset="0"/>
              </a:rPr>
              <a:t>Analytical Methods</a:t>
            </a:r>
          </a:p>
        </p:txBody>
      </p:sp>
      <p:sp>
        <p:nvSpPr>
          <p:cNvPr id="3" name="Slide Number Placeholder 2">
            <a:extLst>
              <a:ext uri="{FF2B5EF4-FFF2-40B4-BE49-F238E27FC236}">
                <a16:creationId xmlns:a16="http://schemas.microsoft.com/office/drawing/2014/main" id="{79778E96-420F-4757-A7C2-70C0A360B1E4}"/>
              </a:ext>
            </a:extLst>
          </p:cNvPr>
          <p:cNvSpPr>
            <a:spLocks noGrp="1"/>
          </p:cNvSpPr>
          <p:nvPr>
            <p:ph type="sldNum" sz="quarter" idx="12"/>
          </p:nvPr>
        </p:nvSpPr>
        <p:spPr/>
        <p:txBody>
          <a:bodyPr/>
          <a:lstStyle/>
          <a:p>
            <a:fld id="{A815690C-8442-432F-9AC0-D5AC1EF802B8}" type="slidenum">
              <a:rPr lang="en-US" smtClean="0"/>
              <a:t>8</a:t>
            </a:fld>
            <a:endParaRPr lang="en-US"/>
          </a:p>
        </p:txBody>
      </p:sp>
      <p:sp>
        <p:nvSpPr>
          <p:cNvPr id="4" name="Title 1">
            <a:extLst>
              <a:ext uri="{FF2B5EF4-FFF2-40B4-BE49-F238E27FC236}">
                <a16:creationId xmlns:a16="http://schemas.microsoft.com/office/drawing/2014/main" id="{24E94AB9-FC9A-4149-88E1-C6EEB636FA1B}"/>
              </a:ext>
            </a:extLst>
          </p:cNvPr>
          <p:cNvSpPr txBox="1">
            <a:spLocks/>
          </p:cNvSpPr>
          <p:nvPr/>
        </p:nvSpPr>
        <p:spPr>
          <a:xfrm>
            <a:off x="838200" y="690817"/>
            <a:ext cx="10515600" cy="7051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Times New Roman" panose="02020603050405020304" pitchFamily="18" charset="0"/>
                <a:cs typeface="Times New Roman" panose="02020603050405020304" pitchFamily="18" charset="0"/>
              </a:rPr>
              <a:t>Box-Jenkins</a:t>
            </a:r>
          </a:p>
        </p:txBody>
      </p:sp>
      <p:sp>
        <p:nvSpPr>
          <p:cNvPr id="6" name="TextBox 5">
            <a:extLst>
              <a:ext uri="{FF2B5EF4-FFF2-40B4-BE49-F238E27FC236}">
                <a16:creationId xmlns:a16="http://schemas.microsoft.com/office/drawing/2014/main" id="{C6A46E45-E470-49C5-90FF-011C9800191B}"/>
              </a:ext>
            </a:extLst>
          </p:cNvPr>
          <p:cNvSpPr txBox="1"/>
          <p:nvPr/>
        </p:nvSpPr>
        <p:spPr>
          <a:xfrm>
            <a:off x="440436" y="1395984"/>
            <a:ext cx="11574780"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Box-Jenkins Model is a forecasting methodology using regression studies on time series data.</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methodology is predicated on the assumption that past occurrences influence future ones.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Box-Jenkins Model is best suited for forecasting within time frames of 18 months or less.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Autoregressive integrated moving average (ARIMA) models are a form of Box-Jenkins model.</a:t>
            </a:r>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Source: </a:t>
            </a:r>
            <a:r>
              <a:rPr lang="en-US" sz="2000" dirty="0">
                <a:latin typeface="Times New Roman" panose="02020603050405020304" pitchFamily="18" charset="0"/>
                <a:cs typeface="Times New Roman" panose="02020603050405020304" pitchFamily="18" charset="0"/>
                <a:hlinkClick r:id="rId2"/>
              </a:rPr>
              <a:t>https://www.investopedia.com/terms/b/box-jenkins-model.asp</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8219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D0C1D-611E-4570-9930-EE1DD2187BD9}"/>
              </a:ext>
            </a:extLst>
          </p:cNvPr>
          <p:cNvSpPr>
            <a:spLocks noGrp="1"/>
          </p:cNvSpPr>
          <p:nvPr>
            <p:ph type="title"/>
          </p:nvPr>
        </p:nvSpPr>
        <p:spPr>
          <a:xfrm>
            <a:off x="838200" y="209233"/>
            <a:ext cx="10515600" cy="705167"/>
          </a:xfrm>
        </p:spPr>
        <p:txBody>
          <a:bodyPr>
            <a:normAutofit/>
          </a:bodyPr>
          <a:lstStyle/>
          <a:p>
            <a:pPr algn="ctr"/>
            <a:r>
              <a:rPr lang="en-US" sz="2800" b="1" dirty="0">
                <a:latin typeface="Times New Roman" panose="02020603050405020304" pitchFamily="18" charset="0"/>
                <a:cs typeface="Times New Roman" panose="02020603050405020304" pitchFamily="18" charset="0"/>
              </a:rPr>
              <a:t>Analytical Methods</a:t>
            </a:r>
          </a:p>
        </p:txBody>
      </p:sp>
      <p:sp>
        <p:nvSpPr>
          <p:cNvPr id="3" name="Slide Number Placeholder 2">
            <a:extLst>
              <a:ext uri="{FF2B5EF4-FFF2-40B4-BE49-F238E27FC236}">
                <a16:creationId xmlns:a16="http://schemas.microsoft.com/office/drawing/2014/main" id="{79778E96-420F-4757-A7C2-70C0A360B1E4}"/>
              </a:ext>
            </a:extLst>
          </p:cNvPr>
          <p:cNvSpPr>
            <a:spLocks noGrp="1"/>
          </p:cNvSpPr>
          <p:nvPr>
            <p:ph type="sldNum" sz="quarter" idx="12"/>
          </p:nvPr>
        </p:nvSpPr>
        <p:spPr/>
        <p:txBody>
          <a:bodyPr/>
          <a:lstStyle/>
          <a:p>
            <a:fld id="{A815690C-8442-432F-9AC0-D5AC1EF802B8}" type="slidenum">
              <a:rPr lang="en-US" smtClean="0"/>
              <a:t>9</a:t>
            </a:fld>
            <a:endParaRPr lang="en-US"/>
          </a:p>
        </p:txBody>
      </p:sp>
      <p:sp>
        <p:nvSpPr>
          <p:cNvPr id="4" name="Title 1">
            <a:extLst>
              <a:ext uri="{FF2B5EF4-FFF2-40B4-BE49-F238E27FC236}">
                <a16:creationId xmlns:a16="http://schemas.microsoft.com/office/drawing/2014/main" id="{24E94AB9-FC9A-4149-88E1-C6EEB636FA1B}"/>
              </a:ext>
            </a:extLst>
          </p:cNvPr>
          <p:cNvSpPr txBox="1">
            <a:spLocks/>
          </p:cNvSpPr>
          <p:nvPr/>
        </p:nvSpPr>
        <p:spPr>
          <a:xfrm>
            <a:off x="838200" y="690817"/>
            <a:ext cx="10515600" cy="7051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Times New Roman" panose="02020603050405020304" pitchFamily="18" charset="0"/>
                <a:cs typeface="Times New Roman" panose="02020603050405020304" pitchFamily="18" charset="0"/>
              </a:rPr>
              <a:t>Box-Jenkins</a:t>
            </a:r>
          </a:p>
        </p:txBody>
      </p:sp>
      <p:sp>
        <p:nvSpPr>
          <p:cNvPr id="6" name="TextBox 5">
            <a:extLst>
              <a:ext uri="{FF2B5EF4-FFF2-40B4-BE49-F238E27FC236}">
                <a16:creationId xmlns:a16="http://schemas.microsoft.com/office/drawing/2014/main" id="{C6A46E45-E470-49C5-90FF-011C9800191B}"/>
              </a:ext>
            </a:extLst>
          </p:cNvPr>
          <p:cNvSpPr txBox="1"/>
          <p:nvPr/>
        </p:nvSpPr>
        <p:spPr>
          <a:xfrm>
            <a:off x="440436" y="1395984"/>
            <a:ext cx="11574780"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Box-Jenkins Model is a forecasting methodology using regression studies on time series data.</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methodology is predicated on the assumption that past occurrences influence future ones.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Box-Jenkins Model is best suited for forecasting within time frames of 18 months or less.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Autoregressive integrated moving average (ARIMA) models are a form of Box-Jenkins model.</a:t>
            </a:r>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Source: </a:t>
            </a:r>
            <a:r>
              <a:rPr lang="en-US" sz="2000" dirty="0">
                <a:latin typeface="Times New Roman" panose="02020603050405020304" pitchFamily="18" charset="0"/>
                <a:cs typeface="Times New Roman" panose="02020603050405020304" pitchFamily="18" charset="0"/>
                <a:hlinkClick r:id="rId2"/>
              </a:rPr>
              <a:t>https://www.investopedia.com/terms/b/box-jenkins-model.asp</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6918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2466</TotalTime>
  <Words>1766</Words>
  <Application>Microsoft Office PowerPoint</Application>
  <PresentationFormat>Widescreen</PresentationFormat>
  <Paragraphs>97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Analytical Methods</vt:lpstr>
      <vt:lpstr>Analytical Methods</vt:lpstr>
      <vt:lpstr>Analytical Methods</vt:lpstr>
      <vt:lpstr>Analytical Methods</vt:lpstr>
      <vt:lpstr>Analytical Methods</vt:lpstr>
      <vt:lpstr>Analytical Methods</vt:lpstr>
      <vt:lpstr>Analytical Methods</vt:lpstr>
      <vt:lpstr>Analytical Methods</vt:lpstr>
      <vt:lpstr>Analytical Methods</vt:lpstr>
      <vt:lpstr>Analytical Methods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shohel ovro</dc:creator>
  <cp:lastModifiedBy>shohel ovro</cp:lastModifiedBy>
  <cp:revision>63</cp:revision>
  <dcterms:created xsi:type="dcterms:W3CDTF">2021-11-25T10:26:16Z</dcterms:created>
  <dcterms:modified xsi:type="dcterms:W3CDTF">2021-12-05T09:19:04Z</dcterms:modified>
</cp:coreProperties>
</file>