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1"/>
  </p:notesMasterIdLst>
  <p:sldIdLst>
    <p:sldId id="302" r:id="rId3"/>
    <p:sldId id="329" r:id="rId4"/>
    <p:sldId id="305" r:id="rId5"/>
    <p:sldId id="333" r:id="rId6"/>
    <p:sldId id="334" r:id="rId7"/>
    <p:sldId id="338" r:id="rId8"/>
    <p:sldId id="295" r:id="rId9"/>
    <p:sldId id="298" r:id="rId10"/>
    <p:sldId id="257" r:id="rId11"/>
    <p:sldId id="331" r:id="rId12"/>
    <p:sldId id="337" r:id="rId13"/>
    <p:sldId id="330" r:id="rId14"/>
    <p:sldId id="314" r:id="rId15"/>
    <p:sldId id="326" r:id="rId16"/>
    <p:sldId id="327" r:id="rId17"/>
    <p:sldId id="274" r:id="rId18"/>
    <p:sldId id="339" r:id="rId19"/>
    <p:sldId id="340" r:id="rId2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4" d="100"/>
          <a:sy n="74" d="100"/>
        </p:scale>
        <p:origin x="1290"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78B115-16C8-4685-86C0-C9F54A453D1B}" type="datetimeFigureOut">
              <a:rPr kumimoji="1" lang="ja-JP" altLang="en-US" smtClean="0"/>
              <a:t>2021/12/2</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2BF8A9-5865-405E-B38F-E3CA191E941B}" type="slidenum">
              <a:rPr kumimoji="1" lang="ja-JP" altLang="en-US" smtClean="0"/>
              <a:t>‹#›</a:t>
            </a:fld>
            <a:endParaRPr kumimoji="1" lang="ja-JP" altLang="en-US"/>
          </a:p>
        </p:txBody>
      </p:sp>
    </p:spTree>
    <p:extLst>
      <p:ext uri="{BB962C8B-B14F-4D97-AF65-F5344CB8AC3E}">
        <p14:creationId xmlns:p14="http://schemas.microsoft.com/office/powerpoint/2010/main" val="216980714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2915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04c3eaf3f4_2_1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04c3eaf3f4_2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2021/12/2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2021/12/2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2021/12/2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276374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F261A-4D09-4369-B7AD-5ABA4111A90B}"/>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0D4D8F65-D390-4189-8E31-C458DAE3A4A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D83199EB-D9FA-4140-85F2-3FEF80B3A13E}"/>
              </a:ext>
            </a:extLst>
          </p:cNvPr>
          <p:cNvSpPr>
            <a:spLocks noGrp="1"/>
          </p:cNvSpPr>
          <p:nvPr>
            <p:ph type="dt" sz="half" idx="10"/>
          </p:nvPr>
        </p:nvSpPr>
        <p:spPr/>
        <p:txBody>
          <a:bodyPr/>
          <a:lstStyle/>
          <a:p>
            <a:fld id="{22462BCE-9872-4FA2-9586-76729854DDF3}" type="datetimeFigureOut">
              <a:rPr lang="en-US" smtClean="0"/>
              <a:t>12/2/2021</a:t>
            </a:fld>
            <a:endParaRPr lang="en-US"/>
          </a:p>
        </p:txBody>
      </p:sp>
      <p:sp>
        <p:nvSpPr>
          <p:cNvPr id="5" name="Footer Placeholder 4">
            <a:extLst>
              <a:ext uri="{FF2B5EF4-FFF2-40B4-BE49-F238E27FC236}">
                <a16:creationId xmlns:a16="http://schemas.microsoft.com/office/drawing/2014/main" id="{273ED0EC-B9A5-4EB5-9278-A2646D68A9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374260-FB69-45E3-B470-C84333FBCB9B}"/>
              </a:ext>
            </a:extLst>
          </p:cNvPr>
          <p:cNvSpPr>
            <a:spLocks noGrp="1"/>
          </p:cNvSpPr>
          <p:nvPr>
            <p:ph type="sldNum" sz="quarter" idx="12"/>
          </p:nvPr>
        </p:nvSpPr>
        <p:spPr/>
        <p:txBody>
          <a:bodyPr/>
          <a:lstStyle/>
          <a:p>
            <a:fld id="{EA1AF102-4FCE-4B15-B0FF-42BFE7E97C61}" type="slidenum">
              <a:rPr lang="en-US" smtClean="0"/>
              <a:t>‹#›</a:t>
            </a:fld>
            <a:endParaRPr lang="en-US"/>
          </a:p>
        </p:txBody>
      </p:sp>
    </p:spTree>
    <p:extLst>
      <p:ext uri="{BB962C8B-B14F-4D97-AF65-F5344CB8AC3E}">
        <p14:creationId xmlns:p14="http://schemas.microsoft.com/office/powerpoint/2010/main" val="2682453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0573A-2D38-4606-A12B-1943DFEE01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4FF5B7-7D8C-4940-B894-D313416F68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B63C74-0A37-4852-B843-A90533655B92}"/>
              </a:ext>
            </a:extLst>
          </p:cNvPr>
          <p:cNvSpPr>
            <a:spLocks noGrp="1"/>
          </p:cNvSpPr>
          <p:nvPr>
            <p:ph type="dt" sz="half" idx="10"/>
          </p:nvPr>
        </p:nvSpPr>
        <p:spPr/>
        <p:txBody>
          <a:bodyPr/>
          <a:lstStyle/>
          <a:p>
            <a:fld id="{22462BCE-9872-4FA2-9586-76729854DDF3}" type="datetimeFigureOut">
              <a:rPr lang="en-US" smtClean="0"/>
              <a:t>12/2/2021</a:t>
            </a:fld>
            <a:endParaRPr lang="en-US"/>
          </a:p>
        </p:txBody>
      </p:sp>
      <p:sp>
        <p:nvSpPr>
          <p:cNvPr id="5" name="Footer Placeholder 4">
            <a:extLst>
              <a:ext uri="{FF2B5EF4-FFF2-40B4-BE49-F238E27FC236}">
                <a16:creationId xmlns:a16="http://schemas.microsoft.com/office/drawing/2014/main" id="{8AC7E844-B183-435B-9B40-7262CD9998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D94C45-F628-436B-9F15-E0186EE2A435}"/>
              </a:ext>
            </a:extLst>
          </p:cNvPr>
          <p:cNvSpPr>
            <a:spLocks noGrp="1"/>
          </p:cNvSpPr>
          <p:nvPr>
            <p:ph type="sldNum" sz="quarter" idx="12"/>
          </p:nvPr>
        </p:nvSpPr>
        <p:spPr/>
        <p:txBody>
          <a:bodyPr/>
          <a:lstStyle/>
          <a:p>
            <a:fld id="{EA1AF102-4FCE-4B15-B0FF-42BFE7E97C61}" type="slidenum">
              <a:rPr lang="en-US" smtClean="0"/>
              <a:t>‹#›</a:t>
            </a:fld>
            <a:endParaRPr lang="en-US"/>
          </a:p>
        </p:txBody>
      </p:sp>
    </p:spTree>
    <p:extLst>
      <p:ext uri="{BB962C8B-B14F-4D97-AF65-F5344CB8AC3E}">
        <p14:creationId xmlns:p14="http://schemas.microsoft.com/office/powerpoint/2010/main" val="40622221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1EADC-D1D1-4959-BDD6-96E643B745CF}"/>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5429160B-7D86-46B0-AFE1-2A0D05351C93}"/>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6A25EC-95FB-477F-ABA4-9EED99871672}"/>
              </a:ext>
            </a:extLst>
          </p:cNvPr>
          <p:cNvSpPr>
            <a:spLocks noGrp="1"/>
          </p:cNvSpPr>
          <p:nvPr>
            <p:ph type="dt" sz="half" idx="10"/>
          </p:nvPr>
        </p:nvSpPr>
        <p:spPr/>
        <p:txBody>
          <a:bodyPr/>
          <a:lstStyle/>
          <a:p>
            <a:fld id="{22462BCE-9872-4FA2-9586-76729854DDF3}" type="datetimeFigureOut">
              <a:rPr lang="en-US" smtClean="0"/>
              <a:t>12/2/2021</a:t>
            </a:fld>
            <a:endParaRPr lang="en-US"/>
          </a:p>
        </p:txBody>
      </p:sp>
      <p:sp>
        <p:nvSpPr>
          <p:cNvPr id="5" name="Footer Placeholder 4">
            <a:extLst>
              <a:ext uri="{FF2B5EF4-FFF2-40B4-BE49-F238E27FC236}">
                <a16:creationId xmlns:a16="http://schemas.microsoft.com/office/drawing/2014/main" id="{423BE556-CE46-4A20-8BA8-5F3300A30F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617C8C-8ABD-462D-A698-172F31358FCE}"/>
              </a:ext>
            </a:extLst>
          </p:cNvPr>
          <p:cNvSpPr>
            <a:spLocks noGrp="1"/>
          </p:cNvSpPr>
          <p:nvPr>
            <p:ph type="sldNum" sz="quarter" idx="12"/>
          </p:nvPr>
        </p:nvSpPr>
        <p:spPr/>
        <p:txBody>
          <a:bodyPr/>
          <a:lstStyle/>
          <a:p>
            <a:fld id="{EA1AF102-4FCE-4B15-B0FF-42BFE7E97C61}" type="slidenum">
              <a:rPr lang="en-US" smtClean="0"/>
              <a:t>‹#›</a:t>
            </a:fld>
            <a:endParaRPr lang="en-US"/>
          </a:p>
        </p:txBody>
      </p:sp>
    </p:spTree>
    <p:extLst>
      <p:ext uri="{BB962C8B-B14F-4D97-AF65-F5344CB8AC3E}">
        <p14:creationId xmlns:p14="http://schemas.microsoft.com/office/powerpoint/2010/main" val="3782680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63EC0-C57B-4580-A2A8-56B6F35ABB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CA678F-9638-42FE-BA97-6C22BA91074C}"/>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A9C5DE-4A9E-4FAF-B7C8-3450AA7841D1}"/>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7D7E65-0F9C-492C-833C-596AD4969882}"/>
              </a:ext>
            </a:extLst>
          </p:cNvPr>
          <p:cNvSpPr>
            <a:spLocks noGrp="1"/>
          </p:cNvSpPr>
          <p:nvPr>
            <p:ph type="dt" sz="half" idx="10"/>
          </p:nvPr>
        </p:nvSpPr>
        <p:spPr/>
        <p:txBody>
          <a:bodyPr/>
          <a:lstStyle/>
          <a:p>
            <a:fld id="{22462BCE-9872-4FA2-9586-76729854DDF3}" type="datetimeFigureOut">
              <a:rPr lang="en-US" smtClean="0"/>
              <a:t>12/2/2021</a:t>
            </a:fld>
            <a:endParaRPr lang="en-US"/>
          </a:p>
        </p:txBody>
      </p:sp>
      <p:sp>
        <p:nvSpPr>
          <p:cNvPr id="6" name="Footer Placeholder 5">
            <a:extLst>
              <a:ext uri="{FF2B5EF4-FFF2-40B4-BE49-F238E27FC236}">
                <a16:creationId xmlns:a16="http://schemas.microsoft.com/office/drawing/2014/main" id="{A99E87B5-66DE-4FF9-B90D-211592F09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0EF500-2283-44F2-93A7-837601B41E0B}"/>
              </a:ext>
            </a:extLst>
          </p:cNvPr>
          <p:cNvSpPr>
            <a:spLocks noGrp="1"/>
          </p:cNvSpPr>
          <p:nvPr>
            <p:ph type="sldNum" sz="quarter" idx="12"/>
          </p:nvPr>
        </p:nvSpPr>
        <p:spPr/>
        <p:txBody>
          <a:bodyPr/>
          <a:lstStyle/>
          <a:p>
            <a:fld id="{EA1AF102-4FCE-4B15-B0FF-42BFE7E97C61}" type="slidenum">
              <a:rPr lang="en-US" smtClean="0"/>
              <a:t>‹#›</a:t>
            </a:fld>
            <a:endParaRPr lang="en-US"/>
          </a:p>
        </p:txBody>
      </p:sp>
    </p:spTree>
    <p:extLst>
      <p:ext uri="{BB962C8B-B14F-4D97-AF65-F5344CB8AC3E}">
        <p14:creationId xmlns:p14="http://schemas.microsoft.com/office/powerpoint/2010/main" val="23572318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547B-9318-44B7-A81C-4781F992D092}"/>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C02AC6-55BC-4B48-B3AF-DAF5FB4E901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19575FBF-0BF3-4900-8EF9-609571A57065}"/>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7C33AB-C171-41EE-B62D-F954A1B3E3C2}"/>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E6B8458F-C951-4974-93F3-A84CAC840FE1}"/>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CA961D-6D25-4D91-99E9-20F1ED8151CE}"/>
              </a:ext>
            </a:extLst>
          </p:cNvPr>
          <p:cNvSpPr>
            <a:spLocks noGrp="1"/>
          </p:cNvSpPr>
          <p:nvPr>
            <p:ph type="dt" sz="half" idx="10"/>
          </p:nvPr>
        </p:nvSpPr>
        <p:spPr/>
        <p:txBody>
          <a:bodyPr/>
          <a:lstStyle/>
          <a:p>
            <a:fld id="{22462BCE-9872-4FA2-9586-76729854DDF3}" type="datetimeFigureOut">
              <a:rPr lang="en-US" smtClean="0"/>
              <a:t>12/2/2021</a:t>
            </a:fld>
            <a:endParaRPr lang="en-US"/>
          </a:p>
        </p:txBody>
      </p:sp>
      <p:sp>
        <p:nvSpPr>
          <p:cNvPr id="8" name="Footer Placeholder 7">
            <a:extLst>
              <a:ext uri="{FF2B5EF4-FFF2-40B4-BE49-F238E27FC236}">
                <a16:creationId xmlns:a16="http://schemas.microsoft.com/office/drawing/2014/main" id="{0DC4095D-991D-443E-8572-44D271C878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12B61F-39AD-4524-A05C-AD89D68F0541}"/>
              </a:ext>
            </a:extLst>
          </p:cNvPr>
          <p:cNvSpPr>
            <a:spLocks noGrp="1"/>
          </p:cNvSpPr>
          <p:nvPr>
            <p:ph type="sldNum" sz="quarter" idx="12"/>
          </p:nvPr>
        </p:nvSpPr>
        <p:spPr/>
        <p:txBody>
          <a:bodyPr/>
          <a:lstStyle/>
          <a:p>
            <a:fld id="{EA1AF102-4FCE-4B15-B0FF-42BFE7E97C61}" type="slidenum">
              <a:rPr lang="en-US" smtClean="0"/>
              <a:t>‹#›</a:t>
            </a:fld>
            <a:endParaRPr lang="en-US"/>
          </a:p>
        </p:txBody>
      </p:sp>
    </p:spTree>
    <p:extLst>
      <p:ext uri="{BB962C8B-B14F-4D97-AF65-F5344CB8AC3E}">
        <p14:creationId xmlns:p14="http://schemas.microsoft.com/office/powerpoint/2010/main" val="331163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03E0D-2699-4C22-9265-39314DEFC3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BEE76F-5E3A-48B2-B99E-E55F906B91DE}"/>
              </a:ext>
            </a:extLst>
          </p:cNvPr>
          <p:cNvSpPr>
            <a:spLocks noGrp="1"/>
          </p:cNvSpPr>
          <p:nvPr>
            <p:ph type="dt" sz="half" idx="10"/>
          </p:nvPr>
        </p:nvSpPr>
        <p:spPr/>
        <p:txBody>
          <a:bodyPr/>
          <a:lstStyle/>
          <a:p>
            <a:fld id="{22462BCE-9872-4FA2-9586-76729854DDF3}" type="datetimeFigureOut">
              <a:rPr lang="en-US" smtClean="0"/>
              <a:t>12/2/2021</a:t>
            </a:fld>
            <a:endParaRPr lang="en-US"/>
          </a:p>
        </p:txBody>
      </p:sp>
      <p:sp>
        <p:nvSpPr>
          <p:cNvPr id="4" name="Footer Placeholder 3">
            <a:extLst>
              <a:ext uri="{FF2B5EF4-FFF2-40B4-BE49-F238E27FC236}">
                <a16:creationId xmlns:a16="http://schemas.microsoft.com/office/drawing/2014/main" id="{CE070D89-55FD-4CB2-8B27-AFBE90D1D0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C05CF8-85C0-4F41-96BC-AE904BAD6B07}"/>
              </a:ext>
            </a:extLst>
          </p:cNvPr>
          <p:cNvSpPr>
            <a:spLocks noGrp="1"/>
          </p:cNvSpPr>
          <p:nvPr>
            <p:ph type="sldNum" sz="quarter" idx="12"/>
          </p:nvPr>
        </p:nvSpPr>
        <p:spPr/>
        <p:txBody>
          <a:bodyPr/>
          <a:lstStyle/>
          <a:p>
            <a:fld id="{EA1AF102-4FCE-4B15-B0FF-42BFE7E97C61}" type="slidenum">
              <a:rPr lang="en-US" smtClean="0"/>
              <a:t>‹#›</a:t>
            </a:fld>
            <a:endParaRPr lang="en-US"/>
          </a:p>
        </p:txBody>
      </p:sp>
    </p:spTree>
    <p:extLst>
      <p:ext uri="{BB962C8B-B14F-4D97-AF65-F5344CB8AC3E}">
        <p14:creationId xmlns:p14="http://schemas.microsoft.com/office/powerpoint/2010/main" val="2994293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03F4BF-2D36-4189-BB5B-A127FA1E1431}"/>
              </a:ext>
            </a:extLst>
          </p:cNvPr>
          <p:cNvSpPr>
            <a:spLocks noGrp="1"/>
          </p:cNvSpPr>
          <p:nvPr>
            <p:ph type="dt" sz="half" idx="10"/>
          </p:nvPr>
        </p:nvSpPr>
        <p:spPr/>
        <p:txBody>
          <a:bodyPr/>
          <a:lstStyle/>
          <a:p>
            <a:fld id="{22462BCE-9872-4FA2-9586-76729854DDF3}" type="datetimeFigureOut">
              <a:rPr lang="en-US" smtClean="0"/>
              <a:t>12/2/2021</a:t>
            </a:fld>
            <a:endParaRPr lang="en-US"/>
          </a:p>
        </p:txBody>
      </p:sp>
      <p:sp>
        <p:nvSpPr>
          <p:cNvPr id="3" name="Footer Placeholder 2">
            <a:extLst>
              <a:ext uri="{FF2B5EF4-FFF2-40B4-BE49-F238E27FC236}">
                <a16:creationId xmlns:a16="http://schemas.microsoft.com/office/drawing/2014/main" id="{5F8EFCF4-FC39-4585-94B0-C2B10FABCF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D09D37-C54E-4D95-A84D-02204FD75779}"/>
              </a:ext>
            </a:extLst>
          </p:cNvPr>
          <p:cNvSpPr>
            <a:spLocks noGrp="1"/>
          </p:cNvSpPr>
          <p:nvPr>
            <p:ph type="sldNum" sz="quarter" idx="12"/>
          </p:nvPr>
        </p:nvSpPr>
        <p:spPr/>
        <p:txBody>
          <a:bodyPr/>
          <a:lstStyle/>
          <a:p>
            <a:fld id="{EA1AF102-4FCE-4B15-B0FF-42BFE7E97C61}" type="slidenum">
              <a:rPr lang="en-US" smtClean="0"/>
              <a:t>‹#›</a:t>
            </a:fld>
            <a:endParaRPr lang="en-US"/>
          </a:p>
        </p:txBody>
      </p:sp>
    </p:spTree>
    <p:extLst>
      <p:ext uri="{BB962C8B-B14F-4D97-AF65-F5344CB8AC3E}">
        <p14:creationId xmlns:p14="http://schemas.microsoft.com/office/powerpoint/2010/main" val="661214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2021/12/2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AF6B3-61C4-4D08-990A-DD07B23A792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B414450E-3D58-4538-B7AB-195438AD4D8D}"/>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888CDE-E75C-4D68-A7CF-E40E4CF0D13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A3AA3FD-C691-4D63-B875-D6FEC6CB50A5}"/>
              </a:ext>
            </a:extLst>
          </p:cNvPr>
          <p:cNvSpPr>
            <a:spLocks noGrp="1"/>
          </p:cNvSpPr>
          <p:nvPr>
            <p:ph type="dt" sz="half" idx="10"/>
          </p:nvPr>
        </p:nvSpPr>
        <p:spPr/>
        <p:txBody>
          <a:bodyPr/>
          <a:lstStyle/>
          <a:p>
            <a:fld id="{22462BCE-9872-4FA2-9586-76729854DDF3}" type="datetimeFigureOut">
              <a:rPr lang="en-US" smtClean="0"/>
              <a:t>12/2/2021</a:t>
            </a:fld>
            <a:endParaRPr lang="en-US"/>
          </a:p>
        </p:txBody>
      </p:sp>
      <p:sp>
        <p:nvSpPr>
          <p:cNvPr id="6" name="Footer Placeholder 5">
            <a:extLst>
              <a:ext uri="{FF2B5EF4-FFF2-40B4-BE49-F238E27FC236}">
                <a16:creationId xmlns:a16="http://schemas.microsoft.com/office/drawing/2014/main" id="{02CCE772-5142-4EF3-8E3A-9DF62B4614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6253C8-23ED-4749-B973-DF40E0DEAA32}"/>
              </a:ext>
            </a:extLst>
          </p:cNvPr>
          <p:cNvSpPr>
            <a:spLocks noGrp="1"/>
          </p:cNvSpPr>
          <p:nvPr>
            <p:ph type="sldNum" sz="quarter" idx="12"/>
          </p:nvPr>
        </p:nvSpPr>
        <p:spPr/>
        <p:txBody>
          <a:bodyPr/>
          <a:lstStyle/>
          <a:p>
            <a:fld id="{EA1AF102-4FCE-4B15-B0FF-42BFE7E97C61}" type="slidenum">
              <a:rPr lang="en-US" smtClean="0"/>
              <a:t>‹#›</a:t>
            </a:fld>
            <a:endParaRPr lang="en-US"/>
          </a:p>
        </p:txBody>
      </p:sp>
    </p:spTree>
    <p:extLst>
      <p:ext uri="{BB962C8B-B14F-4D97-AF65-F5344CB8AC3E}">
        <p14:creationId xmlns:p14="http://schemas.microsoft.com/office/powerpoint/2010/main" val="8846355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3DA9E-0CEA-483F-A4C9-645489BEF50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4CC8A207-2126-4877-9B31-B95BD03BFC0F}"/>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FFC0E3FF-6A2A-49D9-B807-28036C47CB9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C09DF80-ACBE-4D2D-A3DD-F79F2D08E815}"/>
              </a:ext>
            </a:extLst>
          </p:cNvPr>
          <p:cNvSpPr>
            <a:spLocks noGrp="1"/>
          </p:cNvSpPr>
          <p:nvPr>
            <p:ph type="dt" sz="half" idx="10"/>
          </p:nvPr>
        </p:nvSpPr>
        <p:spPr/>
        <p:txBody>
          <a:bodyPr/>
          <a:lstStyle/>
          <a:p>
            <a:fld id="{22462BCE-9872-4FA2-9586-76729854DDF3}" type="datetimeFigureOut">
              <a:rPr lang="en-US" smtClean="0"/>
              <a:t>12/2/2021</a:t>
            </a:fld>
            <a:endParaRPr lang="en-US"/>
          </a:p>
        </p:txBody>
      </p:sp>
      <p:sp>
        <p:nvSpPr>
          <p:cNvPr id="6" name="Footer Placeholder 5">
            <a:extLst>
              <a:ext uri="{FF2B5EF4-FFF2-40B4-BE49-F238E27FC236}">
                <a16:creationId xmlns:a16="http://schemas.microsoft.com/office/drawing/2014/main" id="{E6FF1256-FDD5-453E-93D0-F77F31C6DF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8013FA-99D2-4F2B-A97D-24FCDF7402D0}"/>
              </a:ext>
            </a:extLst>
          </p:cNvPr>
          <p:cNvSpPr>
            <a:spLocks noGrp="1"/>
          </p:cNvSpPr>
          <p:nvPr>
            <p:ph type="sldNum" sz="quarter" idx="12"/>
          </p:nvPr>
        </p:nvSpPr>
        <p:spPr/>
        <p:txBody>
          <a:bodyPr/>
          <a:lstStyle/>
          <a:p>
            <a:fld id="{EA1AF102-4FCE-4B15-B0FF-42BFE7E97C61}" type="slidenum">
              <a:rPr lang="en-US" smtClean="0"/>
              <a:t>‹#›</a:t>
            </a:fld>
            <a:endParaRPr lang="en-US"/>
          </a:p>
        </p:txBody>
      </p:sp>
    </p:spTree>
    <p:extLst>
      <p:ext uri="{BB962C8B-B14F-4D97-AF65-F5344CB8AC3E}">
        <p14:creationId xmlns:p14="http://schemas.microsoft.com/office/powerpoint/2010/main" val="290366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480FF-FCCF-46A5-94A9-CEB12370DC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FC3A14-4E72-450E-9C18-2A286B24A4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AF52C4-A6B7-4FBC-AC84-4D6D479266F1}"/>
              </a:ext>
            </a:extLst>
          </p:cNvPr>
          <p:cNvSpPr>
            <a:spLocks noGrp="1"/>
          </p:cNvSpPr>
          <p:nvPr>
            <p:ph type="dt" sz="half" idx="10"/>
          </p:nvPr>
        </p:nvSpPr>
        <p:spPr/>
        <p:txBody>
          <a:bodyPr/>
          <a:lstStyle/>
          <a:p>
            <a:fld id="{22462BCE-9872-4FA2-9586-76729854DDF3}" type="datetimeFigureOut">
              <a:rPr lang="en-US" smtClean="0"/>
              <a:t>12/2/2021</a:t>
            </a:fld>
            <a:endParaRPr lang="en-US"/>
          </a:p>
        </p:txBody>
      </p:sp>
      <p:sp>
        <p:nvSpPr>
          <p:cNvPr id="5" name="Footer Placeholder 4">
            <a:extLst>
              <a:ext uri="{FF2B5EF4-FFF2-40B4-BE49-F238E27FC236}">
                <a16:creationId xmlns:a16="http://schemas.microsoft.com/office/drawing/2014/main" id="{B0FEB1CB-7FB6-4153-A54E-0D891B580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4C3600-519F-4EDF-804F-119A8347E4FD}"/>
              </a:ext>
            </a:extLst>
          </p:cNvPr>
          <p:cNvSpPr>
            <a:spLocks noGrp="1"/>
          </p:cNvSpPr>
          <p:nvPr>
            <p:ph type="sldNum" sz="quarter" idx="12"/>
          </p:nvPr>
        </p:nvSpPr>
        <p:spPr/>
        <p:txBody>
          <a:bodyPr/>
          <a:lstStyle/>
          <a:p>
            <a:fld id="{EA1AF102-4FCE-4B15-B0FF-42BFE7E97C61}" type="slidenum">
              <a:rPr lang="en-US" smtClean="0"/>
              <a:t>‹#›</a:t>
            </a:fld>
            <a:endParaRPr lang="en-US"/>
          </a:p>
        </p:txBody>
      </p:sp>
    </p:spTree>
    <p:extLst>
      <p:ext uri="{BB962C8B-B14F-4D97-AF65-F5344CB8AC3E}">
        <p14:creationId xmlns:p14="http://schemas.microsoft.com/office/powerpoint/2010/main" val="27904871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B34816-2D73-44CF-84BF-0A70DED2F6D0}"/>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8F320E-39E1-4DC5-BA4E-E682B026AA4B}"/>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7875A8-6CC5-4C81-8A46-958F2802E199}"/>
              </a:ext>
            </a:extLst>
          </p:cNvPr>
          <p:cNvSpPr>
            <a:spLocks noGrp="1"/>
          </p:cNvSpPr>
          <p:nvPr>
            <p:ph type="dt" sz="half" idx="10"/>
          </p:nvPr>
        </p:nvSpPr>
        <p:spPr/>
        <p:txBody>
          <a:bodyPr/>
          <a:lstStyle/>
          <a:p>
            <a:fld id="{22462BCE-9872-4FA2-9586-76729854DDF3}" type="datetimeFigureOut">
              <a:rPr lang="en-US" smtClean="0"/>
              <a:t>12/2/2021</a:t>
            </a:fld>
            <a:endParaRPr lang="en-US"/>
          </a:p>
        </p:txBody>
      </p:sp>
      <p:sp>
        <p:nvSpPr>
          <p:cNvPr id="5" name="Footer Placeholder 4">
            <a:extLst>
              <a:ext uri="{FF2B5EF4-FFF2-40B4-BE49-F238E27FC236}">
                <a16:creationId xmlns:a16="http://schemas.microsoft.com/office/drawing/2014/main" id="{0076DCA6-0040-4AE6-B269-4D4C3A33ED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E8B402-9C2B-458D-B4FF-6847A0519E41}"/>
              </a:ext>
            </a:extLst>
          </p:cNvPr>
          <p:cNvSpPr>
            <a:spLocks noGrp="1"/>
          </p:cNvSpPr>
          <p:nvPr>
            <p:ph type="sldNum" sz="quarter" idx="12"/>
          </p:nvPr>
        </p:nvSpPr>
        <p:spPr/>
        <p:txBody>
          <a:bodyPr/>
          <a:lstStyle/>
          <a:p>
            <a:fld id="{EA1AF102-4FCE-4B15-B0FF-42BFE7E97C61}" type="slidenum">
              <a:rPr lang="en-US" smtClean="0"/>
              <a:t>‹#›</a:t>
            </a:fld>
            <a:endParaRPr lang="en-US"/>
          </a:p>
        </p:txBody>
      </p:sp>
    </p:spTree>
    <p:extLst>
      <p:ext uri="{BB962C8B-B14F-4D97-AF65-F5344CB8AC3E}">
        <p14:creationId xmlns:p14="http://schemas.microsoft.com/office/powerpoint/2010/main" val="2799431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2021/12/2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2021/12/2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t>2021/12/2</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t>2021/12/2</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t>2021/12/2</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2021/12/2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2021/12/2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t>2021/12/2</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194C79-5CEB-4142-A24F-234E4F0025F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51AEE2-B7AB-41B6-8FE0-0CA9DBC8CA9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0EB911-6161-43C0-A88F-724166B268F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2462BCE-9872-4FA2-9586-76729854DDF3}" type="datetimeFigureOut">
              <a:rPr lang="en-US" smtClean="0"/>
              <a:t>12/2/2021</a:t>
            </a:fld>
            <a:endParaRPr lang="en-US"/>
          </a:p>
        </p:txBody>
      </p:sp>
      <p:sp>
        <p:nvSpPr>
          <p:cNvPr id="5" name="Footer Placeholder 4">
            <a:extLst>
              <a:ext uri="{FF2B5EF4-FFF2-40B4-BE49-F238E27FC236}">
                <a16:creationId xmlns:a16="http://schemas.microsoft.com/office/drawing/2014/main" id="{37B829F9-98DC-46DB-A777-B50C07070E6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EF1ECF-0A63-4F3E-B568-C4C828CA7F5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A1AF102-4FCE-4B15-B0FF-42BFE7E97C61}" type="slidenum">
              <a:rPr lang="en-US" smtClean="0"/>
              <a:t>‹#›</a:t>
            </a:fld>
            <a:endParaRPr lang="en-US"/>
          </a:p>
        </p:txBody>
      </p:sp>
    </p:spTree>
    <p:extLst>
      <p:ext uri="{BB962C8B-B14F-4D97-AF65-F5344CB8AC3E}">
        <p14:creationId xmlns:p14="http://schemas.microsoft.com/office/powerpoint/2010/main" val="39839843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sciencedirect.com/science/article/pii/S0168192315008163#bib0110" TargetMode="External"/><Relationship Id="rId3" Type="http://schemas.openxmlformats.org/officeDocument/2006/relationships/hyperlink" Target="https://www.sciencedirect.com/science/article/pii/S0168192315008163#bib0285" TargetMode="External"/><Relationship Id="rId7" Type="http://schemas.openxmlformats.org/officeDocument/2006/relationships/hyperlink" Target="https://www.sciencedirect.com/science/article/pii/S0168192315008163#bib0309" TargetMode="External"/><Relationship Id="rId2" Type="http://schemas.openxmlformats.org/officeDocument/2006/relationships/hyperlink" Target="https://www.sciencedirect.com/science/article/pii/S0168192315008163#bib0145" TargetMode="External"/><Relationship Id="rId1" Type="http://schemas.openxmlformats.org/officeDocument/2006/relationships/slideLayout" Target="../slideLayouts/slideLayout13.xml"/><Relationship Id="rId6" Type="http://schemas.openxmlformats.org/officeDocument/2006/relationships/hyperlink" Target="https://www.sciencedirect.com/science/article/pii/S0168192315008163#bib0179" TargetMode="External"/><Relationship Id="rId5" Type="http://schemas.openxmlformats.org/officeDocument/2006/relationships/hyperlink" Target="https://www.sciencedirect.com/science/article/pii/S0168192315008163#bib0115" TargetMode="External"/><Relationship Id="rId10" Type="http://schemas.openxmlformats.org/officeDocument/2006/relationships/hyperlink" Target="https://www.sciencedirect.com/science/article/pii/S0168192315008163#bib0075" TargetMode="External"/><Relationship Id="rId4" Type="http://schemas.openxmlformats.org/officeDocument/2006/relationships/hyperlink" Target="https://www.sciencedirect.com/science/article/pii/S0168192315008163#bib0406" TargetMode="External"/><Relationship Id="rId9" Type="http://schemas.openxmlformats.org/officeDocument/2006/relationships/hyperlink" Target="https://www.sciencedirect.com/science/article/pii/S0168192315008163#bib024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4678E-483E-4641-B8AA-96BAEE1937F6}"/>
              </a:ext>
            </a:extLst>
          </p:cNvPr>
          <p:cNvSpPr>
            <a:spLocks noGrp="1"/>
          </p:cNvSpPr>
          <p:nvPr>
            <p:ph type="ctrTitle"/>
          </p:nvPr>
        </p:nvSpPr>
        <p:spPr>
          <a:xfrm>
            <a:off x="430530" y="167323"/>
            <a:ext cx="8282940" cy="1655762"/>
          </a:xfrm>
        </p:spPr>
        <p:txBody>
          <a:bodyPr>
            <a:normAutofit/>
          </a:bodyPr>
          <a:lstStyle/>
          <a:p>
            <a:r>
              <a:rPr lang="en-US" sz="3600" dirty="0">
                <a:latin typeface="Maiandra GD" panose="020E0502030308020204" pitchFamily="34" charset="0"/>
              </a:rPr>
              <a:t>Application of Hyperspectral Sensors in Agricultural Monitoring System</a:t>
            </a:r>
          </a:p>
        </p:txBody>
      </p:sp>
      <p:sp>
        <p:nvSpPr>
          <p:cNvPr id="3" name="Subtitle 2">
            <a:extLst>
              <a:ext uri="{FF2B5EF4-FFF2-40B4-BE49-F238E27FC236}">
                <a16:creationId xmlns:a16="http://schemas.microsoft.com/office/drawing/2014/main" id="{0A1BCC33-5F19-4C0E-A7BA-202FC0C20757}"/>
              </a:ext>
            </a:extLst>
          </p:cNvPr>
          <p:cNvSpPr>
            <a:spLocks noGrp="1"/>
          </p:cNvSpPr>
          <p:nvPr>
            <p:ph type="subTitle" idx="1"/>
          </p:nvPr>
        </p:nvSpPr>
        <p:spPr>
          <a:xfrm>
            <a:off x="1028700" y="1894205"/>
            <a:ext cx="6858000" cy="482282"/>
          </a:xfrm>
        </p:spPr>
        <p:txBody>
          <a:bodyPr>
            <a:normAutofit fontScale="92500" lnSpcReduction="20000"/>
          </a:bodyPr>
          <a:lstStyle/>
          <a:p>
            <a:r>
              <a:rPr lang="en-US" dirty="0">
                <a:solidFill>
                  <a:schemeClr val="accent2">
                    <a:lumMod val="75000"/>
                  </a:schemeClr>
                </a:solidFill>
                <a:latin typeface="Maiandra GD" panose="020E0502030308020204" pitchFamily="34" charset="0"/>
              </a:rPr>
              <a:t>Group: Hyperspectral</a:t>
            </a:r>
          </a:p>
        </p:txBody>
      </p:sp>
      <p:sp>
        <p:nvSpPr>
          <p:cNvPr id="6" name="Subtitle 2">
            <a:extLst>
              <a:ext uri="{FF2B5EF4-FFF2-40B4-BE49-F238E27FC236}">
                <a16:creationId xmlns:a16="http://schemas.microsoft.com/office/drawing/2014/main" id="{EF19CFED-E461-4F86-AC46-F26F955B5DCB}"/>
              </a:ext>
            </a:extLst>
          </p:cNvPr>
          <p:cNvSpPr txBox="1">
            <a:spLocks/>
          </p:cNvSpPr>
          <p:nvPr/>
        </p:nvSpPr>
        <p:spPr>
          <a:xfrm>
            <a:off x="467544" y="2640647"/>
            <a:ext cx="8208912" cy="3892233"/>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u="sng" dirty="0">
                <a:solidFill>
                  <a:srgbClr val="7030A0"/>
                </a:solidFill>
                <a:latin typeface="Maiandra GD" panose="020E0502030308020204" pitchFamily="34" charset="0"/>
                <a:ea typeface="Cambria" panose="02040503050406030204" pitchFamily="18" charset="0"/>
              </a:rPr>
              <a:t>Group Leader</a:t>
            </a:r>
          </a:p>
          <a:p>
            <a:pPr algn="l"/>
            <a:r>
              <a:rPr lang="en-US" dirty="0" err="1">
                <a:latin typeface="Maiandra GD" panose="020E0502030308020204" pitchFamily="34" charset="0"/>
                <a:ea typeface="Cambria" panose="02040503050406030204" pitchFamily="18" charset="0"/>
              </a:rPr>
              <a:t>Afroza</a:t>
            </a:r>
            <a:r>
              <a:rPr lang="en-US" dirty="0">
                <a:latin typeface="Maiandra GD" panose="020E0502030308020204" pitchFamily="34" charset="0"/>
                <a:ea typeface="Cambria" panose="02040503050406030204" pitchFamily="18" charset="0"/>
              </a:rPr>
              <a:t> Begum</a:t>
            </a:r>
          </a:p>
          <a:p>
            <a:pPr algn="l"/>
            <a:endParaRPr lang="en-US" dirty="0">
              <a:latin typeface="Maiandra GD" panose="020E0502030308020204" pitchFamily="34" charset="0"/>
              <a:ea typeface="Cambria" panose="02040503050406030204" pitchFamily="18" charset="0"/>
            </a:endParaRPr>
          </a:p>
          <a:p>
            <a:pPr algn="l"/>
            <a:r>
              <a:rPr lang="en-US" b="1" u="sng" dirty="0">
                <a:solidFill>
                  <a:srgbClr val="7030A0"/>
                </a:solidFill>
                <a:latin typeface="Maiandra GD" panose="020E0502030308020204" pitchFamily="34" charset="0"/>
                <a:ea typeface="Cambria" panose="02040503050406030204" pitchFamily="18" charset="0"/>
              </a:rPr>
              <a:t>Group Members</a:t>
            </a:r>
          </a:p>
          <a:p>
            <a:pPr algn="l"/>
            <a:r>
              <a:rPr lang="en-US" dirty="0">
                <a:solidFill>
                  <a:srgbClr val="000000"/>
                </a:solidFill>
                <a:latin typeface="Maiandra GD" panose="020E0502030308020204" pitchFamily="34" charset="0"/>
                <a:ea typeface="Cambria" panose="02040503050406030204" pitchFamily="18" charset="0"/>
              </a:rPr>
              <a:t>01. </a:t>
            </a:r>
            <a:r>
              <a:rPr lang="en-US" b="0" i="0" dirty="0">
                <a:solidFill>
                  <a:srgbClr val="000000"/>
                </a:solidFill>
                <a:effectLst/>
                <a:latin typeface="Maiandra GD" panose="020E0502030308020204" pitchFamily="34" charset="0"/>
                <a:ea typeface="Cambria" panose="02040503050406030204" pitchFamily="18" charset="0"/>
              </a:rPr>
              <a:t>Mohammad </a:t>
            </a:r>
            <a:r>
              <a:rPr lang="en-US" b="0" i="0" dirty="0" err="1">
                <a:solidFill>
                  <a:srgbClr val="000000"/>
                </a:solidFill>
                <a:effectLst/>
                <a:latin typeface="Maiandra GD" panose="020E0502030308020204" pitchFamily="34" charset="0"/>
                <a:ea typeface="Cambria" panose="02040503050406030204" pitchFamily="18" charset="0"/>
              </a:rPr>
              <a:t>Monirul</a:t>
            </a:r>
            <a:r>
              <a:rPr lang="en-US" b="0" i="0" dirty="0">
                <a:solidFill>
                  <a:srgbClr val="000000"/>
                </a:solidFill>
                <a:effectLst/>
                <a:latin typeface="Maiandra GD" panose="020E0502030308020204" pitchFamily="34" charset="0"/>
                <a:ea typeface="Cambria" panose="02040503050406030204" pitchFamily="18" charset="0"/>
              </a:rPr>
              <a:t> </a:t>
            </a:r>
            <a:r>
              <a:rPr lang="en-US" b="0" i="0" dirty="0" err="1">
                <a:solidFill>
                  <a:srgbClr val="000000"/>
                </a:solidFill>
                <a:effectLst/>
                <a:latin typeface="Maiandra GD" panose="020E0502030308020204" pitchFamily="34" charset="0"/>
                <a:ea typeface="Cambria" panose="02040503050406030204" pitchFamily="18" charset="0"/>
              </a:rPr>
              <a:t>Hasan</a:t>
            </a:r>
            <a:r>
              <a:rPr lang="en-US" b="0" i="0" dirty="0">
                <a:solidFill>
                  <a:srgbClr val="000000"/>
                </a:solidFill>
                <a:effectLst/>
                <a:latin typeface="Maiandra GD" panose="020E0502030308020204" pitchFamily="34" charset="0"/>
                <a:ea typeface="Cambria" panose="02040503050406030204" pitchFamily="18" charset="0"/>
              </a:rPr>
              <a:t> </a:t>
            </a:r>
            <a:r>
              <a:rPr lang="en-US" b="0" i="0" dirty="0" err="1">
                <a:solidFill>
                  <a:srgbClr val="000000"/>
                </a:solidFill>
                <a:effectLst/>
                <a:latin typeface="Maiandra GD" panose="020E0502030308020204" pitchFamily="34" charset="0"/>
                <a:ea typeface="Cambria" panose="02040503050406030204" pitchFamily="18" charset="0"/>
              </a:rPr>
              <a:t>Tipu</a:t>
            </a:r>
            <a:endParaRPr lang="en-US" b="0" i="0" dirty="0">
              <a:solidFill>
                <a:srgbClr val="000000"/>
              </a:solidFill>
              <a:effectLst/>
              <a:latin typeface="Maiandra GD" panose="020E0502030308020204" pitchFamily="34" charset="0"/>
              <a:ea typeface="Cambria" panose="02040503050406030204" pitchFamily="18" charset="0"/>
            </a:endParaRPr>
          </a:p>
          <a:p>
            <a:pPr algn="l"/>
            <a:r>
              <a:rPr lang="en-US" b="0" i="0" dirty="0">
                <a:solidFill>
                  <a:srgbClr val="000000"/>
                </a:solidFill>
                <a:effectLst/>
                <a:latin typeface="Maiandra GD" panose="020E0502030308020204" pitchFamily="34" charset="0"/>
                <a:ea typeface="Cambria" panose="02040503050406030204" pitchFamily="18" charset="0"/>
              </a:rPr>
              <a:t>02. Suman Biswas</a:t>
            </a:r>
            <a:endParaRPr lang="en-US" dirty="0">
              <a:solidFill>
                <a:srgbClr val="000000"/>
              </a:solidFill>
              <a:latin typeface="Maiandra GD" panose="020E0502030308020204" pitchFamily="34" charset="0"/>
              <a:ea typeface="Cambria" panose="02040503050406030204" pitchFamily="18" charset="0"/>
            </a:endParaRPr>
          </a:p>
          <a:p>
            <a:pPr algn="l"/>
            <a:r>
              <a:rPr lang="en-US" b="0" i="0" dirty="0">
                <a:solidFill>
                  <a:srgbClr val="000000"/>
                </a:solidFill>
                <a:effectLst/>
                <a:latin typeface="Maiandra GD" panose="020E0502030308020204" pitchFamily="34" charset="0"/>
                <a:ea typeface="Cambria" panose="02040503050406030204" pitchFamily="18" charset="0"/>
              </a:rPr>
              <a:t>03. Marina </a:t>
            </a:r>
            <a:r>
              <a:rPr lang="en-US" b="0" i="0" dirty="0" err="1">
                <a:solidFill>
                  <a:srgbClr val="000000"/>
                </a:solidFill>
                <a:effectLst/>
                <a:latin typeface="Maiandra GD" panose="020E0502030308020204" pitchFamily="34" charset="0"/>
                <a:ea typeface="Cambria" panose="02040503050406030204" pitchFamily="18" charset="0"/>
              </a:rPr>
              <a:t>Afroze</a:t>
            </a:r>
            <a:endParaRPr lang="en-US" b="0" i="0" dirty="0">
              <a:solidFill>
                <a:srgbClr val="000000"/>
              </a:solidFill>
              <a:effectLst/>
              <a:latin typeface="Maiandra GD" panose="020E0502030308020204" pitchFamily="34" charset="0"/>
              <a:ea typeface="Cambria" panose="02040503050406030204" pitchFamily="18" charset="0"/>
            </a:endParaRPr>
          </a:p>
          <a:p>
            <a:pPr algn="l"/>
            <a:r>
              <a:rPr lang="en-US" b="0" i="0" dirty="0">
                <a:solidFill>
                  <a:srgbClr val="000000"/>
                </a:solidFill>
                <a:effectLst/>
                <a:latin typeface="Maiandra GD" panose="020E0502030308020204" pitchFamily="34" charset="0"/>
                <a:ea typeface="Cambria" panose="02040503050406030204" pitchFamily="18" charset="0"/>
              </a:rPr>
              <a:t>04. Md Asaduzzaman</a:t>
            </a:r>
          </a:p>
          <a:p>
            <a:pPr algn="l"/>
            <a:r>
              <a:rPr lang="en-US" b="0" i="0" dirty="0">
                <a:solidFill>
                  <a:srgbClr val="000000"/>
                </a:solidFill>
                <a:effectLst/>
                <a:latin typeface="Maiandra GD" panose="020E0502030308020204" pitchFamily="34" charset="0"/>
                <a:ea typeface="Cambria" panose="02040503050406030204" pitchFamily="18" charset="0"/>
              </a:rPr>
              <a:t>05. AFM </a:t>
            </a:r>
            <a:r>
              <a:rPr lang="en-US" b="0" i="0" dirty="0" err="1">
                <a:solidFill>
                  <a:srgbClr val="000000"/>
                </a:solidFill>
                <a:effectLst/>
                <a:latin typeface="Maiandra GD" panose="020E0502030308020204" pitchFamily="34" charset="0"/>
                <a:ea typeface="Cambria" panose="02040503050406030204" pitchFamily="18" charset="0"/>
              </a:rPr>
              <a:t>Ruhul</a:t>
            </a:r>
            <a:r>
              <a:rPr lang="en-US" b="0" i="0" dirty="0">
                <a:solidFill>
                  <a:srgbClr val="000000"/>
                </a:solidFill>
                <a:effectLst/>
                <a:latin typeface="Maiandra GD" panose="020E0502030308020204" pitchFamily="34" charset="0"/>
                <a:ea typeface="Cambria" panose="02040503050406030204" pitchFamily="18" charset="0"/>
              </a:rPr>
              <a:t> </a:t>
            </a:r>
            <a:r>
              <a:rPr lang="en-US" b="0" i="0" dirty="0" err="1">
                <a:solidFill>
                  <a:srgbClr val="000000"/>
                </a:solidFill>
                <a:effectLst/>
                <a:latin typeface="Maiandra GD" panose="020E0502030308020204" pitchFamily="34" charset="0"/>
                <a:ea typeface="Cambria" panose="02040503050406030204" pitchFamily="18" charset="0"/>
              </a:rPr>
              <a:t>Quddus</a:t>
            </a:r>
            <a:endParaRPr lang="en-US" b="0" i="0" dirty="0">
              <a:solidFill>
                <a:srgbClr val="000000"/>
              </a:solidFill>
              <a:effectLst/>
              <a:latin typeface="Maiandra GD" panose="020E0502030308020204" pitchFamily="34" charset="0"/>
              <a:ea typeface="Cambria" panose="02040503050406030204" pitchFamily="18" charset="0"/>
            </a:endParaRPr>
          </a:p>
          <a:p>
            <a:pPr algn="l"/>
            <a:r>
              <a:rPr lang="en-US" b="0" i="0" dirty="0">
                <a:solidFill>
                  <a:srgbClr val="000000"/>
                </a:solidFill>
                <a:effectLst/>
                <a:latin typeface="Maiandra GD" panose="020E0502030308020204" pitchFamily="34" charset="0"/>
                <a:ea typeface="Cambria" panose="02040503050406030204" pitchFamily="18" charset="0"/>
              </a:rPr>
              <a:t>06. </a:t>
            </a:r>
            <a:r>
              <a:rPr lang="en-US" dirty="0">
                <a:solidFill>
                  <a:srgbClr val="000000"/>
                </a:solidFill>
                <a:latin typeface="Maiandra GD" panose="020E0502030308020204" pitchFamily="34" charset="0"/>
                <a:ea typeface="Cambria" panose="02040503050406030204" pitchFamily="18" charset="0"/>
              </a:rPr>
              <a:t>Md. </a:t>
            </a:r>
            <a:r>
              <a:rPr lang="en-US" dirty="0" err="1">
                <a:solidFill>
                  <a:srgbClr val="000000"/>
                </a:solidFill>
                <a:latin typeface="Maiandra GD" panose="020E0502030308020204" pitchFamily="34" charset="0"/>
                <a:ea typeface="Cambria" panose="02040503050406030204" pitchFamily="18" charset="0"/>
              </a:rPr>
              <a:t>Mosiur</a:t>
            </a:r>
            <a:r>
              <a:rPr lang="en-US" dirty="0">
                <a:solidFill>
                  <a:srgbClr val="000000"/>
                </a:solidFill>
                <a:latin typeface="Maiandra GD" panose="020E0502030308020204" pitchFamily="34" charset="0"/>
                <a:ea typeface="Cambria" panose="02040503050406030204" pitchFamily="18" charset="0"/>
              </a:rPr>
              <a:t> </a:t>
            </a:r>
            <a:r>
              <a:rPr lang="en-US" dirty="0" err="1">
                <a:solidFill>
                  <a:srgbClr val="000000"/>
                </a:solidFill>
                <a:latin typeface="Maiandra GD" panose="020E0502030308020204" pitchFamily="34" charset="0"/>
                <a:ea typeface="Cambria" panose="02040503050406030204" pitchFamily="18" charset="0"/>
              </a:rPr>
              <a:t>Rahman</a:t>
            </a:r>
            <a:r>
              <a:rPr lang="en-US" dirty="0">
                <a:solidFill>
                  <a:srgbClr val="000000"/>
                </a:solidFill>
                <a:latin typeface="Maiandra GD" panose="020E0502030308020204" pitchFamily="34" charset="0"/>
                <a:ea typeface="Cambria" panose="02040503050406030204" pitchFamily="18" charset="0"/>
              </a:rPr>
              <a:t> </a:t>
            </a:r>
            <a:r>
              <a:rPr lang="en-US" dirty="0" err="1">
                <a:solidFill>
                  <a:srgbClr val="000000"/>
                </a:solidFill>
                <a:latin typeface="Maiandra GD" panose="020E0502030308020204" pitchFamily="34" charset="0"/>
                <a:ea typeface="Cambria" panose="02040503050406030204" pitchFamily="18" charset="0"/>
              </a:rPr>
              <a:t>Bhuyin</a:t>
            </a:r>
            <a:r>
              <a:rPr lang="en-US" dirty="0">
                <a:solidFill>
                  <a:srgbClr val="000000"/>
                </a:solidFill>
                <a:latin typeface="Maiandra GD" panose="020E0502030308020204" pitchFamily="34" charset="0"/>
                <a:ea typeface="Cambria" panose="02040503050406030204" pitchFamily="18" charset="0"/>
              </a:rPr>
              <a:t> </a:t>
            </a:r>
            <a:r>
              <a:rPr lang="en-US" dirty="0" err="1">
                <a:solidFill>
                  <a:srgbClr val="000000"/>
                </a:solidFill>
                <a:latin typeface="Maiandra GD" panose="020E0502030308020204" pitchFamily="34" charset="0"/>
                <a:ea typeface="Cambria" panose="02040503050406030204" pitchFamily="18" charset="0"/>
              </a:rPr>
              <a:t>Apu</a:t>
            </a:r>
            <a:endParaRPr lang="en-US" dirty="0">
              <a:solidFill>
                <a:srgbClr val="000000"/>
              </a:solidFill>
              <a:latin typeface="Maiandra GD" panose="020E0502030308020204" pitchFamily="34" charset="0"/>
              <a:ea typeface="Cambria" panose="02040503050406030204" pitchFamily="18" charset="0"/>
            </a:endParaRPr>
          </a:p>
          <a:p>
            <a:pPr algn="l"/>
            <a:r>
              <a:rPr lang="en-US" b="0" i="0" dirty="0">
                <a:solidFill>
                  <a:srgbClr val="000000"/>
                </a:solidFill>
                <a:effectLst/>
                <a:latin typeface="Maiandra GD" panose="020E0502030308020204" pitchFamily="34" charset="0"/>
                <a:ea typeface="Cambria" panose="02040503050406030204" pitchFamily="18" charset="0"/>
              </a:rPr>
              <a:t>07. </a:t>
            </a:r>
            <a:r>
              <a:rPr lang="en-US" b="0" i="0" dirty="0" err="1">
                <a:solidFill>
                  <a:srgbClr val="000000"/>
                </a:solidFill>
                <a:effectLst/>
                <a:latin typeface="Maiandra GD" panose="020E0502030308020204" pitchFamily="34" charset="0"/>
                <a:ea typeface="Cambria" panose="02040503050406030204" pitchFamily="18" charset="0"/>
              </a:rPr>
              <a:t>Ummy</a:t>
            </a:r>
            <a:r>
              <a:rPr lang="en-US" b="0" i="0" dirty="0">
                <a:solidFill>
                  <a:srgbClr val="000000"/>
                </a:solidFill>
                <a:effectLst/>
                <a:latin typeface="Maiandra GD" panose="020E0502030308020204" pitchFamily="34" charset="0"/>
                <a:ea typeface="Cambria" panose="02040503050406030204" pitchFamily="18" charset="0"/>
              </a:rPr>
              <a:t> </a:t>
            </a:r>
            <a:r>
              <a:rPr lang="en-US" b="0" i="0" dirty="0" err="1">
                <a:solidFill>
                  <a:srgbClr val="000000"/>
                </a:solidFill>
                <a:effectLst/>
                <a:latin typeface="Maiandra GD" panose="020E0502030308020204" pitchFamily="34" charset="0"/>
                <a:ea typeface="Cambria" panose="02040503050406030204" pitchFamily="18" charset="0"/>
              </a:rPr>
              <a:t>Kulsum</a:t>
            </a:r>
            <a:r>
              <a:rPr lang="en-US" b="0" i="0" dirty="0">
                <a:solidFill>
                  <a:srgbClr val="000000"/>
                </a:solidFill>
                <a:effectLst/>
                <a:latin typeface="Maiandra GD" panose="020E0502030308020204" pitchFamily="34" charset="0"/>
                <a:ea typeface="Cambria" panose="02040503050406030204" pitchFamily="18" charset="0"/>
              </a:rPr>
              <a:t> Mukta</a:t>
            </a:r>
            <a:endParaRPr lang="en-US" dirty="0">
              <a:latin typeface="Maiandra GD" panose="020E0502030308020204" pitchFamily="34" charset="0"/>
              <a:ea typeface="Cambria" panose="02040503050406030204" pitchFamily="18" charset="0"/>
            </a:endParaRPr>
          </a:p>
          <a:p>
            <a:endParaRPr lang="en-US" dirty="0">
              <a:latin typeface="Maiandra GD" panose="020E0502030308020204" pitchFamily="34" charset="0"/>
              <a:ea typeface="Cambria" panose="02040503050406030204" pitchFamily="18" charset="0"/>
            </a:endParaRPr>
          </a:p>
          <a:p>
            <a:endParaRPr lang="en-US" dirty="0">
              <a:latin typeface="Maiandra GD" panose="020E0502030308020204" pitchFamily="34" charset="0"/>
              <a:ea typeface="Cambria" panose="02040503050406030204" pitchFamily="18" charset="0"/>
            </a:endParaRPr>
          </a:p>
        </p:txBody>
      </p:sp>
    </p:spTree>
    <p:extLst>
      <p:ext uri="{BB962C8B-B14F-4D97-AF65-F5344CB8AC3E}">
        <p14:creationId xmlns:p14="http://schemas.microsoft.com/office/powerpoint/2010/main" val="388954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60648"/>
            <a:ext cx="8229600" cy="792088"/>
          </a:xfrm>
        </p:spPr>
        <p:txBody>
          <a:bodyPr>
            <a:normAutofit/>
          </a:bodyPr>
          <a:lstStyle/>
          <a:p>
            <a:r>
              <a:rPr lang="en-US" altLang="ja-JP" sz="3200" b="1" dirty="0"/>
              <a:t>Application of Hyperspectral data </a:t>
            </a:r>
            <a:endParaRPr lang="ja-JP" altLang="en-US" sz="3200" b="1" dirty="0"/>
          </a:p>
        </p:txBody>
      </p:sp>
      <p:sp>
        <p:nvSpPr>
          <p:cNvPr id="3" name="コンテンツ プレースホルダー 2"/>
          <p:cNvSpPr>
            <a:spLocks noGrp="1"/>
          </p:cNvSpPr>
          <p:nvPr>
            <p:ph idx="1"/>
          </p:nvPr>
        </p:nvSpPr>
        <p:spPr>
          <a:xfrm>
            <a:off x="457200" y="980728"/>
            <a:ext cx="8291264" cy="5877272"/>
          </a:xfrm>
        </p:spPr>
        <p:txBody>
          <a:bodyPr>
            <a:noAutofit/>
          </a:bodyPr>
          <a:lstStyle/>
          <a:p>
            <a:pPr algn="just">
              <a:lnSpc>
                <a:spcPct val="110000"/>
              </a:lnSpc>
              <a:spcAft>
                <a:spcPts val="600"/>
              </a:spcAft>
            </a:pPr>
            <a:r>
              <a:rPr lang="en-US" altLang="ja-JP" sz="2200" dirty="0"/>
              <a:t>Hyperspectral data offer the possibility to retrieve biochemicals via specific pigments such as </a:t>
            </a:r>
            <a:r>
              <a:rPr lang="en-US" altLang="ja-JP" sz="2200" dirty="0">
                <a:solidFill>
                  <a:srgbClr val="C00000"/>
                </a:solidFill>
              </a:rPr>
              <a:t>chlorophyll, anthocyanins or carotenoids, and thus give farmers access to primary production, pest and disease monitoring.</a:t>
            </a:r>
          </a:p>
          <a:p>
            <a:pPr algn="just">
              <a:lnSpc>
                <a:spcPct val="110000"/>
              </a:lnSpc>
              <a:spcAft>
                <a:spcPts val="600"/>
              </a:spcAft>
            </a:pPr>
            <a:r>
              <a:rPr lang="en-US" altLang="ja-JP" sz="2200" dirty="0"/>
              <a:t>Hyperspectral data allow discriminating the absorptions of atmospheric water vapor from those of cellulose and lignin to quantify non-photosynthetic vegetation and thus give farmers </a:t>
            </a:r>
            <a:r>
              <a:rPr lang="en-US" altLang="ja-JP" sz="2200" dirty="0">
                <a:solidFill>
                  <a:srgbClr val="00B0F0"/>
                </a:solidFill>
              </a:rPr>
              <a:t>access to improved crop residue management</a:t>
            </a:r>
            <a:r>
              <a:rPr lang="en-US" altLang="ja-JP" sz="2200" dirty="0"/>
              <a:t>.</a:t>
            </a:r>
          </a:p>
          <a:p>
            <a:pPr algn="just">
              <a:spcAft>
                <a:spcPts val="600"/>
              </a:spcAft>
            </a:pPr>
            <a:r>
              <a:rPr lang="en-US" altLang="ja-JP" sz="2200" dirty="0"/>
              <a:t>Hyperspectral data support the discrimination of the three phases of water (ice, liquid, gas) and thus give farmers access to </a:t>
            </a:r>
            <a:r>
              <a:rPr lang="en-US" altLang="ja-JP" sz="2200" dirty="0">
                <a:solidFill>
                  <a:srgbClr val="C00000"/>
                </a:solidFill>
              </a:rPr>
              <a:t>plant water status monitoring.</a:t>
            </a:r>
          </a:p>
          <a:p>
            <a:pPr algn="just">
              <a:spcAft>
                <a:spcPts val="600"/>
              </a:spcAft>
            </a:pPr>
            <a:r>
              <a:rPr lang="en-US" altLang="ja-JP" sz="2200" dirty="0"/>
              <a:t>Hyperspectral data can help to discriminate protein absorptions from the overlaying cellulose, lignin and water absorptions and thus give farmers access to </a:t>
            </a:r>
            <a:r>
              <a:rPr lang="en-US" altLang="ja-JP" sz="2200" dirty="0">
                <a:solidFill>
                  <a:srgbClr val="00B0F0"/>
                </a:solidFill>
              </a:rPr>
              <a:t>improved fertilization efficiency monitoring</a:t>
            </a:r>
            <a:r>
              <a:rPr lang="en-US" altLang="ja-JP" sz="2200" dirty="0"/>
              <a:t>.</a:t>
            </a:r>
          </a:p>
        </p:txBody>
      </p:sp>
    </p:spTree>
    <p:extLst>
      <p:ext uri="{BB962C8B-B14F-4D97-AF65-F5344CB8AC3E}">
        <p14:creationId xmlns:p14="http://schemas.microsoft.com/office/powerpoint/2010/main" val="3733675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p:nvPr/>
        </p:nvSpPr>
        <p:spPr>
          <a:xfrm>
            <a:off x="2627784" y="367867"/>
            <a:ext cx="3240360" cy="824454"/>
          </a:xfrm>
          <a:prstGeom prst="cloud">
            <a:avLst/>
          </a:prstGeom>
          <a:solidFill>
            <a:srgbClr val="38761D"/>
          </a:solidFill>
          <a:ln>
            <a:noFill/>
          </a:ln>
        </p:spPr>
        <p:txBody>
          <a:bodyPr spcFirstLastPara="1" wrap="square" lIns="91425" tIns="91425" rIns="91425" bIns="91425" anchor="ctr" anchorCtr="0">
            <a:noAutofit/>
          </a:bodyPr>
          <a:lstStyle/>
          <a:p>
            <a:pPr marL="0" lvl="0" indent="0" algn="just" rtl="0">
              <a:lnSpc>
                <a:spcPct val="115000"/>
              </a:lnSpc>
              <a:spcBef>
                <a:spcPts val="0"/>
              </a:spcBef>
              <a:spcAft>
                <a:spcPts val="0"/>
              </a:spcAft>
              <a:buClr>
                <a:schemeClr val="dk1"/>
              </a:buClr>
              <a:buSzPts val="1100"/>
              <a:buFont typeface="Arial"/>
              <a:buNone/>
            </a:pPr>
            <a:r>
              <a:rPr lang="en" b="1" dirty="0">
                <a:solidFill>
                  <a:schemeClr val="lt1"/>
                </a:solidFill>
                <a:latin typeface="Roboto"/>
                <a:ea typeface="Roboto"/>
                <a:cs typeface="Roboto"/>
                <a:sym typeface="Roboto"/>
              </a:rPr>
              <a:t>Hyperspectral Imaging</a:t>
            </a:r>
            <a:endParaRPr b="1" dirty="0">
              <a:solidFill>
                <a:schemeClr val="lt1"/>
              </a:solidFill>
              <a:latin typeface="Roboto"/>
              <a:ea typeface="Roboto"/>
              <a:cs typeface="Roboto"/>
              <a:sym typeface="Roboto"/>
            </a:endParaRPr>
          </a:p>
        </p:txBody>
      </p:sp>
      <p:sp>
        <p:nvSpPr>
          <p:cNvPr id="61" name="Google Shape;61;p14"/>
          <p:cNvSpPr/>
          <p:nvPr/>
        </p:nvSpPr>
        <p:spPr>
          <a:xfrm>
            <a:off x="595925" y="1647067"/>
            <a:ext cx="1241700" cy="700400"/>
          </a:xfrm>
          <a:prstGeom prst="bevel">
            <a:avLst>
              <a:gd name="adj" fmla="val 12500"/>
            </a:avLst>
          </a:prstGeom>
          <a:solidFill>
            <a:srgbClr val="0B77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FFFFFF"/>
                </a:solidFill>
                <a:latin typeface="Roboto"/>
                <a:ea typeface="Roboto"/>
                <a:cs typeface="Roboto"/>
                <a:sym typeface="Roboto"/>
              </a:rPr>
              <a:t>Precision Agriculture</a:t>
            </a:r>
            <a:endParaRPr sz="1300">
              <a:solidFill>
                <a:srgbClr val="FFFFFF"/>
              </a:solidFill>
              <a:latin typeface="Roboto"/>
              <a:ea typeface="Roboto"/>
              <a:cs typeface="Roboto"/>
              <a:sym typeface="Roboto"/>
            </a:endParaRPr>
          </a:p>
        </p:txBody>
      </p:sp>
      <p:sp>
        <p:nvSpPr>
          <p:cNvPr id="62" name="Google Shape;62;p14"/>
          <p:cNvSpPr/>
          <p:nvPr/>
        </p:nvSpPr>
        <p:spPr>
          <a:xfrm>
            <a:off x="7017125" y="1647067"/>
            <a:ext cx="1624500" cy="700400"/>
          </a:xfrm>
          <a:prstGeom prst="bevel">
            <a:avLst>
              <a:gd name="adj" fmla="val 12500"/>
            </a:avLst>
          </a:prstGeom>
          <a:solidFill>
            <a:srgbClr val="0B77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FFFFFF"/>
                </a:solidFill>
                <a:latin typeface="Roboto"/>
                <a:ea typeface="Roboto"/>
                <a:cs typeface="Roboto"/>
                <a:sym typeface="Roboto"/>
              </a:rPr>
              <a:t>Vegetative cover</a:t>
            </a:r>
            <a:endParaRPr sz="1300">
              <a:solidFill>
                <a:srgbClr val="FFFFFF"/>
              </a:solidFill>
              <a:latin typeface="Roboto"/>
              <a:ea typeface="Roboto"/>
              <a:cs typeface="Roboto"/>
              <a:sym typeface="Roboto"/>
            </a:endParaRPr>
          </a:p>
        </p:txBody>
      </p:sp>
      <p:sp>
        <p:nvSpPr>
          <p:cNvPr id="63" name="Google Shape;63;p14"/>
          <p:cNvSpPr/>
          <p:nvPr/>
        </p:nvSpPr>
        <p:spPr>
          <a:xfrm>
            <a:off x="2453011" y="3462721"/>
            <a:ext cx="1825500" cy="700400"/>
          </a:xfrm>
          <a:prstGeom prst="bevel">
            <a:avLst>
              <a:gd name="adj" fmla="val 12500"/>
            </a:avLst>
          </a:prstGeom>
          <a:solidFill>
            <a:srgbClr val="0E945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FFFFFF"/>
                </a:solidFill>
                <a:latin typeface="Roboto"/>
                <a:ea typeface="Roboto"/>
                <a:cs typeface="Roboto"/>
                <a:sym typeface="Roboto"/>
              </a:rPr>
              <a:t>Ecological Monitoring</a:t>
            </a:r>
            <a:endParaRPr sz="1300">
              <a:solidFill>
                <a:srgbClr val="FFFFFF"/>
              </a:solidFill>
            </a:endParaRPr>
          </a:p>
        </p:txBody>
      </p:sp>
      <p:sp>
        <p:nvSpPr>
          <p:cNvPr id="64" name="Google Shape;64;p14"/>
          <p:cNvSpPr/>
          <p:nvPr/>
        </p:nvSpPr>
        <p:spPr>
          <a:xfrm>
            <a:off x="4584798" y="3462733"/>
            <a:ext cx="2044200" cy="700400"/>
          </a:xfrm>
          <a:prstGeom prst="bevel">
            <a:avLst>
              <a:gd name="adj" fmla="val 12500"/>
            </a:avLst>
          </a:prstGeom>
          <a:solidFill>
            <a:srgbClr val="0E9453"/>
          </a:solidFill>
          <a:ln>
            <a:noFill/>
          </a:ln>
        </p:spPr>
        <p:txBody>
          <a:bodyPr spcFirstLastPara="1" wrap="square" lIns="91425" tIns="91425" rIns="91425" bIns="91425" anchor="ctr" anchorCtr="0">
            <a:noAutofit/>
          </a:bodyPr>
          <a:lstStyle/>
          <a:p>
            <a:pPr marL="0" lvl="0" indent="0" algn="just" rtl="0">
              <a:lnSpc>
                <a:spcPct val="115000"/>
              </a:lnSpc>
              <a:spcBef>
                <a:spcPts val="0"/>
              </a:spcBef>
              <a:spcAft>
                <a:spcPts val="0"/>
              </a:spcAft>
              <a:buClr>
                <a:schemeClr val="dk1"/>
              </a:buClr>
              <a:buSzPts val="1100"/>
              <a:buFont typeface="Arial"/>
              <a:buNone/>
            </a:pPr>
            <a:r>
              <a:rPr lang="en" sz="1300">
                <a:solidFill>
                  <a:schemeClr val="lt1"/>
                </a:solidFill>
                <a:latin typeface="Roboto"/>
                <a:ea typeface="Roboto"/>
                <a:cs typeface="Roboto"/>
                <a:sym typeface="Roboto"/>
              </a:rPr>
              <a:t>Environmental monitoring</a:t>
            </a:r>
            <a:endParaRPr sz="1300">
              <a:solidFill>
                <a:schemeClr val="lt1"/>
              </a:solidFill>
              <a:latin typeface="Roboto"/>
              <a:ea typeface="Roboto"/>
              <a:cs typeface="Roboto"/>
              <a:sym typeface="Roboto"/>
            </a:endParaRPr>
          </a:p>
        </p:txBody>
      </p:sp>
      <p:sp>
        <p:nvSpPr>
          <p:cNvPr id="65" name="Google Shape;65;p14"/>
          <p:cNvSpPr/>
          <p:nvPr/>
        </p:nvSpPr>
        <p:spPr>
          <a:xfrm>
            <a:off x="321214" y="3462721"/>
            <a:ext cx="1825500" cy="700400"/>
          </a:xfrm>
          <a:prstGeom prst="bevel">
            <a:avLst>
              <a:gd name="adj" fmla="val 12500"/>
            </a:avLst>
          </a:prstGeom>
          <a:solidFill>
            <a:srgbClr val="0E945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FFFFFF"/>
                </a:solidFill>
                <a:latin typeface="Roboto"/>
                <a:ea typeface="Roboto"/>
                <a:cs typeface="Roboto"/>
                <a:sym typeface="Roboto"/>
              </a:rPr>
              <a:t>Yield Estimation</a:t>
            </a:r>
            <a:endParaRPr sz="1300">
              <a:solidFill>
                <a:srgbClr val="FFFFFF"/>
              </a:solidFill>
            </a:endParaRPr>
          </a:p>
        </p:txBody>
      </p:sp>
      <p:cxnSp>
        <p:nvCxnSpPr>
          <p:cNvPr id="66" name="Google Shape;66;p14"/>
          <p:cNvCxnSpPr>
            <a:stCxn id="60" idx="1"/>
            <a:endCxn id="62" idx="6"/>
          </p:cNvCxnSpPr>
          <p:nvPr/>
        </p:nvCxnSpPr>
        <p:spPr>
          <a:xfrm rot="16200000" flipH="1">
            <a:off x="5810857" y="-371451"/>
            <a:ext cx="455624" cy="3581411"/>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67" name="Google Shape;67;p14"/>
          <p:cNvCxnSpPr>
            <a:stCxn id="61" idx="6"/>
            <a:endCxn id="60" idx="1"/>
          </p:cNvCxnSpPr>
          <p:nvPr/>
        </p:nvCxnSpPr>
        <p:spPr>
          <a:xfrm rot="5400000" flipH="1" flipV="1">
            <a:off x="2504557" y="-96339"/>
            <a:ext cx="455624" cy="3031189"/>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68" name="Google Shape;68;p14"/>
          <p:cNvCxnSpPr>
            <a:stCxn id="60" idx="1"/>
            <a:endCxn id="64" idx="6"/>
          </p:cNvCxnSpPr>
          <p:nvPr/>
        </p:nvCxnSpPr>
        <p:spPr>
          <a:xfrm rot="16200000" flipH="1">
            <a:off x="3791786" y="1647621"/>
            <a:ext cx="2271290" cy="1358934"/>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69" name="Google Shape;69;p14"/>
          <p:cNvCxnSpPr>
            <a:stCxn id="63" idx="6"/>
          </p:cNvCxnSpPr>
          <p:nvPr/>
        </p:nvCxnSpPr>
        <p:spPr>
          <a:xfrm rot="-5400000">
            <a:off x="2797411" y="1760671"/>
            <a:ext cx="2270400" cy="11337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70" name="Google Shape;70;p14"/>
          <p:cNvCxnSpPr>
            <a:endCxn id="60" idx="0"/>
          </p:cNvCxnSpPr>
          <p:nvPr/>
        </p:nvCxnSpPr>
        <p:spPr>
          <a:xfrm rot="16200000" flipV="1">
            <a:off x="5168399" y="1477139"/>
            <a:ext cx="2657582" cy="1263492"/>
          </a:xfrm>
          <a:prstGeom prst="bentConnector2">
            <a:avLst/>
          </a:prstGeom>
          <a:noFill/>
          <a:ln w="9525" cap="flat" cmpd="sng">
            <a:solidFill>
              <a:srgbClr val="C2C2C2"/>
            </a:solidFill>
            <a:prstDash val="solid"/>
            <a:round/>
            <a:headEnd type="none" w="sm" len="sm"/>
            <a:tailEnd type="none" w="sm" len="sm"/>
          </a:ln>
        </p:spPr>
      </p:cxnSp>
      <p:sp>
        <p:nvSpPr>
          <p:cNvPr id="71" name="Google Shape;71;p14"/>
          <p:cNvSpPr/>
          <p:nvPr/>
        </p:nvSpPr>
        <p:spPr>
          <a:xfrm>
            <a:off x="2273225" y="1646900"/>
            <a:ext cx="2005200" cy="897200"/>
          </a:xfrm>
          <a:prstGeom prst="bevel">
            <a:avLst>
              <a:gd name="adj" fmla="val 12500"/>
            </a:avLst>
          </a:prstGeom>
          <a:solidFill>
            <a:srgbClr val="0B7743"/>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1300">
                <a:solidFill>
                  <a:schemeClr val="lt1"/>
                </a:solidFill>
                <a:latin typeface="Roboto"/>
                <a:ea typeface="Roboto"/>
                <a:cs typeface="Roboto"/>
                <a:sym typeface="Roboto"/>
              </a:rPr>
              <a:t>Crop stress-(nutrients, water, disease, pests)</a:t>
            </a:r>
            <a:endParaRPr sz="900">
              <a:solidFill>
                <a:schemeClr val="lt1"/>
              </a:solidFill>
              <a:latin typeface="Roboto"/>
              <a:ea typeface="Roboto"/>
              <a:cs typeface="Roboto"/>
              <a:sym typeface="Roboto"/>
            </a:endParaRPr>
          </a:p>
        </p:txBody>
      </p:sp>
      <p:sp>
        <p:nvSpPr>
          <p:cNvPr id="72" name="Google Shape;72;p14"/>
          <p:cNvSpPr/>
          <p:nvPr/>
        </p:nvSpPr>
        <p:spPr>
          <a:xfrm>
            <a:off x="4684175" y="1647167"/>
            <a:ext cx="1825500" cy="700400"/>
          </a:xfrm>
          <a:prstGeom prst="bevel">
            <a:avLst>
              <a:gd name="adj" fmla="val 12500"/>
            </a:avLst>
          </a:prstGeom>
          <a:solidFill>
            <a:srgbClr val="0B7743"/>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1300">
                <a:solidFill>
                  <a:schemeClr val="lt1"/>
                </a:solidFill>
                <a:latin typeface="Roboto"/>
                <a:ea typeface="Roboto"/>
                <a:cs typeface="Roboto"/>
                <a:sym typeface="Roboto"/>
              </a:rPr>
              <a:t>Soil characterization</a:t>
            </a:r>
            <a:endParaRPr sz="900">
              <a:solidFill>
                <a:schemeClr val="lt1"/>
              </a:solidFill>
              <a:latin typeface="Roboto"/>
              <a:ea typeface="Roboto"/>
              <a:cs typeface="Roboto"/>
              <a:sym typeface="Roboto"/>
            </a:endParaRPr>
          </a:p>
        </p:txBody>
      </p:sp>
      <p:cxnSp>
        <p:nvCxnSpPr>
          <p:cNvPr id="73" name="Google Shape;73;p14"/>
          <p:cNvCxnSpPr>
            <a:stCxn id="60" idx="1"/>
            <a:endCxn id="72" idx="6"/>
          </p:cNvCxnSpPr>
          <p:nvPr/>
        </p:nvCxnSpPr>
        <p:spPr>
          <a:xfrm>
            <a:off x="4247964" y="1191443"/>
            <a:ext cx="1348961" cy="455724"/>
          </a:xfrm>
          <a:prstGeom prst="straightConnector1">
            <a:avLst/>
          </a:prstGeom>
          <a:noFill/>
          <a:ln w="9525" cap="flat" cmpd="sng">
            <a:solidFill>
              <a:srgbClr val="C2C2C2"/>
            </a:solidFill>
            <a:prstDash val="solid"/>
            <a:round/>
            <a:headEnd type="none" w="med" len="med"/>
            <a:tailEnd type="none" w="med" len="med"/>
          </a:ln>
        </p:spPr>
      </p:cxnSp>
      <p:sp>
        <p:nvSpPr>
          <p:cNvPr id="74" name="Google Shape;74;p14"/>
          <p:cNvSpPr/>
          <p:nvPr/>
        </p:nvSpPr>
        <p:spPr>
          <a:xfrm>
            <a:off x="6916623" y="3462721"/>
            <a:ext cx="1825500" cy="700400"/>
          </a:xfrm>
          <a:prstGeom prst="bevel">
            <a:avLst>
              <a:gd name="adj" fmla="val 12500"/>
            </a:avLst>
          </a:prstGeom>
          <a:solidFill>
            <a:srgbClr val="0E945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FFFFFF"/>
                </a:solidFill>
                <a:latin typeface="Roboto"/>
                <a:ea typeface="Roboto"/>
                <a:cs typeface="Roboto"/>
                <a:sym typeface="Roboto"/>
              </a:rPr>
              <a:t>Food quality and contamination</a:t>
            </a:r>
            <a:endParaRPr sz="1300">
              <a:solidFill>
                <a:srgbClr val="FFFFFF"/>
              </a:solidFill>
            </a:endParaRPr>
          </a:p>
        </p:txBody>
      </p:sp>
      <p:cxnSp>
        <p:nvCxnSpPr>
          <p:cNvPr id="75" name="Google Shape;75;p14"/>
          <p:cNvCxnSpPr/>
          <p:nvPr/>
        </p:nvCxnSpPr>
        <p:spPr>
          <a:xfrm flipH="1">
            <a:off x="1844664" y="1213321"/>
            <a:ext cx="2758800" cy="2264000"/>
          </a:xfrm>
          <a:prstGeom prst="bentConnector3">
            <a:avLst>
              <a:gd name="adj1" fmla="val 97190"/>
            </a:avLst>
          </a:prstGeom>
          <a:noFill/>
          <a:ln w="9525" cap="flat" cmpd="sng">
            <a:solidFill>
              <a:srgbClr val="C2C2C2"/>
            </a:solidFill>
            <a:prstDash val="solid"/>
            <a:round/>
            <a:headEnd type="none" w="med" len="med"/>
            <a:tailEnd type="none" w="med" len="med"/>
          </a:ln>
        </p:spPr>
      </p:cxnSp>
      <p:sp>
        <p:nvSpPr>
          <p:cNvPr id="76" name="Google Shape;76;p14"/>
          <p:cNvSpPr/>
          <p:nvPr/>
        </p:nvSpPr>
        <p:spPr>
          <a:xfrm>
            <a:off x="3537564" y="5081755"/>
            <a:ext cx="1825500" cy="700400"/>
          </a:xfrm>
          <a:prstGeom prst="bevel">
            <a:avLst>
              <a:gd name="adj" fmla="val 12500"/>
            </a:avLst>
          </a:prstGeom>
          <a:solidFill>
            <a:srgbClr val="0E945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FFFFFF"/>
                </a:solidFill>
                <a:latin typeface="Roboto"/>
                <a:ea typeface="Roboto"/>
                <a:cs typeface="Roboto"/>
                <a:sym typeface="Roboto"/>
              </a:rPr>
              <a:t>Crop Classification</a:t>
            </a:r>
            <a:endParaRPr sz="1300">
              <a:solidFill>
                <a:srgbClr val="FFFFFF"/>
              </a:solidFill>
            </a:endParaRPr>
          </a:p>
        </p:txBody>
      </p:sp>
      <p:cxnSp>
        <p:nvCxnSpPr>
          <p:cNvPr id="77" name="Google Shape;77;p14"/>
          <p:cNvCxnSpPr>
            <a:endCxn id="76" idx="6"/>
          </p:cNvCxnSpPr>
          <p:nvPr/>
        </p:nvCxnSpPr>
        <p:spPr>
          <a:xfrm rot="5400000">
            <a:off x="2545464" y="3114205"/>
            <a:ext cx="3872400" cy="62700"/>
          </a:xfrm>
          <a:prstGeom prst="bentConnector3">
            <a:avLst>
              <a:gd name="adj1" fmla="val 50000"/>
            </a:avLst>
          </a:prstGeom>
          <a:noFill/>
          <a:ln w="9525" cap="flat" cmpd="sng">
            <a:solidFill>
              <a:srgbClr val="C2C2C2"/>
            </a:solidFill>
            <a:prstDash val="solid"/>
            <a:round/>
            <a:headEnd type="none" w="med" len="med"/>
            <a:tailEnd type="none" w="med" len="med"/>
          </a:ln>
        </p:spPr>
      </p:cxnSp>
    </p:spTree>
    <p:extLst>
      <p:ext uri="{BB962C8B-B14F-4D97-AF65-F5344CB8AC3E}">
        <p14:creationId xmlns:p14="http://schemas.microsoft.com/office/powerpoint/2010/main" val="3304532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210146"/>
          </a:xfrm>
        </p:spPr>
        <p:txBody>
          <a:bodyPr>
            <a:noAutofit/>
          </a:bodyPr>
          <a:lstStyle/>
          <a:p>
            <a:r>
              <a:rPr lang="en-US" altLang="ja-JP" sz="3200" b="1" dirty="0"/>
              <a:t>Advantages of imaging spectroscopy for agriculture</a:t>
            </a:r>
            <a:endParaRPr lang="ja-JP" altLang="en-US" sz="3200" b="1" dirty="0"/>
          </a:p>
        </p:txBody>
      </p:sp>
      <p:sp>
        <p:nvSpPr>
          <p:cNvPr id="3" name="コンテンツ プレースホルダー 2"/>
          <p:cNvSpPr>
            <a:spLocks noGrp="1"/>
          </p:cNvSpPr>
          <p:nvPr>
            <p:ph idx="1"/>
          </p:nvPr>
        </p:nvSpPr>
        <p:spPr>
          <a:xfrm>
            <a:off x="518864" y="1844824"/>
            <a:ext cx="8229600" cy="4853135"/>
          </a:xfrm>
        </p:spPr>
        <p:txBody>
          <a:bodyPr>
            <a:noAutofit/>
          </a:bodyPr>
          <a:lstStyle/>
          <a:p>
            <a:pPr algn="just">
              <a:spcAft>
                <a:spcPts val="600"/>
              </a:spcAft>
            </a:pPr>
            <a:r>
              <a:rPr lang="en-US" altLang="ja-JP" sz="2400" dirty="0">
                <a:solidFill>
                  <a:srgbClr val="C00000"/>
                </a:solidFill>
              </a:rPr>
              <a:t>Higher accuracy </a:t>
            </a:r>
            <a:r>
              <a:rPr lang="en-US" altLang="ja-JP" sz="2400" dirty="0"/>
              <a:t>of variable retrieval </a:t>
            </a:r>
          </a:p>
          <a:p>
            <a:pPr algn="just">
              <a:spcAft>
                <a:spcPts val="600"/>
              </a:spcAft>
            </a:pPr>
            <a:r>
              <a:rPr lang="en-US" altLang="ja-JP" sz="2400" dirty="0">
                <a:solidFill>
                  <a:srgbClr val="C00000"/>
                </a:solidFill>
              </a:rPr>
              <a:t>Improved automatic interpretation </a:t>
            </a:r>
            <a:r>
              <a:rPr lang="en-US" altLang="ja-JP" sz="2400" dirty="0"/>
              <a:t>of EO signals by spectrally separating atmosphere, soil, leaves and canopy effects, since ambiguities are reduced</a:t>
            </a:r>
          </a:p>
          <a:p>
            <a:pPr algn="just">
              <a:spcAft>
                <a:spcPts val="600"/>
              </a:spcAft>
            </a:pPr>
            <a:r>
              <a:rPr lang="en-US" altLang="ja-JP" sz="2400" dirty="0"/>
              <a:t>Higher accuracy of </a:t>
            </a:r>
            <a:r>
              <a:rPr lang="en-US" altLang="ja-JP" sz="2400" dirty="0">
                <a:solidFill>
                  <a:srgbClr val="C00000"/>
                </a:solidFill>
              </a:rPr>
              <a:t>crop species discrimination</a:t>
            </a:r>
          </a:p>
          <a:p>
            <a:pPr algn="just">
              <a:spcAft>
                <a:spcPts val="600"/>
              </a:spcAft>
            </a:pPr>
            <a:r>
              <a:rPr lang="en-US" altLang="ja-JP" sz="2400" dirty="0"/>
              <a:t>Novel approaches that provide access to variables hidden for multispectral sensors, e.g., Sun induced chlorophyll inflorescence</a:t>
            </a:r>
          </a:p>
        </p:txBody>
      </p:sp>
    </p:spTree>
    <p:extLst>
      <p:ext uri="{BB962C8B-B14F-4D97-AF65-F5344CB8AC3E}">
        <p14:creationId xmlns:p14="http://schemas.microsoft.com/office/powerpoint/2010/main" val="2848079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BA2A8DC-2993-42C0-A1FD-625C877D09E7}"/>
              </a:ext>
            </a:extLst>
          </p:cNvPr>
          <p:cNvSpPr txBox="1"/>
          <p:nvPr/>
        </p:nvSpPr>
        <p:spPr>
          <a:xfrm>
            <a:off x="539552" y="260648"/>
            <a:ext cx="8064896" cy="6063198"/>
          </a:xfrm>
          <a:prstGeom prst="rect">
            <a:avLst/>
          </a:prstGeom>
          <a:noFill/>
        </p:spPr>
        <p:txBody>
          <a:bodyPr wrap="square">
            <a:spAutoFit/>
          </a:bodyPr>
          <a:lstStyle/>
          <a:p>
            <a:pPr algn="ctr"/>
            <a:endParaRPr lang="en-US" sz="2400" b="1" dirty="0">
              <a:solidFill>
                <a:srgbClr val="0070C0"/>
              </a:solidFill>
              <a:latin typeface="+mj-lt"/>
              <a:cs typeface="Arial" panose="020B0604020202020204" pitchFamily="34" charset="0"/>
            </a:endParaRPr>
          </a:p>
          <a:p>
            <a:pPr algn="ctr"/>
            <a:endParaRPr lang="en-US" sz="2400" b="1" dirty="0">
              <a:solidFill>
                <a:srgbClr val="0070C0"/>
              </a:solidFill>
              <a:latin typeface="+mj-lt"/>
              <a:cs typeface="Arial" panose="020B0604020202020204" pitchFamily="34" charset="0"/>
            </a:endParaRPr>
          </a:p>
          <a:p>
            <a:pPr algn="ctr"/>
            <a:r>
              <a:rPr lang="en-US" sz="2400" b="1" dirty="0">
                <a:solidFill>
                  <a:srgbClr val="0070C0"/>
                </a:solidFill>
                <a:latin typeface="+mj-lt"/>
                <a:cs typeface="Arial" panose="020B0604020202020204" pitchFamily="34" charset="0"/>
              </a:rPr>
              <a:t>Advantages of Hyperspectral Versus others Sensing in an Agricultural Context</a:t>
            </a:r>
          </a:p>
          <a:p>
            <a:pPr algn="ctr"/>
            <a:endParaRPr lang="en-US" sz="1600" b="1" dirty="0">
              <a:latin typeface="+mj-lt"/>
              <a:cs typeface="Arial" panose="020B0604020202020204" pitchFamily="34" charset="0"/>
            </a:endParaRPr>
          </a:p>
          <a:p>
            <a:pPr algn="ctr"/>
            <a:endParaRPr lang="en-US" sz="1600" b="1" dirty="0">
              <a:latin typeface="+mj-lt"/>
              <a:cs typeface="Arial" panose="020B0604020202020204" pitchFamily="34" charset="0"/>
            </a:endParaRPr>
          </a:p>
          <a:p>
            <a:pPr marL="342900" indent="-342900">
              <a:buFont typeface="Wingdings" panose="05000000000000000000" pitchFamily="2" charset="2"/>
              <a:buChar char="q"/>
            </a:pPr>
            <a:r>
              <a:rPr lang="en-US" sz="2000" b="1" dirty="0">
                <a:latin typeface="+mj-lt"/>
                <a:cs typeface="Arial" panose="020B0604020202020204" pitchFamily="34" charset="0"/>
              </a:rPr>
              <a:t> Hyperspectral image give spectrally continuous sampling i.e. </a:t>
            </a:r>
            <a:r>
              <a:rPr lang="en-US" sz="2000" b="1" dirty="0">
                <a:solidFill>
                  <a:srgbClr val="C00000"/>
                </a:solidFill>
                <a:latin typeface="+mj-lt"/>
                <a:cs typeface="Arial" panose="020B0604020202020204" pitchFamily="34" charset="0"/>
              </a:rPr>
              <a:t>high spectral resolution</a:t>
            </a:r>
          </a:p>
          <a:p>
            <a:endParaRPr lang="en-US" sz="2000" b="1" dirty="0">
              <a:latin typeface="+mj-lt"/>
              <a:cs typeface="Arial" panose="020B0604020202020204" pitchFamily="34" charset="0"/>
            </a:endParaRPr>
          </a:p>
          <a:p>
            <a:pPr marL="342900" indent="-342900" algn="just">
              <a:buFont typeface="Wingdings" panose="05000000000000000000" pitchFamily="2" charset="2"/>
              <a:buChar char="q"/>
            </a:pPr>
            <a:r>
              <a:rPr lang="en-US" sz="2000" b="1" dirty="0">
                <a:latin typeface="+mj-lt"/>
                <a:cs typeface="Arial" panose="020B0604020202020204" pitchFamily="34" charset="0"/>
              </a:rPr>
              <a:t> Hyperspectral approaches have </a:t>
            </a:r>
            <a:r>
              <a:rPr lang="en-US" sz="2000" b="1" dirty="0">
                <a:solidFill>
                  <a:srgbClr val="00B050"/>
                </a:solidFill>
                <a:latin typeface="+mj-lt"/>
                <a:cs typeface="Arial" panose="020B0604020202020204" pitchFamily="34" charset="0"/>
              </a:rPr>
              <a:t>contributed</a:t>
            </a:r>
            <a:r>
              <a:rPr lang="en-US" sz="2000" b="1" dirty="0">
                <a:latin typeface="+mj-lt"/>
                <a:cs typeface="Arial" panose="020B0604020202020204" pitchFamily="34" charset="0"/>
              </a:rPr>
              <a:t> largely </a:t>
            </a:r>
            <a:r>
              <a:rPr lang="en-US" sz="2000" b="1" dirty="0">
                <a:solidFill>
                  <a:srgbClr val="00B050"/>
                </a:solidFill>
                <a:latin typeface="+mj-lt"/>
                <a:cs typeface="Arial" panose="020B0604020202020204" pitchFamily="34" charset="0"/>
              </a:rPr>
              <a:t>in precision agriculture.</a:t>
            </a:r>
          </a:p>
          <a:p>
            <a:pPr algn="just"/>
            <a:endParaRPr lang="en-US" sz="2000" b="1" dirty="0">
              <a:latin typeface="+mj-lt"/>
              <a:cs typeface="Arial" panose="020B0604020202020204" pitchFamily="34" charset="0"/>
            </a:endParaRPr>
          </a:p>
          <a:p>
            <a:pPr marL="342900" indent="-342900" algn="just">
              <a:buFont typeface="Wingdings" panose="05000000000000000000" pitchFamily="2" charset="2"/>
              <a:buChar char="q"/>
            </a:pPr>
            <a:r>
              <a:rPr lang="en-US" sz="2000" b="1" dirty="0">
                <a:latin typeface="+mj-lt"/>
                <a:cs typeface="Arial" panose="020B0604020202020204" pitchFamily="34" charset="0"/>
              </a:rPr>
              <a:t>An increase in agricultural crop species classification accuracy (some literature stated about 43%) is observed.</a:t>
            </a:r>
          </a:p>
          <a:p>
            <a:pPr algn="just"/>
            <a:endParaRPr lang="en-US" sz="2000" b="1" dirty="0">
              <a:latin typeface="+mj-lt"/>
              <a:cs typeface="Arial" panose="020B0604020202020204" pitchFamily="34" charset="0"/>
            </a:endParaRPr>
          </a:p>
          <a:p>
            <a:pPr marL="342900" indent="-342900" algn="just">
              <a:buFont typeface="Wingdings" panose="05000000000000000000" pitchFamily="2" charset="2"/>
              <a:buChar char="q"/>
            </a:pPr>
            <a:r>
              <a:rPr lang="en-US" sz="2000" b="1" dirty="0">
                <a:latin typeface="+mj-lt"/>
                <a:cs typeface="Arial" panose="020B0604020202020204" pitchFamily="34" charset="0"/>
              </a:rPr>
              <a:t>Crop discrimination can be traced through hyperspectral sensing.</a:t>
            </a:r>
          </a:p>
          <a:p>
            <a:pPr algn="just"/>
            <a:endParaRPr lang="en-US" sz="2000" b="1" dirty="0">
              <a:latin typeface="+mj-lt"/>
              <a:cs typeface="Arial" panose="020B0604020202020204" pitchFamily="34" charset="0"/>
            </a:endParaRPr>
          </a:p>
          <a:p>
            <a:pPr marL="342900" indent="-342900" algn="just">
              <a:buFont typeface="Wingdings" panose="05000000000000000000" pitchFamily="2" charset="2"/>
              <a:buChar char="q"/>
            </a:pPr>
            <a:r>
              <a:rPr lang="en-US" sz="2000" b="1" dirty="0">
                <a:latin typeface="+mj-lt"/>
                <a:cs typeface="Arial" panose="020B0604020202020204" pitchFamily="34" charset="0"/>
              </a:rPr>
              <a:t>Following the “</a:t>
            </a:r>
            <a:r>
              <a:rPr lang="en-US" sz="2000" b="1" dirty="0">
                <a:solidFill>
                  <a:srgbClr val="00B050"/>
                </a:solidFill>
                <a:latin typeface="+mj-lt"/>
                <a:cs typeface="Arial" panose="020B0604020202020204" pitchFamily="34" charset="0"/>
              </a:rPr>
              <a:t>one key fits all</a:t>
            </a:r>
            <a:r>
              <a:rPr lang="en-US" sz="2000" b="1" dirty="0">
                <a:latin typeface="+mj-lt"/>
                <a:cs typeface="Arial" panose="020B0604020202020204" pitchFamily="34" charset="0"/>
              </a:rPr>
              <a:t>” principle, a hyperspectral sensor can </a:t>
            </a:r>
            <a:r>
              <a:rPr lang="en-US" sz="2000" b="1" dirty="0">
                <a:solidFill>
                  <a:srgbClr val="00B050"/>
                </a:solidFill>
                <a:latin typeface="+mj-lt"/>
                <a:cs typeface="Arial" panose="020B0604020202020204" pitchFamily="34" charset="0"/>
              </a:rPr>
              <a:t>easily serve different applications</a:t>
            </a:r>
            <a:r>
              <a:rPr lang="en-US" sz="2000" b="1" dirty="0">
                <a:latin typeface="+mj-lt"/>
                <a:cs typeface="Arial" panose="020B0604020202020204" pitchFamily="34" charset="0"/>
              </a:rPr>
              <a:t>. </a:t>
            </a:r>
          </a:p>
        </p:txBody>
      </p:sp>
    </p:spTree>
    <p:extLst>
      <p:ext uri="{BB962C8B-B14F-4D97-AF65-F5344CB8AC3E}">
        <p14:creationId xmlns:p14="http://schemas.microsoft.com/office/powerpoint/2010/main" val="757366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04664"/>
            <a:ext cx="8229600" cy="1012974"/>
          </a:xfrm>
        </p:spPr>
        <p:txBody>
          <a:bodyPr>
            <a:normAutofit/>
          </a:bodyPr>
          <a:lstStyle/>
          <a:p>
            <a:pPr lvl="0"/>
            <a:r>
              <a:rPr kumimoji="0" lang="en-US" altLang="ja-JP" sz="2800" b="1" dirty="0">
                <a:solidFill>
                  <a:srgbClr val="00B0F0"/>
                </a:solidFill>
                <a:latin typeface="Arial" panose="020B0604020202020204" pitchFamily="34" charset="0"/>
                <a:cs typeface="Arial" panose="020B0604020202020204" pitchFamily="34" charset="0"/>
              </a:rPr>
              <a:t>Limitations</a:t>
            </a:r>
            <a:endParaRPr kumimoji="1" lang="ja-JP" altLang="en-US" dirty="0"/>
          </a:p>
        </p:txBody>
      </p:sp>
      <p:sp>
        <p:nvSpPr>
          <p:cNvPr id="3" name="コンテンツ プレースホルダー 2"/>
          <p:cNvSpPr>
            <a:spLocks noGrp="1"/>
          </p:cNvSpPr>
          <p:nvPr>
            <p:ph idx="1"/>
          </p:nvPr>
        </p:nvSpPr>
        <p:spPr>
          <a:xfrm>
            <a:off x="457200" y="1600201"/>
            <a:ext cx="8229600" cy="3629000"/>
          </a:xfrm>
        </p:spPr>
        <p:txBody>
          <a:bodyPr>
            <a:normAutofit/>
          </a:bodyPr>
          <a:lstStyle/>
          <a:p>
            <a:pPr lvl="0" algn="just">
              <a:spcBef>
                <a:spcPts val="0"/>
              </a:spcBef>
              <a:buFont typeface="Wingdings" panose="05000000000000000000" pitchFamily="2" charset="2"/>
              <a:buChar char="q"/>
              <a:defRPr/>
            </a:pPr>
            <a:r>
              <a:rPr kumimoji="0" lang="en-US" altLang="ja-JP" sz="2000" b="1" dirty="0">
                <a:solidFill>
                  <a:prstClr val="black"/>
                </a:solidFill>
                <a:latin typeface="+mj-lt"/>
                <a:cs typeface="Arial" panose="020B0604020202020204" pitchFamily="34" charset="0"/>
              </a:rPr>
              <a:t>The </a:t>
            </a:r>
            <a:r>
              <a:rPr kumimoji="0" lang="en-US" altLang="ja-JP" sz="2000" b="1" dirty="0">
                <a:solidFill>
                  <a:srgbClr val="C00000"/>
                </a:solidFill>
                <a:latin typeface="+mj-lt"/>
                <a:cs typeface="Arial" panose="020B0604020202020204" pitchFamily="34" charset="0"/>
              </a:rPr>
              <a:t>rare availability </a:t>
            </a:r>
            <a:r>
              <a:rPr kumimoji="0" lang="en-US" altLang="ja-JP" sz="2000" b="1" dirty="0">
                <a:solidFill>
                  <a:prstClr val="black"/>
                </a:solidFill>
                <a:latin typeface="+mj-lt"/>
                <a:cs typeface="Arial" panose="020B0604020202020204" pitchFamily="34" charset="0"/>
              </a:rPr>
              <a:t>of </a:t>
            </a:r>
            <a:r>
              <a:rPr kumimoji="0" lang="en-US" altLang="ja-JP" sz="2000" b="1" dirty="0" err="1">
                <a:solidFill>
                  <a:prstClr val="black"/>
                </a:solidFill>
                <a:latin typeface="+mj-lt"/>
                <a:cs typeface="Arial" panose="020B0604020202020204" pitchFamily="34" charset="0"/>
              </a:rPr>
              <a:t>spaceborne</a:t>
            </a:r>
            <a:r>
              <a:rPr kumimoji="0" lang="en-US" altLang="ja-JP" sz="2000" b="1" dirty="0">
                <a:solidFill>
                  <a:prstClr val="black"/>
                </a:solidFill>
                <a:latin typeface="+mj-lt"/>
                <a:cs typeface="Arial" panose="020B0604020202020204" pitchFamily="34" charset="0"/>
              </a:rPr>
              <a:t> </a:t>
            </a:r>
            <a:r>
              <a:rPr kumimoji="0" lang="en-US" altLang="ja-JP" sz="2000" b="1" dirty="0" err="1">
                <a:solidFill>
                  <a:prstClr val="black"/>
                </a:solidFill>
                <a:latin typeface="+mj-lt"/>
                <a:cs typeface="Arial" panose="020B0604020202020204" pitchFamily="34" charset="0"/>
              </a:rPr>
              <a:t>hyperspectral</a:t>
            </a:r>
            <a:r>
              <a:rPr kumimoji="0" lang="en-US" altLang="ja-JP" sz="2000" b="1" dirty="0">
                <a:solidFill>
                  <a:prstClr val="black"/>
                </a:solidFill>
                <a:latin typeface="+mj-lt"/>
                <a:cs typeface="Arial" panose="020B0604020202020204" pitchFamily="34" charset="0"/>
              </a:rPr>
              <a:t> sensors</a:t>
            </a:r>
          </a:p>
          <a:p>
            <a:pPr marL="0" lvl="0" indent="0">
              <a:spcBef>
                <a:spcPts val="0"/>
              </a:spcBef>
              <a:buNone/>
              <a:defRPr/>
            </a:pPr>
            <a:endParaRPr kumimoji="0" lang="en-US" altLang="ja-JP" sz="2000" b="1" dirty="0">
              <a:solidFill>
                <a:prstClr val="black"/>
              </a:solidFill>
              <a:latin typeface="+mj-lt"/>
              <a:cs typeface="Arial" panose="020B0604020202020204" pitchFamily="34" charset="0"/>
            </a:endParaRPr>
          </a:p>
          <a:p>
            <a:pPr lvl="0" algn="just">
              <a:spcBef>
                <a:spcPts val="0"/>
              </a:spcBef>
              <a:buFont typeface="Wingdings" panose="05000000000000000000" pitchFamily="2" charset="2"/>
              <a:buChar char="q"/>
              <a:defRPr/>
            </a:pPr>
            <a:r>
              <a:rPr kumimoji="0" lang="en-US" altLang="ja-JP" sz="2000" b="1" dirty="0">
                <a:solidFill>
                  <a:prstClr val="black"/>
                </a:solidFill>
                <a:latin typeface="+mj-lt"/>
                <a:cs typeface="Arial" panose="020B0604020202020204" pitchFamily="34" charset="0"/>
              </a:rPr>
              <a:t>The construction of </a:t>
            </a:r>
            <a:r>
              <a:rPr kumimoji="0" lang="en-US" altLang="ja-JP" sz="2000" b="1" dirty="0" err="1">
                <a:solidFill>
                  <a:prstClr val="black"/>
                </a:solidFill>
                <a:latin typeface="+mj-lt"/>
                <a:cs typeface="Arial" panose="020B0604020202020204" pitchFamily="34" charset="0"/>
              </a:rPr>
              <a:t>hyperspectral</a:t>
            </a:r>
            <a:r>
              <a:rPr kumimoji="0" lang="en-US" altLang="ja-JP" sz="2000" b="1" dirty="0">
                <a:solidFill>
                  <a:prstClr val="black"/>
                </a:solidFill>
                <a:latin typeface="+mj-lt"/>
                <a:cs typeface="Arial" panose="020B0604020202020204" pitchFamily="34" charset="0"/>
              </a:rPr>
              <a:t> sensors compared to multispectral instruments is </a:t>
            </a:r>
            <a:r>
              <a:rPr kumimoji="0" lang="en-US" altLang="ja-JP" sz="2000" b="1" dirty="0">
                <a:solidFill>
                  <a:srgbClr val="C00000"/>
                </a:solidFill>
                <a:latin typeface="+mj-lt"/>
                <a:cs typeface="Arial" panose="020B0604020202020204" pitchFamily="34" charset="0"/>
              </a:rPr>
              <a:t>complicated as well as expensive</a:t>
            </a:r>
          </a:p>
          <a:p>
            <a:pPr lvl="0" algn="just">
              <a:spcBef>
                <a:spcPts val="0"/>
              </a:spcBef>
              <a:defRPr/>
            </a:pPr>
            <a:endParaRPr kumimoji="0" lang="en-US" altLang="ja-JP" sz="2000" b="1" dirty="0">
              <a:solidFill>
                <a:prstClr val="black"/>
              </a:solidFill>
              <a:latin typeface="+mj-lt"/>
              <a:cs typeface="Arial" panose="020B0604020202020204" pitchFamily="34" charset="0"/>
            </a:endParaRPr>
          </a:p>
          <a:p>
            <a:pPr lvl="0" algn="just">
              <a:spcBef>
                <a:spcPts val="0"/>
              </a:spcBef>
              <a:buFont typeface="Wingdings" panose="05000000000000000000" pitchFamily="2" charset="2"/>
              <a:buChar char="q"/>
              <a:defRPr/>
            </a:pPr>
            <a:r>
              <a:rPr kumimoji="0" lang="en-US" altLang="ja-JP" sz="2000" b="1" dirty="0">
                <a:latin typeface="+mj-lt"/>
                <a:cs typeface="Arial" panose="020B0604020202020204" pitchFamily="34" charset="0"/>
              </a:rPr>
              <a:t>High spectral dimensionality </a:t>
            </a:r>
            <a:r>
              <a:rPr kumimoji="0" lang="en-US" altLang="ja-JP" sz="2000" b="1" dirty="0">
                <a:solidFill>
                  <a:prstClr val="black"/>
                </a:solidFill>
                <a:latin typeface="+mj-lt"/>
                <a:cs typeface="Arial" panose="020B0604020202020204" pitchFamily="34" charset="0"/>
              </a:rPr>
              <a:t>is provided by </a:t>
            </a:r>
            <a:r>
              <a:rPr kumimoji="0" lang="en-US" altLang="ja-JP" sz="2000" b="1" dirty="0" err="1">
                <a:solidFill>
                  <a:prstClr val="black"/>
                </a:solidFill>
                <a:latin typeface="+mj-lt"/>
                <a:cs typeface="Arial" panose="020B0604020202020204" pitchFamily="34" charset="0"/>
              </a:rPr>
              <a:t>hyperspectral</a:t>
            </a:r>
            <a:r>
              <a:rPr kumimoji="0" lang="en-US" altLang="ja-JP" sz="2000" b="1" dirty="0">
                <a:solidFill>
                  <a:prstClr val="black"/>
                </a:solidFill>
                <a:latin typeface="+mj-lt"/>
                <a:cs typeface="Arial" panose="020B0604020202020204" pitchFamily="34" charset="0"/>
              </a:rPr>
              <a:t> sensors resulting </a:t>
            </a:r>
            <a:r>
              <a:rPr kumimoji="0" lang="en-US" altLang="ja-JP" sz="2000" b="1" dirty="0">
                <a:solidFill>
                  <a:srgbClr val="C00000"/>
                </a:solidFill>
                <a:latin typeface="+mj-lt"/>
                <a:cs typeface="Arial" panose="020B0604020202020204" pitchFamily="34" charset="0"/>
              </a:rPr>
              <a:t>long processing times </a:t>
            </a:r>
          </a:p>
          <a:p>
            <a:pPr marL="0" lvl="0" indent="0" algn="just">
              <a:spcBef>
                <a:spcPts val="0"/>
              </a:spcBef>
              <a:buNone/>
              <a:defRPr/>
            </a:pPr>
            <a:endParaRPr kumimoji="0" lang="en-US" altLang="ja-JP" sz="2000" b="1" dirty="0">
              <a:solidFill>
                <a:prstClr val="black"/>
              </a:solidFill>
              <a:latin typeface="+mj-lt"/>
              <a:cs typeface="Arial" panose="020B0604020202020204" pitchFamily="34" charset="0"/>
            </a:endParaRPr>
          </a:p>
          <a:p>
            <a:pPr lvl="0" algn="just">
              <a:spcBef>
                <a:spcPts val="0"/>
              </a:spcBef>
              <a:buFont typeface="Wingdings" panose="05000000000000000000" pitchFamily="2" charset="2"/>
              <a:buChar char="q"/>
              <a:defRPr/>
            </a:pPr>
            <a:r>
              <a:rPr kumimoji="0" lang="en-US" altLang="ja-JP" sz="2000" b="1" dirty="0" err="1">
                <a:solidFill>
                  <a:prstClr val="black"/>
                </a:solidFill>
                <a:latin typeface="+mj-lt"/>
                <a:cs typeface="Arial" panose="020B0604020202020204" pitchFamily="34" charset="0"/>
              </a:rPr>
              <a:t>Hyperspectral</a:t>
            </a:r>
            <a:r>
              <a:rPr kumimoji="0" lang="en-US" altLang="ja-JP" sz="2000" b="1" dirty="0">
                <a:solidFill>
                  <a:prstClr val="black"/>
                </a:solidFill>
                <a:latin typeface="+mj-lt"/>
                <a:cs typeface="Arial" panose="020B0604020202020204" pitchFamily="34" charset="0"/>
              </a:rPr>
              <a:t> algorithm development for vegetation studies so far has been </a:t>
            </a:r>
            <a:r>
              <a:rPr kumimoji="0" lang="en-US" altLang="ja-JP" sz="2000" b="1" dirty="0">
                <a:solidFill>
                  <a:srgbClr val="C00000"/>
                </a:solidFill>
                <a:latin typeface="+mj-lt"/>
                <a:cs typeface="Arial" panose="020B0604020202020204" pitchFamily="34" charset="0"/>
              </a:rPr>
              <a:t>mostly limited to airborne data</a:t>
            </a:r>
            <a:r>
              <a:rPr kumimoji="0" lang="en-US" altLang="ja-JP" sz="2000" b="1" dirty="0">
                <a:solidFill>
                  <a:prstClr val="black"/>
                </a:solidFill>
                <a:latin typeface="+mj-lt"/>
                <a:cs typeface="Arial" panose="020B0604020202020204" pitchFamily="34" charset="0"/>
              </a:rPr>
              <a:t>, which is </a:t>
            </a:r>
            <a:r>
              <a:rPr kumimoji="0" lang="en-US" altLang="ja-JP" sz="2000" b="1" dirty="0">
                <a:solidFill>
                  <a:srgbClr val="C00000"/>
                </a:solidFill>
                <a:latin typeface="+mj-lt"/>
                <a:cs typeface="Arial" panose="020B0604020202020204" pitchFamily="34" charset="0"/>
              </a:rPr>
              <a:t>very heterogeneous in quality, temporal availability and spatial coverage. </a:t>
            </a:r>
          </a:p>
          <a:p>
            <a:pPr marL="0" indent="0">
              <a:buNone/>
            </a:pPr>
            <a:endParaRPr kumimoji="1" lang="ja-JP" altLang="en-US" sz="2000" dirty="0">
              <a:latin typeface="+mj-lt"/>
            </a:endParaRPr>
          </a:p>
        </p:txBody>
      </p:sp>
    </p:spTree>
    <p:extLst>
      <p:ext uri="{BB962C8B-B14F-4D97-AF65-F5344CB8AC3E}">
        <p14:creationId xmlns:p14="http://schemas.microsoft.com/office/powerpoint/2010/main" val="168604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b="1" dirty="0">
                <a:solidFill>
                  <a:srgbClr val="00B0F0"/>
                </a:solidFill>
                <a:cs typeface="Arial" panose="020B0604020202020204" pitchFamily="34" charset="0"/>
              </a:rPr>
              <a:t>Challenges</a:t>
            </a:r>
            <a:endParaRPr kumimoji="1" lang="ja-JP" altLang="en-US" dirty="0">
              <a:solidFill>
                <a:srgbClr val="00B0F0"/>
              </a:solidFill>
            </a:endParaRPr>
          </a:p>
        </p:txBody>
      </p:sp>
      <p:sp>
        <p:nvSpPr>
          <p:cNvPr id="3" name="コンテンツ プレースホルダー 2"/>
          <p:cNvSpPr>
            <a:spLocks noGrp="1"/>
          </p:cNvSpPr>
          <p:nvPr>
            <p:ph idx="1"/>
          </p:nvPr>
        </p:nvSpPr>
        <p:spPr>
          <a:xfrm>
            <a:off x="1043608" y="1600200"/>
            <a:ext cx="7643192" cy="4525963"/>
          </a:xfrm>
        </p:spPr>
        <p:txBody>
          <a:bodyPr>
            <a:normAutofit/>
          </a:bodyPr>
          <a:lstStyle/>
          <a:p>
            <a:pPr algn="just">
              <a:lnSpc>
                <a:spcPct val="120000"/>
              </a:lnSpc>
              <a:spcAft>
                <a:spcPts val="600"/>
              </a:spcAft>
              <a:buFont typeface="Wingdings" panose="05000000000000000000" pitchFamily="2" charset="2"/>
              <a:buChar char="q"/>
            </a:pPr>
            <a:r>
              <a:rPr lang="en-US" altLang="ja-JP" sz="2400" dirty="0">
                <a:latin typeface="+mj-lt"/>
                <a:cs typeface="Arial" panose="020B0604020202020204" pitchFamily="34" charset="0"/>
              </a:rPr>
              <a:t>Lack of homogenous crop farming i.e. crops that form geometrically homogeneous stands compared to the observation scale of spaceborne sensors and which are cultivated in areas with individual field sizes in the order of 1 hectare and above.</a:t>
            </a:r>
          </a:p>
          <a:p>
            <a:pPr algn="just">
              <a:buFont typeface="Wingdings" panose="05000000000000000000" pitchFamily="2" charset="2"/>
              <a:buChar char="q"/>
            </a:pPr>
            <a:r>
              <a:rPr lang="en-US" altLang="ja-JP" sz="2400" dirty="0">
                <a:latin typeface="+mj-lt"/>
                <a:cs typeface="Arial" panose="020B0604020202020204" pitchFamily="34" charset="0"/>
              </a:rPr>
              <a:t>Smallholder farming, which still is practiced on about 12% of global farmland probably will most likely not be able to adapt the new technologies in near future.</a:t>
            </a:r>
          </a:p>
          <a:p>
            <a:pPr algn="just">
              <a:buFont typeface="Wingdings" panose="05000000000000000000" pitchFamily="2" charset="2"/>
              <a:buChar char="q"/>
            </a:pPr>
            <a:r>
              <a:rPr lang="en-US" altLang="ja-JP" sz="2400" dirty="0">
                <a:latin typeface="+mj-lt"/>
                <a:cs typeface="Arial" panose="020B0604020202020204" pitchFamily="34" charset="0"/>
              </a:rPr>
              <a:t>Farmers need to be convinced</a:t>
            </a:r>
          </a:p>
          <a:p>
            <a:pPr marL="0" indent="0">
              <a:buNone/>
            </a:pPr>
            <a:endParaRPr kumimoji="1" lang="ja-JP" altLang="en-US" sz="2800" dirty="0">
              <a:latin typeface="+mj-lt"/>
            </a:endParaRPr>
          </a:p>
        </p:txBody>
      </p:sp>
    </p:spTree>
    <p:extLst>
      <p:ext uri="{BB962C8B-B14F-4D97-AF65-F5344CB8AC3E}">
        <p14:creationId xmlns:p14="http://schemas.microsoft.com/office/powerpoint/2010/main" val="1403837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76672"/>
            <a:ext cx="8229600" cy="648072"/>
          </a:xfrm>
        </p:spPr>
        <p:txBody>
          <a:bodyPr>
            <a:normAutofit/>
          </a:bodyPr>
          <a:lstStyle/>
          <a:p>
            <a:r>
              <a:rPr lang="en-US" altLang="ja-JP" sz="3600" b="1" dirty="0">
                <a:solidFill>
                  <a:srgbClr val="C00000"/>
                </a:solidFill>
                <a:latin typeface="Arial" panose="020B0604020202020204" pitchFamily="34" charset="0"/>
                <a:cs typeface="Arial" panose="020B0604020202020204" pitchFamily="34" charset="0"/>
              </a:rPr>
              <a:t>Future directions</a:t>
            </a:r>
            <a:endParaRPr kumimoji="1" lang="ja-JP" altLang="en-US" sz="3600" dirty="0">
              <a:solidFill>
                <a:srgbClr val="C00000"/>
              </a:solidFill>
            </a:endParaRPr>
          </a:p>
        </p:txBody>
      </p:sp>
      <p:sp>
        <p:nvSpPr>
          <p:cNvPr id="3" name="コンテンツ プレースホルダー 2"/>
          <p:cNvSpPr>
            <a:spLocks noGrp="1"/>
          </p:cNvSpPr>
          <p:nvPr>
            <p:ph idx="1"/>
          </p:nvPr>
        </p:nvSpPr>
        <p:spPr>
          <a:xfrm>
            <a:off x="457200" y="1196752"/>
            <a:ext cx="8363272" cy="4968551"/>
          </a:xfrm>
        </p:spPr>
        <p:txBody>
          <a:bodyPr>
            <a:noAutofit/>
          </a:bodyPr>
          <a:lstStyle/>
          <a:p>
            <a:pPr algn="just">
              <a:lnSpc>
                <a:spcPct val="120000"/>
              </a:lnSpc>
              <a:spcBef>
                <a:spcPts val="600"/>
              </a:spcBef>
              <a:spcAft>
                <a:spcPts val="600"/>
              </a:spcAft>
              <a:buFont typeface="Wingdings" panose="05000000000000000000" pitchFamily="2" charset="2"/>
              <a:buChar char="q"/>
            </a:pPr>
            <a:r>
              <a:rPr lang="en-US" altLang="ja-JP" sz="2000" dirty="0">
                <a:solidFill>
                  <a:srgbClr val="C00000"/>
                </a:solidFill>
                <a:latin typeface="Arial" panose="020B0604020202020204" pitchFamily="34" charset="0"/>
                <a:cs typeface="Arial" panose="020B0604020202020204" pitchFamily="34" charset="0"/>
              </a:rPr>
              <a:t>Introduce global satellite mission </a:t>
            </a:r>
            <a:r>
              <a:rPr lang="en-US" altLang="ja-JP" sz="2000" dirty="0">
                <a:latin typeface="Arial" panose="020B0604020202020204" pitchFamily="34" charset="0"/>
                <a:cs typeface="Arial" panose="020B0604020202020204" pitchFamily="34" charset="0"/>
              </a:rPr>
              <a:t>based on dedicated acquisition plan </a:t>
            </a:r>
          </a:p>
          <a:p>
            <a:pPr algn="just">
              <a:lnSpc>
                <a:spcPct val="120000"/>
              </a:lnSpc>
              <a:spcBef>
                <a:spcPts val="600"/>
              </a:spcBef>
              <a:spcAft>
                <a:spcPts val="600"/>
              </a:spcAft>
              <a:buFont typeface="Wingdings" panose="05000000000000000000" pitchFamily="2" charset="2"/>
              <a:buChar char="q"/>
            </a:pPr>
            <a:r>
              <a:rPr lang="en-US" altLang="ja-JP" sz="2000" dirty="0">
                <a:latin typeface="Arial" panose="020B0604020202020204" pitchFamily="34" charset="0"/>
                <a:cs typeface="Arial" panose="020B0604020202020204" pitchFamily="34" charset="0"/>
              </a:rPr>
              <a:t>Installing different instruments along one orbit to follow each other in a so-called train constellation would be a sensible strategy, allowing the </a:t>
            </a:r>
            <a:r>
              <a:rPr lang="en-US" altLang="ja-JP" sz="2000" dirty="0">
                <a:solidFill>
                  <a:srgbClr val="C00000"/>
                </a:solidFill>
                <a:latin typeface="Arial" panose="020B0604020202020204" pitchFamily="34" charset="0"/>
                <a:cs typeface="Arial" panose="020B0604020202020204" pitchFamily="34" charset="0"/>
              </a:rPr>
              <a:t>integration of new technologies </a:t>
            </a:r>
            <a:r>
              <a:rPr lang="en-US" altLang="ja-JP" sz="2000" dirty="0">
                <a:latin typeface="Arial" panose="020B0604020202020204" pitchFamily="34" charset="0"/>
                <a:cs typeface="Arial" panose="020B0604020202020204" pitchFamily="34" charset="0"/>
              </a:rPr>
              <a:t>into the chain as they become available</a:t>
            </a:r>
          </a:p>
          <a:p>
            <a:pPr algn="just">
              <a:lnSpc>
                <a:spcPct val="120000"/>
              </a:lnSpc>
              <a:spcBef>
                <a:spcPts val="600"/>
              </a:spcBef>
              <a:spcAft>
                <a:spcPts val="600"/>
              </a:spcAft>
              <a:buFont typeface="Wingdings" panose="05000000000000000000" pitchFamily="2" charset="2"/>
              <a:buChar char="q"/>
            </a:pPr>
            <a:r>
              <a:rPr lang="en-US" altLang="ja-JP" sz="2000" dirty="0">
                <a:latin typeface="Arial" panose="020B0604020202020204" pitchFamily="34" charset="0"/>
                <a:cs typeface="Arial" panose="020B0604020202020204" pitchFamily="34" charset="0"/>
              </a:rPr>
              <a:t>To exploit the full potential of multi angular observations, a tandem concept of two identical instruments in parallel fight could be envisioned.</a:t>
            </a:r>
          </a:p>
          <a:p>
            <a:pPr algn="just">
              <a:lnSpc>
                <a:spcPct val="120000"/>
              </a:lnSpc>
              <a:spcBef>
                <a:spcPts val="600"/>
              </a:spcBef>
              <a:spcAft>
                <a:spcPts val="600"/>
              </a:spcAft>
              <a:buFont typeface="Wingdings" panose="05000000000000000000" pitchFamily="2" charset="2"/>
              <a:buChar char="q"/>
            </a:pPr>
            <a:r>
              <a:rPr lang="en-US" altLang="ja-JP" sz="2000" dirty="0">
                <a:latin typeface="Arial" panose="020B0604020202020204" pitchFamily="34" charset="0"/>
                <a:cs typeface="Arial" panose="020B0604020202020204" pitchFamily="34" charset="0"/>
              </a:rPr>
              <a:t>The increased data rates expected with </a:t>
            </a:r>
            <a:r>
              <a:rPr lang="en-US" altLang="ja-JP" sz="2000" dirty="0">
                <a:solidFill>
                  <a:srgbClr val="C00000"/>
                </a:solidFill>
                <a:latin typeface="Arial" panose="020B0604020202020204" pitchFamily="34" charset="0"/>
                <a:cs typeface="Arial" panose="020B0604020202020204" pitchFamily="34" charset="0"/>
              </a:rPr>
              <a:t>high-resolution spectroscopy missions </a:t>
            </a:r>
            <a:r>
              <a:rPr lang="en-US" altLang="ja-JP" sz="2000" dirty="0">
                <a:latin typeface="Arial" panose="020B0604020202020204" pitchFamily="34" charset="0"/>
                <a:cs typeface="Arial" panose="020B0604020202020204" pitchFamily="34" charset="0"/>
              </a:rPr>
              <a:t>will pose new challenges for </a:t>
            </a:r>
            <a:r>
              <a:rPr lang="en-US" altLang="ja-JP" sz="2000" dirty="0">
                <a:solidFill>
                  <a:srgbClr val="C00000"/>
                </a:solidFill>
                <a:latin typeface="Arial" panose="020B0604020202020204" pitchFamily="34" charset="0"/>
                <a:cs typeface="Arial" panose="020B0604020202020204" pitchFamily="34" charset="0"/>
              </a:rPr>
              <a:t>efficient data downlinking, data storage and data distribution</a:t>
            </a:r>
            <a:r>
              <a:rPr lang="en-US" altLang="ja-JP" sz="2000" dirty="0">
                <a:latin typeface="Arial" panose="020B0604020202020204" pitchFamily="34" charset="0"/>
                <a:cs typeface="Arial" panose="020B0604020202020204" pitchFamily="34" charset="0"/>
              </a:rPr>
              <a:t>. Advanced on board processing strategies should be developed to mitigate the data rate problems.</a:t>
            </a:r>
          </a:p>
        </p:txBody>
      </p:sp>
    </p:spTree>
    <p:extLst>
      <p:ext uri="{BB962C8B-B14F-4D97-AF65-F5344CB8AC3E}">
        <p14:creationId xmlns:p14="http://schemas.microsoft.com/office/powerpoint/2010/main" val="3059117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651C00-13C4-4265-AD6A-EDAA81D3A21A}"/>
              </a:ext>
            </a:extLst>
          </p:cNvPr>
          <p:cNvSpPr txBox="1"/>
          <p:nvPr/>
        </p:nvSpPr>
        <p:spPr>
          <a:xfrm>
            <a:off x="251520" y="0"/>
            <a:ext cx="8640960" cy="63094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3600" b="1" i="1" u="none" strike="noStrike" kern="1200" cap="none" spc="0" normalizeH="0" baseline="0" noProof="0" dirty="0">
                <a:ln>
                  <a:noFill/>
                </a:ln>
                <a:solidFill>
                  <a:prstClr val="black"/>
                </a:solidFill>
                <a:effectLst/>
                <a:uLnTx/>
                <a:uFillTx/>
                <a:latin typeface="Calibri"/>
                <a:ea typeface="+mn-ea"/>
                <a:cs typeface="+mn-cs"/>
              </a:rPr>
              <a:t>Analytical method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2800" b="1" i="1" u="none" strike="noStrike" kern="1200" cap="none" spc="0" normalizeH="0" baseline="0" noProof="0" dirty="0" err="1">
                <a:ln>
                  <a:noFill/>
                </a:ln>
                <a:solidFill>
                  <a:prstClr val="black"/>
                </a:solidFill>
                <a:effectLst/>
                <a:uLnTx/>
                <a:uFillTx/>
                <a:latin typeface="Calibri"/>
                <a:ea typeface="+mn-ea"/>
                <a:cs typeface="+mn-cs"/>
              </a:rPr>
              <a:t>Timesat</a:t>
            </a:r>
            <a:endParaRPr kumimoji="1" lang="en-US" sz="1400" b="1" i="1"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2000" b="0" i="1" u="none" strike="noStrike" kern="1200" cap="none" spc="0" normalizeH="0" baseline="0" noProof="0" dirty="0">
                <a:ln>
                  <a:noFill/>
                </a:ln>
                <a:solidFill>
                  <a:prstClr val="black"/>
                </a:solidFill>
                <a:effectLst/>
                <a:uLnTx/>
                <a:uFillTx/>
                <a:latin typeface="Calibri"/>
                <a:ea typeface="+mn-ea"/>
                <a:cs typeface="+mn-cs"/>
              </a:rPr>
              <a:t>(A software package to </a:t>
            </a:r>
            <a:r>
              <a:rPr kumimoji="1" lang="en-US" sz="2000" b="0" i="1" u="none" strike="noStrike" kern="1200" cap="none" spc="0" normalizeH="0" baseline="0" noProof="0" dirty="0" err="1">
                <a:ln>
                  <a:noFill/>
                </a:ln>
                <a:solidFill>
                  <a:prstClr val="black"/>
                </a:solidFill>
                <a:effectLst/>
                <a:uLnTx/>
                <a:uFillTx/>
                <a:latin typeface="Calibri"/>
                <a:ea typeface="+mn-ea"/>
                <a:cs typeface="+mn-cs"/>
              </a:rPr>
              <a:t>analyse</a:t>
            </a:r>
            <a:r>
              <a:rPr kumimoji="1" lang="en-US" sz="2000" b="0" i="1" u="none" strike="noStrike" kern="1200" cap="none" spc="0" normalizeH="0" baseline="0" noProof="0" dirty="0">
                <a:ln>
                  <a:noFill/>
                </a:ln>
                <a:solidFill>
                  <a:prstClr val="black"/>
                </a:solidFill>
                <a:effectLst/>
                <a:uLnTx/>
                <a:uFillTx/>
                <a:latin typeface="Calibri"/>
                <a:ea typeface="+mn-ea"/>
                <a:cs typeface="+mn-cs"/>
              </a:rPr>
              <a:t> time-series of satellite sensor data)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sz="2000" b="1" u="sng"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2000" b="1" u="sng" strike="noStrike" kern="1200" cap="none" spc="0" normalizeH="0" baseline="0" noProof="0" dirty="0">
                <a:ln>
                  <a:noFill/>
                </a:ln>
                <a:solidFill>
                  <a:prstClr val="black"/>
                </a:solidFill>
                <a:effectLst/>
                <a:uLnTx/>
                <a:uFillTx/>
                <a:latin typeface="Calibri"/>
                <a:ea typeface="+mn-ea"/>
                <a:cs typeface="+mn-cs"/>
              </a:rPr>
              <a:t>Application: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sz="2000" b="0" i="1" u="none" strike="noStrike" kern="1200" cap="none" spc="0" normalizeH="0" baseline="0" noProof="0" dirty="0">
              <a:ln>
                <a:noFill/>
              </a:ln>
              <a:solidFill>
                <a:prstClr val="black"/>
              </a:solidFill>
              <a:effectLst/>
              <a:uLnTx/>
              <a:uFillTx/>
              <a:latin typeface="Calibri"/>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1" lang="en-US" sz="2000" b="0" i="0" u="none" strike="noStrike" kern="1200" cap="none" spc="0" normalizeH="0" baseline="0" noProof="0" dirty="0">
                <a:ln>
                  <a:noFill/>
                </a:ln>
                <a:solidFill>
                  <a:prstClr val="black"/>
                </a:solidFill>
                <a:effectLst/>
                <a:uLnTx/>
                <a:uFillTx/>
                <a:latin typeface="Calibri"/>
                <a:ea typeface="+mn-ea"/>
                <a:cs typeface="+mn-cs"/>
              </a:rPr>
              <a:t>-Estimating </a:t>
            </a:r>
            <a:r>
              <a:rPr kumimoji="1" lang="en-US" sz="2000" b="0" i="0" u="none" strike="noStrike" kern="1200" cap="none" spc="0" normalizeH="0" baseline="0" noProof="0" dirty="0">
                <a:ln>
                  <a:noFill/>
                </a:ln>
                <a:solidFill>
                  <a:srgbClr val="C00000"/>
                </a:solidFill>
                <a:effectLst/>
                <a:uLnTx/>
                <a:uFillTx/>
                <a:latin typeface="Calibri"/>
                <a:ea typeface="+mn-ea"/>
                <a:cs typeface="+mn-cs"/>
              </a:rPr>
              <a:t>growing seasons </a:t>
            </a:r>
            <a:r>
              <a:rPr kumimoji="1" lang="en-US" sz="2000" b="0" i="0" u="none" strike="noStrike" kern="1200" cap="none" spc="0" normalizeH="0" baseline="0" noProof="0" dirty="0">
                <a:ln>
                  <a:noFill/>
                </a:ln>
                <a:solidFill>
                  <a:prstClr val="black"/>
                </a:solidFill>
                <a:effectLst/>
                <a:uLnTx/>
                <a:uFillTx/>
                <a:latin typeface="Calibri"/>
                <a:ea typeface="+mn-ea"/>
                <a:cs typeface="+mn-cs"/>
              </a:rPr>
              <a:t>from satellite time-series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1" lang="en-US" sz="2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dirty="0">
                <a:solidFill>
                  <a:prstClr val="black"/>
                </a:solidFill>
                <a:latin typeface="Calibri"/>
              </a:rPr>
              <a:t>-C</a:t>
            </a:r>
            <a:r>
              <a:rPr kumimoji="1" lang="en-US" sz="2000" b="0" i="0" u="none" strike="noStrike" kern="1200" cap="none" spc="0" normalizeH="0" baseline="0" noProof="0" dirty="0" err="1">
                <a:ln>
                  <a:noFill/>
                </a:ln>
                <a:solidFill>
                  <a:prstClr val="black"/>
                </a:solidFill>
                <a:effectLst/>
                <a:uLnTx/>
                <a:uFillTx/>
                <a:latin typeface="Calibri"/>
                <a:ea typeface="+mn-ea"/>
                <a:cs typeface="+mn-cs"/>
              </a:rPr>
              <a:t>omputing</a:t>
            </a:r>
            <a:r>
              <a:rPr kumimoji="1" lang="en-US" sz="2000" b="0" i="0" u="none" strike="noStrike" kern="1200" cap="none" spc="0" normalizeH="0" baseline="0" noProof="0" dirty="0">
                <a:ln>
                  <a:noFill/>
                </a:ln>
                <a:solidFill>
                  <a:prstClr val="black"/>
                </a:solidFill>
                <a:effectLst/>
                <a:uLnTx/>
                <a:uFillTx/>
                <a:latin typeface="Calibri"/>
                <a:ea typeface="+mn-ea"/>
                <a:cs typeface="+mn-cs"/>
              </a:rPr>
              <a:t> </a:t>
            </a:r>
            <a:r>
              <a:rPr kumimoji="1" lang="en-US" sz="2000" b="0" i="0" u="none" strike="noStrike" kern="1200" cap="none" spc="0" normalizeH="0" baseline="0" noProof="0" dirty="0">
                <a:ln>
                  <a:noFill/>
                </a:ln>
                <a:solidFill>
                  <a:srgbClr val="C00000"/>
                </a:solidFill>
                <a:effectLst/>
                <a:uLnTx/>
                <a:uFillTx/>
                <a:latin typeface="Calibri"/>
                <a:ea typeface="+mn-ea"/>
                <a:cs typeface="+mn-cs"/>
              </a:rPr>
              <a:t>phenological metrics (</a:t>
            </a:r>
            <a:r>
              <a:rPr kumimoji="1" lang="en-US" sz="2000" b="0" i="0" u="none" strike="noStrike" kern="1200" cap="none" spc="0" normalizeH="0" baseline="0" noProof="0" dirty="0">
                <a:ln>
                  <a:noFill/>
                </a:ln>
                <a:solidFill>
                  <a:prstClr val="black"/>
                </a:solidFill>
                <a:effectLst/>
                <a:uLnTx/>
                <a:uFillTx/>
                <a:latin typeface="Calibri"/>
                <a:ea typeface="+mn-ea"/>
                <a:cs typeface="+mn-cs"/>
              </a:rPr>
              <a:t>beginning and end of the growing season, length of the season, amplitude, integrated value, asymmetry of the season etc.</a:t>
            </a:r>
            <a:r>
              <a:rPr kumimoji="1" lang="en-US" sz="2000" b="0" i="0" u="none" strike="noStrike" kern="1200" cap="none" spc="0" normalizeH="0" baseline="0" noProof="0" dirty="0">
                <a:ln>
                  <a:noFill/>
                </a:ln>
                <a:solidFill>
                  <a:srgbClr val="C00000"/>
                </a:solidFill>
                <a:effectLst/>
                <a:uLnTx/>
                <a:uFillTx/>
                <a:latin typeface="Calibri"/>
                <a:ea typeface="+mn-ea"/>
                <a:cs typeface="+mn-cs"/>
              </a:rPr>
              <a:t>) </a:t>
            </a:r>
            <a:r>
              <a:rPr kumimoji="1" lang="en-US" sz="2000" b="0" i="0" u="none" strike="noStrike" kern="1200" cap="none" spc="0" normalizeH="0" baseline="0" noProof="0" dirty="0">
                <a:ln>
                  <a:noFill/>
                </a:ln>
                <a:solidFill>
                  <a:prstClr val="black"/>
                </a:solidFill>
                <a:effectLst/>
                <a:uLnTx/>
                <a:uFillTx/>
                <a:latin typeface="Calibri"/>
                <a:ea typeface="+mn-ea"/>
                <a:cs typeface="+mn-cs"/>
              </a:rPr>
              <a:t>from the data.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1" lang="en-US" sz="2000" b="0" i="0" u="none" strike="noStrike" kern="1200" cap="none" spc="0" normalizeH="0" baseline="0" noProof="0" dirty="0">
              <a:ln>
                <a:noFill/>
              </a:ln>
              <a:solidFill>
                <a:prstClr val="black"/>
              </a:solidFill>
              <a:effectLst/>
              <a:uLnTx/>
              <a:uFillTx/>
              <a:latin typeface="Calibri"/>
              <a:ea typeface="+mn-ea"/>
              <a:cs typeface="+mn-cs"/>
            </a:endParaRPr>
          </a:p>
          <a:p>
            <a:pPr lvl="0" algn="just"/>
            <a:r>
              <a:rPr kumimoji="1" lang="en-US" sz="2000" b="0" i="0" u="none" strike="noStrike" kern="1200" cap="none" spc="0" normalizeH="0" baseline="0" noProof="0" dirty="0">
                <a:ln>
                  <a:noFill/>
                </a:ln>
                <a:solidFill>
                  <a:prstClr val="black"/>
                </a:solidFill>
                <a:effectLst/>
                <a:uLnTx/>
                <a:uFillTx/>
                <a:latin typeface="Calibri"/>
                <a:ea typeface="+mn-ea"/>
                <a:cs typeface="+mn-cs"/>
              </a:rPr>
              <a:t>-</a:t>
            </a:r>
            <a:r>
              <a:rPr kumimoji="1" lang="en-US" sz="2000" b="0" i="0" u="none" strike="noStrike" kern="1200" cap="none" spc="0" normalizeH="0" baseline="0" noProof="0" dirty="0">
                <a:ln>
                  <a:noFill/>
                </a:ln>
                <a:solidFill>
                  <a:srgbClr val="C00000"/>
                </a:solidFill>
                <a:effectLst/>
                <a:uLnTx/>
                <a:uFillTx/>
                <a:latin typeface="Calibri"/>
                <a:ea typeface="+mn-ea"/>
                <a:cs typeface="+mn-cs"/>
              </a:rPr>
              <a:t>Mapping environmental and phenological changes as well as </a:t>
            </a:r>
            <a:r>
              <a:rPr lang="en-US" sz="2000" dirty="0">
                <a:solidFill>
                  <a:prstClr val="black"/>
                </a:solidFill>
              </a:rPr>
              <a:t>ecosystem classification</a:t>
            </a:r>
            <a:endParaRPr kumimoji="1" lang="en-US" sz="2000" b="0" i="0" u="none" strike="noStrike" kern="1200" cap="none" spc="0" normalizeH="0" baseline="0" noProof="0" dirty="0">
              <a:ln>
                <a:noFill/>
              </a:ln>
              <a:solidFill>
                <a:srgbClr val="C00000"/>
              </a:solidFill>
              <a:effectLst/>
              <a:uLnTx/>
              <a:uFillTx/>
              <a:latin typeface="Calibri"/>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1" lang="en-US" sz="2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dirty="0">
                <a:solidFill>
                  <a:prstClr val="black"/>
                </a:solidFill>
                <a:latin typeface="Calibri"/>
              </a:rPr>
              <a:t>-Using in </a:t>
            </a:r>
            <a:r>
              <a:rPr lang="en-US" sz="2000" dirty="0"/>
              <a:t>Terra/MODIS data in the development of systems for </a:t>
            </a:r>
            <a:r>
              <a:rPr lang="en-US" sz="2000" dirty="0">
                <a:solidFill>
                  <a:srgbClr val="C00000"/>
                </a:solidFill>
              </a:rPr>
              <a:t>detection of forest disturbances</a:t>
            </a:r>
            <a:r>
              <a:rPr lang="en-US" sz="2000" dirty="0"/>
              <a:t>, e.g. due to </a:t>
            </a:r>
            <a:r>
              <a:rPr lang="en-US" sz="2000" dirty="0">
                <a:solidFill>
                  <a:srgbClr val="C00000"/>
                </a:solidFill>
              </a:rPr>
              <a:t>insect infestations</a:t>
            </a:r>
            <a:endParaRPr kumimoji="1" lang="en-US" sz="2000" b="0" i="0" u="none" strike="noStrike" kern="1200" cap="none" spc="0" normalizeH="0" baseline="0" noProof="0" dirty="0">
              <a:ln>
                <a:noFill/>
              </a:ln>
              <a:solidFill>
                <a:srgbClr val="C00000"/>
              </a:solidFill>
              <a:effectLst/>
              <a:uLnTx/>
              <a:uFillTx/>
              <a:latin typeface="Calibri"/>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1" lang="en-US" sz="2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2000" b="0" i="0" u="none" strike="noStrike" kern="1200" cap="none" spc="0" normalizeH="0" baseline="0" noProof="0" dirty="0">
                <a:ln>
                  <a:noFill/>
                </a:ln>
                <a:solidFill>
                  <a:prstClr val="black"/>
                </a:solidFill>
                <a:effectLst/>
                <a:uLnTx/>
                <a:uFillTx/>
                <a:latin typeface="Calibri"/>
                <a:ea typeface="+mn-ea"/>
                <a:cs typeface="+mn-cs"/>
              </a:rPr>
              <a:t> (</a:t>
            </a:r>
            <a:r>
              <a:rPr kumimoji="1" lang="en-US" sz="2000" b="0" i="0" u="none" strike="noStrike" kern="1200" cap="none" spc="0" normalizeH="0" baseline="0" noProof="0" dirty="0" err="1">
                <a:ln>
                  <a:noFill/>
                </a:ln>
                <a:solidFill>
                  <a:prstClr val="black"/>
                </a:solidFill>
                <a:effectLst/>
                <a:uLnTx/>
                <a:uFillTx/>
                <a:latin typeface="Calibri"/>
                <a:ea typeface="+mn-ea"/>
                <a:cs typeface="+mn-cs"/>
              </a:rPr>
              <a:t>Jönsson</a:t>
            </a:r>
            <a:r>
              <a:rPr kumimoji="1" lang="en-US" sz="2000" b="0" i="0" u="none" strike="noStrike" kern="1200" cap="none" spc="0" normalizeH="0" baseline="0" noProof="0" dirty="0">
                <a:ln>
                  <a:noFill/>
                </a:ln>
                <a:solidFill>
                  <a:prstClr val="black"/>
                </a:solidFill>
                <a:effectLst/>
                <a:uLnTx/>
                <a:uFillTx/>
                <a:latin typeface="Calibri"/>
                <a:ea typeface="+mn-ea"/>
                <a:cs typeface="+mn-cs"/>
              </a:rPr>
              <a:t> and </a:t>
            </a:r>
            <a:r>
              <a:rPr kumimoji="1" lang="en-US" sz="2000" b="0" i="0" u="none" strike="noStrike" kern="1200" cap="none" spc="0" normalizeH="0" baseline="0" noProof="0" dirty="0" err="1">
                <a:ln>
                  <a:noFill/>
                </a:ln>
                <a:solidFill>
                  <a:prstClr val="black"/>
                </a:solidFill>
                <a:effectLst/>
                <a:uLnTx/>
                <a:uFillTx/>
                <a:latin typeface="Calibri"/>
                <a:ea typeface="+mn-ea"/>
                <a:cs typeface="+mn-cs"/>
              </a:rPr>
              <a:t>Eklundh</a:t>
            </a:r>
            <a:r>
              <a:rPr kumimoji="1" lang="en-US" sz="2000" b="0" i="0" u="none" strike="noStrike" kern="1200" cap="none" spc="0" normalizeH="0" baseline="0" noProof="0" dirty="0">
                <a:ln>
                  <a:noFill/>
                </a:ln>
                <a:solidFill>
                  <a:prstClr val="black"/>
                </a:solidFill>
                <a:effectLst/>
                <a:uLnTx/>
                <a:uFillTx/>
                <a:latin typeface="Calibri"/>
                <a:ea typeface="+mn-ea"/>
                <a:cs typeface="+mn-cs"/>
              </a:rPr>
              <a:t> 2002, 2003, 2004, </a:t>
            </a:r>
            <a:r>
              <a:rPr kumimoji="1" lang="en-US" sz="2000" b="0" i="0" u="none" strike="noStrike" kern="1200" cap="none" spc="0" normalizeH="0" baseline="0" noProof="0" dirty="0" err="1">
                <a:ln>
                  <a:noFill/>
                </a:ln>
                <a:solidFill>
                  <a:prstClr val="black"/>
                </a:solidFill>
                <a:effectLst/>
                <a:uLnTx/>
                <a:uFillTx/>
                <a:latin typeface="Calibri"/>
                <a:ea typeface="+mn-ea"/>
                <a:cs typeface="+mn-cs"/>
              </a:rPr>
              <a:t>Eklundh</a:t>
            </a:r>
            <a:r>
              <a:rPr kumimoji="1" lang="en-US" sz="2000" b="0" i="0" u="none" strike="noStrike" kern="1200" cap="none" spc="0" normalizeH="0" baseline="0" noProof="0" dirty="0">
                <a:ln>
                  <a:noFill/>
                </a:ln>
                <a:solidFill>
                  <a:prstClr val="black"/>
                </a:solidFill>
                <a:effectLst/>
                <a:uLnTx/>
                <a:uFillTx/>
                <a:latin typeface="Calibri"/>
                <a:ea typeface="+mn-ea"/>
                <a:cs typeface="+mn-cs"/>
              </a:rPr>
              <a:t> and </a:t>
            </a:r>
            <a:r>
              <a:rPr kumimoji="1" lang="en-US" sz="2000" b="0" i="0" u="none" strike="noStrike" kern="1200" cap="none" spc="0" normalizeH="0" baseline="0" noProof="0" dirty="0" err="1">
                <a:ln>
                  <a:noFill/>
                </a:ln>
                <a:solidFill>
                  <a:prstClr val="black"/>
                </a:solidFill>
                <a:effectLst/>
                <a:uLnTx/>
                <a:uFillTx/>
                <a:latin typeface="Calibri"/>
                <a:ea typeface="+mn-ea"/>
                <a:cs typeface="+mn-cs"/>
              </a:rPr>
              <a:t>Jönsson</a:t>
            </a:r>
            <a:r>
              <a:rPr kumimoji="1" lang="en-US" sz="2000" b="0" i="0" u="none" strike="noStrike" kern="1200" cap="none" spc="0" normalizeH="0" baseline="0" noProof="0" dirty="0">
                <a:ln>
                  <a:noFill/>
                </a:ln>
                <a:solidFill>
                  <a:prstClr val="black"/>
                </a:solidFill>
                <a:effectLst/>
                <a:uLnTx/>
                <a:uFillTx/>
                <a:latin typeface="Calibri"/>
                <a:ea typeface="+mn-ea"/>
                <a:cs typeface="+mn-cs"/>
              </a:rPr>
              <a:t> 2003). </a:t>
            </a:r>
          </a:p>
        </p:txBody>
      </p:sp>
    </p:spTree>
    <p:extLst>
      <p:ext uri="{BB962C8B-B14F-4D97-AF65-F5344CB8AC3E}">
        <p14:creationId xmlns:p14="http://schemas.microsoft.com/office/powerpoint/2010/main" val="563311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651C00-13C4-4265-AD6A-EDAA81D3A21A}"/>
              </a:ext>
            </a:extLst>
          </p:cNvPr>
          <p:cNvSpPr txBox="1"/>
          <p:nvPr/>
        </p:nvSpPr>
        <p:spPr>
          <a:xfrm>
            <a:off x="179512" y="332656"/>
            <a:ext cx="8640960" cy="440120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sz="2000" b="1" u="sng"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2000" b="1" u="sng" strike="noStrike" kern="1200" cap="none" spc="0" normalizeH="0" baseline="0" noProof="0" dirty="0">
                <a:ln>
                  <a:noFill/>
                </a:ln>
                <a:solidFill>
                  <a:prstClr val="black"/>
                </a:solidFill>
                <a:effectLst/>
                <a:uLnTx/>
                <a:uFillTx/>
                <a:latin typeface="Calibri"/>
                <a:ea typeface="+mn-ea"/>
                <a:cs typeface="+mn-cs"/>
              </a:rPr>
              <a:t>Advantages: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sz="2000" b="1" u="sng" strike="noStrike" kern="1200" cap="none" spc="0" normalizeH="0" baseline="0" noProof="0" dirty="0">
              <a:ln>
                <a:noFill/>
              </a:ln>
              <a:solidFill>
                <a:prstClr val="black"/>
              </a:solidFill>
              <a:effectLst/>
              <a:uLnTx/>
              <a:uFillTx/>
              <a:latin typeface="Calibri"/>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dirty="0"/>
              <a:t>-Have good performance, balancing the ability to reduce noise and the maintenance of signal integrity. </a:t>
            </a:r>
            <a:endParaRPr kumimoji="1" lang="en-US" sz="2000" b="1" u="sng"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sz="2000" b="0" i="1" u="none" strike="noStrike" kern="1200" cap="none" spc="0" normalizeH="0" baseline="0" noProof="0" dirty="0">
              <a:ln>
                <a:noFill/>
              </a:ln>
              <a:solidFill>
                <a:prstClr val="black"/>
              </a:solidFill>
              <a:effectLst/>
              <a:uLnTx/>
              <a:uFillTx/>
              <a:latin typeface="Calibri"/>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1" lang="en-US" sz="2000" b="1" i="0" u="sng" strike="noStrike" kern="1200" cap="none" spc="0" normalizeH="0" baseline="0" noProof="0" dirty="0">
                <a:ln>
                  <a:noFill/>
                </a:ln>
                <a:solidFill>
                  <a:prstClr val="black"/>
                </a:solidFill>
                <a:effectLst/>
                <a:uLnTx/>
                <a:uFillTx/>
                <a:latin typeface="Calibri"/>
                <a:ea typeface="+mn-ea"/>
                <a:cs typeface="+mn-cs"/>
              </a:rPr>
              <a:t>Disadvantage</a:t>
            </a:r>
            <a:r>
              <a:rPr kumimoji="1" lang="en-US" sz="2000" b="1" i="0" u="none" strike="noStrike" kern="1200" cap="none" spc="0" normalizeH="0" baseline="0" noProof="0" dirty="0">
                <a:ln>
                  <a:noFill/>
                </a:ln>
                <a:solidFill>
                  <a:prstClr val="black"/>
                </a:solidFill>
                <a:effectLst/>
                <a:uLnTx/>
                <a:uFillTx/>
                <a:latin typeface="Calibri"/>
                <a:ea typeface="+mn-ea"/>
                <a:cs typeface="+mn-cs"/>
              </a:rPr>
              <a:t>:</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2000" dirty="0">
              <a:solidFill>
                <a:prstClr val="black"/>
              </a:solidFill>
              <a:latin typeface="Calibri"/>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dirty="0"/>
              <a:t>-The current TIMESAT version is based on data values that are equally spaced in time.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2000" dirty="0"/>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dirty="0"/>
              <a:t>-Since many data products, such as MODIS NDVI or EVI composites, are composed of data from irregularly spaced observation dates, this may lead to </a:t>
            </a:r>
            <a:r>
              <a:rPr lang="en-US" sz="2000" dirty="0">
                <a:solidFill>
                  <a:srgbClr val="C00000"/>
                </a:solidFill>
              </a:rPr>
              <a:t>errors in the timing of seasonal profiles and phenological parameters</a:t>
            </a:r>
            <a:r>
              <a:rPr lang="en-US" sz="2000" dirty="0"/>
              <a:t>.</a:t>
            </a:r>
            <a:endParaRPr kumimoji="1" lang="en-US" sz="2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99021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DE4F6-2687-4FED-9EFE-8EBA2E563C21}"/>
              </a:ext>
            </a:extLst>
          </p:cNvPr>
          <p:cNvSpPr>
            <a:spLocks noGrp="1"/>
          </p:cNvSpPr>
          <p:nvPr>
            <p:ph type="title"/>
          </p:nvPr>
        </p:nvSpPr>
        <p:spPr>
          <a:xfrm>
            <a:off x="220980" y="116632"/>
            <a:ext cx="8580120" cy="813435"/>
          </a:xfrm>
        </p:spPr>
        <p:txBody>
          <a:bodyPr>
            <a:normAutofit/>
          </a:bodyPr>
          <a:lstStyle/>
          <a:p>
            <a:r>
              <a:rPr lang="en-US" sz="3600" b="1" dirty="0"/>
              <a:t>Hyperspectral Sensors</a:t>
            </a:r>
          </a:p>
        </p:txBody>
      </p:sp>
      <p:sp>
        <p:nvSpPr>
          <p:cNvPr id="3" name="Content Placeholder 2">
            <a:extLst>
              <a:ext uri="{FF2B5EF4-FFF2-40B4-BE49-F238E27FC236}">
                <a16:creationId xmlns:a16="http://schemas.microsoft.com/office/drawing/2014/main" id="{3DD187DF-71A8-4F70-BCA5-094B77EC9251}"/>
              </a:ext>
            </a:extLst>
          </p:cNvPr>
          <p:cNvSpPr>
            <a:spLocks noGrp="1"/>
          </p:cNvSpPr>
          <p:nvPr>
            <p:ph idx="1"/>
          </p:nvPr>
        </p:nvSpPr>
        <p:spPr>
          <a:xfrm>
            <a:off x="342900" y="930067"/>
            <a:ext cx="8458200" cy="5562808"/>
          </a:xfrm>
        </p:spPr>
        <p:txBody>
          <a:bodyPr>
            <a:normAutofit/>
          </a:bodyPr>
          <a:lstStyle/>
          <a:p>
            <a:pPr algn="just">
              <a:spcAft>
                <a:spcPts val="600"/>
              </a:spcAft>
            </a:pPr>
            <a:r>
              <a:rPr lang="en-US" sz="2000" dirty="0"/>
              <a:t>Hyperspectral remote sensing combines </a:t>
            </a:r>
            <a:r>
              <a:rPr lang="en-US" sz="2000" dirty="0">
                <a:solidFill>
                  <a:srgbClr val="C00000"/>
                </a:solidFill>
              </a:rPr>
              <a:t>imaging</a:t>
            </a:r>
            <a:r>
              <a:rPr lang="en-US" sz="2000" dirty="0"/>
              <a:t> and </a:t>
            </a:r>
            <a:r>
              <a:rPr lang="en-US" sz="2000" dirty="0">
                <a:solidFill>
                  <a:srgbClr val="C00000"/>
                </a:solidFill>
              </a:rPr>
              <a:t>spectroscopy</a:t>
            </a:r>
            <a:r>
              <a:rPr lang="en-US" sz="2000" dirty="0"/>
              <a:t> in a single system which often includes </a:t>
            </a:r>
            <a:r>
              <a:rPr lang="en-US" sz="2000" dirty="0">
                <a:solidFill>
                  <a:srgbClr val="C00000"/>
                </a:solidFill>
              </a:rPr>
              <a:t>large data sets</a:t>
            </a:r>
            <a:r>
              <a:rPr lang="en-US" sz="2000" dirty="0"/>
              <a:t> and require new processing methods. </a:t>
            </a:r>
          </a:p>
          <a:p>
            <a:pPr algn="just">
              <a:spcAft>
                <a:spcPts val="600"/>
              </a:spcAft>
            </a:pPr>
            <a:r>
              <a:rPr lang="en-US" sz="2000" dirty="0"/>
              <a:t>Hyperspectral sensors capture energy in a </a:t>
            </a:r>
            <a:r>
              <a:rPr lang="en-US" sz="2000" dirty="0">
                <a:solidFill>
                  <a:srgbClr val="00B0F0"/>
                </a:solidFill>
              </a:rPr>
              <a:t>large number of adjacent bands </a:t>
            </a:r>
            <a:r>
              <a:rPr lang="en-US" sz="2000" dirty="0"/>
              <a:t>which means that they continuously cover the reflecting spectrum for each pixel in the scene.</a:t>
            </a:r>
          </a:p>
          <a:p>
            <a:pPr algn="just">
              <a:spcAft>
                <a:spcPts val="600"/>
              </a:spcAft>
            </a:pPr>
            <a:r>
              <a:rPr kumimoji="1" lang="en-US" sz="2000" b="0" i="0" u="none" strike="noStrike" kern="1200" cap="none" spc="0" normalizeH="0" baseline="0" noProof="0" dirty="0">
                <a:ln>
                  <a:noFill/>
                </a:ln>
                <a:solidFill>
                  <a:prstClr val="black"/>
                </a:solidFill>
                <a:effectLst/>
                <a:uLnTx/>
                <a:uFillTx/>
                <a:latin typeface="+mj-lt"/>
                <a:ea typeface="Tahoma" panose="020B0604030504040204" pitchFamily="34" charset="0"/>
                <a:cs typeface="Tahoma" panose="020B0604030504040204" pitchFamily="34" charset="0"/>
              </a:rPr>
              <a:t>Hyperspectral image</a:t>
            </a:r>
            <a:r>
              <a:rPr kumimoji="1" lang="en-US" sz="2000" b="0" i="0" u="none" strike="noStrike" kern="1200" cap="none" spc="0" normalizeH="0" baseline="0" noProof="0" dirty="0">
                <a:ln>
                  <a:noFill/>
                </a:ln>
                <a:solidFill>
                  <a:srgbClr val="333333"/>
                </a:solidFill>
                <a:effectLst/>
                <a:uLnTx/>
                <a:uFillTx/>
                <a:latin typeface="+mj-lt"/>
                <a:ea typeface="Tahoma" panose="020B0604030504040204" pitchFamily="34" charset="0"/>
                <a:cs typeface="Tahoma" panose="020B0604030504040204" pitchFamily="34" charset="0"/>
              </a:rPr>
              <a:t> is collected as a </a:t>
            </a:r>
            <a:r>
              <a:rPr kumimoji="1" lang="en-US" sz="2000" b="0" i="0" u="none" strike="noStrike" kern="1200" cap="none" spc="0" normalizeH="0" baseline="0" noProof="0" dirty="0">
                <a:ln>
                  <a:noFill/>
                </a:ln>
                <a:solidFill>
                  <a:srgbClr val="C00000"/>
                </a:solidFill>
                <a:effectLst/>
                <a:uLnTx/>
                <a:uFillTx/>
                <a:latin typeface="+mj-lt"/>
                <a:ea typeface="Tahoma" panose="020B0604030504040204" pitchFamily="34" charset="0"/>
                <a:cs typeface="Tahoma" panose="020B0604030504040204" pitchFamily="34" charset="0"/>
              </a:rPr>
              <a:t>data cube </a:t>
            </a:r>
            <a:r>
              <a:rPr kumimoji="1" lang="en-US" sz="2000" b="0" i="0" u="none" strike="noStrike" kern="1200" cap="none" spc="0" normalizeH="0" baseline="0" noProof="0" dirty="0">
                <a:ln>
                  <a:noFill/>
                </a:ln>
                <a:solidFill>
                  <a:srgbClr val="333333"/>
                </a:solidFill>
                <a:effectLst/>
                <a:uLnTx/>
                <a:uFillTx/>
                <a:latin typeface="+mj-lt"/>
                <a:ea typeface="Tahoma" panose="020B0604030504040204" pitchFamily="34" charset="0"/>
                <a:cs typeface="Tahoma" panose="020B0604030504040204" pitchFamily="34" charset="0"/>
              </a:rPr>
              <a:t>with spatial information.</a:t>
            </a:r>
            <a:endParaRPr lang="en-US" sz="2000" dirty="0">
              <a:latin typeface="+mj-lt"/>
            </a:endParaRPr>
          </a:p>
          <a:p>
            <a:pPr algn="just">
              <a:spcAft>
                <a:spcPts val="600"/>
              </a:spcAft>
            </a:pPr>
            <a:endParaRPr lang="en-US" sz="2000" dirty="0"/>
          </a:p>
          <a:p>
            <a:pPr marL="0" indent="0" algn="just">
              <a:spcAft>
                <a:spcPts val="600"/>
              </a:spcAft>
              <a:buNone/>
            </a:pPr>
            <a:endParaRPr lang="en-US" sz="2000" dirty="0"/>
          </a:p>
          <a:p>
            <a:pPr marL="0" indent="0" algn="just">
              <a:spcAft>
                <a:spcPts val="600"/>
              </a:spcAft>
              <a:buNone/>
            </a:pPr>
            <a:endParaRPr lang="en-US" sz="2000" dirty="0"/>
          </a:p>
          <a:p>
            <a:pPr marL="0" indent="0" algn="just">
              <a:spcAft>
                <a:spcPts val="600"/>
              </a:spcAft>
              <a:buNone/>
            </a:pPr>
            <a:endParaRPr lang="en-US" sz="2000" dirty="0"/>
          </a:p>
        </p:txBody>
      </p:sp>
      <p:pic>
        <p:nvPicPr>
          <p:cNvPr id="1028" name="Picture 4" descr="What is hyperspectral image analysis? - Research &amp; Development World">
            <a:extLst>
              <a:ext uri="{FF2B5EF4-FFF2-40B4-BE49-F238E27FC236}">
                <a16:creationId xmlns:a16="http://schemas.microsoft.com/office/drawing/2014/main" id="{DB11C95C-657A-4FDD-8008-35185E3E06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1" y="3429000"/>
            <a:ext cx="2808313" cy="227774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5">
            <a:extLst>
              <a:ext uri="{FF2B5EF4-FFF2-40B4-BE49-F238E27FC236}">
                <a16:creationId xmlns:a16="http://schemas.microsoft.com/office/drawing/2014/main" id="{9FEECC8F-7197-4EB0-BB71-79CA6A92CD1F}"/>
              </a:ext>
            </a:extLst>
          </p:cNvPr>
          <p:cNvGraphicFramePr>
            <a:graphicFrameLocks noGrp="1"/>
          </p:cNvGraphicFramePr>
          <p:nvPr>
            <p:extLst>
              <p:ext uri="{D42A27DB-BD31-4B8C-83A1-F6EECF244321}">
                <p14:modId xmlns:p14="http://schemas.microsoft.com/office/powerpoint/2010/main" val="91231991"/>
              </p:ext>
            </p:extLst>
          </p:nvPr>
        </p:nvGraphicFramePr>
        <p:xfrm>
          <a:off x="3059831" y="5914390"/>
          <a:ext cx="2676912" cy="370840"/>
        </p:xfrm>
        <a:graphic>
          <a:graphicData uri="http://schemas.openxmlformats.org/drawingml/2006/table">
            <a:tbl>
              <a:tblPr firstRow="1" bandRow="1">
                <a:tableStyleId>{5940675A-B579-460E-94D1-54222C63F5DA}</a:tableStyleId>
              </a:tblPr>
              <a:tblGrid>
                <a:gridCol w="2676912">
                  <a:extLst>
                    <a:ext uri="{9D8B030D-6E8A-4147-A177-3AD203B41FA5}">
                      <a16:colId xmlns:a16="http://schemas.microsoft.com/office/drawing/2014/main" val="1917874347"/>
                    </a:ext>
                  </a:extLst>
                </a:gridCol>
              </a:tblGrid>
              <a:tr h="370840">
                <a:tc>
                  <a:txBody>
                    <a:bodyPr/>
                    <a:lstStyle/>
                    <a:p>
                      <a:pPr algn="ctr"/>
                      <a:r>
                        <a:rPr lang="en-US" dirty="0"/>
                        <a:t>Fig. Hyperspectral image</a:t>
                      </a:r>
                    </a:p>
                  </a:txBody>
                  <a:tcPr/>
                </a:tc>
                <a:extLst>
                  <a:ext uri="{0D108BD9-81ED-4DB2-BD59-A6C34878D82A}">
                    <a16:rowId xmlns:a16="http://schemas.microsoft.com/office/drawing/2014/main" val="1168207385"/>
                  </a:ext>
                </a:extLst>
              </a:tr>
            </a:tbl>
          </a:graphicData>
        </a:graphic>
      </p:graphicFrame>
    </p:spTree>
    <p:extLst>
      <p:ext uri="{BB962C8B-B14F-4D97-AF65-F5344CB8AC3E}">
        <p14:creationId xmlns:p14="http://schemas.microsoft.com/office/powerpoint/2010/main" val="4222180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551544"/>
            <a:ext cx="820891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2400" b="1" i="0" u="none" strike="noStrike" kern="1200" cap="none" spc="0" normalizeH="0" baseline="0" noProof="0" dirty="0">
                <a:ln>
                  <a:noFill/>
                </a:ln>
                <a:solidFill>
                  <a:srgbClr val="C00000"/>
                </a:solidFill>
                <a:effectLst/>
                <a:uLnTx/>
                <a:uFillTx/>
                <a:latin typeface="Arial" pitchFamily="34" charset="0"/>
                <a:ea typeface="Tahoma" panose="020B0604030504040204" pitchFamily="34" charset="0"/>
                <a:cs typeface="Arial" pitchFamily="34" charset="0"/>
              </a:rPr>
              <a:t>Characteristics of hyper-spectral sensors</a:t>
            </a:r>
            <a:endParaRPr kumimoji="1" lang="en-US" sz="2400" b="0" i="0" u="none" strike="noStrike" kern="1200" cap="none" spc="0" normalizeH="0" baseline="0" noProof="0" dirty="0">
              <a:ln>
                <a:noFill/>
              </a:ln>
              <a:solidFill>
                <a:srgbClr val="C00000"/>
              </a:solidFill>
              <a:effectLst/>
              <a:uLnTx/>
              <a:uFillTx/>
              <a:latin typeface="Arial" pitchFamily="34" charset="0"/>
              <a:ea typeface="+mn-ea"/>
              <a:cs typeface="Arial" pitchFamily="34" charset="0"/>
            </a:endParaRPr>
          </a:p>
        </p:txBody>
      </p:sp>
      <p:sp>
        <p:nvSpPr>
          <p:cNvPr id="5" name="TextBox 4"/>
          <p:cNvSpPr txBox="1"/>
          <p:nvPr/>
        </p:nvSpPr>
        <p:spPr>
          <a:xfrm>
            <a:off x="566057" y="1170175"/>
            <a:ext cx="8066315" cy="1231106"/>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t>Hyperspectral data sets are generally composed of about </a:t>
            </a:r>
            <a:r>
              <a:rPr lang="en-US" dirty="0">
                <a:solidFill>
                  <a:srgbClr val="C00000"/>
                </a:solidFill>
              </a:rPr>
              <a:t>100 to 1000 </a:t>
            </a:r>
            <a:r>
              <a:rPr lang="en-US" dirty="0"/>
              <a:t>spectral bands of relatively narrow bandwidths (</a:t>
            </a:r>
            <a:r>
              <a:rPr lang="en-US" dirty="0">
                <a:solidFill>
                  <a:srgbClr val="C00000"/>
                </a:solidFill>
              </a:rPr>
              <a:t>5-20 nm</a:t>
            </a:r>
            <a:r>
              <a:rPr lang="en-US" dirty="0"/>
              <a:t>) that are found in the electromagnetic spectrum from visible, near infrared, medium infrared to thermal infrared. </a:t>
            </a:r>
            <a:r>
              <a:rPr lang="en-US" dirty="0">
                <a:solidFill>
                  <a:prstClr val="black"/>
                </a:solidFill>
                <a:latin typeface="+mj-lt"/>
                <a:ea typeface="Tahoma" panose="020B0604030504040204" pitchFamily="34" charset="0"/>
                <a:cs typeface="Tahoma" panose="020B0604030504040204" pitchFamily="34" charset="0"/>
              </a:rPr>
              <a:t>In </a:t>
            </a:r>
            <a:r>
              <a:rPr lang="en-US" sz="2000" dirty="0">
                <a:solidFill>
                  <a:prstClr val="black"/>
                </a:solidFill>
                <a:latin typeface="+mj-lt"/>
                <a:ea typeface="Tahoma" panose="020B0604030504040204" pitchFamily="34" charset="0"/>
                <a:cs typeface="Tahoma" panose="020B0604030504040204" pitchFamily="34" charset="0"/>
              </a:rPr>
              <a:t>general</a:t>
            </a:r>
            <a:r>
              <a:rPr lang="en-US" dirty="0">
                <a:solidFill>
                  <a:prstClr val="black"/>
                </a:solidFill>
                <a:latin typeface="+mj-lt"/>
                <a:ea typeface="Tahoma" panose="020B0604030504040204" pitchFamily="34" charset="0"/>
                <a:cs typeface="Tahoma" panose="020B0604030504040204" pitchFamily="34" charset="0"/>
              </a:rPr>
              <a:t>, they don’t have descriptive channel names.</a:t>
            </a:r>
            <a:r>
              <a:rPr lang="en-US" dirty="0">
                <a:latin typeface="+mj-lt"/>
              </a:rPr>
              <a:t> </a:t>
            </a:r>
          </a:p>
        </p:txBody>
      </p:sp>
      <p:pic>
        <p:nvPicPr>
          <p:cNvPr id="1026" name="Picture 2" descr="Hyperspectral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7210" y="2650581"/>
            <a:ext cx="6189577" cy="177074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66058" y="4454476"/>
            <a:ext cx="8066314" cy="1538883"/>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endParaRPr lang="en-US" sz="2000" dirty="0">
              <a:solidFill>
                <a:srgbClr val="333333"/>
              </a:solidFill>
              <a:latin typeface="+mj-lt"/>
              <a:ea typeface="Tahoma" panose="020B0604030504040204" pitchFamily="34" charset="0"/>
              <a:cs typeface="Tahoma" panose="020B0604030504040204" pitchFamily="34" charset="0"/>
            </a:endParaRPr>
          </a:p>
          <a:p>
            <a:pPr marL="285750" indent="-285750" algn="just">
              <a:buFont typeface="Wingdings" panose="05000000000000000000" pitchFamily="2" charset="2"/>
              <a:buChar char="§"/>
            </a:pPr>
            <a:r>
              <a:rPr lang="en-US" dirty="0"/>
              <a:t>Hyperspectral imagery is typically collected (and represented) as a data cube with </a:t>
            </a:r>
            <a:r>
              <a:rPr lang="en-US" sz="2000" dirty="0"/>
              <a:t>spatial</a:t>
            </a:r>
            <a:r>
              <a:rPr lang="en-US" dirty="0"/>
              <a:t> information collected in the X-Y plane, and spectral information represented in the </a:t>
            </a:r>
            <a:r>
              <a:rPr lang="en-US" dirty="0">
                <a:solidFill>
                  <a:srgbClr val="C00000"/>
                </a:solidFill>
              </a:rPr>
              <a:t>Z-direction</a:t>
            </a:r>
            <a:r>
              <a:rPr lang="en-US" dirty="0"/>
              <a:t>.</a:t>
            </a:r>
          </a:p>
          <a:p>
            <a:pPr marR="0" lvl="0" algn="l" defTabSz="914400" rtl="0" eaLnBrk="1" fontAlgn="auto" latinLnBrk="0" hangingPunct="1">
              <a:lnSpc>
                <a:spcPct val="100000"/>
              </a:lnSpc>
              <a:spcBef>
                <a:spcPts val="0"/>
              </a:spcBef>
              <a:spcAft>
                <a:spcPts val="0"/>
              </a:spcAft>
              <a:buClrTx/>
              <a:buSzTx/>
              <a:tabLst/>
              <a:defRPr/>
            </a:pPr>
            <a:endParaRPr kumimoji="1" lang="en-US"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22903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DE4F6-2687-4FED-9EFE-8EBA2E563C21}"/>
              </a:ext>
            </a:extLst>
          </p:cNvPr>
          <p:cNvSpPr>
            <a:spLocks noGrp="1"/>
          </p:cNvSpPr>
          <p:nvPr>
            <p:ph type="title"/>
          </p:nvPr>
        </p:nvSpPr>
        <p:spPr>
          <a:xfrm>
            <a:off x="281940" y="595357"/>
            <a:ext cx="8580120" cy="813435"/>
          </a:xfrm>
        </p:spPr>
        <p:txBody>
          <a:bodyPr>
            <a:normAutofit fontScale="90000"/>
          </a:bodyPr>
          <a:lstStyle/>
          <a:p>
            <a:r>
              <a:rPr lang="en-US" sz="3600" b="1" dirty="0"/>
              <a:t>Types of Hyperspectral Imaging</a:t>
            </a:r>
            <a:br>
              <a:rPr lang="en-US" sz="3600" b="1" dirty="0"/>
            </a:br>
            <a:endParaRPr lang="en-US" sz="3600" b="1" dirty="0"/>
          </a:p>
        </p:txBody>
      </p:sp>
      <p:sp>
        <p:nvSpPr>
          <p:cNvPr id="3" name="Content Placeholder 2">
            <a:extLst>
              <a:ext uri="{FF2B5EF4-FFF2-40B4-BE49-F238E27FC236}">
                <a16:creationId xmlns:a16="http://schemas.microsoft.com/office/drawing/2014/main" id="{3DD187DF-71A8-4F70-BCA5-094B77EC9251}"/>
              </a:ext>
            </a:extLst>
          </p:cNvPr>
          <p:cNvSpPr>
            <a:spLocks noGrp="1"/>
          </p:cNvSpPr>
          <p:nvPr>
            <p:ph idx="1"/>
          </p:nvPr>
        </p:nvSpPr>
        <p:spPr>
          <a:xfrm>
            <a:off x="342900" y="1268760"/>
            <a:ext cx="8458200" cy="5224116"/>
          </a:xfrm>
        </p:spPr>
        <p:txBody>
          <a:bodyPr>
            <a:normAutofit/>
          </a:bodyPr>
          <a:lstStyle/>
          <a:p>
            <a:pPr algn="just">
              <a:buFont typeface="Wingdings" panose="05000000000000000000" pitchFamily="2" charset="2"/>
              <a:buChar char="q"/>
            </a:pPr>
            <a:r>
              <a:rPr lang="en-US" sz="2400" dirty="0"/>
              <a:t>Hyperspectral cameras can capture information in four ways: </a:t>
            </a:r>
          </a:p>
          <a:p>
            <a:pPr marL="0" indent="0" algn="just">
              <a:buNone/>
            </a:pPr>
            <a:endParaRPr lang="en-US" sz="2400" dirty="0"/>
          </a:p>
          <a:p>
            <a:pPr lvl="1" algn="just"/>
            <a:r>
              <a:rPr lang="en-US" sz="2400" dirty="0"/>
              <a:t>Whiskbroom (point scanning) cameras</a:t>
            </a:r>
          </a:p>
          <a:p>
            <a:pPr lvl="1" algn="just"/>
            <a:r>
              <a:rPr lang="en-US" sz="2400" dirty="0" err="1"/>
              <a:t>Pushbroom</a:t>
            </a:r>
            <a:r>
              <a:rPr lang="en-US" sz="2400" dirty="0"/>
              <a:t> (line scanning) cameras</a:t>
            </a:r>
          </a:p>
          <a:p>
            <a:pPr lvl="1" algn="just"/>
            <a:r>
              <a:rPr lang="en-US" sz="2400" dirty="0"/>
              <a:t>Cameras based on spectral scanning (area scanning or plane scanning)</a:t>
            </a:r>
          </a:p>
          <a:p>
            <a:pPr lvl="1" algn="just"/>
            <a:r>
              <a:rPr lang="en-US" sz="2400" dirty="0"/>
              <a:t>Snapshot (single shot) cameras.</a:t>
            </a:r>
          </a:p>
        </p:txBody>
      </p:sp>
    </p:spTree>
    <p:extLst>
      <p:ext uri="{BB962C8B-B14F-4D97-AF65-F5344CB8AC3E}">
        <p14:creationId xmlns:p14="http://schemas.microsoft.com/office/powerpoint/2010/main" val="2240910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DE4F6-2687-4FED-9EFE-8EBA2E563C21}"/>
              </a:ext>
            </a:extLst>
          </p:cNvPr>
          <p:cNvSpPr>
            <a:spLocks noGrp="1"/>
          </p:cNvSpPr>
          <p:nvPr>
            <p:ph type="title"/>
          </p:nvPr>
        </p:nvSpPr>
        <p:spPr>
          <a:xfrm>
            <a:off x="281940" y="188640"/>
            <a:ext cx="8580120" cy="813435"/>
          </a:xfrm>
        </p:spPr>
        <p:txBody>
          <a:bodyPr>
            <a:normAutofit/>
          </a:bodyPr>
          <a:lstStyle/>
          <a:p>
            <a:r>
              <a:rPr lang="en-US" sz="3600" b="1" dirty="0"/>
              <a:t>Types of Hyperspectral Sensors</a:t>
            </a:r>
          </a:p>
        </p:txBody>
      </p:sp>
      <p:sp>
        <p:nvSpPr>
          <p:cNvPr id="3" name="Content Placeholder 2">
            <a:extLst>
              <a:ext uri="{FF2B5EF4-FFF2-40B4-BE49-F238E27FC236}">
                <a16:creationId xmlns:a16="http://schemas.microsoft.com/office/drawing/2014/main" id="{3DD187DF-71A8-4F70-BCA5-094B77EC9251}"/>
              </a:ext>
            </a:extLst>
          </p:cNvPr>
          <p:cNvSpPr>
            <a:spLocks noGrp="1"/>
          </p:cNvSpPr>
          <p:nvPr>
            <p:ph idx="1"/>
          </p:nvPr>
        </p:nvSpPr>
        <p:spPr>
          <a:xfrm>
            <a:off x="342900" y="1002075"/>
            <a:ext cx="8458200" cy="5490801"/>
          </a:xfrm>
        </p:spPr>
        <p:txBody>
          <a:bodyPr/>
          <a:lstStyle/>
          <a:p>
            <a:pPr>
              <a:buFont typeface="Wingdings" panose="05000000000000000000" pitchFamily="2" charset="2"/>
              <a:buChar char="q"/>
            </a:pPr>
            <a:r>
              <a:rPr lang="en-US" sz="2400" dirty="0"/>
              <a:t>Based on operational modes, there are 03 types of hyperspectral sensors:</a:t>
            </a:r>
          </a:p>
          <a:p>
            <a:pPr marL="0" indent="0">
              <a:buNone/>
            </a:pPr>
            <a:r>
              <a:rPr lang="en-US" dirty="0"/>
              <a:t> </a:t>
            </a:r>
          </a:p>
        </p:txBody>
      </p:sp>
      <p:graphicFrame>
        <p:nvGraphicFramePr>
          <p:cNvPr id="4" name="Table 4">
            <a:extLst>
              <a:ext uri="{FF2B5EF4-FFF2-40B4-BE49-F238E27FC236}">
                <a16:creationId xmlns:a16="http://schemas.microsoft.com/office/drawing/2014/main" id="{CAF2656A-B2C5-4F87-8FA8-59BF38A92EBC}"/>
              </a:ext>
            </a:extLst>
          </p:cNvPr>
          <p:cNvGraphicFramePr>
            <a:graphicFrameLocks noGrp="1"/>
          </p:cNvGraphicFramePr>
          <p:nvPr/>
        </p:nvGraphicFramePr>
        <p:xfrm>
          <a:off x="365191" y="1821854"/>
          <a:ext cx="8458201" cy="4754880"/>
        </p:xfrm>
        <a:graphic>
          <a:graphicData uri="http://schemas.openxmlformats.org/drawingml/2006/table">
            <a:tbl>
              <a:tblPr firstRow="1" bandRow="1">
                <a:tableStyleId>{5C22544A-7EE6-4342-B048-85BDC9FD1C3A}</a:tableStyleId>
              </a:tblPr>
              <a:tblGrid>
                <a:gridCol w="1804726">
                  <a:extLst>
                    <a:ext uri="{9D8B030D-6E8A-4147-A177-3AD203B41FA5}">
                      <a16:colId xmlns:a16="http://schemas.microsoft.com/office/drawing/2014/main" val="802767942"/>
                    </a:ext>
                  </a:extLst>
                </a:gridCol>
                <a:gridCol w="1774620">
                  <a:extLst>
                    <a:ext uri="{9D8B030D-6E8A-4147-A177-3AD203B41FA5}">
                      <a16:colId xmlns:a16="http://schemas.microsoft.com/office/drawing/2014/main" val="3041660630"/>
                    </a:ext>
                  </a:extLst>
                </a:gridCol>
                <a:gridCol w="4878855">
                  <a:extLst>
                    <a:ext uri="{9D8B030D-6E8A-4147-A177-3AD203B41FA5}">
                      <a16:colId xmlns:a16="http://schemas.microsoft.com/office/drawing/2014/main" val="975431347"/>
                    </a:ext>
                  </a:extLst>
                </a:gridCol>
              </a:tblGrid>
              <a:tr h="0">
                <a:tc>
                  <a:txBody>
                    <a:bodyPr/>
                    <a:lstStyle/>
                    <a:p>
                      <a:pPr algn="ctr"/>
                      <a:r>
                        <a:rPr lang="en-US" dirty="0"/>
                        <a:t>Operation Modes</a:t>
                      </a:r>
                    </a:p>
                  </a:txBody>
                  <a:tcPr/>
                </a:tc>
                <a:tc>
                  <a:txBody>
                    <a:bodyPr/>
                    <a:lstStyle/>
                    <a:p>
                      <a:pPr algn="ctr"/>
                      <a:r>
                        <a:rPr lang="en-US" dirty="0"/>
                        <a:t>Spectral Range (nm)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Types of Sensors</a:t>
                      </a:r>
                    </a:p>
                    <a:p>
                      <a:pPr algn="ctr"/>
                      <a:endParaRPr lang="en-US" dirty="0"/>
                    </a:p>
                  </a:txBody>
                  <a:tcPr/>
                </a:tc>
                <a:extLst>
                  <a:ext uri="{0D108BD9-81ED-4DB2-BD59-A6C34878D82A}">
                    <a16:rowId xmlns:a16="http://schemas.microsoft.com/office/drawing/2014/main" val="2670522758"/>
                  </a:ext>
                </a:extLst>
              </a:tr>
              <a:tr h="0">
                <a:tc>
                  <a:txBody>
                    <a:bodyPr/>
                    <a:lstStyle/>
                    <a:p>
                      <a:r>
                        <a:rPr lang="en-US" dirty="0"/>
                        <a:t>Ground Based</a:t>
                      </a:r>
                    </a:p>
                  </a:txBody>
                  <a:tcPr/>
                </a:tc>
                <a:tc>
                  <a:txBody>
                    <a:bodyPr/>
                    <a:lstStyle/>
                    <a:p>
                      <a:pPr algn="ctr"/>
                      <a:r>
                        <a:rPr lang="en-US" dirty="0"/>
                        <a:t>400-2500</a:t>
                      </a:r>
                    </a:p>
                  </a:txBody>
                  <a:tcPr/>
                </a:tc>
                <a:tc>
                  <a:txBody>
                    <a:bodyPr/>
                    <a:lstStyle/>
                    <a:p>
                      <a:r>
                        <a:rPr lang="en-US" dirty="0"/>
                        <a:t>01. Vehicle Mounted</a:t>
                      </a:r>
                    </a:p>
                    <a:p>
                      <a:r>
                        <a:rPr lang="en-US" dirty="0"/>
                        <a:t>02. Laboratory Measurement</a:t>
                      </a:r>
                    </a:p>
                    <a:p>
                      <a:r>
                        <a:rPr lang="en-US" dirty="0"/>
                        <a:t>03. Hand-held Mounted</a:t>
                      </a:r>
                    </a:p>
                  </a:txBody>
                  <a:tcPr/>
                </a:tc>
                <a:extLst>
                  <a:ext uri="{0D108BD9-81ED-4DB2-BD59-A6C34878D82A}">
                    <a16:rowId xmlns:a16="http://schemas.microsoft.com/office/drawing/2014/main" val="2991325559"/>
                  </a:ext>
                </a:extLst>
              </a:tr>
              <a:tr h="0">
                <a:tc>
                  <a:txBody>
                    <a:bodyPr/>
                    <a:lstStyle/>
                    <a:p>
                      <a:r>
                        <a:rPr lang="en-US" dirty="0"/>
                        <a:t>Air borne</a:t>
                      </a:r>
                    </a:p>
                  </a:txBody>
                  <a:tcPr/>
                </a:tc>
                <a:tc>
                  <a:txBody>
                    <a:bodyPr/>
                    <a:lstStyle/>
                    <a:p>
                      <a:pPr algn="ctr"/>
                      <a:r>
                        <a:rPr lang="en-US" dirty="0"/>
                        <a:t>380-12700</a:t>
                      </a:r>
                    </a:p>
                  </a:txBody>
                  <a:tcPr/>
                </a:tc>
                <a:tc>
                  <a:txBody>
                    <a:bodyPr/>
                    <a:lstStyle/>
                    <a:p>
                      <a:pPr marL="342900" indent="-342900">
                        <a:buAutoNum type="arabicPeriod"/>
                      </a:pPr>
                      <a:r>
                        <a:rPr lang="en-US" dirty="0"/>
                        <a:t>AVIRIS</a:t>
                      </a:r>
                    </a:p>
                    <a:p>
                      <a:pPr marL="342900" indent="-342900">
                        <a:buAutoNum type="arabicPeriod"/>
                      </a:pPr>
                      <a:r>
                        <a:rPr lang="en-US" dirty="0"/>
                        <a:t>HYDICE</a:t>
                      </a:r>
                    </a:p>
                    <a:p>
                      <a:pPr marL="342900" indent="-342900">
                        <a:buAutoNum type="arabicPeriod"/>
                      </a:pPr>
                      <a:r>
                        <a:rPr lang="en-US" dirty="0"/>
                        <a:t>PROBE-1</a:t>
                      </a:r>
                    </a:p>
                    <a:p>
                      <a:pPr marL="342900" indent="-342900">
                        <a:buAutoNum type="arabicPeriod"/>
                      </a:pPr>
                      <a:r>
                        <a:rPr lang="en-US" dirty="0"/>
                        <a:t>CASI</a:t>
                      </a:r>
                    </a:p>
                    <a:p>
                      <a:pPr marL="342900" indent="-342900">
                        <a:buAutoNum type="arabicPeriod"/>
                      </a:pPr>
                      <a:r>
                        <a:rPr lang="en-US" dirty="0" err="1"/>
                        <a:t>HyMap</a:t>
                      </a:r>
                      <a:endParaRPr lang="en-US" dirty="0"/>
                    </a:p>
                    <a:p>
                      <a:pPr marL="342900" indent="-342900">
                        <a:buAutoNum type="arabicPeriod"/>
                      </a:pPr>
                      <a:r>
                        <a:rPr lang="en-US" dirty="0"/>
                        <a:t>EPS-H</a:t>
                      </a:r>
                    </a:p>
                    <a:p>
                      <a:pPr marL="342900" indent="-342900">
                        <a:buAutoNum type="arabicPeriod"/>
                      </a:pPr>
                      <a:r>
                        <a:rPr lang="en-US" dirty="0"/>
                        <a:t>DAIS 7915</a:t>
                      </a:r>
                    </a:p>
                    <a:p>
                      <a:pPr marL="342900" indent="-342900">
                        <a:buAutoNum type="arabicPeriod"/>
                      </a:pPr>
                      <a:r>
                        <a:rPr lang="en-US" dirty="0"/>
                        <a:t>DAIS 21115</a:t>
                      </a:r>
                    </a:p>
                    <a:p>
                      <a:pPr marL="342900" indent="-342900">
                        <a:buAutoNum type="arabicPeriod"/>
                      </a:pPr>
                      <a:r>
                        <a:rPr lang="en-US" dirty="0"/>
                        <a:t>AISA</a:t>
                      </a:r>
                    </a:p>
                  </a:txBody>
                  <a:tcPr/>
                </a:tc>
                <a:extLst>
                  <a:ext uri="{0D108BD9-81ED-4DB2-BD59-A6C34878D82A}">
                    <a16:rowId xmlns:a16="http://schemas.microsoft.com/office/drawing/2014/main" val="4007760968"/>
                  </a:ext>
                </a:extLst>
              </a:tr>
              <a:tr h="0">
                <a:tc>
                  <a:txBody>
                    <a:bodyPr/>
                    <a:lstStyle/>
                    <a:p>
                      <a:r>
                        <a:rPr lang="en-US" dirty="0"/>
                        <a:t>Space borne</a:t>
                      </a:r>
                    </a:p>
                  </a:txBody>
                  <a:tcPr/>
                </a:tc>
                <a:tc>
                  <a:txBody>
                    <a:bodyPr/>
                    <a:lstStyle/>
                    <a:p>
                      <a:pPr algn="ctr"/>
                      <a:r>
                        <a:rPr lang="en-US" dirty="0"/>
                        <a:t>400-14400</a:t>
                      </a:r>
                    </a:p>
                  </a:txBody>
                  <a:tcPr/>
                </a:tc>
                <a:tc>
                  <a:txBody>
                    <a:bodyPr/>
                    <a:lstStyle/>
                    <a:p>
                      <a:pPr marL="342900" indent="-342900">
                        <a:buAutoNum type="arabicPeriod"/>
                      </a:pPr>
                      <a:r>
                        <a:rPr lang="en-US" dirty="0"/>
                        <a:t>FTHSI on </a:t>
                      </a:r>
                      <a:r>
                        <a:rPr lang="en-US" dirty="0" err="1"/>
                        <a:t>MightySat</a:t>
                      </a:r>
                      <a:r>
                        <a:rPr lang="en-US" dirty="0"/>
                        <a:t> II</a:t>
                      </a:r>
                    </a:p>
                    <a:p>
                      <a:pPr marL="342900" indent="-342900">
                        <a:buAutoNum type="arabicPeriod"/>
                      </a:pPr>
                      <a:r>
                        <a:rPr lang="en-US" dirty="0"/>
                        <a:t>Hyperion on EO-1</a:t>
                      </a:r>
                    </a:p>
                  </a:txBody>
                  <a:tcPr/>
                </a:tc>
                <a:extLst>
                  <a:ext uri="{0D108BD9-81ED-4DB2-BD59-A6C34878D82A}">
                    <a16:rowId xmlns:a16="http://schemas.microsoft.com/office/drawing/2014/main" val="3770938841"/>
                  </a:ext>
                </a:extLst>
              </a:tr>
            </a:tbl>
          </a:graphicData>
        </a:graphic>
      </p:graphicFrame>
    </p:spTree>
    <p:extLst>
      <p:ext uri="{BB962C8B-B14F-4D97-AF65-F5344CB8AC3E}">
        <p14:creationId xmlns:p14="http://schemas.microsoft.com/office/powerpoint/2010/main" val="1153169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cxnSp>
        <p:nvCxnSpPr>
          <p:cNvPr id="82" name="Google Shape;82;p15"/>
          <p:cNvCxnSpPr>
            <a:stCxn id="83" idx="7"/>
            <a:endCxn id="84" idx="2"/>
          </p:cNvCxnSpPr>
          <p:nvPr/>
        </p:nvCxnSpPr>
        <p:spPr>
          <a:xfrm rot="-5400000">
            <a:off x="4377081" y="3243909"/>
            <a:ext cx="446000" cy="4461900"/>
          </a:xfrm>
          <a:prstGeom prst="bentConnector2">
            <a:avLst/>
          </a:prstGeom>
          <a:noFill/>
          <a:ln w="9525" cap="flat" cmpd="sng">
            <a:solidFill>
              <a:srgbClr val="C2C2C2"/>
            </a:solidFill>
            <a:prstDash val="solid"/>
            <a:round/>
            <a:headEnd type="none" w="sm" len="sm"/>
            <a:tailEnd type="none" w="sm" len="sm"/>
          </a:ln>
        </p:spPr>
      </p:cxnSp>
      <p:cxnSp>
        <p:nvCxnSpPr>
          <p:cNvPr id="85" name="Google Shape;85;p15"/>
          <p:cNvCxnSpPr>
            <a:stCxn id="86" idx="6"/>
            <a:endCxn id="87" idx="2"/>
          </p:cNvCxnSpPr>
          <p:nvPr/>
        </p:nvCxnSpPr>
        <p:spPr>
          <a:xfrm rot="10800000" flipH="1">
            <a:off x="1362275" y="1250400"/>
            <a:ext cx="777600" cy="2314400"/>
          </a:xfrm>
          <a:prstGeom prst="bentConnector3">
            <a:avLst>
              <a:gd name="adj1" fmla="val 49997"/>
            </a:avLst>
          </a:prstGeom>
          <a:noFill/>
          <a:ln w="9525" cap="flat" cmpd="sng">
            <a:solidFill>
              <a:srgbClr val="C2C2C2"/>
            </a:solidFill>
            <a:prstDash val="solid"/>
            <a:round/>
            <a:headEnd type="none" w="sm" len="sm"/>
            <a:tailEnd type="none" w="sm" len="sm"/>
          </a:ln>
        </p:spPr>
      </p:cxnSp>
      <p:cxnSp>
        <p:nvCxnSpPr>
          <p:cNvPr id="88" name="Google Shape;88;p15"/>
          <p:cNvCxnSpPr>
            <a:stCxn id="87" idx="6"/>
            <a:endCxn id="89" idx="2"/>
          </p:cNvCxnSpPr>
          <p:nvPr/>
        </p:nvCxnSpPr>
        <p:spPr>
          <a:xfrm rot="10800000" flipH="1">
            <a:off x="2313825" y="1087967"/>
            <a:ext cx="2258100" cy="162400"/>
          </a:xfrm>
          <a:prstGeom prst="bentConnector3">
            <a:avLst>
              <a:gd name="adj1" fmla="val 50002"/>
            </a:avLst>
          </a:prstGeom>
          <a:noFill/>
          <a:ln w="9525" cap="flat" cmpd="sng">
            <a:solidFill>
              <a:srgbClr val="C2C2C2"/>
            </a:solidFill>
            <a:prstDash val="solid"/>
            <a:round/>
            <a:headEnd type="none" w="sm" len="sm"/>
            <a:tailEnd type="none" w="sm" len="sm"/>
          </a:ln>
        </p:spPr>
      </p:cxnSp>
      <p:cxnSp>
        <p:nvCxnSpPr>
          <p:cNvPr id="90" name="Google Shape;90;p15"/>
          <p:cNvCxnSpPr>
            <a:stCxn id="87" idx="6"/>
            <a:endCxn id="91" idx="2"/>
          </p:cNvCxnSpPr>
          <p:nvPr/>
        </p:nvCxnSpPr>
        <p:spPr>
          <a:xfrm>
            <a:off x="2313825" y="1250367"/>
            <a:ext cx="2258100" cy="1116000"/>
          </a:xfrm>
          <a:prstGeom prst="bentConnector3">
            <a:avLst>
              <a:gd name="adj1" fmla="val 50000"/>
            </a:avLst>
          </a:prstGeom>
          <a:noFill/>
          <a:ln w="9525" cap="flat" cmpd="sng">
            <a:solidFill>
              <a:srgbClr val="C2C2C2"/>
            </a:solidFill>
            <a:prstDash val="solid"/>
            <a:round/>
            <a:headEnd type="none" w="sm" len="sm"/>
            <a:tailEnd type="none" w="sm" len="sm"/>
          </a:ln>
        </p:spPr>
      </p:cxnSp>
      <p:grpSp>
        <p:nvGrpSpPr>
          <p:cNvPr id="92" name="Google Shape;92;p15"/>
          <p:cNvGrpSpPr/>
          <p:nvPr/>
        </p:nvGrpSpPr>
        <p:grpSpPr>
          <a:xfrm>
            <a:off x="4572025" y="817187"/>
            <a:ext cx="1777800" cy="541619"/>
            <a:chOff x="4621325" y="1018963"/>
            <a:chExt cx="1777800" cy="319200"/>
          </a:xfrm>
        </p:grpSpPr>
        <p:sp>
          <p:nvSpPr>
            <p:cNvPr id="93" name="Google Shape;93;p15"/>
            <p:cNvSpPr/>
            <p:nvPr/>
          </p:nvSpPr>
          <p:spPr>
            <a:xfrm>
              <a:off x="4795325" y="1018963"/>
              <a:ext cx="1603800" cy="319200"/>
            </a:xfrm>
            <a:prstGeom prst="roundRect">
              <a:avLst>
                <a:gd name="adj" fmla="val 16667"/>
              </a:avLst>
            </a:prstGeom>
            <a:noFill/>
            <a:ln w="9525" cap="flat" cmpd="sng">
              <a:solidFill>
                <a:srgbClr val="000000"/>
              </a:solidFill>
              <a:prstDash val="lgDashDot"/>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sz="1100" b="1" i="0" u="none" strike="noStrike" kern="1200" cap="none" spc="0" normalizeH="0" baseline="0" noProof="0">
                  <a:ln>
                    <a:noFill/>
                  </a:ln>
                  <a:solidFill>
                    <a:srgbClr val="A64D79"/>
                  </a:solidFill>
                  <a:effectLst/>
                  <a:uLnTx/>
                  <a:uFillTx/>
                  <a:latin typeface="Roboto"/>
                  <a:ea typeface="Roboto"/>
                  <a:cs typeface="Roboto"/>
                  <a:sym typeface="Roboto"/>
                </a:rPr>
                <a:t>Vehicle Mounted</a:t>
              </a:r>
              <a:endParaRPr kumimoji="1" sz="1100" b="1" i="0" u="none" strike="noStrike" kern="1200" cap="none" spc="0" normalizeH="0" baseline="0" noProof="0">
                <a:ln>
                  <a:noFill/>
                </a:ln>
                <a:solidFill>
                  <a:srgbClr val="A64D79"/>
                </a:solidFill>
                <a:effectLst/>
                <a:uLnTx/>
                <a:uFillTx/>
                <a:latin typeface="Roboto"/>
                <a:ea typeface="Roboto"/>
                <a:cs typeface="Roboto"/>
                <a:sym typeface="Roboto"/>
              </a:endParaRPr>
            </a:p>
          </p:txBody>
        </p:sp>
        <p:sp>
          <p:nvSpPr>
            <p:cNvPr id="89" name="Google Shape;89;p15"/>
            <p:cNvSpPr/>
            <p:nvPr/>
          </p:nvSpPr>
          <p:spPr>
            <a:xfrm>
              <a:off x="4621325" y="1091550"/>
              <a:ext cx="174000" cy="174000"/>
            </a:xfrm>
            <a:prstGeom prst="ellipse">
              <a:avLst/>
            </a:prstGeom>
            <a:solidFill>
              <a:srgbClr val="41414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94" name="Google Shape;94;p15"/>
          <p:cNvGrpSpPr/>
          <p:nvPr/>
        </p:nvGrpSpPr>
        <p:grpSpPr>
          <a:xfrm>
            <a:off x="1752175" y="1134367"/>
            <a:ext cx="1182300" cy="677200"/>
            <a:chOff x="2291175" y="1548750"/>
            <a:chExt cx="1182300" cy="507900"/>
          </a:xfrm>
        </p:grpSpPr>
        <p:sp>
          <p:nvSpPr>
            <p:cNvPr id="95" name="Google Shape;95;p15"/>
            <p:cNvSpPr/>
            <p:nvPr/>
          </p:nvSpPr>
          <p:spPr>
            <a:xfrm>
              <a:off x="2291175" y="1737450"/>
              <a:ext cx="1182300" cy="3192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sz="1100" b="1" i="0" u="none" strike="noStrike" kern="1200" cap="none" spc="0" normalizeH="0" baseline="0" noProof="0">
                  <a:ln>
                    <a:noFill/>
                  </a:ln>
                  <a:solidFill>
                    <a:srgbClr val="0000FF"/>
                  </a:solidFill>
                  <a:effectLst/>
                  <a:uLnTx/>
                  <a:uFillTx/>
                  <a:latin typeface="Roboto"/>
                  <a:ea typeface="Roboto"/>
                  <a:cs typeface="Roboto"/>
                  <a:sym typeface="Roboto"/>
                </a:rPr>
                <a:t>Ground-Based</a:t>
              </a:r>
              <a:endParaRPr kumimoji="1" sz="1100" b="1" i="0" u="none" strike="noStrike" kern="1200" cap="none" spc="0" normalizeH="0" baseline="0" noProof="0">
                <a:ln>
                  <a:noFill/>
                </a:ln>
                <a:solidFill>
                  <a:srgbClr val="0000FF"/>
                </a:solidFill>
                <a:effectLst/>
                <a:uLnTx/>
                <a:uFillTx/>
                <a:latin typeface="Roboto"/>
                <a:ea typeface="Roboto"/>
                <a:cs typeface="Roboto"/>
                <a:sym typeface="Roboto"/>
              </a:endParaRPr>
            </a:p>
          </p:txBody>
        </p:sp>
        <p:sp>
          <p:nvSpPr>
            <p:cNvPr id="87" name="Google Shape;87;p15"/>
            <p:cNvSpPr/>
            <p:nvPr/>
          </p:nvSpPr>
          <p:spPr>
            <a:xfrm>
              <a:off x="2678825" y="1548750"/>
              <a:ext cx="174000" cy="174000"/>
            </a:xfrm>
            <a:prstGeom prst="ellipse">
              <a:avLst/>
            </a:prstGeom>
            <a:solidFill>
              <a:srgbClr val="3D3D3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96" name="Google Shape;96;p15"/>
          <p:cNvGrpSpPr/>
          <p:nvPr/>
        </p:nvGrpSpPr>
        <p:grpSpPr>
          <a:xfrm>
            <a:off x="1" y="3352000"/>
            <a:ext cx="1362275" cy="425600"/>
            <a:chOff x="614325" y="2412150"/>
            <a:chExt cx="1362275" cy="319200"/>
          </a:xfrm>
        </p:grpSpPr>
        <p:sp>
          <p:nvSpPr>
            <p:cNvPr id="97" name="Google Shape;97;p15"/>
            <p:cNvSpPr/>
            <p:nvPr/>
          </p:nvSpPr>
          <p:spPr>
            <a:xfrm>
              <a:off x="614325" y="2412150"/>
              <a:ext cx="1182300" cy="3192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 sz="1100" b="1" i="0" u="none" strike="noStrike" kern="1200" cap="none" spc="0" normalizeH="0" baseline="0" noProof="0">
                  <a:ln>
                    <a:noFill/>
                  </a:ln>
                  <a:solidFill>
                    <a:srgbClr val="741B47"/>
                  </a:solidFill>
                  <a:effectLst/>
                  <a:uLnTx/>
                  <a:uFillTx/>
                  <a:latin typeface="Roboto"/>
                  <a:ea typeface="Roboto"/>
                  <a:cs typeface="Roboto"/>
                  <a:sym typeface="Roboto"/>
                </a:rPr>
                <a:t>Operational Modes</a:t>
              </a:r>
              <a:endParaRPr kumimoji="1" sz="1100" b="1" i="0" u="none" strike="noStrike" kern="1200" cap="none" spc="0" normalizeH="0" baseline="0" noProof="0">
                <a:ln>
                  <a:noFill/>
                </a:ln>
                <a:solidFill>
                  <a:srgbClr val="741B47"/>
                </a:solidFill>
                <a:effectLst/>
                <a:uLnTx/>
                <a:uFillTx/>
                <a:latin typeface="Roboto"/>
                <a:ea typeface="Roboto"/>
                <a:cs typeface="Roboto"/>
                <a:sym typeface="Roboto"/>
              </a:endParaRPr>
            </a:p>
          </p:txBody>
        </p:sp>
        <p:sp>
          <p:nvSpPr>
            <p:cNvPr id="86" name="Google Shape;86;p15"/>
            <p:cNvSpPr/>
            <p:nvPr/>
          </p:nvSpPr>
          <p:spPr>
            <a:xfrm>
              <a:off x="1802600" y="2484750"/>
              <a:ext cx="174000" cy="174000"/>
            </a:xfrm>
            <a:prstGeom prst="ellipse">
              <a:avLst/>
            </a:prstGeom>
            <a:solidFill>
              <a:srgbClr val="2F2F2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98" name="Google Shape;98;p15"/>
          <p:cNvGrpSpPr/>
          <p:nvPr/>
        </p:nvGrpSpPr>
        <p:grpSpPr>
          <a:xfrm>
            <a:off x="6831025" y="5038867"/>
            <a:ext cx="2001300" cy="425600"/>
            <a:chOff x="2678825" y="3348150"/>
            <a:chExt cx="2001300" cy="319200"/>
          </a:xfrm>
        </p:grpSpPr>
        <p:sp>
          <p:nvSpPr>
            <p:cNvPr id="99" name="Google Shape;99;p15"/>
            <p:cNvSpPr/>
            <p:nvPr/>
          </p:nvSpPr>
          <p:spPr>
            <a:xfrm>
              <a:off x="2852825" y="3348150"/>
              <a:ext cx="1827300" cy="319200"/>
            </a:xfrm>
            <a:prstGeom prst="roundRect">
              <a:avLst>
                <a:gd name="adj" fmla="val 16667"/>
              </a:avLst>
            </a:prstGeom>
            <a:noFill/>
            <a:ln w="9525" cap="flat" cmpd="sng">
              <a:solidFill>
                <a:srgbClr val="000000"/>
              </a:solidFill>
              <a:prstDash val="lgDashDot"/>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sz="1100" b="1" i="0" u="none" strike="noStrike" kern="1200" cap="none" spc="0" normalizeH="0" baseline="0" noProof="0" dirty="0">
                  <a:ln>
                    <a:noFill/>
                  </a:ln>
                  <a:solidFill>
                    <a:srgbClr val="274E13"/>
                  </a:solidFill>
                  <a:effectLst/>
                  <a:uLnTx/>
                  <a:uFillTx/>
                  <a:latin typeface="Roboto"/>
                  <a:ea typeface="Roboto"/>
                  <a:cs typeface="Roboto"/>
                  <a:sym typeface="Roboto"/>
                </a:rPr>
                <a:t>Reception of the vast volumes of HS data</a:t>
              </a:r>
              <a:endParaRPr kumimoji="1" sz="1100" b="1" i="0" u="none" strike="noStrike" kern="1200" cap="none" spc="0" normalizeH="0" baseline="0" noProof="0" dirty="0">
                <a:ln>
                  <a:noFill/>
                </a:ln>
                <a:solidFill>
                  <a:srgbClr val="274E13"/>
                </a:solidFill>
                <a:effectLst/>
                <a:uLnTx/>
                <a:uFillTx/>
                <a:latin typeface="Roboto"/>
                <a:ea typeface="Roboto"/>
                <a:cs typeface="Roboto"/>
                <a:sym typeface="Roboto"/>
              </a:endParaRPr>
            </a:p>
          </p:txBody>
        </p:sp>
        <p:sp>
          <p:nvSpPr>
            <p:cNvPr id="84" name="Google Shape;84;p15"/>
            <p:cNvSpPr/>
            <p:nvPr/>
          </p:nvSpPr>
          <p:spPr>
            <a:xfrm>
              <a:off x="2678825" y="3420750"/>
              <a:ext cx="174000" cy="174000"/>
            </a:xfrm>
            <a:prstGeom prst="ellipse">
              <a:avLst/>
            </a:prstGeom>
            <a:solidFill>
              <a:srgbClr val="3D3D3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00" name="Google Shape;100;p15"/>
          <p:cNvGrpSpPr/>
          <p:nvPr/>
        </p:nvGrpSpPr>
        <p:grpSpPr>
          <a:xfrm>
            <a:off x="4571930" y="2173217"/>
            <a:ext cx="1777838" cy="425600"/>
            <a:chOff x="4621325" y="1933350"/>
            <a:chExt cx="1356300" cy="319200"/>
          </a:xfrm>
        </p:grpSpPr>
        <p:sp>
          <p:nvSpPr>
            <p:cNvPr id="101" name="Google Shape;101;p15"/>
            <p:cNvSpPr/>
            <p:nvPr/>
          </p:nvSpPr>
          <p:spPr>
            <a:xfrm>
              <a:off x="4795325" y="1933350"/>
              <a:ext cx="1182300" cy="319200"/>
            </a:xfrm>
            <a:prstGeom prst="roundRect">
              <a:avLst>
                <a:gd name="adj" fmla="val 16667"/>
              </a:avLst>
            </a:prstGeom>
            <a:noFill/>
            <a:ln w="9525" cap="flat" cmpd="sng">
              <a:solidFill>
                <a:srgbClr val="000000"/>
              </a:solidFill>
              <a:prstDash val="lgDashDot"/>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sz="1100" b="1" i="0" u="none" strike="noStrike" kern="1200" cap="none" spc="0" normalizeH="0" baseline="0" noProof="0" dirty="0">
                  <a:ln>
                    <a:noFill/>
                  </a:ln>
                  <a:solidFill>
                    <a:srgbClr val="A64D79"/>
                  </a:solidFill>
                  <a:effectLst/>
                  <a:uLnTx/>
                  <a:uFillTx/>
                  <a:latin typeface="Roboto"/>
                  <a:ea typeface="Roboto"/>
                  <a:cs typeface="Roboto"/>
                  <a:sym typeface="Roboto"/>
                </a:rPr>
                <a:t>Handheld Mounted</a:t>
              </a:r>
              <a:endParaRPr kumimoji="1" sz="1100" b="1" i="0" u="none" strike="noStrike" kern="1200" cap="none" spc="0" normalizeH="0" baseline="0" noProof="0" dirty="0">
                <a:ln>
                  <a:noFill/>
                </a:ln>
                <a:solidFill>
                  <a:srgbClr val="A64D79"/>
                </a:solidFill>
                <a:effectLst/>
                <a:uLnTx/>
                <a:uFillTx/>
                <a:latin typeface="Roboto"/>
                <a:ea typeface="Roboto"/>
                <a:cs typeface="Roboto"/>
                <a:sym typeface="Roboto"/>
              </a:endParaRPr>
            </a:p>
          </p:txBody>
        </p:sp>
        <p:sp>
          <p:nvSpPr>
            <p:cNvPr id="91" name="Google Shape;91;p15"/>
            <p:cNvSpPr/>
            <p:nvPr/>
          </p:nvSpPr>
          <p:spPr>
            <a:xfrm>
              <a:off x="4621325" y="1991250"/>
              <a:ext cx="174000" cy="174000"/>
            </a:xfrm>
            <a:prstGeom prst="ellipse">
              <a:avLst/>
            </a:prstGeom>
            <a:solidFill>
              <a:srgbClr val="41414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grpSp>
      <p:cxnSp>
        <p:nvCxnSpPr>
          <p:cNvPr id="102" name="Google Shape;102;p15"/>
          <p:cNvCxnSpPr>
            <a:stCxn id="93" idx="3"/>
            <a:endCxn id="103" idx="2"/>
          </p:cNvCxnSpPr>
          <p:nvPr/>
        </p:nvCxnSpPr>
        <p:spPr>
          <a:xfrm rot="10800000" flipH="1">
            <a:off x="6349825" y="1037596"/>
            <a:ext cx="188400" cy="50400"/>
          </a:xfrm>
          <a:prstGeom prst="bentConnector3">
            <a:avLst>
              <a:gd name="adj1" fmla="val 50013"/>
            </a:avLst>
          </a:prstGeom>
          <a:noFill/>
          <a:ln w="9525" cap="flat" cmpd="sng">
            <a:solidFill>
              <a:srgbClr val="C2C2C2"/>
            </a:solidFill>
            <a:prstDash val="solid"/>
            <a:round/>
            <a:headEnd type="none" w="sm" len="sm"/>
            <a:tailEnd type="none" w="sm" len="sm"/>
          </a:ln>
        </p:spPr>
      </p:cxnSp>
      <p:cxnSp>
        <p:nvCxnSpPr>
          <p:cNvPr id="104" name="Google Shape;104;p15"/>
          <p:cNvCxnSpPr>
            <a:stCxn id="105" idx="3"/>
            <a:endCxn id="106" idx="2"/>
          </p:cNvCxnSpPr>
          <p:nvPr/>
        </p:nvCxnSpPr>
        <p:spPr>
          <a:xfrm rot="10800000" flipH="1">
            <a:off x="6349825" y="1649432"/>
            <a:ext cx="188100" cy="184400"/>
          </a:xfrm>
          <a:prstGeom prst="bentConnector3">
            <a:avLst>
              <a:gd name="adj1" fmla="val 50027"/>
            </a:avLst>
          </a:prstGeom>
          <a:noFill/>
          <a:ln w="9525" cap="flat" cmpd="sng">
            <a:solidFill>
              <a:srgbClr val="C2C2C2"/>
            </a:solidFill>
            <a:prstDash val="solid"/>
            <a:round/>
            <a:headEnd type="none" w="sm" len="sm"/>
            <a:tailEnd type="none" w="sm" len="sm"/>
          </a:ln>
        </p:spPr>
      </p:cxnSp>
      <p:grpSp>
        <p:nvGrpSpPr>
          <p:cNvPr id="107" name="Google Shape;107;p15"/>
          <p:cNvGrpSpPr/>
          <p:nvPr/>
        </p:nvGrpSpPr>
        <p:grpSpPr>
          <a:xfrm>
            <a:off x="6538275" y="824833"/>
            <a:ext cx="2349600" cy="425600"/>
            <a:chOff x="6563750" y="561750"/>
            <a:chExt cx="2349600" cy="319200"/>
          </a:xfrm>
        </p:grpSpPr>
        <p:sp>
          <p:nvSpPr>
            <p:cNvPr id="108" name="Google Shape;108;p15"/>
            <p:cNvSpPr/>
            <p:nvPr/>
          </p:nvSpPr>
          <p:spPr>
            <a:xfrm>
              <a:off x="6737750" y="561750"/>
              <a:ext cx="2175600" cy="319200"/>
            </a:xfrm>
            <a:prstGeom prst="roundRect">
              <a:avLst>
                <a:gd name="adj" fmla="val 16667"/>
              </a:avLst>
            </a:prstGeom>
            <a:noFill/>
            <a:ln w="9525" cap="flat" cmpd="sng">
              <a:solidFill>
                <a:srgbClr val="000000"/>
              </a:solidFill>
              <a:prstDash val="lgDashDot"/>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sz="1100" b="1" i="0" u="none" strike="noStrike" kern="1200" cap="none" spc="0" normalizeH="0" baseline="0" noProof="0" dirty="0">
                  <a:ln>
                    <a:noFill/>
                  </a:ln>
                  <a:solidFill>
                    <a:srgbClr val="274E13"/>
                  </a:solidFill>
                  <a:effectLst/>
                  <a:uLnTx/>
                  <a:uFillTx/>
                  <a:latin typeface="Roboto"/>
                  <a:ea typeface="Roboto"/>
                  <a:cs typeface="Roboto"/>
                  <a:sym typeface="Roboto"/>
                </a:rPr>
                <a:t> For close-range HS data from 8 to 12μ</a:t>
              </a:r>
              <a:endParaRPr kumimoji="1" sz="1100" b="1" i="0" u="none" strike="noStrike" kern="1200" cap="none" spc="0" normalizeH="0" baseline="0" noProof="0" dirty="0">
                <a:ln>
                  <a:noFill/>
                </a:ln>
                <a:solidFill>
                  <a:srgbClr val="274E13"/>
                </a:solidFill>
                <a:effectLst/>
                <a:uLnTx/>
                <a:uFillTx/>
                <a:latin typeface="Roboto"/>
                <a:ea typeface="Roboto"/>
                <a:cs typeface="Roboto"/>
                <a:sym typeface="Roboto"/>
              </a:endParaRPr>
            </a:p>
          </p:txBody>
        </p:sp>
        <p:sp>
          <p:nvSpPr>
            <p:cNvPr id="103" name="Google Shape;103;p15"/>
            <p:cNvSpPr/>
            <p:nvPr/>
          </p:nvSpPr>
          <p:spPr>
            <a:xfrm>
              <a:off x="6563750" y="634350"/>
              <a:ext cx="174000" cy="174000"/>
            </a:xfrm>
            <a:prstGeom prst="ellipse">
              <a:avLst/>
            </a:prstGeom>
            <a:solidFill>
              <a:srgbClr val="46464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09" name="Google Shape;109;p15"/>
          <p:cNvGrpSpPr/>
          <p:nvPr/>
        </p:nvGrpSpPr>
        <p:grpSpPr>
          <a:xfrm>
            <a:off x="6538025" y="1456300"/>
            <a:ext cx="2290500" cy="425600"/>
            <a:chOff x="6563750" y="1476150"/>
            <a:chExt cx="2290500" cy="319200"/>
          </a:xfrm>
        </p:grpSpPr>
        <p:sp>
          <p:nvSpPr>
            <p:cNvPr id="110" name="Google Shape;110;p15"/>
            <p:cNvSpPr/>
            <p:nvPr/>
          </p:nvSpPr>
          <p:spPr>
            <a:xfrm>
              <a:off x="6737750" y="1476150"/>
              <a:ext cx="2116500" cy="319200"/>
            </a:xfrm>
            <a:prstGeom prst="roundRect">
              <a:avLst>
                <a:gd name="adj" fmla="val 16667"/>
              </a:avLst>
            </a:prstGeom>
            <a:noFill/>
            <a:ln w="9525" cap="flat" cmpd="sng">
              <a:solidFill>
                <a:srgbClr val="000000"/>
              </a:solidFill>
              <a:prstDash val="lgDashDot"/>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sz="1100" b="1" i="0" u="none" strike="noStrike" kern="1200" cap="none" spc="0" normalizeH="0" baseline="0" noProof="0" dirty="0">
                  <a:ln>
                    <a:noFill/>
                  </a:ln>
                  <a:solidFill>
                    <a:srgbClr val="274E13"/>
                  </a:solidFill>
                  <a:effectLst/>
                  <a:uLnTx/>
                  <a:uFillTx/>
                  <a:latin typeface="Roboto"/>
                  <a:ea typeface="Roboto"/>
                  <a:cs typeface="Roboto"/>
                  <a:sym typeface="Roboto"/>
                </a:rPr>
                <a:t>Assist in material characterization</a:t>
              </a:r>
              <a:endParaRPr kumimoji="1" sz="1100" b="1" i="0" u="none" strike="noStrike" kern="1200" cap="none" spc="0" normalizeH="0" baseline="0" noProof="0" dirty="0">
                <a:ln>
                  <a:noFill/>
                </a:ln>
                <a:solidFill>
                  <a:srgbClr val="274E13"/>
                </a:solidFill>
                <a:effectLst/>
                <a:uLnTx/>
                <a:uFillTx/>
                <a:latin typeface="Roboto"/>
                <a:ea typeface="Roboto"/>
                <a:cs typeface="Roboto"/>
                <a:sym typeface="Roboto"/>
              </a:endParaRPr>
            </a:p>
          </p:txBody>
        </p:sp>
        <p:sp>
          <p:nvSpPr>
            <p:cNvPr id="106" name="Google Shape;106;p15"/>
            <p:cNvSpPr/>
            <p:nvPr/>
          </p:nvSpPr>
          <p:spPr>
            <a:xfrm>
              <a:off x="6563750" y="1534050"/>
              <a:ext cx="174000" cy="174000"/>
            </a:xfrm>
            <a:prstGeom prst="ellipse">
              <a:avLst/>
            </a:prstGeom>
            <a:solidFill>
              <a:srgbClr val="46464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grpSp>
      <p:cxnSp>
        <p:nvCxnSpPr>
          <p:cNvPr id="111" name="Google Shape;111;p15"/>
          <p:cNvCxnSpPr>
            <a:stCxn id="86" idx="5"/>
            <a:endCxn id="112" idx="2"/>
          </p:cNvCxnSpPr>
          <p:nvPr/>
        </p:nvCxnSpPr>
        <p:spPr>
          <a:xfrm rot="-5400000">
            <a:off x="1779043" y="3161774"/>
            <a:ext cx="42800" cy="927300"/>
          </a:xfrm>
          <a:prstGeom prst="bentConnector4">
            <a:avLst>
              <a:gd name="adj1" fmla="val -821205"/>
              <a:gd name="adj2" fmla="val 51377"/>
            </a:avLst>
          </a:prstGeom>
          <a:noFill/>
          <a:ln w="9525" cap="flat" cmpd="sng">
            <a:solidFill>
              <a:srgbClr val="C2C2C2"/>
            </a:solidFill>
            <a:prstDash val="solid"/>
            <a:round/>
            <a:headEnd type="none" w="sm" len="sm"/>
            <a:tailEnd type="none" w="sm" len="sm"/>
          </a:ln>
        </p:spPr>
      </p:cxnSp>
      <p:grpSp>
        <p:nvGrpSpPr>
          <p:cNvPr id="113" name="Google Shape;113;p15"/>
          <p:cNvGrpSpPr/>
          <p:nvPr/>
        </p:nvGrpSpPr>
        <p:grpSpPr>
          <a:xfrm>
            <a:off x="1984900" y="3488185"/>
            <a:ext cx="1182300" cy="553100"/>
            <a:chOff x="2399575" y="1548750"/>
            <a:chExt cx="1182300" cy="414825"/>
          </a:xfrm>
        </p:grpSpPr>
        <p:sp>
          <p:nvSpPr>
            <p:cNvPr id="114" name="Google Shape;114;p15"/>
            <p:cNvSpPr/>
            <p:nvPr/>
          </p:nvSpPr>
          <p:spPr>
            <a:xfrm>
              <a:off x="2399575" y="1644375"/>
              <a:ext cx="1182300" cy="3192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sz="1100" b="1" i="0" u="none" strike="noStrike" kern="1200" cap="none" spc="0" normalizeH="0" baseline="0" noProof="0">
                  <a:ln>
                    <a:noFill/>
                  </a:ln>
                  <a:solidFill>
                    <a:srgbClr val="0000FF"/>
                  </a:solidFill>
                  <a:effectLst/>
                  <a:uLnTx/>
                  <a:uFillTx/>
                  <a:latin typeface="Roboto"/>
                  <a:ea typeface="Roboto"/>
                  <a:cs typeface="Roboto"/>
                  <a:sym typeface="Roboto"/>
                </a:rPr>
                <a:t>Air borne</a:t>
              </a:r>
              <a:endParaRPr kumimoji="1" sz="1100" b="1" i="0" u="none" strike="noStrike" kern="1200" cap="none" spc="0" normalizeH="0" baseline="0" noProof="0">
                <a:ln>
                  <a:noFill/>
                </a:ln>
                <a:solidFill>
                  <a:srgbClr val="0000FF"/>
                </a:solidFill>
                <a:effectLst/>
                <a:uLnTx/>
                <a:uFillTx/>
                <a:latin typeface="Roboto"/>
                <a:ea typeface="Roboto"/>
                <a:cs typeface="Roboto"/>
                <a:sym typeface="Roboto"/>
              </a:endParaRPr>
            </a:p>
          </p:txBody>
        </p:sp>
        <p:sp>
          <p:nvSpPr>
            <p:cNvPr id="112" name="Google Shape;112;p15"/>
            <p:cNvSpPr/>
            <p:nvPr/>
          </p:nvSpPr>
          <p:spPr>
            <a:xfrm>
              <a:off x="2678825" y="1548750"/>
              <a:ext cx="174000" cy="174000"/>
            </a:xfrm>
            <a:prstGeom prst="ellipse">
              <a:avLst/>
            </a:prstGeom>
            <a:solidFill>
              <a:srgbClr val="3D3D3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15" name="Google Shape;115;p15"/>
          <p:cNvGrpSpPr/>
          <p:nvPr/>
        </p:nvGrpSpPr>
        <p:grpSpPr>
          <a:xfrm>
            <a:off x="1752163" y="5663885"/>
            <a:ext cx="1182300" cy="541633"/>
            <a:chOff x="2210375" y="1548750"/>
            <a:chExt cx="1182300" cy="406225"/>
          </a:xfrm>
        </p:grpSpPr>
        <p:sp>
          <p:nvSpPr>
            <p:cNvPr id="116" name="Google Shape;116;p15"/>
            <p:cNvSpPr/>
            <p:nvPr/>
          </p:nvSpPr>
          <p:spPr>
            <a:xfrm>
              <a:off x="2210375" y="1635775"/>
              <a:ext cx="1182300" cy="3192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sz="1100" b="1" i="0" u="none" strike="noStrike" kern="1200" cap="none" spc="0" normalizeH="0" baseline="0" noProof="0">
                  <a:ln>
                    <a:noFill/>
                  </a:ln>
                  <a:solidFill>
                    <a:srgbClr val="0000FF"/>
                  </a:solidFill>
                  <a:effectLst/>
                  <a:uLnTx/>
                  <a:uFillTx/>
                  <a:latin typeface="Roboto"/>
                  <a:ea typeface="Roboto"/>
                  <a:cs typeface="Roboto"/>
                  <a:sym typeface="Roboto"/>
                </a:rPr>
                <a:t>Space Borne</a:t>
              </a:r>
              <a:endParaRPr kumimoji="1" sz="1100" b="1" i="0" u="none" strike="noStrike" kern="1200" cap="none" spc="0" normalizeH="0" baseline="0" noProof="0">
                <a:ln>
                  <a:noFill/>
                </a:ln>
                <a:solidFill>
                  <a:srgbClr val="0000FF"/>
                </a:solidFill>
                <a:effectLst/>
                <a:uLnTx/>
                <a:uFillTx/>
                <a:latin typeface="Roboto"/>
                <a:ea typeface="Roboto"/>
                <a:cs typeface="Roboto"/>
                <a:sym typeface="Roboto"/>
              </a:endParaRPr>
            </a:p>
          </p:txBody>
        </p:sp>
        <p:sp>
          <p:nvSpPr>
            <p:cNvPr id="83" name="Google Shape;83;p15"/>
            <p:cNvSpPr/>
            <p:nvPr/>
          </p:nvSpPr>
          <p:spPr>
            <a:xfrm>
              <a:off x="2678825" y="1548750"/>
              <a:ext cx="174000" cy="174000"/>
            </a:xfrm>
            <a:prstGeom prst="ellipse">
              <a:avLst/>
            </a:prstGeom>
            <a:solidFill>
              <a:srgbClr val="3D3D3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grpSp>
      <p:cxnSp>
        <p:nvCxnSpPr>
          <p:cNvPr id="117" name="Google Shape;117;p15"/>
          <p:cNvCxnSpPr>
            <a:stCxn id="86" idx="5"/>
            <a:endCxn id="83" idx="2"/>
          </p:cNvCxnSpPr>
          <p:nvPr/>
        </p:nvCxnSpPr>
        <p:spPr>
          <a:xfrm rot="-5400000" flipH="1">
            <a:off x="712093" y="4271524"/>
            <a:ext cx="2133200" cy="883800"/>
          </a:xfrm>
          <a:prstGeom prst="bentConnector2">
            <a:avLst/>
          </a:prstGeom>
          <a:noFill/>
          <a:ln w="9525" cap="flat" cmpd="sng">
            <a:solidFill>
              <a:srgbClr val="C2C2C2"/>
            </a:solidFill>
            <a:prstDash val="solid"/>
            <a:round/>
            <a:headEnd type="none" w="sm" len="sm"/>
            <a:tailEnd type="none" w="sm" len="sm"/>
          </a:ln>
        </p:spPr>
      </p:cxnSp>
      <p:cxnSp>
        <p:nvCxnSpPr>
          <p:cNvPr id="118" name="Google Shape;118;p15"/>
          <p:cNvCxnSpPr>
            <a:stCxn id="87" idx="6"/>
            <a:endCxn id="119" idx="2"/>
          </p:cNvCxnSpPr>
          <p:nvPr/>
        </p:nvCxnSpPr>
        <p:spPr>
          <a:xfrm>
            <a:off x="2313825" y="1250367"/>
            <a:ext cx="2258100" cy="457600"/>
          </a:xfrm>
          <a:prstGeom prst="bentConnector3">
            <a:avLst>
              <a:gd name="adj1" fmla="val 50002"/>
            </a:avLst>
          </a:prstGeom>
          <a:noFill/>
          <a:ln w="9525" cap="flat" cmpd="sng">
            <a:solidFill>
              <a:srgbClr val="C2C2C2"/>
            </a:solidFill>
            <a:prstDash val="solid"/>
            <a:round/>
            <a:headEnd type="none" w="sm" len="sm"/>
            <a:tailEnd type="none" w="sm" len="sm"/>
          </a:ln>
        </p:spPr>
      </p:cxnSp>
      <p:grpSp>
        <p:nvGrpSpPr>
          <p:cNvPr id="120" name="Google Shape;120;p15"/>
          <p:cNvGrpSpPr/>
          <p:nvPr/>
        </p:nvGrpSpPr>
        <p:grpSpPr>
          <a:xfrm>
            <a:off x="4572014" y="1495232"/>
            <a:ext cx="1777813" cy="677200"/>
            <a:chOff x="4621325" y="1018961"/>
            <a:chExt cx="1777813" cy="507900"/>
          </a:xfrm>
        </p:grpSpPr>
        <p:sp>
          <p:nvSpPr>
            <p:cNvPr id="105" name="Google Shape;105;p15"/>
            <p:cNvSpPr/>
            <p:nvPr/>
          </p:nvSpPr>
          <p:spPr>
            <a:xfrm>
              <a:off x="4795338" y="1018961"/>
              <a:ext cx="1603800" cy="507900"/>
            </a:xfrm>
            <a:prstGeom prst="roundRect">
              <a:avLst>
                <a:gd name="adj" fmla="val 16667"/>
              </a:avLst>
            </a:prstGeom>
            <a:noFill/>
            <a:ln w="9525" cap="flat" cmpd="sng">
              <a:solidFill>
                <a:srgbClr val="000000"/>
              </a:solidFill>
              <a:prstDash val="lgDashDot"/>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sz="1100" b="1" i="0" u="none" strike="noStrike" kern="1200" cap="none" spc="0" normalizeH="0" baseline="0" noProof="0">
                  <a:ln>
                    <a:noFill/>
                  </a:ln>
                  <a:solidFill>
                    <a:srgbClr val="A64D79"/>
                  </a:solidFill>
                  <a:effectLst/>
                  <a:uLnTx/>
                  <a:uFillTx/>
                  <a:latin typeface="Roboto"/>
                  <a:ea typeface="Roboto"/>
                  <a:cs typeface="Roboto"/>
                  <a:sym typeface="Roboto"/>
                </a:rPr>
                <a:t>Laboratory Measurement</a:t>
              </a:r>
              <a:endParaRPr kumimoji="1" sz="1100" b="1" i="0" u="none" strike="noStrike" kern="1200" cap="none" spc="0" normalizeH="0" baseline="0" noProof="0">
                <a:ln>
                  <a:noFill/>
                </a:ln>
                <a:solidFill>
                  <a:srgbClr val="A64D79"/>
                </a:solidFill>
                <a:effectLst/>
                <a:uLnTx/>
                <a:uFillTx/>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sz="1100" b="1" i="0" u="none" strike="noStrike" kern="1200" cap="none" spc="0" normalizeH="0" baseline="0" noProof="0">
                <a:ln>
                  <a:noFill/>
                </a:ln>
                <a:solidFill>
                  <a:srgbClr val="A64D79"/>
                </a:solidFill>
                <a:effectLst/>
                <a:uLnTx/>
                <a:uFillTx/>
                <a:latin typeface="Roboto"/>
                <a:ea typeface="Roboto"/>
                <a:cs typeface="Roboto"/>
                <a:sym typeface="Roboto"/>
              </a:endParaRPr>
            </a:p>
          </p:txBody>
        </p:sp>
        <p:sp>
          <p:nvSpPr>
            <p:cNvPr id="119" name="Google Shape;119;p15"/>
            <p:cNvSpPr/>
            <p:nvPr/>
          </p:nvSpPr>
          <p:spPr>
            <a:xfrm>
              <a:off x="4621325" y="1091550"/>
              <a:ext cx="174000" cy="174000"/>
            </a:xfrm>
            <a:prstGeom prst="ellipse">
              <a:avLst/>
            </a:prstGeom>
            <a:solidFill>
              <a:srgbClr val="41414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21" name="Google Shape;121;p15"/>
          <p:cNvGrpSpPr/>
          <p:nvPr/>
        </p:nvGrpSpPr>
        <p:grpSpPr>
          <a:xfrm>
            <a:off x="6538025" y="2087767"/>
            <a:ext cx="2349900" cy="677200"/>
            <a:chOff x="6563750" y="1476150"/>
            <a:chExt cx="2349900" cy="507900"/>
          </a:xfrm>
        </p:grpSpPr>
        <p:sp>
          <p:nvSpPr>
            <p:cNvPr id="122" name="Google Shape;122;p15"/>
            <p:cNvSpPr/>
            <p:nvPr/>
          </p:nvSpPr>
          <p:spPr>
            <a:xfrm>
              <a:off x="6737750" y="1476150"/>
              <a:ext cx="2175900" cy="507900"/>
            </a:xfrm>
            <a:prstGeom prst="roundRect">
              <a:avLst>
                <a:gd name="adj" fmla="val 16667"/>
              </a:avLst>
            </a:prstGeom>
            <a:noFill/>
            <a:ln w="9525" cap="flat" cmpd="sng">
              <a:solidFill>
                <a:srgbClr val="000000"/>
              </a:solidFill>
              <a:prstDash val="lgDashDot"/>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100" b="1" i="0" u="none" strike="noStrike" kern="1200" cap="none" spc="0" normalizeH="0" baseline="0" noProof="0" dirty="0">
                <a:ln>
                  <a:noFill/>
                </a:ln>
                <a:solidFill>
                  <a:srgbClr val="274E13"/>
                </a:solidFill>
                <a:effectLst/>
                <a:uLnTx/>
                <a:uFillTx/>
                <a:latin typeface="Roboto"/>
                <a:ea typeface="Roboto"/>
                <a:cs typeface="Roboto"/>
                <a:sym typeface="Roboto"/>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sz="1100" b="1" i="0" u="none" strike="noStrike" kern="1200" cap="none" spc="0" normalizeH="0" baseline="0" noProof="0" dirty="0">
                  <a:ln>
                    <a:noFill/>
                  </a:ln>
                  <a:solidFill>
                    <a:srgbClr val="274E13"/>
                  </a:solidFill>
                  <a:effectLst/>
                  <a:uLnTx/>
                  <a:uFillTx/>
                  <a:latin typeface="Roboto"/>
                  <a:ea typeface="Roboto"/>
                  <a:cs typeface="Roboto"/>
                  <a:sym typeface="Roboto"/>
                </a:rPr>
                <a:t>For in situ ground spectral measurements</a:t>
              </a:r>
              <a:endParaRPr kumimoji="1" sz="1100" b="1" i="0" u="none" strike="noStrike" kern="1200" cap="none" spc="0" normalizeH="0" baseline="0" noProof="0" dirty="0">
                <a:ln>
                  <a:noFill/>
                </a:ln>
                <a:solidFill>
                  <a:srgbClr val="274E13"/>
                </a:solidFill>
                <a:effectLst/>
                <a:uLnTx/>
                <a:uFillTx/>
                <a:latin typeface="Roboto"/>
                <a:ea typeface="Roboto"/>
                <a:cs typeface="Roboto"/>
                <a:sym typeface="Roboto"/>
              </a:endParaRPr>
            </a:p>
          </p:txBody>
        </p:sp>
        <p:sp>
          <p:nvSpPr>
            <p:cNvPr id="123" name="Google Shape;123;p15"/>
            <p:cNvSpPr/>
            <p:nvPr/>
          </p:nvSpPr>
          <p:spPr>
            <a:xfrm>
              <a:off x="6563750" y="1534050"/>
              <a:ext cx="174000" cy="174000"/>
            </a:xfrm>
            <a:prstGeom prst="ellipse">
              <a:avLst/>
            </a:prstGeom>
            <a:solidFill>
              <a:srgbClr val="46464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grpSp>
      <p:cxnSp>
        <p:nvCxnSpPr>
          <p:cNvPr id="124" name="Google Shape;124;p15"/>
          <p:cNvCxnSpPr>
            <a:stCxn id="101" idx="3"/>
            <a:endCxn id="123" idx="2"/>
          </p:cNvCxnSpPr>
          <p:nvPr/>
        </p:nvCxnSpPr>
        <p:spPr>
          <a:xfrm rot="10800000" flipH="1">
            <a:off x="6349768" y="2280817"/>
            <a:ext cx="188400" cy="105200"/>
          </a:xfrm>
          <a:prstGeom prst="bentConnector3">
            <a:avLst>
              <a:gd name="adj1" fmla="val 49962"/>
            </a:avLst>
          </a:prstGeom>
          <a:noFill/>
          <a:ln w="9525" cap="flat" cmpd="sng">
            <a:solidFill>
              <a:srgbClr val="C2C2C2"/>
            </a:solidFill>
            <a:prstDash val="solid"/>
            <a:round/>
            <a:headEnd type="none" w="sm" len="sm"/>
            <a:tailEnd type="none" w="sm" len="sm"/>
          </a:ln>
        </p:spPr>
      </p:cxnSp>
      <p:grpSp>
        <p:nvGrpSpPr>
          <p:cNvPr id="125" name="Google Shape;125;p15"/>
          <p:cNvGrpSpPr/>
          <p:nvPr/>
        </p:nvGrpSpPr>
        <p:grpSpPr>
          <a:xfrm>
            <a:off x="3064775" y="2668917"/>
            <a:ext cx="2116500" cy="1164408"/>
            <a:chOff x="6563750" y="1405963"/>
            <a:chExt cx="2116500" cy="721800"/>
          </a:xfrm>
        </p:grpSpPr>
        <p:sp>
          <p:nvSpPr>
            <p:cNvPr id="126" name="Google Shape;126;p15"/>
            <p:cNvSpPr/>
            <p:nvPr/>
          </p:nvSpPr>
          <p:spPr>
            <a:xfrm>
              <a:off x="6737750" y="1405963"/>
              <a:ext cx="1942500" cy="721800"/>
            </a:xfrm>
            <a:prstGeom prst="roundRect">
              <a:avLst>
                <a:gd name="adj" fmla="val 16667"/>
              </a:avLst>
            </a:prstGeom>
            <a:noFill/>
            <a:ln w="9525" cap="flat" cmpd="sng">
              <a:solidFill>
                <a:srgbClr val="000000"/>
              </a:solidFill>
              <a:prstDash val="lgDashDot"/>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100" b="1" i="0" u="none" strike="noStrike" kern="1200" cap="none" spc="0" normalizeH="0" baseline="0" noProof="0" dirty="0">
                <a:ln>
                  <a:noFill/>
                </a:ln>
                <a:solidFill>
                  <a:srgbClr val="274E13"/>
                </a:solidFill>
                <a:effectLst/>
                <a:uLnTx/>
                <a:uFillTx/>
                <a:latin typeface="Roboto"/>
                <a:ea typeface="Roboto"/>
                <a:cs typeface="Roboto"/>
                <a:sym typeface="Roboto"/>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sz="1100" b="1" i="0" u="none" strike="noStrike" kern="1200" cap="none" spc="0" normalizeH="0" baseline="0" noProof="0" dirty="0">
                  <a:ln>
                    <a:noFill/>
                  </a:ln>
                  <a:solidFill>
                    <a:srgbClr val="274E13"/>
                  </a:solidFill>
                  <a:effectLst/>
                  <a:uLnTx/>
                  <a:uFillTx/>
                  <a:latin typeface="Roboto"/>
                  <a:ea typeface="Roboto"/>
                  <a:cs typeface="Roboto"/>
                  <a:sym typeface="Roboto"/>
                </a:rPr>
                <a:t>the detection and recognition steps yield accompanying spectral features</a:t>
              </a:r>
              <a:endParaRPr kumimoji="1" sz="1100" b="1" i="0" u="none" strike="noStrike" kern="1200" cap="none" spc="0" normalizeH="0" baseline="0" noProof="0" dirty="0">
                <a:ln>
                  <a:noFill/>
                </a:ln>
                <a:solidFill>
                  <a:srgbClr val="274E13"/>
                </a:solidFill>
                <a:effectLst/>
                <a:uLnTx/>
                <a:uFillTx/>
                <a:latin typeface="Roboto"/>
                <a:ea typeface="Roboto"/>
                <a:cs typeface="Roboto"/>
                <a:sym typeface="Roboto"/>
              </a:endParaRPr>
            </a:p>
          </p:txBody>
        </p:sp>
        <p:sp>
          <p:nvSpPr>
            <p:cNvPr id="127" name="Google Shape;127;p15"/>
            <p:cNvSpPr/>
            <p:nvPr/>
          </p:nvSpPr>
          <p:spPr>
            <a:xfrm>
              <a:off x="6563750" y="1534050"/>
              <a:ext cx="174000" cy="174000"/>
            </a:xfrm>
            <a:prstGeom prst="ellipse">
              <a:avLst/>
            </a:prstGeom>
            <a:solidFill>
              <a:srgbClr val="46464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grpSp>
      <p:cxnSp>
        <p:nvCxnSpPr>
          <p:cNvPr id="128" name="Google Shape;128;p15"/>
          <p:cNvCxnSpPr>
            <a:stCxn id="112" idx="7"/>
            <a:endCxn id="127" idx="2"/>
          </p:cNvCxnSpPr>
          <p:nvPr/>
        </p:nvCxnSpPr>
        <p:spPr>
          <a:xfrm rot="-5400000">
            <a:off x="2485568" y="2942859"/>
            <a:ext cx="506400" cy="652200"/>
          </a:xfrm>
          <a:prstGeom prst="bentConnector2">
            <a:avLst/>
          </a:prstGeom>
          <a:noFill/>
          <a:ln w="9525" cap="flat" cmpd="sng">
            <a:solidFill>
              <a:srgbClr val="C2C2C2"/>
            </a:solidFill>
            <a:prstDash val="solid"/>
            <a:round/>
            <a:headEnd type="none" w="sm" len="sm"/>
            <a:tailEnd type="none" w="sm" len="sm"/>
          </a:ln>
        </p:spPr>
      </p:cxnSp>
      <p:grpSp>
        <p:nvGrpSpPr>
          <p:cNvPr id="129" name="Google Shape;129;p15"/>
          <p:cNvGrpSpPr/>
          <p:nvPr/>
        </p:nvGrpSpPr>
        <p:grpSpPr>
          <a:xfrm>
            <a:off x="3167200" y="3991633"/>
            <a:ext cx="2116500" cy="1164400"/>
            <a:chOff x="6563750" y="1476163"/>
            <a:chExt cx="2116500" cy="873300"/>
          </a:xfrm>
        </p:grpSpPr>
        <p:sp>
          <p:nvSpPr>
            <p:cNvPr id="130" name="Google Shape;130;p15"/>
            <p:cNvSpPr/>
            <p:nvPr/>
          </p:nvSpPr>
          <p:spPr>
            <a:xfrm>
              <a:off x="6737750" y="1476163"/>
              <a:ext cx="1942500" cy="873300"/>
            </a:xfrm>
            <a:prstGeom prst="roundRect">
              <a:avLst>
                <a:gd name="adj" fmla="val 16667"/>
              </a:avLst>
            </a:prstGeom>
            <a:noFill/>
            <a:ln w="9525" cap="flat" cmpd="sng">
              <a:solidFill>
                <a:srgbClr val="000000"/>
              </a:solidFill>
              <a:prstDash val="lgDashDot"/>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100" b="1" i="0" u="none" strike="noStrike" kern="1200" cap="none" spc="0" normalizeH="0" baseline="0" noProof="0" dirty="0">
                <a:ln>
                  <a:noFill/>
                </a:ln>
                <a:solidFill>
                  <a:srgbClr val="274E13"/>
                </a:solidFill>
                <a:effectLst/>
                <a:uLnTx/>
                <a:uFillTx/>
                <a:latin typeface="Roboto"/>
                <a:ea typeface="Roboto"/>
                <a:cs typeface="Roboto"/>
                <a:sym typeface="Roboto"/>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sz="1100" b="1" i="0" u="none" strike="noStrike" kern="1200" cap="none" spc="0" normalizeH="0" baseline="0" noProof="0" dirty="0">
                  <a:ln>
                    <a:noFill/>
                  </a:ln>
                  <a:solidFill>
                    <a:srgbClr val="274E13"/>
                  </a:solidFill>
                  <a:effectLst/>
                  <a:uLnTx/>
                  <a:uFillTx/>
                  <a:latin typeface="Roboto"/>
                  <a:ea typeface="Roboto"/>
                  <a:cs typeface="Roboto"/>
                  <a:sym typeface="Roboto"/>
                </a:rPr>
                <a:t>time-saving and facilitates the employment of less-qualified decoding personnel</a:t>
              </a:r>
              <a:endParaRPr kumimoji="1" sz="1100" b="1" i="0" u="none" strike="noStrike" kern="1200" cap="none" spc="0" normalizeH="0" baseline="0" noProof="0" dirty="0">
                <a:ln>
                  <a:noFill/>
                </a:ln>
                <a:solidFill>
                  <a:srgbClr val="274E13"/>
                </a:solidFill>
                <a:effectLst/>
                <a:uLnTx/>
                <a:uFillTx/>
                <a:latin typeface="Roboto"/>
                <a:ea typeface="Roboto"/>
                <a:cs typeface="Roboto"/>
                <a:sym typeface="Roboto"/>
              </a:endParaRPr>
            </a:p>
          </p:txBody>
        </p:sp>
        <p:sp>
          <p:nvSpPr>
            <p:cNvPr id="131" name="Google Shape;131;p15"/>
            <p:cNvSpPr/>
            <p:nvPr/>
          </p:nvSpPr>
          <p:spPr>
            <a:xfrm>
              <a:off x="6563750" y="1534050"/>
              <a:ext cx="174000" cy="174000"/>
            </a:xfrm>
            <a:prstGeom prst="ellipse">
              <a:avLst/>
            </a:prstGeom>
            <a:solidFill>
              <a:srgbClr val="464646"/>
            </a:solidFill>
            <a:ln w="9525" cap="flat" cmpd="sng">
              <a:solidFill>
                <a:srgbClr val="000000"/>
              </a:solidFill>
              <a:prstDash val="lgDashDot"/>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grpSp>
      <p:cxnSp>
        <p:nvCxnSpPr>
          <p:cNvPr id="132" name="Google Shape;132;p15"/>
          <p:cNvCxnSpPr>
            <a:stCxn id="112" idx="5"/>
            <a:endCxn id="131" idx="2"/>
          </p:cNvCxnSpPr>
          <p:nvPr/>
        </p:nvCxnSpPr>
        <p:spPr>
          <a:xfrm rot="-5400000" flipH="1">
            <a:off x="2540518" y="3558358"/>
            <a:ext cx="498800" cy="754500"/>
          </a:xfrm>
          <a:prstGeom prst="bentConnector2">
            <a:avLst/>
          </a:prstGeom>
          <a:noFill/>
          <a:ln w="9525" cap="flat" cmpd="sng">
            <a:solidFill>
              <a:srgbClr val="C2C2C2"/>
            </a:solidFill>
            <a:prstDash val="solid"/>
            <a:round/>
            <a:headEnd type="none" w="sm" len="sm"/>
            <a:tailEnd type="none" w="sm" len="sm"/>
          </a:ln>
        </p:spPr>
      </p:cxnSp>
      <p:cxnSp>
        <p:nvCxnSpPr>
          <p:cNvPr id="133" name="Google Shape;133;p15"/>
          <p:cNvCxnSpPr>
            <a:stCxn id="83" idx="5"/>
            <a:endCxn id="134" idx="2"/>
          </p:cNvCxnSpPr>
          <p:nvPr/>
        </p:nvCxnSpPr>
        <p:spPr>
          <a:xfrm rot="-5400000" flipH="1">
            <a:off x="4493681" y="3737358"/>
            <a:ext cx="212800" cy="4461900"/>
          </a:xfrm>
          <a:prstGeom prst="bentConnector2">
            <a:avLst/>
          </a:prstGeom>
          <a:noFill/>
          <a:ln w="9525" cap="flat" cmpd="sng">
            <a:solidFill>
              <a:srgbClr val="C2C2C2"/>
            </a:solidFill>
            <a:prstDash val="solid"/>
            <a:round/>
            <a:headEnd type="none" w="sm" len="sm"/>
            <a:tailEnd type="none" w="sm" len="sm"/>
          </a:ln>
        </p:spPr>
      </p:cxnSp>
      <p:grpSp>
        <p:nvGrpSpPr>
          <p:cNvPr id="135" name="Google Shape;135;p15"/>
          <p:cNvGrpSpPr/>
          <p:nvPr/>
        </p:nvGrpSpPr>
        <p:grpSpPr>
          <a:xfrm>
            <a:off x="6831125" y="5861900"/>
            <a:ext cx="2056800" cy="774800"/>
            <a:chOff x="2678825" y="3348163"/>
            <a:chExt cx="2056800" cy="581100"/>
          </a:xfrm>
        </p:grpSpPr>
        <p:sp>
          <p:nvSpPr>
            <p:cNvPr id="136" name="Google Shape;136;p15"/>
            <p:cNvSpPr/>
            <p:nvPr/>
          </p:nvSpPr>
          <p:spPr>
            <a:xfrm>
              <a:off x="2852825" y="3348163"/>
              <a:ext cx="1882800" cy="581100"/>
            </a:xfrm>
            <a:prstGeom prst="roundRect">
              <a:avLst>
                <a:gd name="adj" fmla="val 16667"/>
              </a:avLst>
            </a:prstGeom>
            <a:noFill/>
            <a:ln w="9525" cap="flat" cmpd="sng">
              <a:solidFill>
                <a:srgbClr val="000000"/>
              </a:solidFill>
              <a:prstDash val="lgDashDot"/>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sz="1100" b="1" i="0" u="none" strike="noStrike" kern="1200" cap="none" spc="0" normalizeH="0" baseline="0" noProof="0">
                  <a:ln>
                    <a:noFill/>
                  </a:ln>
                  <a:solidFill>
                    <a:srgbClr val="274E13"/>
                  </a:solidFill>
                  <a:effectLst/>
                  <a:uLnTx/>
                  <a:uFillTx/>
                  <a:latin typeface="Roboto"/>
                  <a:ea typeface="Roboto"/>
                  <a:cs typeface="Roboto"/>
                  <a:sym typeface="Roboto"/>
                </a:rPr>
                <a:t>Can get high spatial and spectral resolution simultaneously</a:t>
              </a:r>
              <a:endParaRPr kumimoji="1" sz="1100" b="1" i="0" u="none" strike="noStrike" kern="1200" cap="none" spc="0" normalizeH="0" baseline="0" noProof="0">
                <a:ln>
                  <a:noFill/>
                </a:ln>
                <a:solidFill>
                  <a:srgbClr val="274E13"/>
                </a:solidFill>
                <a:effectLst/>
                <a:uLnTx/>
                <a:uFillTx/>
                <a:latin typeface="Roboto"/>
                <a:ea typeface="Roboto"/>
                <a:cs typeface="Roboto"/>
                <a:sym typeface="Roboto"/>
              </a:endParaRPr>
            </a:p>
          </p:txBody>
        </p:sp>
        <p:sp>
          <p:nvSpPr>
            <p:cNvPr id="134" name="Google Shape;134;p15"/>
            <p:cNvSpPr/>
            <p:nvPr/>
          </p:nvSpPr>
          <p:spPr>
            <a:xfrm>
              <a:off x="2678825" y="3420750"/>
              <a:ext cx="174000" cy="174000"/>
            </a:xfrm>
            <a:prstGeom prst="ellipse">
              <a:avLst/>
            </a:prstGeom>
            <a:solidFill>
              <a:srgbClr val="3D3D3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37" name="Google Shape;137;p15"/>
          <p:cNvSpPr/>
          <p:nvPr/>
        </p:nvSpPr>
        <p:spPr>
          <a:xfrm>
            <a:off x="2039275" y="27767"/>
            <a:ext cx="5121600" cy="498800"/>
          </a:xfrm>
          <a:prstGeom prst="round2DiagRect">
            <a:avLst>
              <a:gd name="adj1" fmla="val 16667"/>
              <a:gd name="adj2"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prstClr val="black"/>
              </a:buClr>
              <a:buSzPts val="1100"/>
              <a:buFont typeface="Arial"/>
              <a:buNone/>
              <a:tabLst/>
              <a:defRPr/>
            </a:pPr>
            <a:r>
              <a:rPr kumimoji="1" lang="en" sz="1800" b="1" i="0" u="none" strike="noStrike" kern="1200" cap="none" spc="0" normalizeH="0" baseline="0" noProof="0" dirty="0">
                <a:ln>
                  <a:noFill/>
                </a:ln>
                <a:solidFill>
                  <a:srgbClr val="CC4125"/>
                </a:solidFill>
                <a:effectLst/>
                <a:uLnTx/>
                <a:uFillTx/>
                <a:latin typeface="Calibri"/>
                <a:ea typeface="+mn-ea"/>
                <a:cs typeface="+mn-cs"/>
              </a:rPr>
              <a:t>Types of Hyperspectral Narrowband</a:t>
            </a:r>
            <a:endParaRPr kumimoji="1" sz="11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092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1000"/>
                                        <p:tgtEl>
                                          <p:spTgt spid="82"/>
                                        </p:tgtEl>
                                      </p:cBhvr>
                                    </p:animEffect>
                                  </p:childTnLst>
                                </p:cTn>
                              </p:par>
                              <p:par>
                                <p:cTn id="8" presetID="10" presetClass="entr" presetSubtype="0" fill="hold" nodeType="withEffect">
                                  <p:stCondLst>
                                    <p:cond delay="0"/>
                                  </p:stCondLst>
                                  <p:childTnLst>
                                    <p:set>
                                      <p:cBhvr>
                                        <p:cTn id="9" dur="1" fill="hold">
                                          <p:stCondLst>
                                            <p:cond delay="0"/>
                                          </p:stCondLst>
                                        </p:cTn>
                                        <p:tgtEl>
                                          <p:spTgt spid="85"/>
                                        </p:tgtEl>
                                        <p:attrNameLst>
                                          <p:attrName>style.visibility</p:attrName>
                                        </p:attrNameLst>
                                      </p:cBhvr>
                                      <p:to>
                                        <p:strVal val="visible"/>
                                      </p:to>
                                    </p:set>
                                    <p:animEffect transition="in" filter="fade">
                                      <p:cBhvr>
                                        <p:cTn id="10" dur="1000"/>
                                        <p:tgtEl>
                                          <p:spTgt spid="85"/>
                                        </p:tgtEl>
                                      </p:cBhvr>
                                    </p:animEffect>
                                  </p:childTnLst>
                                </p:cTn>
                              </p:par>
                              <p:par>
                                <p:cTn id="11" presetID="10" presetClass="entr" presetSubtype="0" fill="hold" nodeType="withEffect">
                                  <p:stCondLst>
                                    <p:cond delay="0"/>
                                  </p:stCondLst>
                                  <p:childTnLst>
                                    <p:set>
                                      <p:cBhvr>
                                        <p:cTn id="12" dur="1" fill="hold">
                                          <p:stCondLst>
                                            <p:cond delay="0"/>
                                          </p:stCondLst>
                                        </p:cTn>
                                        <p:tgtEl>
                                          <p:spTgt spid="88"/>
                                        </p:tgtEl>
                                        <p:attrNameLst>
                                          <p:attrName>style.visibility</p:attrName>
                                        </p:attrNameLst>
                                      </p:cBhvr>
                                      <p:to>
                                        <p:strVal val="visible"/>
                                      </p:to>
                                    </p:set>
                                    <p:animEffect transition="in" filter="fade">
                                      <p:cBhvr>
                                        <p:cTn id="13" dur="1000"/>
                                        <p:tgtEl>
                                          <p:spTgt spid="88"/>
                                        </p:tgtEl>
                                      </p:cBhvr>
                                    </p:animEffect>
                                  </p:childTnLst>
                                </p:cTn>
                              </p:par>
                              <p:par>
                                <p:cTn id="14" presetID="10" presetClass="entr" presetSubtype="0" fill="hold" nodeType="withEffect">
                                  <p:stCondLst>
                                    <p:cond delay="0"/>
                                  </p:stCondLst>
                                  <p:childTnLst>
                                    <p:set>
                                      <p:cBhvr>
                                        <p:cTn id="15" dur="1" fill="hold">
                                          <p:stCondLst>
                                            <p:cond delay="0"/>
                                          </p:stCondLst>
                                        </p:cTn>
                                        <p:tgtEl>
                                          <p:spTgt spid="90"/>
                                        </p:tgtEl>
                                        <p:attrNameLst>
                                          <p:attrName>style.visibility</p:attrName>
                                        </p:attrNameLst>
                                      </p:cBhvr>
                                      <p:to>
                                        <p:strVal val="visible"/>
                                      </p:to>
                                    </p:set>
                                    <p:animEffect transition="in" filter="fade">
                                      <p:cBhvr>
                                        <p:cTn id="16" dur="1000"/>
                                        <p:tgtEl>
                                          <p:spTgt spid="90"/>
                                        </p:tgtEl>
                                      </p:cBhvr>
                                    </p:animEffect>
                                  </p:childTnLst>
                                </p:cTn>
                              </p:par>
                              <p:par>
                                <p:cTn id="17" presetID="10" presetClass="entr" presetSubtype="0" fill="hold" nodeType="withEffect">
                                  <p:stCondLst>
                                    <p:cond delay="0"/>
                                  </p:stCondLst>
                                  <p:childTnLst>
                                    <p:set>
                                      <p:cBhvr>
                                        <p:cTn id="18" dur="1" fill="hold">
                                          <p:stCondLst>
                                            <p:cond delay="0"/>
                                          </p:stCondLst>
                                        </p:cTn>
                                        <p:tgtEl>
                                          <p:spTgt spid="92"/>
                                        </p:tgtEl>
                                        <p:attrNameLst>
                                          <p:attrName>style.visibility</p:attrName>
                                        </p:attrNameLst>
                                      </p:cBhvr>
                                      <p:to>
                                        <p:strVal val="visible"/>
                                      </p:to>
                                    </p:set>
                                    <p:animEffect transition="in" filter="fade">
                                      <p:cBhvr>
                                        <p:cTn id="19" dur="1000"/>
                                        <p:tgtEl>
                                          <p:spTgt spid="92"/>
                                        </p:tgtEl>
                                      </p:cBhvr>
                                    </p:animEffect>
                                  </p:childTnLst>
                                </p:cTn>
                              </p:par>
                              <p:par>
                                <p:cTn id="20" presetID="10" presetClass="entr" presetSubtype="0" fill="hold" nodeType="withEffect">
                                  <p:stCondLst>
                                    <p:cond delay="0"/>
                                  </p:stCondLst>
                                  <p:childTnLst>
                                    <p:set>
                                      <p:cBhvr>
                                        <p:cTn id="21" dur="1" fill="hold">
                                          <p:stCondLst>
                                            <p:cond delay="0"/>
                                          </p:stCondLst>
                                        </p:cTn>
                                        <p:tgtEl>
                                          <p:spTgt spid="94"/>
                                        </p:tgtEl>
                                        <p:attrNameLst>
                                          <p:attrName>style.visibility</p:attrName>
                                        </p:attrNameLst>
                                      </p:cBhvr>
                                      <p:to>
                                        <p:strVal val="visible"/>
                                      </p:to>
                                    </p:set>
                                    <p:animEffect transition="in" filter="fade">
                                      <p:cBhvr>
                                        <p:cTn id="22" dur="1000"/>
                                        <p:tgtEl>
                                          <p:spTgt spid="94"/>
                                        </p:tgtEl>
                                      </p:cBhvr>
                                    </p:animEffect>
                                  </p:childTnLst>
                                </p:cTn>
                              </p:par>
                              <p:par>
                                <p:cTn id="23" presetID="10" presetClass="entr" presetSubtype="0" fill="hold" nodeType="withEffect">
                                  <p:stCondLst>
                                    <p:cond delay="0"/>
                                  </p:stCondLst>
                                  <p:childTnLst>
                                    <p:set>
                                      <p:cBhvr>
                                        <p:cTn id="24" dur="1" fill="hold">
                                          <p:stCondLst>
                                            <p:cond delay="0"/>
                                          </p:stCondLst>
                                        </p:cTn>
                                        <p:tgtEl>
                                          <p:spTgt spid="96"/>
                                        </p:tgtEl>
                                        <p:attrNameLst>
                                          <p:attrName>style.visibility</p:attrName>
                                        </p:attrNameLst>
                                      </p:cBhvr>
                                      <p:to>
                                        <p:strVal val="visible"/>
                                      </p:to>
                                    </p:set>
                                    <p:animEffect transition="in" filter="fade">
                                      <p:cBhvr>
                                        <p:cTn id="25" dur="1000"/>
                                        <p:tgtEl>
                                          <p:spTgt spid="96"/>
                                        </p:tgtEl>
                                      </p:cBhvr>
                                    </p:animEffect>
                                  </p:childTnLst>
                                </p:cTn>
                              </p:par>
                              <p:par>
                                <p:cTn id="26" presetID="10" presetClass="entr" presetSubtype="0" fill="hold" nodeType="withEffect">
                                  <p:stCondLst>
                                    <p:cond delay="0"/>
                                  </p:stCondLst>
                                  <p:childTnLst>
                                    <p:set>
                                      <p:cBhvr>
                                        <p:cTn id="27" dur="1" fill="hold">
                                          <p:stCondLst>
                                            <p:cond delay="0"/>
                                          </p:stCondLst>
                                        </p:cTn>
                                        <p:tgtEl>
                                          <p:spTgt spid="98"/>
                                        </p:tgtEl>
                                        <p:attrNameLst>
                                          <p:attrName>style.visibility</p:attrName>
                                        </p:attrNameLst>
                                      </p:cBhvr>
                                      <p:to>
                                        <p:strVal val="visible"/>
                                      </p:to>
                                    </p:set>
                                    <p:animEffect transition="in" filter="fade">
                                      <p:cBhvr>
                                        <p:cTn id="28" dur="1000"/>
                                        <p:tgtEl>
                                          <p:spTgt spid="98"/>
                                        </p:tgtEl>
                                      </p:cBhvr>
                                    </p:animEffect>
                                  </p:childTnLst>
                                </p:cTn>
                              </p:par>
                              <p:par>
                                <p:cTn id="29" presetID="10" presetClass="entr" presetSubtype="0" fill="hold" nodeType="withEffect">
                                  <p:stCondLst>
                                    <p:cond delay="0"/>
                                  </p:stCondLst>
                                  <p:childTnLst>
                                    <p:set>
                                      <p:cBhvr>
                                        <p:cTn id="30" dur="1" fill="hold">
                                          <p:stCondLst>
                                            <p:cond delay="0"/>
                                          </p:stCondLst>
                                        </p:cTn>
                                        <p:tgtEl>
                                          <p:spTgt spid="100"/>
                                        </p:tgtEl>
                                        <p:attrNameLst>
                                          <p:attrName>style.visibility</p:attrName>
                                        </p:attrNameLst>
                                      </p:cBhvr>
                                      <p:to>
                                        <p:strVal val="visible"/>
                                      </p:to>
                                    </p:set>
                                    <p:animEffect transition="in" filter="fade">
                                      <p:cBhvr>
                                        <p:cTn id="31" dur="1000"/>
                                        <p:tgtEl>
                                          <p:spTgt spid="100"/>
                                        </p:tgtEl>
                                      </p:cBhvr>
                                    </p:animEffect>
                                  </p:childTnLst>
                                </p:cTn>
                              </p:par>
                              <p:par>
                                <p:cTn id="32" presetID="10" presetClass="entr" presetSubtype="0" fill="hold" nodeType="withEffect">
                                  <p:stCondLst>
                                    <p:cond delay="0"/>
                                  </p:stCondLst>
                                  <p:childTnLst>
                                    <p:set>
                                      <p:cBhvr>
                                        <p:cTn id="33" dur="1" fill="hold">
                                          <p:stCondLst>
                                            <p:cond delay="0"/>
                                          </p:stCondLst>
                                        </p:cTn>
                                        <p:tgtEl>
                                          <p:spTgt spid="102"/>
                                        </p:tgtEl>
                                        <p:attrNameLst>
                                          <p:attrName>style.visibility</p:attrName>
                                        </p:attrNameLst>
                                      </p:cBhvr>
                                      <p:to>
                                        <p:strVal val="visible"/>
                                      </p:to>
                                    </p:set>
                                    <p:animEffect transition="in" filter="fade">
                                      <p:cBhvr>
                                        <p:cTn id="34" dur="1000"/>
                                        <p:tgtEl>
                                          <p:spTgt spid="102"/>
                                        </p:tgtEl>
                                      </p:cBhvr>
                                    </p:animEffect>
                                  </p:childTnLst>
                                </p:cTn>
                              </p:par>
                              <p:par>
                                <p:cTn id="35" presetID="10" presetClass="entr" presetSubtype="0" fill="hold" nodeType="withEffect">
                                  <p:stCondLst>
                                    <p:cond delay="0"/>
                                  </p:stCondLst>
                                  <p:childTnLst>
                                    <p:set>
                                      <p:cBhvr>
                                        <p:cTn id="36" dur="1" fill="hold">
                                          <p:stCondLst>
                                            <p:cond delay="0"/>
                                          </p:stCondLst>
                                        </p:cTn>
                                        <p:tgtEl>
                                          <p:spTgt spid="104"/>
                                        </p:tgtEl>
                                        <p:attrNameLst>
                                          <p:attrName>style.visibility</p:attrName>
                                        </p:attrNameLst>
                                      </p:cBhvr>
                                      <p:to>
                                        <p:strVal val="visible"/>
                                      </p:to>
                                    </p:set>
                                    <p:animEffect transition="in" filter="fade">
                                      <p:cBhvr>
                                        <p:cTn id="37" dur="1000"/>
                                        <p:tgtEl>
                                          <p:spTgt spid="104"/>
                                        </p:tgtEl>
                                      </p:cBhvr>
                                    </p:animEffect>
                                  </p:childTnLst>
                                </p:cTn>
                              </p:par>
                              <p:par>
                                <p:cTn id="38" presetID="10" presetClass="entr" presetSubtype="0" fill="hold" nodeType="withEffect">
                                  <p:stCondLst>
                                    <p:cond delay="0"/>
                                  </p:stCondLst>
                                  <p:childTnLst>
                                    <p:set>
                                      <p:cBhvr>
                                        <p:cTn id="39" dur="1" fill="hold">
                                          <p:stCondLst>
                                            <p:cond delay="0"/>
                                          </p:stCondLst>
                                        </p:cTn>
                                        <p:tgtEl>
                                          <p:spTgt spid="107"/>
                                        </p:tgtEl>
                                        <p:attrNameLst>
                                          <p:attrName>style.visibility</p:attrName>
                                        </p:attrNameLst>
                                      </p:cBhvr>
                                      <p:to>
                                        <p:strVal val="visible"/>
                                      </p:to>
                                    </p:set>
                                    <p:animEffect transition="in" filter="fade">
                                      <p:cBhvr>
                                        <p:cTn id="40" dur="1000"/>
                                        <p:tgtEl>
                                          <p:spTgt spid="107"/>
                                        </p:tgtEl>
                                      </p:cBhvr>
                                    </p:animEffect>
                                  </p:childTnLst>
                                </p:cTn>
                              </p:par>
                              <p:par>
                                <p:cTn id="41" presetID="10" presetClass="entr" presetSubtype="0" fill="hold" nodeType="withEffect">
                                  <p:stCondLst>
                                    <p:cond delay="0"/>
                                  </p:stCondLst>
                                  <p:childTnLst>
                                    <p:set>
                                      <p:cBhvr>
                                        <p:cTn id="42" dur="1" fill="hold">
                                          <p:stCondLst>
                                            <p:cond delay="0"/>
                                          </p:stCondLst>
                                        </p:cTn>
                                        <p:tgtEl>
                                          <p:spTgt spid="109"/>
                                        </p:tgtEl>
                                        <p:attrNameLst>
                                          <p:attrName>style.visibility</p:attrName>
                                        </p:attrNameLst>
                                      </p:cBhvr>
                                      <p:to>
                                        <p:strVal val="visible"/>
                                      </p:to>
                                    </p:set>
                                    <p:animEffect transition="in" filter="fade">
                                      <p:cBhvr>
                                        <p:cTn id="43" dur="1000"/>
                                        <p:tgtEl>
                                          <p:spTgt spid="109"/>
                                        </p:tgtEl>
                                      </p:cBhvr>
                                    </p:animEffect>
                                  </p:childTnLst>
                                </p:cTn>
                              </p:par>
                              <p:par>
                                <p:cTn id="44" presetID="10" presetClass="entr" presetSubtype="0" fill="hold" nodeType="withEffect">
                                  <p:stCondLst>
                                    <p:cond delay="0"/>
                                  </p:stCondLst>
                                  <p:childTnLst>
                                    <p:set>
                                      <p:cBhvr>
                                        <p:cTn id="45" dur="1" fill="hold">
                                          <p:stCondLst>
                                            <p:cond delay="0"/>
                                          </p:stCondLst>
                                        </p:cTn>
                                        <p:tgtEl>
                                          <p:spTgt spid="111"/>
                                        </p:tgtEl>
                                        <p:attrNameLst>
                                          <p:attrName>style.visibility</p:attrName>
                                        </p:attrNameLst>
                                      </p:cBhvr>
                                      <p:to>
                                        <p:strVal val="visible"/>
                                      </p:to>
                                    </p:set>
                                    <p:animEffect transition="in" filter="fade">
                                      <p:cBhvr>
                                        <p:cTn id="46" dur="1000"/>
                                        <p:tgtEl>
                                          <p:spTgt spid="111"/>
                                        </p:tgtEl>
                                      </p:cBhvr>
                                    </p:animEffect>
                                  </p:childTnLst>
                                </p:cTn>
                              </p:par>
                              <p:par>
                                <p:cTn id="47" presetID="10" presetClass="entr" presetSubtype="0" fill="hold" nodeType="withEffect">
                                  <p:stCondLst>
                                    <p:cond delay="0"/>
                                  </p:stCondLst>
                                  <p:childTnLst>
                                    <p:set>
                                      <p:cBhvr>
                                        <p:cTn id="48" dur="1" fill="hold">
                                          <p:stCondLst>
                                            <p:cond delay="0"/>
                                          </p:stCondLst>
                                        </p:cTn>
                                        <p:tgtEl>
                                          <p:spTgt spid="113"/>
                                        </p:tgtEl>
                                        <p:attrNameLst>
                                          <p:attrName>style.visibility</p:attrName>
                                        </p:attrNameLst>
                                      </p:cBhvr>
                                      <p:to>
                                        <p:strVal val="visible"/>
                                      </p:to>
                                    </p:set>
                                    <p:animEffect transition="in" filter="fade">
                                      <p:cBhvr>
                                        <p:cTn id="49" dur="1000"/>
                                        <p:tgtEl>
                                          <p:spTgt spid="113"/>
                                        </p:tgtEl>
                                      </p:cBhvr>
                                    </p:animEffect>
                                  </p:childTnLst>
                                </p:cTn>
                              </p:par>
                              <p:par>
                                <p:cTn id="50" presetID="10" presetClass="entr" presetSubtype="0" fill="hold" nodeType="withEffect">
                                  <p:stCondLst>
                                    <p:cond delay="0"/>
                                  </p:stCondLst>
                                  <p:childTnLst>
                                    <p:set>
                                      <p:cBhvr>
                                        <p:cTn id="51" dur="1" fill="hold">
                                          <p:stCondLst>
                                            <p:cond delay="0"/>
                                          </p:stCondLst>
                                        </p:cTn>
                                        <p:tgtEl>
                                          <p:spTgt spid="115"/>
                                        </p:tgtEl>
                                        <p:attrNameLst>
                                          <p:attrName>style.visibility</p:attrName>
                                        </p:attrNameLst>
                                      </p:cBhvr>
                                      <p:to>
                                        <p:strVal val="visible"/>
                                      </p:to>
                                    </p:set>
                                    <p:animEffect transition="in" filter="fade">
                                      <p:cBhvr>
                                        <p:cTn id="52" dur="1000"/>
                                        <p:tgtEl>
                                          <p:spTgt spid="115"/>
                                        </p:tgtEl>
                                      </p:cBhvr>
                                    </p:animEffect>
                                  </p:childTnLst>
                                </p:cTn>
                              </p:par>
                              <p:par>
                                <p:cTn id="53" presetID="10" presetClass="entr" presetSubtype="0" fill="hold" nodeType="withEffect">
                                  <p:stCondLst>
                                    <p:cond delay="0"/>
                                  </p:stCondLst>
                                  <p:childTnLst>
                                    <p:set>
                                      <p:cBhvr>
                                        <p:cTn id="54" dur="1" fill="hold">
                                          <p:stCondLst>
                                            <p:cond delay="0"/>
                                          </p:stCondLst>
                                        </p:cTn>
                                        <p:tgtEl>
                                          <p:spTgt spid="117"/>
                                        </p:tgtEl>
                                        <p:attrNameLst>
                                          <p:attrName>style.visibility</p:attrName>
                                        </p:attrNameLst>
                                      </p:cBhvr>
                                      <p:to>
                                        <p:strVal val="visible"/>
                                      </p:to>
                                    </p:set>
                                    <p:animEffect transition="in" filter="fade">
                                      <p:cBhvr>
                                        <p:cTn id="55" dur="1000"/>
                                        <p:tgtEl>
                                          <p:spTgt spid="117"/>
                                        </p:tgtEl>
                                      </p:cBhvr>
                                    </p:animEffect>
                                  </p:childTnLst>
                                </p:cTn>
                              </p:par>
                              <p:par>
                                <p:cTn id="56" presetID="10" presetClass="entr" presetSubtype="0" fill="hold" nodeType="withEffect">
                                  <p:stCondLst>
                                    <p:cond delay="0"/>
                                  </p:stCondLst>
                                  <p:childTnLst>
                                    <p:set>
                                      <p:cBhvr>
                                        <p:cTn id="57" dur="1" fill="hold">
                                          <p:stCondLst>
                                            <p:cond delay="0"/>
                                          </p:stCondLst>
                                        </p:cTn>
                                        <p:tgtEl>
                                          <p:spTgt spid="118"/>
                                        </p:tgtEl>
                                        <p:attrNameLst>
                                          <p:attrName>style.visibility</p:attrName>
                                        </p:attrNameLst>
                                      </p:cBhvr>
                                      <p:to>
                                        <p:strVal val="visible"/>
                                      </p:to>
                                    </p:set>
                                    <p:animEffect transition="in" filter="fade">
                                      <p:cBhvr>
                                        <p:cTn id="58" dur="1000"/>
                                        <p:tgtEl>
                                          <p:spTgt spid="118"/>
                                        </p:tgtEl>
                                      </p:cBhvr>
                                    </p:animEffect>
                                  </p:childTnLst>
                                </p:cTn>
                              </p:par>
                              <p:par>
                                <p:cTn id="59" presetID="10" presetClass="entr" presetSubtype="0" fill="hold" nodeType="withEffect">
                                  <p:stCondLst>
                                    <p:cond delay="0"/>
                                  </p:stCondLst>
                                  <p:childTnLst>
                                    <p:set>
                                      <p:cBhvr>
                                        <p:cTn id="60" dur="1" fill="hold">
                                          <p:stCondLst>
                                            <p:cond delay="0"/>
                                          </p:stCondLst>
                                        </p:cTn>
                                        <p:tgtEl>
                                          <p:spTgt spid="120"/>
                                        </p:tgtEl>
                                        <p:attrNameLst>
                                          <p:attrName>style.visibility</p:attrName>
                                        </p:attrNameLst>
                                      </p:cBhvr>
                                      <p:to>
                                        <p:strVal val="visible"/>
                                      </p:to>
                                    </p:set>
                                    <p:animEffect transition="in" filter="fade">
                                      <p:cBhvr>
                                        <p:cTn id="61" dur="1000"/>
                                        <p:tgtEl>
                                          <p:spTgt spid="120"/>
                                        </p:tgtEl>
                                      </p:cBhvr>
                                    </p:animEffect>
                                  </p:childTnLst>
                                </p:cTn>
                              </p:par>
                              <p:par>
                                <p:cTn id="62" presetID="10" presetClass="entr" presetSubtype="0" fill="hold" nodeType="withEffect">
                                  <p:stCondLst>
                                    <p:cond delay="0"/>
                                  </p:stCondLst>
                                  <p:childTnLst>
                                    <p:set>
                                      <p:cBhvr>
                                        <p:cTn id="63" dur="1" fill="hold">
                                          <p:stCondLst>
                                            <p:cond delay="0"/>
                                          </p:stCondLst>
                                        </p:cTn>
                                        <p:tgtEl>
                                          <p:spTgt spid="121"/>
                                        </p:tgtEl>
                                        <p:attrNameLst>
                                          <p:attrName>style.visibility</p:attrName>
                                        </p:attrNameLst>
                                      </p:cBhvr>
                                      <p:to>
                                        <p:strVal val="visible"/>
                                      </p:to>
                                    </p:set>
                                    <p:animEffect transition="in" filter="fade">
                                      <p:cBhvr>
                                        <p:cTn id="64" dur="1000"/>
                                        <p:tgtEl>
                                          <p:spTgt spid="121"/>
                                        </p:tgtEl>
                                      </p:cBhvr>
                                    </p:animEffect>
                                  </p:childTnLst>
                                </p:cTn>
                              </p:par>
                              <p:par>
                                <p:cTn id="65" presetID="10" presetClass="entr" presetSubtype="0" fill="hold" nodeType="withEffect">
                                  <p:stCondLst>
                                    <p:cond delay="0"/>
                                  </p:stCondLst>
                                  <p:childTnLst>
                                    <p:set>
                                      <p:cBhvr>
                                        <p:cTn id="66" dur="1" fill="hold">
                                          <p:stCondLst>
                                            <p:cond delay="0"/>
                                          </p:stCondLst>
                                        </p:cTn>
                                        <p:tgtEl>
                                          <p:spTgt spid="124"/>
                                        </p:tgtEl>
                                        <p:attrNameLst>
                                          <p:attrName>style.visibility</p:attrName>
                                        </p:attrNameLst>
                                      </p:cBhvr>
                                      <p:to>
                                        <p:strVal val="visible"/>
                                      </p:to>
                                    </p:set>
                                    <p:animEffect transition="in" filter="fade">
                                      <p:cBhvr>
                                        <p:cTn id="67" dur="1000"/>
                                        <p:tgtEl>
                                          <p:spTgt spid="124"/>
                                        </p:tgtEl>
                                      </p:cBhvr>
                                    </p:animEffect>
                                  </p:childTnLst>
                                </p:cTn>
                              </p:par>
                              <p:par>
                                <p:cTn id="68" presetID="10" presetClass="entr" presetSubtype="0" fill="hold" nodeType="withEffect">
                                  <p:stCondLst>
                                    <p:cond delay="0"/>
                                  </p:stCondLst>
                                  <p:childTnLst>
                                    <p:set>
                                      <p:cBhvr>
                                        <p:cTn id="69" dur="1" fill="hold">
                                          <p:stCondLst>
                                            <p:cond delay="0"/>
                                          </p:stCondLst>
                                        </p:cTn>
                                        <p:tgtEl>
                                          <p:spTgt spid="125"/>
                                        </p:tgtEl>
                                        <p:attrNameLst>
                                          <p:attrName>style.visibility</p:attrName>
                                        </p:attrNameLst>
                                      </p:cBhvr>
                                      <p:to>
                                        <p:strVal val="visible"/>
                                      </p:to>
                                    </p:set>
                                    <p:animEffect transition="in" filter="fade">
                                      <p:cBhvr>
                                        <p:cTn id="70" dur="1000"/>
                                        <p:tgtEl>
                                          <p:spTgt spid="125"/>
                                        </p:tgtEl>
                                      </p:cBhvr>
                                    </p:animEffect>
                                  </p:childTnLst>
                                </p:cTn>
                              </p:par>
                              <p:par>
                                <p:cTn id="71" presetID="10" presetClass="entr" presetSubtype="0" fill="hold" nodeType="withEffect">
                                  <p:stCondLst>
                                    <p:cond delay="0"/>
                                  </p:stCondLst>
                                  <p:childTnLst>
                                    <p:set>
                                      <p:cBhvr>
                                        <p:cTn id="72" dur="1" fill="hold">
                                          <p:stCondLst>
                                            <p:cond delay="0"/>
                                          </p:stCondLst>
                                        </p:cTn>
                                        <p:tgtEl>
                                          <p:spTgt spid="128"/>
                                        </p:tgtEl>
                                        <p:attrNameLst>
                                          <p:attrName>style.visibility</p:attrName>
                                        </p:attrNameLst>
                                      </p:cBhvr>
                                      <p:to>
                                        <p:strVal val="visible"/>
                                      </p:to>
                                    </p:set>
                                    <p:animEffect transition="in" filter="fade">
                                      <p:cBhvr>
                                        <p:cTn id="73" dur="1000"/>
                                        <p:tgtEl>
                                          <p:spTgt spid="128"/>
                                        </p:tgtEl>
                                      </p:cBhvr>
                                    </p:animEffect>
                                  </p:childTnLst>
                                </p:cTn>
                              </p:par>
                              <p:par>
                                <p:cTn id="74" presetID="10" presetClass="entr" presetSubtype="0" fill="hold" nodeType="withEffect">
                                  <p:stCondLst>
                                    <p:cond delay="0"/>
                                  </p:stCondLst>
                                  <p:childTnLst>
                                    <p:set>
                                      <p:cBhvr>
                                        <p:cTn id="75" dur="1" fill="hold">
                                          <p:stCondLst>
                                            <p:cond delay="0"/>
                                          </p:stCondLst>
                                        </p:cTn>
                                        <p:tgtEl>
                                          <p:spTgt spid="129"/>
                                        </p:tgtEl>
                                        <p:attrNameLst>
                                          <p:attrName>style.visibility</p:attrName>
                                        </p:attrNameLst>
                                      </p:cBhvr>
                                      <p:to>
                                        <p:strVal val="visible"/>
                                      </p:to>
                                    </p:set>
                                    <p:animEffect transition="in" filter="fade">
                                      <p:cBhvr>
                                        <p:cTn id="76" dur="1000"/>
                                        <p:tgtEl>
                                          <p:spTgt spid="129"/>
                                        </p:tgtEl>
                                      </p:cBhvr>
                                    </p:animEffect>
                                  </p:childTnLst>
                                </p:cTn>
                              </p:par>
                              <p:par>
                                <p:cTn id="77" presetID="10" presetClass="entr" presetSubtype="0" fill="hold" nodeType="withEffect">
                                  <p:stCondLst>
                                    <p:cond delay="0"/>
                                  </p:stCondLst>
                                  <p:childTnLst>
                                    <p:set>
                                      <p:cBhvr>
                                        <p:cTn id="78" dur="1" fill="hold">
                                          <p:stCondLst>
                                            <p:cond delay="0"/>
                                          </p:stCondLst>
                                        </p:cTn>
                                        <p:tgtEl>
                                          <p:spTgt spid="132"/>
                                        </p:tgtEl>
                                        <p:attrNameLst>
                                          <p:attrName>style.visibility</p:attrName>
                                        </p:attrNameLst>
                                      </p:cBhvr>
                                      <p:to>
                                        <p:strVal val="visible"/>
                                      </p:to>
                                    </p:set>
                                    <p:animEffect transition="in" filter="fade">
                                      <p:cBhvr>
                                        <p:cTn id="79" dur="1000"/>
                                        <p:tgtEl>
                                          <p:spTgt spid="132"/>
                                        </p:tgtEl>
                                      </p:cBhvr>
                                    </p:animEffect>
                                  </p:childTnLst>
                                </p:cTn>
                              </p:par>
                              <p:par>
                                <p:cTn id="80" presetID="10" presetClass="entr" presetSubtype="0" fill="hold" nodeType="withEffect">
                                  <p:stCondLst>
                                    <p:cond delay="0"/>
                                  </p:stCondLst>
                                  <p:childTnLst>
                                    <p:set>
                                      <p:cBhvr>
                                        <p:cTn id="81" dur="1" fill="hold">
                                          <p:stCondLst>
                                            <p:cond delay="0"/>
                                          </p:stCondLst>
                                        </p:cTn>
                                        <p:tgtEl>
                                          <p:spTgt spid="133"/>
                                        </p:tgtEl>
                                        <p:attrNameLst>
                                          <p:attrName>style.visibility</p:attrName>
                                        </p:attrNameLst>
                                      </p:cBhvr>
                                      <p:to>
                                        <p:strVal val="visible"/>
                                      </p:to>
                                    </p:set>
                                    <p:animEffect transition="in" filter="fade">
                                      <p:cBhvr>
                                        <p:cTn id="82" dur="1000"/>
                                        <p:tgtEl>
                                          <p:spTgt spid="133"/>
                                        </p:tgtEl>
                                      </p:cBhvr>
                                    </p:animEffect>
                                  </p:childTnLst>
                                </p:cTn>
                              </p:par>
                              <p:par>
                                <p:cTn id="83" presetID="10" presetClass="entr" presetSubtype="0" fill="hold" nodeType="withEffect">
                                  <p:stCondLst>
                                    <p:cond delay="0"/>
                                  </p:stCondLst>
                                  <p:childTnLst>
                                    <p:set>
                                      <p:cBhvr>
                                        <p:cTn id="84" dur="1" fill="hold">
                                          <p:stCondLst>
                                            <p:cond delay="0"/>
                                          </p:stCondLst>
                                        </p:cTn>
                                        <p:tgtEl>
                                          <p:spTgt spid="135"/>
                                        </p:tgtEl>
                                        <p:attrNameLst>
                                          <p:attrName>style.visibility</p:attrName>
                                        </p:attrNameLst>
                                      </p:cBhvr>
                                      <p:to>
                                        <p:strVal val="visible"/>
                                      </p:to>
                                    </p:set>
                                    <p:animEffect transition="in" filter="fade">
                                      <p:cBhvr>
                                        <p:cTn id="85" dur="1000"/>
                                        <p:tgtEl>
                                          <p:spTgt spid="135"/>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96"/>
                                        </p:tgtEl>
                                        <p:attrNameLst>
                                          <p:attrName>style.visibility</p:attrName>
                                        </p:attrNameLst>
                                      </p:cBhvr>
                                      <p:to>
                                        <p:strVal val="visible"/>
                                      </p:to>
                                    </p:set>
                                    <p:animEffect transition="in" filter="fade">
                                      <p:cBhvr>
                                        <p:cTn id="90" dur="10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p:cNvGraphicFramePr>
            <a:graphicFrameLocks noGrp="1"/>
          </p:cNvGraphicFramePr>
          <p:nvPr>
            <p:ph idx="1"/>
            <p:extLst>
              <p:ext uri="{D42A27DB-BD31-4B8C-83A1-F6EECF244321}">
                <p14:modId xmlns:p14="http://schemas.microsoft.com/office/powerpoint/2010/main" val="714495769"/>
              </p:ext>
            </p:extLst>
          </p:nvPr>
        </p:nvGraphicFramePr>
        <p:xfrm>
          <a:off x="566058" y="836712"/>
          <a:ext cx="8208912" cy="5440810"/>
        </p:xfrm>
        <a:graphic>
          <a:graphicData uri="http://schemas.openxmlformats.org/drawingml/2006/table">
            <a:tbl>
              <a:tblPr firstRow="1" bandRow="1">
                <a:tableStyleId>{5940675A-B579-460E-94D1-54222C63F5DA}</a:tableStyleId>
              </a:tblPr>
              <a:tblGrid>
                <a:gridCol w="1031600">
                  <a:extLst>
                    <a:ext uri="{9D8B030D-6E8A-4147-A177-3AD203B41FA5}">
                      <a16:colId xmlns:a16="http://schemas.microsoft.com/office/drawing/2014/main" val="20000"/>
                    </a:ext>
                  </a:extLst>
                </a:gridCol>
                <a:gridCol w="754487">
                  <a:extLst>
                    <a:ext uri="{9D8B030D-6E8A-4147-A177-3AD203B41FA5}">
                      <a16:colId xmlns:a16="http://schemas.microsoft.com/office/drawing/2014/main" val="20001"/>
                    </a:ext>
                  </a:extLst>
                </a:gridCol>
                <a:gridCol w="923711">
                  <a:extLst>
                    <a:ext uri="{9D8B030D-6E8A-4147-A177-3AD203B41FA5}">
                      <a16:colId xmlns:a16="http://schemas.microsoft.com/office/drawing/2014/main" val="20002"/>
                    </a:ext>
                  </a:extLst>
                </a:gridCol>
                <a:gridCol w="936104">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gridCol w="1003745">
                  <a:extLst>
                    <a:ext uri="{9D8B030D-6E8A-4147-A177-3AD203B41FA5}">
                      <a16:colId xmlns:a16="http://schemas.microsoft.com/office/drawing/2014/main" val="20005"/>
                    </a:ext>
                  </a:extLst>
                </a:gridCol>
                <a:gridCol w="591033">
                  <a:extLst>
                    <a:ext uri="{9D8B030D-6E8A-4147-A177-3AD203B41FA5}">
                      <a16:colId xmlns:a16="http://schemas.microsoft.com/office/drawing/2014/main" val="20006"/>
                    </a:ext>
                  </a:extLst>
                </a:gridCol>
                <a:gridCol w="812671">
                  <a:extLst>
                    <a:ext uri="{9D8B030D-6E8A-4147-A177-3AD203B41FA5}">
                      <a16:colId xmlns:a16="http://schemas.microsoft.com/office/drawing/2014/main" val="20007"/>
                    </a:ext>
                  </a:extLst>
                </a:gridCol>
                <a:gridCol w="1291465">
                  <a:extLst>
                    <a:ext uri="{9D8B030D-6E8A-4147-A177-3AD203B41FA5}">
                      <a16:colId xmlns:a16="http://schemas.microsoft.com/office/drawing/2014/main" val="20008"/>
                    </a:ext>
                  </a:extLst>
                </a:gridCol>
              </a:tblGrid>
              <a:tr h="784239">
                <a:tc>
                  <a:txBody>
                    <a:bodyPr/>
                    <a:lstStyle/>
                    <a:p>
                      <a:pPr algn="l"/>
                      <a:r>
                        <a:rPr lang="en-US" sz="1100" b="1" dirty="0">
                          <a:latin typeface="Arial" pitchFamily="34" charset="0"/>
                          <a:ea typeface="Tahoma" panose="020B0604030504040204" pitchFamily="34" charset="0"/>
                          <a:cs typeface="Arial" pitchFamily="34" charset="0"/>
                        </a:rPr>
                        <a:t>Sensor name</a:t>
                      </a:r>
                    </a:p>
                  </a:txBody>
                  <a:tcPr marL="68580" marR="68580"/>
                </a:tc>
                <a:tc>
                  <a:txBody>
                    <a:bodyPr/>
                    <a:lstStyle/>
                    <a:p>
                      <a:pPr algn="l"/>
                      <a:r>
                        <a:rPr lang="en-US" sz="1100" b="1" dirty="0">
                          <a:latin typeface="Arial" pitchFamily="34" charset="0"/>
                          <a:ea typeface="Tahoma" panose="020B0604030504040204" pitchFamily="34" charset="0"/>
                          <a:cs typeface="Arial" pitchFamily="34" charset="0"/>
                        </a:rPr>
                        <a:t>Band</a:t>
                      </a:r>
                      <a:r>
                        <a:rPr lang="en-US" sz="1100" b="1" baseline="0" dirty="0">
                          <a:latin typeface="Arial" pitchFamily="34" charset="0"/>
                          <a:ea typeface="Tahoma" panose="020B0604030504040204" pitchFamily="34" charset="0"/>
                          <a:cs typeface="Arial" pitchFamily="34" charset="0"/>
                        </a:rPr>
                        <a:t> Number</a:t>
                      </a:r>
                      <a:endParaRPr lang="en-US" sz="1100" b="1" dirty="0">
                        <a:latin typeface="Arial" pitchFamily="34" charset="0"/>
                        <a:ea typeface="Tahoma" panose="020B0604030504040204" pitchFamily="34" charset="0"/>
                        <a:cs typeface="Arial" pitchFamily="34" charset="0"/>
                      </a:endParaRP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a:latin typeface="Arial" pitchFamily="34" charset="0"/>
                          <a:ea typeface="Tahoma" panose="020B0604030504040204" pitchFamily="34" charset="0"/>
                          <a:cs typeface="Arial" pitchFamily="34" charset="0"/>
                        </a:rPr>
                        <a:t>Wavelength</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a:latin typeface="Arial" pitchFamily="34" charset="0"/>
                          <a:ea typeface="Tahoma" panose="020B0604030504040204" pitchFamily="34" charset="0"/>
                          <a:cs typeface="Arial" pitchFamily="34" charset="0"/>
                        </a:rPr>
                        <a:t>(µm)</a:t>
                      </a:r>
                    </a:p>
                    <a:p>
                      <a:pPr algn="l"/>
                      <a:endParaRPr lang="en-US" sz="1100" b="1" dirty="0">
                        <a:latin typeface="Arial" pitchFamily="34" charset="0"/>
                        <a:ea typeface="Tahoma" panose="020B0604030504040204" pitchFamily="34" charset="0"/>
                        <a:cs typeface="Arial" pitchFamily="34" charset="0"/>
                      </a:endParaRP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a:latin typeface="Arial" pitchFamily="34" charset="0"/>
                          <a:ea typeface="Tahoma" panose="020B0604030504040204" pitchFamily="34" charset="0"/>
                          <a:cs typeface="Arial" pitchFamily="34" charset="0"/>
                        </a:rPr>
                        <a:t>Band</a:t>
                      </a:r>
                      <a:r>
                        <a:rPr lang="en-US" sz="1100" b="1" baseline="0" dirty="0">
                          <a:latin typeface="Arial" pitchFamily="34" charset="0"/>
                          <a:ea typeface="Tahoma" panose="020B0604030504040204" pitchFamily="34" charset="0"/>
                          <a:cs typeface="Arial" pitchFamily="34" charset="0"/>
                        </a:rPr>
                        <a:t>width </a:t>
                      </a:r>
                      <a:r>
                        <a:rPr lang="en-US" sz="1100" b="1" dirty="0">
                          <a:latin typeface="Arial" pitchFamily="34" charset="0"/>
                          <a:ea typeface="Tahoma" panose="020B0604030504040204" pitchFamily="34" charset="0"/>
                          <a:cs typeface="Arial" pitchFamily="34" charset="0"/>
                        </a:rPr>
                        <a:t>(µm)</a:t>
                      </a:r>
                    </a:p>
                    <a:p>
                      <a:pPr algn="l"/>
                      <a:endParaRPr lang="en-US" sz="1100" b="1" dirty="0">
                        <a:latin typeface="Arial" pitchFamily="34" charset="0"/>
                        <a:ea typeface="Tahoma" panose="020B0604030504040204" pitchFamily="34" charset="0"/>
                        <a:cs typeface="Arial" pitchFamily="34" charset="0"/>
                      </a:endParaRPr>
                    </a:p>
                  </a:txBody>
                  <a:tcPr marL="68580" marR="68580"/>
                </a:tc>
                <a:tc>
                  <a:txBody>
                    <a:bodyPr/>
                    <a:lstStyle/>
                    <a:p>
                      <a:pPr algn="l"/>
                      <a:r>
                        <a:rPr lang="en-US" sz="1100" b="1" dirty="0">
                          <a:latin typeface="Arial" pitchFamily="34" charset="0"/>
                          <a:ea typeface="Tahoma" panose="020B0604030504040204" pitchFamily="34" charset="0"/>
                          <a:cs typeface="Arial" pitchFamily="34" charset="0"/>
                        </a:rPr>
                        <a:t>Spatial</a:t>
                      </a:r>
                    </a:p>
                    <a:p>
                      <a:pPr algn="l"/>
                      <a:r>
                        <a:rPr lang="en-US" sz="1100" b="1" dirty="0">
                          <a:latin typeface="Arial" pitchFamily="34" charset="0"/>
                          <a:ea typeface="Tahoma" panose="020B0604030504040204" pitchFamily="34" charset="0"/>
                          <a:cs typeface="Arial" pitchFamily="34" charset="0"/>
                        </a:rPr>
                        <a:t>Resolution (m)</a:t>
                      </a:r>
                    </a:p>
                  </a:txBody>
                  <a:tcPr marL="68580" marR="68580"/>
                </a:tc>
                <a:tc>
                  <a:txBody>
                    <a:bodyPr/>
                    <a:lstStyle/>
                    <a:p>
                      <a:pPr algn="l"/>
                      <a:r>
                        <a:rPr lang="en-US" sz="1100" b="1" dirty="0">
                          <a:latin typeface="Arial" pitchFamily="34" charset="0"/>
                          <a:ea typeface="Tahoma" panose="020B0604030504040204" pitchFamily="34" charset="0"/>
                          <a:cs typeface="Arial" pitchFamily="34" charset="0"/>
                        </a:rPr>
                        <a:t>Radiometric</a:t>
                      </a:r>
                    </a:p>
                    <a:p>
                      <a:pPr algn="l"/>
                      <a:r>
                        <a:rPr lang="en-US" sz="1100" b="1" dirty="0">
                          <a:latin typeface="Arial" pitchFamily="34" charset="0"/>
                          <a:ea typeface="Tahoma" panose="020B0604030504040204" pitchFamily="34" charset="0"/>
                          <a:cs typeface="Arial" pitchFamily="34" charset="0"/>
                        </a:rPr>
                        <a:t>Resolution</a:t>
                      </a:r>
                    </a:p>
                  </a:txBody>
                  <a:tcPr marL="68580" marR="68580"/>
                </a:tc>
                <a:tc>
                  <a:txBody>
                    <a:bodyPr/>
                    <a:lstStyle/>
                    <a:p>
                      <a:pPr algn="l"/>
                      <a:r>
                        <a:rPr lang="en-US" sz="1100" b="1" dirty="0">
                          <a:latin typeface="Arial" pitchFamily="34" charset="0"/>
                          <a:ea typeface="Tahoma" panose="020B0604030504040204" pitchFamily="34" charset="0"/>
                          <a:cs typeface="Arial" pitchFamily="34" charset="0"/>
                        </a:rPr>
                        <a:t>Swath wide (Km)</a:t>
                      </a:r>
                    </a:p>
                  </a:txBody>
                  <a:tcPr marL="68580" marR="68580"/>
                </a:tc>
                <a:tc>
                  <a:txBody>
                    <a:bodyPr/>
                    <a:lstStyle/>
                    <a:p>
                      <a:pPr algn="l"/>
                      <a:r>
                        <a:rPr lang="en-US" sz="1100" b="1" dirty="0">
                          <a:latin typeface="Arial" pitchFamily="34" charset="0"/>
                          <a:ea typeface="Tahoma" panose="020B0604030504040204" pitchFamily="34" charset="0"/>
                          <a:cs typeface="Arial" pitchFamily="34" charset="0"/>
                        </a:rPr>
                        <a:t>Revisit Time (Days)</a:t>
                      </a:r>
                    </a:p>
                  </a:txBody>
                  <a:tcPr marL="68580" marR="68580"/>
                </a:tc>
                <a:tc>
                  <a:txBody>
                    <a:bodyPr/>
                    <a:lstStyle/>
                    <a:p>
                      <a:pPr algn="l"/>
                      <a:r>
                        <a:rPr lang="en-US" sz="1100" b="1" dirty="0">
                          <a:latin typeface="Arial" pitchFamily="34" charset="0"/>
                          <a:ea typeface="Tahoma" panose="020B0604030504040204" pitchFamily="34" charset="0"/>
                          <a:cs typeface="Arial" pitchFamily="34" charset="0"/>
                        </a:rPr>
                        <a:t>Satellite name</a:t>
                      </a:r>
                    </a:p>
                  </a:txBody>
                  <a:tcPr marL="68580" marR="68580"/>
                </a:tc>
                <a:extLst>
                  <a:ext uri="{0D108BD9-81ED-4DB2-BD59-A6C34878D82A}">
                    <a16:rowId xmlns:a16="http://schemas.microsoft.com/office/drawing/2014/main" val="10000"/>
                  </a:ext>
                </a:extLst>
              </a:tr>
              <a:tr h="2633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1" i="0" kern="1200" dirty="0">
                          <a:solidFill>
                            <a:srgbClr val="C00000"/>
                          </a:solidFill>
                          <a:effectLst/>
                          <a:latin typeface="Arial" pitchFamily="34" charset="0"/>
                          <a:ea typeface="Tahoma" panose="020B0604030504040204" pitchFamily="34" charset="0"/>
                          <a:cs typeface="Arial" pitchFamily="34" charset="0"/>
                        </a:rPr>
                        <a:t>FLORIS </a:t>
                      </a:r>
                    </a:p>
                  </a:txBody>
                  <a:tcPr marL="68580" marR="68580"/>
                </a:tc>
                <a:tc>
                  <a:txBody>
                    <a:bodyPr/>
                    <a:lstStyle/>
                    <a:p>
                      <a:r>
                        <a:rPr lang="en-US" sz="1050" b="1" dirty="0">
                          <a:latin typeface="Arial" pitchFamily="34" charset="0"/>
                          <a:ea typeface="Tahoma" panose="020B0604030504040204" pitchFamily="34" charset="0"/>
                          <a:cs typeface="Arial" pitchFamily="34" charset="0"/>
                        </a:rPr>
                        <a:t>300</a:t>
                      </a:r>
                    </a:p>
                  </a:txBody>
                  <a:tcPr marL="68580" marR="68580"/>
                </a:tc>
                <a:tc>
                  <a:txBody>
                    <a:bodyPr/>
                    <a:lstStyle/>
                    <a:p>
                      <a:r>
                        <a:rPr lang="en-US" sz="1050" b="1" dirty="0">
                          <a:latin typeface="Arial" pitchFamily="34" charset="0"/>
                          <a:ea typeface="Tahoma" panose="020B0604030504040204" pitchFamily="34" charset="0"/>
                          <a:cs typeface="Arial" pitchFamily="34" charset="0"/>
                        </a:rPr>
                        <a:t>0.5-0.78</a:t>
                      </a:r>
                    </a:p>
                  </a:txBody>
                  <a:tcPr marL="68580" marR="68580"/>
                </a:tc>
                <a:tc>
                  <a:txBody>
                    <a:bodyPr/>
                    <a:lstStyle/>
                    <a:p>
                      <a:r>
                        <a:rPr lang="en-US" sz="1050" b="1" dirty="0">
                          <a:latin typeface="Arial" pitchFamily="34" charset="0"/>
                          <a:ea typeface="Tahoma" panose="020B0604030504040204" pitchFamily="34" charset="0"/>
                          <a:cs typeface="Arial" pitchFamily="34" charset="0"/>
                        </a:rPr>
                        <a:t>-</a:t>
                      </a:r>
                    </a:p>
                  </a:txBody>
                  <a:tcPr marL="68580" marR="68580"/>
                </a:tc>
                <a:tc>
                  <a:txBody>
                    <a:bodyPr/>
                    <a:lstStyle/>
                    <a:p>
                      <a:r>
                        <a:rPr lang="en-US" sz="1050" b="1" dirty="0">
                          <a:latin typeface="Arial" pitchFamily="34" charset="0"/>
                          <a:ea typeface="Tahoma" panose="020B0604030504040204" pitchFamily="34" charset="0"/>
                          <a:cs typeface="Arial" pitchFamily="34" charset="0"/>
                        </a:rPr>
                        <a:t>300</a:t>
                      </a:r>
                    </a:p>
                  </a:txBody>
                  <a:tcPr marL="68580" marR="68580"/>
                </a:tc>
                <a:tc>
                  <a:txBody>
                    <a:bodyPr/>
                    <a:lstStyle/>
                    <a:p>
                      <a:endParaRPr lang="en-US" sz="1050" b="1" dirty="0">
                        <a:latin typeface="Arial" pitchFamily="34" charset="0"/>
                        <a:ea typeface="Tahoma" panose="020B0604030504040204" pitchFamily="34" charset="0"/>
                        <a:cs typeface="Arial" pitchFamily="34" charset="0"/>
                      </a:endParaRPr>
                    </a:p>
                  </a:txBody>
                  <a:tcPr marL="68580" marR="68580"/>
                </a:tc>
                <a:tc>
                  <a:txBody>
                    <a:bodyPr/>
                    <a:lstStyle/>
                    <a:p>
                      <a:r>
                        <a:rPr lang="en-US" sz="1050" b="1" dirty="0">
                          <a:latin typeface="Arial" pitchFamily="34" charset="0"/>
                          <a:ea typeface="Tahoma" panose="020B0604030504040204" pitchFamily="34" charset="0"/>
                          <a:cs typeface="Arial" pitchFamily="34" charset="0"/>
                        </a:rPr>
                        <a:t>150</a:t>
                      </a:r>
                    </a:p>
                  </a:txBody>
                  <a:tcPr marL="68580" marR="68580"/>
                </a:tc>
                <a:tc>
                  <a:txBody>
                    <a:bodyPr/>
                    <a:lstStyle/>
                    <a:p>
                      <a:r>
                        <a:rPr lang="en-US" sz="1050" b="1" dirty="0">
                          <a:latin typeface="Arial" pitchFamily="34" charset="0"/>
                          <a:ea typeface="Tahoma" panose="020B0604030504040204" pitchFamily="34" charset="0"/>
                          <a:cs typeface="Arial" pitchFamily="34" charset="0"/>
                        </a:rPr>
                        <a:t>-</a:t>
                      </a:r>
                    </a:p>
                  </a:txBody>
                  <a:tcPr marL="68580" marR="68580"/>
                </a:tc>
                <a:tc>
                  <a:txBody>
                    <a:bodyPr/>
                    <a:lstStyle/>
                    <a:p>
                      <a:r>
                        <a:rPr lang="en-US" sz="1050" b="1" dirty="0">
                          <a:latin typeface="Arial" pitchFamily="34" charset="0"/>
                          <a:ea typeface="Tahoma" panose="020B0604030504040204" pitchFamily="34" charset="0"/>
                          <a:cs typeface="Arial" pitchFamily="34" charset="0"/>
                        </a:rPr>
                        <a:t>FLEX</a:t>
                      </a:r>
                    </a:p>
                  </a:txBody>
                  <a:tcPr marL="68580" marR="68580"/>
                </a:tc>
                <a:extLst>
                  <a:ext uri="{0D108BD9-81ED-4DB2-BD59-A6C34878D82A}">
                    <a16:rowId xmlns:a16="http://schemas.microsoft.com/office/drawing/2014/main" val="10001"/>
                  </a:ext>
                </a:extLst>
              </a:tr>
              <a:tr h="430881">
                <a:tc>
                  <a:txBody>
                    <a:bodyPr/>
                    <a:lstStyle/>
                    <a:p>
                      <a:r>
                        <a:rPr lang="en-US" sz="1050" b="1" dirty="0">
                          <a:latin typeface="Arial" pitchFamily="34" charset="0"/>
                          <a:ea typeface="Tahoma" panose="020B0604030504040204" pitchFamily="34" charset="0"/>
                          <a:cs typeface="Arial" pitchFamily="34" charset="0"/>
                        </a:rPr>
                        <a:t>GEMS</a:t>
                      </a:r>
                    </a:p>
                  </a:txBody>
                  <a:tcPr marL="68580" marR="68580"/>
                </a:tc>
                <a:tc>
                  <a:txBody>
                    <a:bodyPr/>
                    <a:lstStyle/>
                    <a:p>
                      <a:r>
                        <a:rPr lang="en-US" sz="1050" b="1" dirty="0">
                          <a:latin typeface="Arial" pitchFamily="34" charset="0"/>
                          <a:ea typeface="Tahoma" panose="020B0604030504040204" pitchFamily="34" charset="0"/>
                          <a:cs typeface="Arial" pitchFamily="34" charset="0"/>
                        </a:rPr>
                        <a:t>250</a:t>
                      </a:r>
                    </a:p>
                  </a:txBody>
                  <a:tcPr marL="68580" marR="68580"/>
                </a:tc>
                <a:tc>
                  <a:txBody>
                    <a:bodyPr/>
                    <a:lstStyle/>
                    <a:p>
                      <a:r>
                        <a:rPr lang="en-US" sz="1050" b="1" dirty="0">
                          <a:latin typeface="Arial" pitchFamily="34" charset="0"/>
                          <a:ea typeface="Tahoma" panose="020B0604030504040204" pitchFamily="34" charset="0"/>
                          <a:cs typeface="Arial" pitchFamily="34" charset="0"/>
                        </a:rPr>
                        <a:t>0.32-0.05</a:t>
                      </a:r>
                    </a:p>
                  </a:txBody>
                  <a:tcPr marL="68580" marR="68580"/>
                </a:tc>
                <a:tc>
                  <a:txBody>
                    <a:bodyPr/>
                    <a:lstStyle/>
                    <a:p>
                      <a:r>
                        <a:rPr lang="en-US" sz="1050" b="1" dirty="0">
                          <a:latin typeface="Arial" pitchFamily="34" charset="0"/>
                          <a:ea typeface="Tahoma" panose="020B0604030504040204" pitchFamily="34" charset="0"/>
                          <a:cs typeface="Arial" pitchFamily="34" charset="0"/>
                        </a:rPr>
                        <a:t>0.0008</a:t>
                      </a:r>
                    </a:p>
                  </a:txBody>
                  <a:tcPr marL="68580" marR="68580"/>
                </a:tc>
                <a:tc>
                  <a:txBody>
                    <a:bodyPr/>
                    <a:lstStyle/>
                    <a:p>
                      <a:r>
                        <a:rPr lang="en-US" sz="1050" b="1" dirty="0">
                          <a:latin typeface="Arial" pitchFamily="34" charset="0"/>
                          <a:ea typeface="Tahoma" panose="020B0604030504040204" pitchFamily="34" charset="0"/>
                          <a:cs typeface="Arial" pitchFamily="34" charset="0"/>
                        </a:rPr>
                        <a:t>7000</a:t>
                      </a:r>
                    </a:p>
                  </a:txBody>
                  <a:tcPr marL="68580" marR="68580"/>
                </a:tc>
                <a:tc>
                  <a:txBody>
                    <a:bodyPr/>
                    <a:lstStyle/>
                    <a:p>
                      <a:endParaRPr lang="en-US" sz="1050" b="1" dirty="0">
                        <a:latin typeface="Arial" pitchFamily="34" charset="0"/>
                        <a:ea typeface="Tahoma" panose="020B0604030504040204" pitchFamily="34" charset="0"/>
                        <a:cs typeface="Arial" pitchFamily="34" charset="0"/>
                      </a:endParaRPr>
                    </a:p>
                  </a:txBody>
                  <a:tcPr marL="68580" marR="68580"/>
                </a:tc>
                <a:tc>
                  <a:txBody>
                    <a:bodyPr/>
                    <a:lstStyle/>
                    <a:p>
                      <a:r>
                        <a:rPr lang="en-US" sz="1050" b="1" dirty="0">
                          <a:latin typeface="Arial" pitchFamily="34" charset="0"/>
                          <a:ea typeface="Tahoma" panose="020B0604030504040204" pitchFamily="34" charset="0"/>
                          <a:cs typeface="Arial" pitchFamily="34" charset="0"/>
                        </a:rPr>
                        <a:t>-</a:t>
                      </a:r>
                    </a:p>
                  </a:txBody>
                  <a:tcPr marL="68580" marR="68580"/>
                </a:tc>
                <a:tc>
                  <a:txBody>
                    <a:bodyPr/>
                    <a:lstStyle/>
                    <a:p>
                      <a:r>
                        <a:rPr lang="en-US" sz="1050" b="1" dirty="0">
                          <a:latin typeface="Arial" pitchFamily="34" charset="0"/>
                          <a:ea typeface="Tahoma" panose="020B0604030504040204" pitchFamily="34" charset="0"/>
                          <a:cs typeface="Arial" pitchFamily="34" charset="0"/>
                        </a:rPr>
                        <a:t>-</a:t>
                      </a:r>
                    </a:p>
                  </a:txBody>
                  <a:tcPr marL="68580" marR="68580"/>
                </a:tc>
                <a:tc>
                  <a:txBody>
                    <a:bodyPr/>
                    <a:lstStyle/>
                    <a:p>
                      <a:r>
                        <a:rPr lang="en-US" sz="1050" b="1" dirty="0">
                          <a:latin typeface="Arial" pitchFamily="34" charset="0"/>
                          <a:ea typeface="Tahoma" panose="020B0604030504040204" pitchFamily="34" charset="0"/>
                          <a:cs typeface="Arial" pitchFamily="34" charset="0"/>
                        </a:rPr>
                        <a:t>GEO-KOMPSAT-2B</a:t>
                      </a:r>
                    </a:p>
                  </a:txBody>
                  <a:tcPr marL="68580" marR="68580"/>
                </a:tc>
                <a:extLst>
                  <a:ext uri="{0D108BD9-81ED-4DB2-BD59-A6C34878D82A}">
                    <a16:rowId xmlns:a16="http://schemas.microsoft.com/office/drawing/2014/main" val="10002"/>
                  </a:ext>
                </a:extLst>
              </a:tr>
              <a:tr h="315600">
                <a:tc>
                  <a:txBody>
                    <a:bodyPr/>
                    <a:lstStyle/>
                    <a:p>
                      <a:r>
                        <a:rPr lang="en-US" sz="1050" b="1" dirty="0">
                          <a:solidFill>
                            <a:schemeClr val="tx1"/>
                          </a:solidFill>
                          <a:latin typeface="Arial" pitchFamily="34" charset="0"/>
                          <a:ea typeface="Tahoma" panose="020B0604030504040204" pitchFamily="34" charset="0"/>
                          <a:cs typeface="Arial" pitchFamily="34" charset="0"/>
                        </a:rPr>
                        <a:t>HSI</a:t>
                      </a:r>
                    </a:p>
                  </a:txBody>
                  <a:tcPr marL="68580" marR="68580"/>
                </a:tc>
                <a:tc>
                  <a:txBody>
                    <a:bodyPr/>
                    <a:lstStyle/>
                    <a:p>
                      <a:r>
                        <a:rPr lang="en-US" sz="1050" b="1" dirty="0">
                          <a:latin typeface="Arial" pitchFamily="34" charset="0"/>
                          <a:ea typeface="Tahoma" panose="020B0604030504040204" pitchFamily="34" charset="0"/>
                          <a:cs typeface="Arial" pitchFamily="34" charset="0"/>
                        </a:rPr>
                        <a:t>232</a:t>
                      </a:r>
                    </a:p>
                  </a:txBody>
                  <a:tcPr marL="68580" marR="68580"/>
                </a:tc>
                <a:tc>
                  <a:txBody>
                    <a:bodyPr/>
                    <a:lstStyle/>
                    <a:p>
                      <a:r>
                        <a:rPr lang="en-US" sz="1050" b="1" dirty="0">
                          <a:latin typeface="Arial" pitchFamily="34" charset="0"/>
                          <a:ea typeface="Tahoma" panose="020B0604030504040204" pitchFamily="34" charset="0"/>
                          <a:cs typeface="Arial" pitchFamily="34" charset="0"/>
                        </a:rPr>
                        <a:t>0.42-2.45</a:t>
                      </a:r>
                    </a:p>
                  </a:txBody>
                  <a:tcPr marL="68580" marR="68580"/>
                </a:tc>
                <a:tc>
                  <a:txBody>
                    <a:bodyPr/>
                    <a:lstStyle/>
                    <a:p>
                      <a:r>
                        <a:rPr lang="en-US" sz="1050" b="1" dirty="0">
                          <a:latin typeface="Arial" pitchFamily="34" charset="0"/>
                          <a:ea typeface="Tahoma" panose="020B0604030504040204" pitchFamily="34" charset="0"/>
                          <a:cs typeface="Arial" pitchFamily="34" charset="0"/>
                        </a:rPr>
                        <a:t>-</a:t>
                      </a:r>
                    </a:p>
                  </a:txBody>
                  <a:tcPr marL="68580" marR="68580"/>
                </a:tc>
                <a:tc>
                  <a:txBody>
                    <a:bodyPr/>
                    <a:lstStyle/>
                    <a:p>
                      <a:r>
                        <a:rPr lang="en-US" sz="1050" b="1" dirty="0">
                          <a:latin typeface="Arial" pitchFamily="34" charset="0"/>
                          <a:ea typeface="Tahoma" panose="020B0604030504040204" pitchFamily="34" charset="0"/>
                          <a:cs typeface="Arial" pitchFamily="34" charset="0"/>
                        </a:rPr>
                        <a:t>30</a:t>
                      </a:r>
                    </a:p>
                  </a:txBody>
                  <a:tcPr marL="68580" marR="68580"/>
                </a:tc>
                <a:tc>
                  <a:txBody>
                    <a:bodyPr/>
                    <a:lstStyle/>
                    <a:p>
                      <a:endParaRPr lang="en-US" sz="1050" b="1" dirty="0">
                        <a:latin typeface="Arial" pitchFamily="34" charset="0"/>
                        <a:ea typeface="Tahoma" panose="020B0604030504040204" pitchFamily="34" charset="0"/>
                        <a:cs typeface="Arial" pitchFamily="34" charset="0"/>
                      </a:endParaRPr>
                    </a:p>
                  </a:txBody>
                  <a:tcPr marL="68580" marR="68580"/>
                </a:tc>
                <a:tc>
                  <a:txBody>
                    <a:bodyPr/>
                    <a:lstStyle/>
                    <a:p>
                      <a:r>
                        <a:rPr lang="en-US" sz="1050" b="1" dirty="0">
                          <a:latin typeface="Arial" pitchFamily="34" charset="0"/>
                          <a:ea typeface="Tahoma" panose="020B0604030504040204" pitchFamily="34" charset="0"/>
                          <a:cs typeface="Arial" pitchFamily="34" charset="0"/>
                        </a:rPr>
                        <a:t>30</a:t>
                      </a:r>
                    </a:p>
                  </a:txBody>
                  <a:tcPr marL="68580" marR="68580"/>
                </a:tc>
                <a:tc>
                  <a:txBody>
                    <a:bodyPr/>
                    <a:lstStyle/>
                    <a:p>
                      <a:r>
                        <a:rPr lang="en-US" sz="1050" b="1" dirty="0">
                          <a:latin typeface="Arial" pitchFamily="34" charset="0"/>
                          <a:ea typeface="Tahoma" panose="020B0604030504040204" pitchFamily="34" charset="0"/>
                          <a:cs typeface="Arial" pitchFamily="34" charset="0"/>
                        </a:rPr>
                        <a:t>-</a:t>
                      </a:r>
                    </a:p>
                  </a:txBody>
                  <a:tcPr marL="68580" marR="68580"/>
                </a:tc>
                <a:tc>
                  <a:txBody>
                    <a:bodyPr/>
                    <a:lstStyle/>
                    <a:p>
                      <a:r>
                        <a:rPr lang="en-US" sz="1050" b="1" dirty="0" err="1">
                          <a:latin typeface="Arial" pitchFamily="34" charset="0"/>
                          <a:ea typeface="Tahoma" panose="020B0604030504040204" pitchFamily="34" charset="0"/>
                          <a:cs typeface="Arial" pitchFamily="34" charset="0"/>
                        </a:rPr>
                        <a:t>EnMAP</a:t>
                      </a:r>
                      <a:endParaRPr lang="en-US" sz="1050" b="1" dirty="0">
                        <a:latin typeface="Arial" pitchFamily="34" charset="0"/>
                        <a:ea typeface="Tahoma" panose="020B0604030504040204" pitchFamily="34" charset="0"/>
                        <a:cs typeface="Arial" pitchFamily="34" charset="0"/>
                      </a:endParaRPr>
                    </a:p>
                  </a:txBody>
                  <a:tcPr marL="68580" marR="68580"/>
                </a:tc>
                <a:extLst>
                  <a:ext uri="{0D108BD9-81ED-4DB2-BD59-A6C34878D82A}">
                    <a16:rowId xmlns:a16="http://schemas.microsoft.com/office/drawing/2014/main" val="10003"/>
                  </a:ext>
                </a:extLst>
              </a:tr>
              <a:tr h="315600">
                <a:tc>
                  <a:txBody>
                    <a:bodyPr/>
                    <a:lstStyle/>
                    <a:p>
                      <a:r>
                        <a:rPr lang="en-US" sz="1050" b="1" dirty="0">
                          <a:solidFill>
                            <a:schemeClr val="tx1"/>
                          </a:solidFill>
                          <a:latin typeface="Arial" pitchFamily="34" charset="0"/>
                          <a:ea typeface="Tahoma" panose="020B0604030504040204" pitchFamily="34" charset="0"/>
                          <a:cs typeface="Arial" pitchFamily="34" charset="0"/>
                        </a:rPr>
                        <a:t>Hyperion</a:t>
                      </a:r>
                    </a:p>
                  </a:txBody>
                  <a:tcPr marL="68580" marR="68580"/>
                </a:tc>
                <a:tc>
                  <a:txBody>
                    <a:bodyPr/>
                    <a:lstStyle/>
                    <a:p>
                      <a:r>
                        <a:rPr lang="en-US" sz="1050" b="1" dirty="0">
                          <a:latin typeface="Arial" pitchFamily="34" charset="0"/>
                          <a:ea typeface="Tahoma" panose="020B0604030504040204" pitchFamily="34" charset="0"/>
                          <a:cs typeface="Arial" pitchFamily="34" charset="0"/>
                        </a:rPr>
                        <a:t>220</a:t>
                      </a:r>
                    </a:p>
                  </a:txBody>
                  <a:tcPr marL="68580" marR="68580"/>
                </a:tc>
                <a:tc>
                  <a:txBody>
                    <a:bodyPr/>
                    <a:lstStyle/>
                    <a:p>
                      <a:r>
                        <a:rPr lang="en-US" sz="1050" b="1" dirty="0">
                          <a:latin typeface="Arial" pitchFamily="34" charset="0"/>
                          <a:ea typeface="Tahoma" panose="020B0604030504040204" pitchFamily="34" charset="0"/>
                          <a:cs typeface="Arial" pitchFamily="34" charset="0"/>
                        </a:rPr>
                        <a:t>0.4-2.5</a:t>
                      </a:r>
                    </a:p>
                  </a:txBody>
                  <a:tcPr marL="68580" marR="68580"/>
                </a:tc>
                <a:tc>
                  <a:txBody>
                    <a:bodyPr/>
                    <a:lstStyle/>
                    <a:p>
                      <a:r>
                        <a:rPr lang="en-US" sz="1050" b="1" dirty="0">
                          <a:latin typeface="Arial" pitchFamily="34" charset="0"/>
                          <a:ea typeface="Tahoma" panose="020B0604030504040204" pitchFamily="34" charset="0"/>
                          <a:cs typeface="Arial" pitchFamily="34" charset="0"/>
                        </a:rPr>
                        <a:t>0.01</a:t>
                      </a:r>
                    </a:p>
                  </a:txBody>
                  <a:tcPr marL="68580" marR="68580"/>
                </a:tc>
                <a:tc>
                  <a:txBody>
                    <a:bodyPr/>
                    <a:lstStyle/>
                    <a:p>
                      <a:r>
                        <a:rPr lang="en-US" sz="1050" b="1" dirty="0">
                          <a:latin typeface="Arial" pitchFamily="34" charset="0"/>
                          <a:ea typeface="Tahoma" panose="020B0604030504040204" pitchFamily="34" charset="0"/>
                          <a:cs typeface="Arial" pitchFamily="34" charset="0"/>
                        </a:rPr>
                        <a:t>30</a:t>
                      </a:r>
                    </a:p>
                  </a:txBody>
                  <a:tcPr marL="68580" marR="68580"/>
                </a:tc>
                <a:tc>
                  <a:txBody>
                    <a:bodyPr/>
                    <a:lstStyle/>
                    <a:p>
                      <a:r>
                        <a:rPr lang="en-US" sz="1050" b="1" dirty="0">
                          <a:latin typeface="Arial" pitchFamily="34" charset="0"/>
                          <a:ea typeface="Tahoma" panose="020B0604030504040204" pitchFamily="34" charset="0"/>
                          <a:cs typeface="Arial" pitchFamily="34" charset="0"/>
                        </a:rPr>
                        <a:t>16 bits</a:t>
                      </a:r>
                    </a:p>
                  </a:txBody>
                  <a:tcPr marL="68580" marR="68580"/>
                </a:tc>
                <a:tc>
                  <a:txBody>
                    <a:bodyPr/>
                    <a:lstStyle/>
                    <a:p>
                      <a:r>
                        <a:rPr lang="en-US" sz="1050" b="1" dirty="0">
                          <a:latin typeface="Arial" pitchFamily="34" charset="0"/>
                          <a:ea typeface="Tahoma" panose="020B0604030504040204" pitchFamily="34" charset="0"/>
                          <a:cs typeface="Arial" pitchFamily="34" charset="0"/>
                        </a:rPr>
                        <a:t>7.5</a:t>
                      </a:r>
                    </a:p>
                  </a:txBody>
                  <a:tcPr marL="68580" marR="68580"/>
                </a:tc>
                <a:tc>
                  <a:txBody>
                    <a:bodyPr/>
                    <a:lstStyle/>
                    <a:p>
                      <a:r>
                        <a:rPr lang="en-US" sz="1050" b="1" dirty="0">
                          <a:latin typeface="Arial" pitchFamily="34" charset="0"/>
                          <a:ea typeface="Tahoma" panose="020B0604030504040204" pitchFamily="34" charset="0"/>
                          <a:cs typeface="Arial" pitchFamily="34" charset="0"/>
                        </a:rPr>
                        <a:t>16</a:t>
                      </a:r>
                      <a:r>
                        <a:rPr lang="en-US" sz="1050" b="1" baseline="0" dirty="0">
                          <a:latin typeface="Arial" pitchFamily="34" charset="0"/>
                          <a:ea typeface="Tahoma" panose="020B0604030504040204" pitchFamily="34" charset="0"/>
                          <a:cs typeface="Arial" pitchFamily="34" charset="0"/>
                        </a:rPr>
                        <a:t> days</a:t>
                      </a:r>
                      <a:endParaRPr lang="en-US" sz="1050" b="1" dirty="0">
                        <a:latin typeface="Arial" pitchFamily="34" charset="0"/>
                        <a:ea typeface="Tahoma" panose="020B0604030504040204" pitchFamily="34" charset="0"/>
                        <a:cs typeface="Arial" pitchFamily="34" charset="0"/>
                      </a:endParaRPr>
                    </a:p>
                  </a:txBody>
                  <a:tcPr marL="68580" marR="68580"/>
                </a:tc>
                <a:tc>
                  <a:txBody>
                    <a:bodyPr/>
                    <a:lstStyle/>
                    <a:p>
                      <a:r>
                        <a:rPr lang="en-US" sz="1050" b="1" dirty="0">
                          <a:latin typeface="Arial" pitchFamily="34" charset="0"/>
                          <a:ea typeface="Tahoma" panose="020B0604030504040204" pitchFamily="34" charset="0"/>
                          <a:cs typeface="Arial" pitchFamily="34" charset="0"/>
                        </a:rPr>
                        <a:t>EO-1</a:t>
                      </a:r>
                    </a:p>
                  </a:txBody>
                  <a:tcPr marL="68580" marR="68580"/>
                </a:tc>
                <a:extLst>
                  <a:ext uri="{0D108BD9-81ED-4DB2-BD59-A6C34878D82A}">
                    <a16:rowId xmlns:a16="http://schemas.microsoft.com/office/drawing/2014/main" val="10004"/>
                  </a:ext>
                </a:extLst>
              </a:tr>
              <a:tr h="315600">
                <a:tc>
                  <a:txBody>
                    <a:bodyPr/>
                    <a:lstStyle/>
                    <a:p>
                      <a:r>
                        <a:rPr lang="en-US" sz="1050" b="1" dirty="0" err="1">
                          <a:solidFill>
                            <a:schemeClr val="tx1"/>
                          </a:solidFill>
                          <a:latin typeface="Arial" pitchFamily="34" charset="0"/>
                          <a:ea typeface="Tahoma" panose="020B0604030504040204" pitchFamily="34" charset="0"/>
                          <a:cs typeface="Arial" pitchFamily="34" charset="0"/>
                        </a:rPr>
                        <a:t>HysIS</a:t>
                      </a:r>
                      <a:endParaRPr lang="en-US" sz="1050" b="1" dirty="0">
                        <a:solidFill>
                          <a:schemeClr val="tx1"/>
                        </a:solidFill>
                        <a:latin typeface="Arial" pitchFamily="34" charset="0"/>
                        <a:ea typeface="Tahoma" panose="020B0604030504040204" pitchFamily="34" charset="0"/>
                        <a:cs typeface="Arial" pitchFamily="34" charset="0"/>
                      </a:endParaRPr>
                    </a:p>
                  </a:txBody>
                  <a:tcPr marL="68580" marR="68580"/>
                </a:tc>
                <a:tc>
                  <a:txBody>
                    <a:bodyPr/>
                    <a:lstStyle/>
                    <a:p>
                      <a:r>
                        <a:rPr lang="en-US" sz="1050" b="1" dirty="0">
                          <a:latin typeface="Arial" pitchFamily="34" charset="0"/>
                          <a:ea typeface="Tahoma" panose="020B0604030504040204" pitchFamily="34" charset="0"/>
                          <a:cs typeface="Arial" pitchFamily="34" charset="0"/>
                        </a:rPr>
                        <a:t>316</a:t>
                      </a:r>
                    </a:p>
                  </a:txBody>
                  <a:tcPr marL="68580" marR="68580"/>
                </a:tc>
                <a:tc>
                  <a:txBody>
                    <a:bodyPr/>
                    <a:lstStyle/>
                    <a:p>
                      <a:r>
                        <a:rPr lang="en-US" sz="1050" b="1" dirty="0">
                          <a:latin typeface="Arial" pitchFamily="34" charset="0"/>
                          <a:ea typeface="Tahoma" panose="020B0604030504040204" pitchFamily="34" charset="0"/>
                          <a:cs typeface="Arial" pitchFamily="34" charset="0"/>
                        </a:rPr>
                        <a:t>0.4-2.4</a:t>
                      </a:r>
                    </a:p>
                  </a:txBody>
                  <a:tcPr marL="68580" marR="68580"/>
                </a:tc>
                <a:tc>
                  <a:txBody>
                    <a:bodyPr/>
                    <a:lstStyle/>
                    <a:p>
                      <a:r>
                        <a:rPr lang="en-US" sz="1050" b="1" dirty="0">
                          <a:latin typeface="Arial" pitchFamily="34" charset="0"/>
                          <a:ea typeface="Tahoma" panose="020B0604030504040204" pitchFamily="34" charset="0"/>
                          <a:cs typeface="Arial" pitchFamily="34" charset="0"/>
                        </a:rPr>
                        <a:t>0.01</a:t>
                      </a:r>
                    </a:p>
                  </a:txBody>
                  <a:tcPr marL="68580" marR="68580"/>
                </a:tc>
                <a:tc>
                  <a:txBody>
                    <a:bodyPr/>
                    <a:lstStyle/>
                    <a:p>
                      <a:r>
                        <a:rPr lang="en-US" sz="1050" b="1" dirty="0">
                          <a:latin typeface="Arial" pitchFamily="34" charset="0"/>
                          <a:ea typeface="Tahoma" panose="020B0604030504040204" pitchFamily="34" charset="0"/>
                          <a:cs typeface="Arial" pitchFamily="34" charset="0"/>
                        </a:rPr>
                        <a:t>30</a:t>
                      </a:r>
                    </a:p>
                  </a:txBody>
                  <a:tcPr marL="68580" marR="68580"/>
                </a:tc>
                <a:tc>
                  <a:txBody>
                    <a:bodyPr/>
                    <a:lstStyle/>
                    <a:p>
                      <a:endParaRPr lang="en-US" sz="1050" b="1" dirty="0">
                        <a:latin typeface="Arial" pitchFamily="34" charset="0"/>
                        <a:ea typeface="Tahoma" panose="020B0604030504040204" pitchFamily="34" charset="0"/>
                        <a:cs typeface="Arial" pitchFamily="34" charset="0"/>
                      </a:endParaRPr>
                    </a:p>
                  </a:txBody>
                  <a:tcPr marL="68580" marR="68580"/>
                </a:tc>
                <a:tc>
                  <a:txBody>
                    <a:bodyPr/>
                    <a:lstStyle/>
                    <a:p>
                      <a:r>
                        <a:rPr lang="en-US" sz="1050" b="1" dirty="0">
                          <a:latin typeface="Arial" pitchFamily="34" charset="0"/>
                          <a:ea typeface="Tahoma" panose="020B0604030504040204" pitchFamily="34" charset="0"/>
                          <a:cs typeface="Arial" pitchFamily="34" charset="0"/>
                        </a:rPr>
                        <a:t>30</a:t>
                      </a:r>
                    </a:p>
                  </a:txBody>
                  <a:tcPr marL="68580" marR="68580"/>
                </a:tc>
                <a:tc>
                  <a:txBody>
                    <a:bodyPr/>
                    <a:lstStyle/>
                    <a:p>
                      <a:r>
                        <a:rPr lang="en-US" sz="1050" b="1" dirty="0">
                          <a:latin typeface="Arial" pitchFamily="34" charset="0"/>
                          <a:ea typeface="Tahoma" panose="020B0604030504040204" pitchFamily="34" charset="0"/>
                          <a:cs typeface="Arial" pitchFamily="34" charset="0"/>
                        </a:rPr>
                        <a:t>-</a:t>
                      </a: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1" dirty="0" err="1">
                          <a:latin typeface="Arial" pitchFamily="34" charset="0"/>
                          <a:ea typeface="Tahoma" panose="020B0604030504040204" pitchFamily="34" charset="0"/>
                          <a:cs typeface="Arial" pitchFamily="34" charset="0"/>
                        </a:rPr>
                        <a:t>HysIS</a:t>
                      </a:r>
                      <a:endParaRPr lang="en-US" sz="1050" b="1" dirty="0">
                        <a:latin typeface="Arial" pitchFamily="34" charset="0"/>
                        <a:ea typeface="Tahoma" panose="020B0604030504040204" pitchFamily="34" charset="0"/>
                        <a:cs typeface="Arial" pitchFamily="34" charset="0"/>
                      </a:endParaRPr>
                    </a:p>
                  </a:txBody>
                  <a:tcPr marL="68580" marR="68580"/>
                </a:tc>
                <a:extLst>
                  <a:ext uri="{0D108BD9-81ED-4DB2-BD59-A6C34878D82A}">
                    <a16:rowId xmlns:a16="http://schemas.microsoft.com/office/drawing/2014/main" val="10005"/>
                  </a:ext>
                </a:extLst>
              </a:tr>
              <a:tr h="378720">
                <a:tc>
                  <a:txBody>
                    <a:bodyPr/>
                    <a:lstStyle/>
                    <a:p>
                      <a:r>
                        <a:rPr lang="en-US" sz="1050" b="1" dirty="0">
                          <a:solidFill>
                            <a:schemeClr val="tx1"/>
                          </a:solidFill>
                          <a:latin typeface="Arial" pitchFamily="34" charset="0"/>
                          <a:ea typeface="Tahoma" panose="020B0604030504040204" pitchFamily="34" charset="0"/>
                          <a:cs typeface="Arial" pitchFamily="34" charset="0"/>
                        </a:rPr>
                        <a:t>PRISMA</a:t>
                      </a:r>
                    </a:p>
                  </a:txBody>
                  <a:tcPr marL="68580" marR="68580"/>
                </a:tc>
                <a:tc>
                  <a:txBody>
                    <a:bodyPr/>
                    <a:lstStyle/>
                    <a:p>
                      <a:r>
                        <a:rPr lang="en-US" sz="1050" b="1" dirty="0">
                          <a:latin typeface="Arial" pitchFamily="34" charset="0"/>
                          <a:ea typeface="Tahoma" panose="020B0604030504040204" pitchFamily="34" charset="0"/>
                          <a:cs typeface="Arial" pitchFamily="34" charset="0"/>
                        </a:rPr>
                        <a:t>240</a:t>
                      </a:r>
                    </a:p>
                  </a:txBody>
                  <a:tcPr marL="68580" marR="68580"/>
                </a:tc>
                <a:tc>
                  <a:txBody>
                    <a:bodyPr/>
                    <a:lstStyle/>
                    <a:p>
                      <a:r>
                        <a:rPr lang="en-US" sz="1050" b="1" dirty="0">
                          <a:latin typeface="Arial" pitchFamily="34" charset="0"/>
                          <a:ea typeface="Tahoma" panose="020B0604030504040204" pitchFamily="34" charset="0"/>
                          <a:cs typeface="Arial" pitchFamily="34" charset="0"/>
                        </a:rPr>
                        <a:t>0.42-2.5</a:t>
                      </a:r>
                    </a:p>
                  </a:txBody>
                  <a:tcPr marL="68580" marR="68580"/>
                </a:tc>
                <a:tc>
                  <a:txBody>
                    <a:bodyPr/>
                    <a:lstStyle/>
                    <a:p>
                      <a:r>
                        <a:rPr lang="en-US" sz="1050" b="1" dirty="0">
                          <a:latin typeface="Arial" pitchFamily="34" charset="0"/>
                          <a:ea typeface="Tahoma" panose="020B0604030504040204" pitchFamily="34" charset="0"/>
                          <a:cs typeface="Arial" pitchFamily="34" charset="0"/>
                        </a:rPr>
                        <a:t>0.01-0.3</a:t>
                      </a:r>
                    </a:p>
                  </a:txBody>
                  <a:tcPr marL="68580" marR="68580"/>
                </a:tc>
                <a:tc>
                  <a:txBody>
                    <a:bodyPr/>
                    <a:lstStyle/>
                    <a:p>
                      <a:r>
                        <a:rPr lang="en-US" sz="1050" b="1" dirty="0">
                          <a:latin typeface="Arial" pitchFamily="34" charset="0"/>
                          <a:ea typeface="Tahoma" panose="020B0604030504040204" pitchFamily="34" charset="0"/>
                          <a:cs typeface="Arial" pitchFamily="34" charset="0"/>
                        </a:rPr>
                        <a:t>5-30</a:t>
                      </a:r>
                    </a:p>
                  </a:txBody>
                  <a:tcPr marL="68580" marR="68580"/>
                </a:tc>
                <a:tc>
                  <a:txBody>
                    <a:bodyPr/>
                    <a:lstStyle/>
                    <a:p>
                      <a:endParaRPr lang="en-US" sz="1050" b="1" dirty="0">
                        <a:latin typeface="Arial" pitchFamily="34" charset="0"/>
                        <a:cs typeface="Arial" pitchFamily="34" charset="0"/>
                      </a:endParaRPr>
                    </a:p>
                  </a:txBody>
                  <a:tcPr marL="68580" marR="68580"/>
                </a:tc>
                <a:tc>
                  <a:txBody>
                    <a:bodyPr/>
                    <a:lstStyle/>
                    <a:p>
                      <a:r>
                        <a:rPr lang="en-US" sz="1050" b="1" dirty="0">
                          <a:latin typeface="Arial" pitchFamily="34" charset="0"/>
                          <a:ea typeface="Tahoma" panose="020B0604030504040204" pitchFamily="34" charset="0"/>
                          <a:cs typeface="Arial" pitchFamily="34" charset="0"/>
                        </a:rPr>
                        <a:t>30</a:t>
                      </a:r>
                    </a:p>
                  </a:txBody>
                  <a:tcPr marL="68580" marR="68580"/>
                </a:tc>
                <a:tc>
                  <a:txBody>
                    <a:bodyPr/>
                    <a:lstStyle/>
                    <a:p>
                      <a:r>
                        <a:rPr lang="en-US" sz="1050" b="1" dirty="0">
                          <a:latin typeface="Arial" pitchFamily="34" charset="0"/>
                          <a:ea typeface="Tahoma" panose="020B0604030504040204" pitchFamily="34" charset="0"/>
                          <a:cs typeface="Arial" pitchFamily="34" charset="0"/>
                        </a:rPr>
                        <a:t>6</a:t>
                      </a:r>
                    </a:p>
                  </a:txBody>
                  <a:tcPr marL="68580" marR="68580"/>
                </a:tc>
                <a:tc>
                  <a:txBody>
                    <a:bodyPr/>
                    <a:lstStyle/>
                    <a:p>
                      <a:r>
                        <a:rPr lang="en-US" sz="1050" b="1" dirty="0">
                          <a:latin typeface="Arial" pitchFamily="34" charset="0"/>
                          <a:ea typeface="Tahoma" panose="020B0604030504040204" pitchFamily="34" charset="0"/>
                          <a:cs typeface="Arial" pitchFamily="34" charset="0"/>
                        </a:rPr>
                        <a:t>PRISMA</a:t>
                      </a:r>
                    </a:p>
                  </a:txBody>
                  <a:tcPr marL="68580" marR="68580"/>
                </a:tc>
                <a:extLst>
                  <a:ext uri="{0D108BD9-81ED-4DB2-BD59-A6C34878D82A}">
                    <a16:rowId xmlns:a16="http://schemas.microsoft.com/office/drawing/2014/main" val="2920200501"/>
                  </a:ext>
                </a:extLst>
              </a:tr>
              <a:tr h="263316">
                <a:tc>
                  <a:txBody>
                    <a:bodyPr/>
                    <a:lstStyle/>
                    <a:p>
                      <a:r>
                        <a:rPr lang="en-US" sz="1050" b="1" dirty="0">
                          <a:solidFill>
                            <a:schemeClr val="tx1"/>
                          </a:solidFill>
                          <a:latin typeface="Arial" pitchFamily="34" charset="0"/>
                          <a:ea typeface="Tahoma" panose="020B0604030504040204" pitchFamily="34" charset="0"/>
                          <a:cs typeface="Arial" pitchFamily="34" charset="0"/>
                        </a:rPr>
                        <a:t>IRS</a:t>
                      </a:r>
                    </a:p>
                  </a:txBody>
                  <a:tcPr marL="68580" marR="68580"/>
                </a:tc>
                <a:tc>
                  <a:txBody>
                    <a:bodyPr/>
                    <a:lstStyle/>
                    <a:p>
                      <a:r>
                        <a:rPr lang="en-US" sz="1050" b="1" dirty="0">
                          <a:latin typeface="Arial" pitchFamily="34" charset="0"/>
                          <a:ea typeface="Tahoma" panose="020B0604030504040204" pitchFamily="34" charset="0"/>
                          <a:cs typeface="Arial" pitchFamily="34" charset="0"/>
                        </a:rPr>
                        <a:t>1720</a:t>
                      </a:r>
                    </a:p>
                  </a:txBody>
                  <a:tcPr marL="68580" marR="68580"/>
                </a:tc>
                <a:tc>
                  <a:txBody>
                    <a:bodyPr/>
                    <a:lstStyle/>
                    <a:p>
                      <a:r>
                        <a:rPr lang="en-US" sz="1050" b="1" dirty="0">
                          <a:latin typeface="Arial" pitchFamily="34" charset="0"/>
                          <a:ea typeface="Tahoma" panose="020B0604030504040204" pitchFamily="34" charset="0"/>
                          <a:cs typeface="Arial" pitchFamily="34" charset="0"/>
                        </a:rPr>
                        <a:t>4.6-14.3</a:t>
                      </a:r>
                    </a:p>
                  </a:txBody>
                  <a:tcPr marL="68580" marR="68580"/>
                </a:tc>
                <a:tc>
                  <a:txBody>
                    <a:bodyPr/>
                    <a:lstStyle/>
                    <a:p>
                      <a:r>
                        <a:rPr lang="en-US" sz="1050" b="1" dirty="0">
                          <a:latin typeface="Arial" pitchFamily="34" charset="0"/>
                          <a:ea typeface="Tahoma" panose="020B0604030504040204" pitchFamily="34" charset="0"/>
                          <a:cs typeface="Arial" pitchFamily="34" charset="0"/>
                        </a:rPr>
                        <a:t>-</a:t>
                      </a:r>
                    </a:p>
                  </a:txBody>
                  <a:tcPr marL="68580" marR="68580"/>
                </a:tc>
                <a:tc>
                  <a:txBody>
                    <a:bodyPr/>
                    <a:lstStyle/>
                    <a:p>
                      <a:r>
                        <a:rPr lang="en-US" sz="1050" b="1" dirty="0">
                          <a:latin typeface="Arial" pitchFamily="34" charset="0"/>
                          <a:ea typeface="Tahoma" panose="020B0604030504040204" pitchFamily="34" charset="0"/>
                          <a:cs typeface="Arial" pitchFamily="34" charset="0"/>
                        </a:rPr>
                        <a:t>4000</a:t>
                      </a:r>
                    </a:p>
                  </a:txBody>
                  <a:tcPr marL="68580" marR="68580"/>
                </a:tc>
                <a:tc>
                  <a:txBody>
                    <a:bodyPr/>
                    <a:lstStyle/>
                    <a:p>
                      <a:endParaRPr lang="en-US" sz="1050" b="1" dirty="0">
                        <a:latin typeface="Arial" pitchFamily="34" charset="0"/>
                        <a:ea typeface="Tahoma" panose="020B0604030504040204" pitchFamily="34" charset="0"/>
                        <a:cs typeface="Arial" pitchFamily="34" charset="0"/>
                      </a:endParaRPr>
                    </a:p>
                  </a:txBody>
                  <a:tcPr marL="68580" marR="68580"/>
                </a:tc>
                <a:tc>
                  <a:txBody>
                    <a:bodyPr/>
                    <a:lstStyle/>
                    <a:p>
                      <a:r>
                        <a:rPr lang="en-US" sz="1050" b="1" dirty="0">
                          <a:latin typeface="Arial" pitchFamily="34" charset="0"/>
                          <a:ea typeface="Tahoma" panose="020B0604030504040204" pitchFamily="34" charset="0"/>
                          <a:cs typeface="Arial" pitchFamily="34" charset="0"/>
                        </a:rPr>
                        <a:t>-</a:t>
                      </a:r>
                    </a:p>
                  </a:txBody>
                  <a:tcPr marL="68580" marR="68580"/>
                </a:tc>
                <a:tc>
                  <a:txBody>
                    <a:bodyPr/>
                    <a:lstStyle/>
                    <a:p>
                      <a:r>
                        <a:rPr lang="en-US" sz="1050" b="1" dirty="0">
                          <a:latin typeface="Arial" pitchFamily="34" charset="0"/>
                          <a:ea typeface="Tahoma" panose="020B0604030504040204" pitchFamily="34" charset="0"/>
                          <a:cs typeface="Arial" pitchFamily="34" charset="0"/>
                        </a:rPr>
                        <a:t>0.04166</a:t>
                      </a:r>
                    </a:p>
                  </a:txBody>
                  <a:tcPr marL="68580" marR="68580"/>
                </a:tc>
                <a:tc>
                  <a:txBody>
                    <a:bodyPr/>
                    <a:lstStyle/>
                    <a:p>
                      <a:r>
                        <a:rPr lang="en-US" sz="1050" b="1" i="0" kern="1200" dirty="0">
                          <a:solidFill>
                            <a:schemeClr val="tx1"/>
                          </a:solidFill>
                          <a:effectLst/>
                          <a:latin typeface="Arial" pitchFamily="34" charset="0"/>
                          <a:ea typeface="Tahoma" panose="020B0604030504040204" pitchFamily="34" charset="0"/>
                          <a:cs typeface="Arial" pitchFamily="34" charset="0"/>
                        </a:rPr>
                        <a:t>MTG-S1, MTG-S2</a:t>
                      </a:r>
                    </a:p>
                  </a:txBody>
                  <a:tcPr marL="68580" marR="68580"/>
                </a:tc>
                <a:extLst>
                  <a:ext uri="{0D108BD9-81ED-4DB2-BD59-A6C34878D82A}">
                    <a16:rowId xmlns:a16="http://schemas.microsoft.com/office/drawing/2014/main" val="10007"/>
                  </a:ext>
                </a:extLst>
              </a:tr>
              <a:tr h="430881">
                <a:tc>
                  <a:txBody>
                    <a:bodyPr/>
                    <a:lstStyle/>
                    <a:p>
                      <a:r>
                        <a:rPr lang="en-US" sz="1050" b="1" dirty="0">
                          <a:solidFill>
                            <a:schemeClr val="tx1"/>
                          </a:solidFill>
                          <a:latin typeface="Arial" pitchFamily="34" charset="0"/>
                          <a:ea typeface="Tahoma" panose="020B0604030504040204" pitchFamily="34" charset="0"/>
                          <a:cs typeface="Arial" pitchFamily="34" charset="0"/>
                        </a:rPr>
                        <a:t>OCIOCI (on PACE)</a:t>
                      </a:r>
                    </a:p>
                  </a:txBody>
                  <a:tcPr marL="68580" marR="68580"/>
                </a:tc>
                <a:tc>
                  <a:txBody>
                    <a:bodyPr/>
                    <a:lstStyle/>
                    <a:p>
                      <a:r>
                        <a:rPr lang="en-US" sz="1050" b="1" dirty="0">
                          <a:latin typeface="Arial" pitchFamily="34" charset="0"/>
                          <a:ea typeface="Tahoma" panose="020B0604030504040204" pitchFamily="34" charset="0"/>
                          <a:cs typeface="Arial" pitchFamily="34" charset="0"/>
                        </a:rPr>
                        <a:t>-</a:t>
                      </a:r>
                    </a:p>
                  </a:txBody>
                  <a:tcPr marL="68580" marR="68580"/>
                </a:tc>
                <a:tc>
                  <a:txBody>
                    <a:bodyPr/>
                    <a:lstStyle/>
                    <a:p>
                      <a:r>
                        <a:rPr lang="en-US" sz="1050" b="1" dirty="0">
                          <a:latin typeface="Arial" pitchFamily="34" charset="0"/>
                          <a:ea typeface="Tahoma" panose="020B0604030504040204" pitchFamily="34" charset="0"/>
                          <a:cs typeface="Arial" pitchFamily="34" charset="0"/>
                        </a:rPr>
                        <a:t>0.34-2.26</a:t>
                      </a:r>
                    </a:p>
                  </a:txBody>
                  <a:tcPr marL="68580" marR="68580"/>
                </a:tc>
                <a:tc>
                  <a:txBody>
                    <a:bodyPr/>
                    <a:lstStyle/>
                    <a:p>
                      <a:r>
                        <a:rPr lang="en-US" sz="1050" b="1" dirty="0">
                          <a:latin typeface="Arial" pitchFamily="34" charset="0"/>
                          <a:ea typeface="Tahoma" panose="020B0604030504040204" pitchFamily="34" charset="0"/>
                          <a:cs typeface="Arial" pitchFamily="34" charset="0"/>
                        </a:rPr>
                        <a:t>-</a:t>
                      </a:r>
                    </a:p>
                  </a:txBody>
                  <a:tcPr marL="68580" marR="68580"/>
                </a:tc>
                <a:tc>
                  <a:txBody>
                    <a:bodyPr/>
                    <a:lstStyle/>
                    <a:p>
                      <a:r>
                        <a:rPr lang="en-US" sz="1050" b="1" dirty="0">
                          <a:latin typeface="Arial" pitchFamily="34" charset="0"/>
                          <a:ea typeface="Tahoma" panose="020B0604030504040204" pitchFamily="34" charset="0"/>
                          <a:cs typeface="Arial" pitchFamily="34" charset="0"/>
                        </a:rPr>
                        <a:t>1000</a:t>
                      </a:r>
                    </a:p>
                  </a:txBody>
                  <a:tcPr marL="68580" marR="68580"/>
                </a:tc>
                <a:tc>
                  <a:txBody>
                    <a:bodyPr/>
                    <a:lstStyle/>
                    <a:p>
                      <a:endParaRPr lang="en-US" sz="1050" b="1">
                        <a:latin typeface="Arial" pitchFamily="34" charset="0"/>
                        <a:cs typeface="Arial" pitchFamily="34" charset="0"/>
                      </a:endParaRPr>
                    </a:p>
                  </a:txBody>
                  <a:tcPr marL="68580" marR="68580"/>
                </a:tc>
                <a:tc>
                  <a:txBody>
                    <a:bodyPr/>
                    <a:lstStyle/>
                    <a:p>
                      <a:r>
                        <a:rPr lang="en-US" sz="1050" b="1" dirty="0">
                          <a:latin typeface="Arial" pitchFamily="34" charset="0"/>
                          <a:ea typeface="Tahoma" panose="020B0604030504040204" pitchFamily="34" charset="0"/>
                          <a:cs typeface="Arial" pitchFamily="34" charset="0"/>
                        </a:rPr>
                        <a:t>-</a:t>
                      </a:r>
                    </a:p>
                  </a:txBody>
                  <a:tcPr marL="68580" marR="68580"/>
                </a:tc>
                <a:tc>
                  <a:txBody>
                    <a:bodyPr/>
                    <a:lstStyle/>
                    <a:p>
                      <a:r>
                        <a:rPr lang="en-US" sz="1050" b="1" dirty="0">
                          <a:latin typeface="Arial" pitchFamily="34" charset="0"/>
                          <a:ea typeface="Tahoma" panose="020B0604030504040204" pitchFamily="34" charset="0"/>
                          <a:cs typeface="Arial" pitchFamily="34" charset="0"/>
                        </a:rPr>
                        <a:t>2</a:t>
                      </a:r>
                    </a:p>
                  </a:txBody>
                  <a:tcPr marL="68580" marR="68580"/>
                </a:tc>
                <a:tc>
                  <a:txBody>
                    <a:bodyPr/>
                    <a:lstStyle/>
                    <a:p>
                      <a:r>
                        <a:rPr lang="en-US" sz="1050" b="1" i="0" kern="1200" dirty="0">
                          <a:solidFill>
                            <a:schemeClr val="tx1"/>
                          </a:solidFill>
                          <a:effectLst/>
                          <a:latin typeface="Arial" pitchFamily="34" charset="0"/>
                          <a:ea typeface="Tahoma" panose="020B0604030504040204" pitchFamily="34" charset="0"/>
                          <a:cs typeface="Arial" pitchFamily="34" charset="0"/>
                        </a:rPr>
                        <a:t>PACE</a:t>
                      </a:r>
                      <a:endParaRPr lang="en-US" sz="1050" b="1" dirty="0">
                        <a:latin typeface="Arial" pitchFamily="34" charset="0"/>
                        <a:ea typeface="Tahoma" panose="020B0604030504040204" pitchFamily="34" charset="0"/>
                        <a:cs typeface="Arial" pitchFamily="34" charset="0"/>
                      </a:endParaRPr>
                    </a:p>
                  </a:txBody>
                  <a:tcPr marL="68580" marR="68580"/>
                </a:tc>
                <a:extLst>
                  <a:ext uri="{0D108BD9-81ED-4DB2-BD59-A6C34878D82A}">
                    <a16:rowId xmlns:a16="http://schemas.microsoft.com/office/drawing/2014/main" val="2954697756"/>
                  </a:ext>
                </a:extLst>
              </a:tr>
              <a:tr h="378720">
                <a:tc>
                  <a:txBody>
                    <a:bodyPr/>
                    <a:lstStyle/>
                    <a:p>
                      <a:r>
                        <a:rPr lang="en-US" sz="1050" b="1" dirty="0">
                          <a:latin typeface="Arial" pitchFamily="34" charset="0"/>
                          <a:ea typeface="Tahoma" panose="020B0604030504040204" pitchFamily="34" charset="0"/>
                          <a:cs typeface="Arial" pitchFamily="34" charset="0"/>
                        </a:rPr>
                        <a:t>TEMPO</a:t>
                      </a:r>
                    </a:p>
                  </a:txBody>
                  <a:tcPr marL="68580" marR="68580"/>
                </a:tc>
                <a:tc>
                  <a:txBody>
                    <a:bodyPr/>
                    <a:lstStyle/>
                    <a:p>
                      <a:r>
                        <a:rPr lang="en-US" sz="1050" b="1" dirty="0">
                          <a:latin typeface="Arial" pitchFamily="34" charset="0"/>
                          <a:ea typeface="Tahoma" panose="020B0604030504040204" pitchFamily="34" charset="0"/>
                          <a:cs typeface="Arial" pitchFamily="34" charset="0"/>
                        </a:rPr>
                        <a:t>666</a:t>
                      </a:r>
                    </a:p>
                  </a:txBody>
                  <a:tcPr marL="68580" marR="68580"/>
                </a:tc>
                <a:tc>
                  <a:txBody>
                    <a:bodyPr/>
                    <a:lstStyle/>
                    <a:p>
                      <a:r>
                        <a:rPr lang="en-US" sz="1050" b="1" dirty="0">
                          <a:latin typeface="Arial" pitchFamily="34" charset="0"/>
                          <a:ea typeface="Tahoma" panose="020B0604030504040204" pitchFamily="34" charset="0"/>
                          <a:cs typeface="Arial" pitchFamily="34" charset="0"/>
                        </a:rPr>
                        <a:t>0.29-0.74</a:t>
                      </a:r>
                    </a:p>
                  </a:txBody>
                  <a:tcPr marL="68580" marR="68580"/>
                </a:tc>
                <a:tc>
                  <a:txBody>
                    <a:bodyPr/>
                    <a:lstStyle/>
                    <a:p>
                      <a:r>
                        <a:rPr lang="en-US" sz="1050" b="1" dirty="0">
                          <a:latin typeface="Arial" pitchFamily="34" charset="0"/>
                          <a:ea typeface="Tahoma" panose="020B0604030504040204" pitchFamily="34" charset="0"/>
                          <a:cs typeface="Arial" pitchFamily="34" charset="0"/>
                        </a:rPr>
                        <a:t>0.0002</a:t>
                      </a:r>
                    </a:p>
                  </a:txBody>
                  <a:tcPr marL="68580" marR="68580"/>
                </a:tc>
                <a:tc>
                  <a:txBody>
                    <a:bodyPr/>
                    <a:lstStyle/>
                    <a:p>
                      <a:r>
                        <a:rPr lang="en-US" sz="1050" b="1" dirty="0">
                          <a:latin typeface="Arial" pitchFamily="34" charset="0"/>
                          <a:ea typeface="Tahoma" panose="020B0604030504040204" pitchFamily="34" charset="0"/>
                          <a:cs typeface="Arial" pitchFamily="34" charset="0"/>
                        </a:rPr>
                        <a:t>4400</a:t>
                      </a:r>
                    </a:p>
                  </a:txBody>
                  <a:tcPr marL="68580" marR="68580"/>
                </a:tc>
                <a:tc>
                  <a:txBody>
                    <a:bodyPr/>
                    <a:lstStyle/>
                    <a:p>
                      <a:endParaRPr lang="en-US" sz="1050" b="1" dirty="0">
                        <a:latin typeface="Arial" pitchFamily="34" charset="0"/>
                        <a:cs typeface="Arial" pitchFamily="34" charset="0"/>
                      </a:endParaRPr>
                    </a:p>
                  </a:txBody>
                  <a:tcPr marL="68580" marR="68580"/>
                </a:tc>
                <a:tc>
                  <a:txBody>
                    <a:bodyPr/>
                    <a:lstStyle/>
                    <a:p>
                      <a:r>
                        <a:rPr lang="en-US" sz="1050" b="1" dirty="0">
                          <a:latin typeface="Arial" pitchFamily="34" charset="0"/>
                          <a:ea typeface="Tahoma" panose="020B0604030504040204" pitchFamily="34" charset="0"/>
                          <a:cs typeface="Arial" pitchFamily="34" charset="0"/>
                        </a:rPr>
                        <a:t>-</a:t>
                      </a:r>
                    </a:p>
                  </a:txBody>
                  <a:tcPr marL="68580" marR="68580"/>
                </a:tc>
                <a:tc>
                  <a:txBody>
                    <a:bodyPr/>
                    <a:lstStyle/>
                    <a:p>
                      <a:r>
                        <a:rPr lang="en-US" sz="1050" b="1" dirty="0">
                          <a:latin typeface="Arial" pitchFamily="34" charset="0"/>
                          <a:ea typeface="Tahoma" panose="020B0604030504040204" pitchFamily="34" charset="0"/>
                          <a:cs typeface="Arial" pitchFamily="34" charset="0"/>
                        </a:rPr>
                        <a:t>-</a:t>
                      </a:r>
                    </a:p>
                  </a:txBody>
                  <a:tcPr marL="68580" marR="68580"/>
                </a:tc>
                <a:tc>
                  <a:txBody>
                    <a:bodyPr/>
                    <a:lstStyle/>
                    <a:p>
                      <a:r>
                        <a:rPr lang="en-US" sz="1050" b="1" dirty="0">
                          <a:latin typeface="Arial" pitchFamily="34" charset="0"/>
                          <a:ea typeface="Tahoma" panose="020B0604030504040204" pitchFamily="34" charset="0"/>
                          <a:cs typeface="Arial" pitchFamily="34" charset="0"/>
                        </a:rPr>
                        <a:t>TEMPO</a:t>
                      </a:r>
                    </a:p>
                  </a:txBody>
                  <a:tcPr marL="68580" marR="68580"/>
                </a:tc>
                <a:extLst>
                  <a:ext uri="{0D108BD9-81ED-4DB2-BD59-A6C34878D82A}">
                    <a16:rowId xmlns:a16="http://schemas.microsoft.com/office/drawing/2014/main" val="3327660530"/>
                  </a:ext>
                </a:extLst>
              </a:tr>
              <a:tr h="430881">
                <a:tc>
                  <a:txBody>
                    <a:bodyPr/>
                    <a:lstStyle/>
                    <a:p>
                      <a:r>
                        <a:rPr lang="en-US" sz="1050" b="1" dirty="0">
                          <a:latin typeface="Arial" pitchFamily="34" charset="0"/>
                          <a:ea typeface="Tahoma" panose="020B0604030504040204" pitchFamily="34" charset="0"/>
                          <a:cs typeface="Arial" pitchFamily="34" charset="0"/>
                        </a:rPr>
                        <a:t>UVN</a:t>
                      </a:r>
                    </a:p>
                    <a:p>
                      <a:r>
                        <a:rPr lang="en-US" sz="1050" b="1" dirty="0">
                          <a:latin typeface="Arial" pitchFamily="34" charset="0"/>
                          <a:ea typeface="Tahoma" panose="020B0604030504040204" pitchFamily="34" charset="0"/>
                          <a:cs typeface="Arial" pitchFamily="34" charset="0"/>
                        </a:rPr>
                        <a:t>(Sentinel-4)</a:t>
                      </a:r>
                    </a:p>
                  </a:txBody>
                  <a:tcPr marL="68580" marR="68580"/>
                </a:tc>
                <a:tc>
                  <a:txBody>
                    <a:bodyPr/>
                    <a:lstStyle/>
                    <a:p>
                      <a:r>
                        <a:rPr lang="en-US" sz="1050" b="1" dirty="0">
                          <a:latin typeface="Arial" pitchFamily="34" charset="0"/>
                          <a:ea typeface="Tahoma" panose="020B0604030504040204" pitchFamily="34" charset="0"/>
                          <a:cs typeface="Arial" pitchFamily="34" charset="0"/>
                        </a:rPr>
                        <a:t>598</a:t>
                      </a:r>
                    </a:p>
                  </a:txBody>
                  <a:tcPr marL="68580" marR="68580"/>
                </a:tc>
                <a:tc>
                  <a:txBody>
                    <a:bodyPr/>
                    <a:lstStyle/>
                    <a:p>
                      <a:r>
                        <a:rPr lang="en-US" sz="1050" b="1" dirty="0">
                          <a:latin typeface="Arial" pitchFamily="34" charset="0"/>
                          <a:ea typeface="Tahoma" panose="020B0604030504040204" pitchFamily="34" charset="0"/>
                          <a:cs typeface="Arial" pitchFamily="34" charset="0"/>
                        </a:rPr>
                        <a:t>0.31-0.78</a:t>
                      </a:r>
                    </a:p>
                  </a:txBody>
                  <a:tcPr marL="68580" marR="68580"/>
                </a:tc>
                <a:tc>
                  <a:txBody>
                    <a:bodyPr/>
                    <a:lstStyle/>
                    <a:p>
                      <a:r>
                        <a:rPr lang="en-US" sz="1050" b="1" dirty="0">
                          <a:latin typeface="Arial" pitchFamily="34" charset="0"/>
                          <a:ea typeface="Tahoma" panose="020B0604030504040204" pitchFamily="34" charset="0"/>
                          <a:cs typeface="Arial" pitchFamily="34" charset="0"/>
                        </a:rPr>
                        <a:t>0.00012-0.005</a:t>
                      </a:r>
                    </a:p>
                  </a:txBody>
                  <a:tcPr marL="68580" marR="68580"/>
                </a:tc>
                <a:tc>
                  <a:txBody>
                    <a:bodyPr/>
                    <a:lstStyle/>
                    <a:p>
                      <a:r>
                        <a:rPr lang="en-US" sz="1050" b="1" dirty="0">
                          <a:latin typeface="Arial" pitchFamily="34" charset="0"/>
                          <a:ea typeface="Tahoma" panose="020B0604030504040204" pitchFamily="34" charset="0"/>
                          <a:cs typeface="Arial" pitchFamily="34" charset="0"/>
                        </a:rPr>
                        <a:t>8000</a:t>
                      </a:r>
                    </a:p>
                  </a:txBody>
                  <a:tcPr marL="68580" marR="68580"/>
                </a:tc>
                <a:tc>
                  <a:txBody>
                    <a:bodyPr/>
                    <a:lstStyle/>
                    <a:p>
                      <a:endParaRPr lang="en-US" sz="1050" b="1" dirty="0">
                        <a:latin typeface="Arial" pitchFamily="34" charset="0"/>
                        <a:cs typeface="Arial" pitchFamily="34" charset="0"/>
                      </a:endParaRPr>
                    </a:p>
                  </a:txBody>
                  <a:tcPr marL="68580" marR="68580"/>
                </a:tc>
                <a:tc>
                  <a:txBody>
                    <a:bodyPr/>
                    <a:lstStyle/>
                    <a:p>
                      <a:r>
                        <a:rPr lang="en-US" sz="1050" b="1" dirty="0">
                          <a:latin typeface="Arial" pitchFamily="34" charset="0"/>
                          <a:ea typeface="Tahoma" panose="020B0604030504040204" pitchFamily="34" charset="0"/>
                          <a:cs typeface="Arial" pitchFamily="34" charset="0"/>
                        </a:rPr>
                        <a:t>-</a:t>
                      </a:r>
                    </a:p>
                  </a:txBody>
                  <a:tcPr marL="68580" marR="68580"/>
                </a:tc>
                <a:tc>
                  <a:txBody>
                    <a:bodyPr/>
                    <a:lstStyle/>
                    <a:p>
                      <a:r>
                        <a:rPr lang="en-US" sz="1050" b="1" dirty="0">
                          <a:latin typeface="Arial" pitchFamily="34" charset="0"/>
                          <a:ea typeface="Tahoma" panose="020B0604030504040204" pitchFamily="34" charset="0"/>
                          <a:cs typeface="Arial" pitchFamily="34" charset="0"/>
                        </a:rPr>
                        <a:t>0.04166</a:t>
                      </a:r>
                    </a:p>
                  </a:txBody>
                  <a:tcPr marL="68580" marR="68580"/>
                </a:tc>
                <a:tc>
                  <a:txBody>
                    <a:bodyPr/>
                    <a:lstStyle/>
                    <a:p>
                      <a:r>
                        <a:rPr lang="en-US" sz="1050" b="1" i="0" kern="1200" dirty="0">
                          <a:solidFill>
                            <a:schemeClr val="tx1"/>
                          </a:solidFill>
                          <a:effectLst/>
                          <a:latin typeface="Arial" pitchFamily="34" charset="0"/>
                          <a:ea typeface="Tahoma" panose="020B0604030504040204" pitchFamily="34" charset="0"/>
                          <a:cs typeface="Arial" pitchFamily="34" charset="0"/>
                        </a:rPr>
                        <a:t>MTG-S1, MTG-S2</a:t>
                      </a:r>
                      <a:endParaRPr lang="en-US" sz="1050" b="1" dirty="0">
                        <a:latin typeface="Arial" pitchFamily="34" charset="0"/>
                        <a:ea typeface="Tahoma" panose="020B0604030504040204" pitchFamily="34" charset="0"/>
                        <a:cs typeface="Arial" pitchFamily="34" charset="0"/>
                      </a:endParaRPr>
                    </a:p>
                  </a:txBody>
                  <a:tcPr marL="68580" marR="68580"/>
                </a:tc>
                <a:extLst>
                  <a:ext uri="{0D108BD9-81ED-4DB2-BD59-A6C34878D82A}">
                    <a16:rowId xmlns:a16="http://schemas.microsoft.com/office/drawing/2014/main" val="1859864017"/>
                  </a:ext>
                </a:extLst>
              </a:tr>
              <a:tr h="5984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1" dirty="0">
                          <a:latin typeface="Arial" pitchFamily="34" charset="0"/>
                          <a:ea typeface="Tahoma" panose="020B0604030504040204" pitchFamily="34" charset="0"/>
                          <a:cs typeface="Arial" pitchFamily="34" charset="0"/>
                        </a:rPr>
                        <a:t>UVNS</a:t>
                      </a:r>
                    </a:p>
                    <a:p>
                      <a:pPr marL="0" marR="0" indent="0" algn="l" defTabSz="914400" rtl="0" eaLnBrk="1" fontAlgn="auto" latinLnBrk="0" hangingPunct="1">
                        <a:lnSpc>
                          <a:spcPct val="100000"/>
                        </a:lnSpc>
                        <a:spcBef>
                          <a:spcPts val="0"/>
                        </a:spcBef>
                        <a:spcAft>
                          <a:spcPts val="0"/>
                        </a:spcAft>
                        <a:buClrTx/>
                        <a:buSzTx/>
                        <a:buFontTx/>
                        <a:buNone/>
                        <a:tabLst/>
                        <a:defRPr/>
                      </a:pPr>
                      <a:r>
                        <a:rPr lang="en-US" sz="1050" b="1" dirty="0">
                          <a:latin typeface="Arial" pitchFamily="34" charset="0"/>
                          <a:ea typeface="Tahoma" panose="020B0604030504040204" pitchFamily="34" charset="0"/>
                          <a:cs typeface="Arial" pitchFamily="34" charset="0"/>
                        </a:rPr>
                        <a:t>(Sentinel-5)</a:t>
                      </a:r>
                    </a:p>
                  </a:txBody>
                  <a:tcPr marL="68580" marR="68580"/>
                </a:tc>
                <a:tc>
                  <a:txBody>
                    <a:bodyPr/>
                    <a:lstStyle/>
                    <a:p>
                      <a:r>
                        <a:rPr lang="en-US" sz="1050" b="1" i="0" kern="1200" dirty="0">
                          <a:solidFill>
                            <a:schemeClr val="tx1"/>
                          </a:solidFill>
                          <a:effectLst/>
                          <a:latin typeface="Arial" pitchFamily="34" charset="0"/>
                          <a:ea typeface="Tahoma" panose="020B0604030504040204" pitchFamily="34" charset="0"/>
                          <a:cs typeface="Arial" pitchFamily="34" charset="0"/>
                        </a:rPr>
                        <a:t>3936</a:t>
                      </a:r>
                      <a:endParaRPr lang="en-US" sz="1050" b="1" dirty="0">
                        <a:latin typeface="Arial" pitchFamily="34" charset="0"/>
                        <a:ea typeface="Tahoma" panose="020B0604030504040204" pitchFamily="34" charset="0"/>
                        <a:cs typeface="Arial" pitchFamily="34" charset="0"/>
                      </a:endParaRPr>
                    </a:p>
                  </a:txBody>
                  <a:tcPr marL="68580" marR="68580"/>
                </a:tc>
                <a:tc>
                  <a:txBody>
                    <a:bodyPr/>
                    <a:lstStyle/>
                    <a:p>
                      <a:r>
                        <a:rPr lang="en-US" sz="1050" b="1" dirty="0">
                          <a:latin typeface="Arial" pitchFamily="34" charset="0"/>
                          <a:ea typeface="Tahoma" panose="020B0604030504040204" pitchFamily="34" charset="0"/>
                          <a:cs typeface="Arial" pitchFamily="34" charset="0"/>
                        </a:rPr>
                        <a:t>0.27-2.39</a:t>
                      </a:r>
                    </a:p>
                  </a:txBody>
                  <a:tcPr marL="68580" marR="68580"/>
                </a:tc>
                <a:tc>
                  <a:txBody>
                    <a:bodyPr/>
                    <a:lstStyle/>
                    <a:p>
                      <a:r>
                        <a:rPr lang="en-US" sz="1050" b="1" dirty="0">
                          <a:latin typeface="Arial" pitchFamily="34" charset="0"/>
                          <a:ea typeface="Tahoma" panose="020B0604030504040204" pitchFamily="34" charset="0"/>
                          <a:cs typeface="Arial" pitchFamily="34" charset="0"/>
                        </a:rPr>
                        <a:t>0.00025-0.001</a:t>
                      </a:r>
                    </a:p>
                  </a:txBody>
                  <a:tcPr marL="68580" marR="68580"/>
                </a:tc>
                <a:tc>
                  <a:txBody>
                    <a:bodyPr/>
                    <a:lstStyle/>
                    <a:p>
                      <a:r>
                        <a:rPr lang="en-US" sz="1050" b="1" dirty="0">
                          <a:latin typeface="Arial" pitchFamily="34" charset="0"/>
                          <a:ea typeface="Tahoma" panose="020B0604030504040204" pitchFamily="34" charset="0"/>
                          <a:cs typeface="Arial" pitchFamily="34" charset="0"/>
                        </a:rPr>
                        <a:t>7000-28000</a:t>
                      </a:r>
                    </a:p>
                  </a:txBody>
                  <a:tcPr marL="68580" marR="68580"/>
                </a:tc>
                <a:tc>
                  <a:txBody>
                    <a:bodyPr/>
                    <a:lstStyle/>
                    <a:p>
                      <a:endParaRPr lang="en-US" sz="1050" b="1" dirty="0">
                        <a:latin typeface="Arial" pitchFamily="34" charset="0"/>
                        <a:cs typeface="Arial" pitchFamily="34" charset="0"/>
                      </a:endParaRPr>
                    </a:p>
                  </a:txBody>
                  <a:tcPr marL="68580" marR="68580"/>
                </a:tc>
                <a:tc>
                  <a:txBody>
                    <a:bodyPr/>
                    <a:lstStyle/>
                    <a:p>
                      <a:r>
                        <a:rPr lang="en-US" sz="1050" b="1" dirty="0">
                          <a:latin typeface="Arial" pitchFamily="34" charset="0"/>
                          <a:ea typeface="Tahoma" panose="020B0604030504040204" pitchFamily="34" charset="0"/>
                          <a:cs typeface="Arial" pitchFamily="34" charset="0"/>
                        </a:rPr>
                        <a:t>2715</a:t>
                      </a:r>
                    </a:p>
                  </a:txBody>
                  <a:tcPr marL="68580" marR="68580"/>
                </a:tc>
                <a:tc>
                  <a:txBody>
                    <a:bodyPr/>
                    <a:lstStyle/>
                    <a:p>
                      <a:r>
                        <a:rPr lang="en-US" sz="1050" b="1" dirty="0">
                          <a:latin typeface="Arial" pitchFamily="34" charset="0"/>
                          <a:ea typeface="Tahoma" panose="020B0604030504040204" pitchFamily="34" charset="0"/>
                          <a:cs typeface="Arial" pitchFamily="34" charset="0"/>
                        </a:rPr>
                        <a:t>1</a:t>
                      </a: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1" i="0" kern="1200" dirty="0" err="1">
                          <a:solidFill>
                            <a:schemeClr val="tx1"/>
                          </a:solidFill>
                          <a:effectLst/>
                          <a:latin typeface="Arial" pitchFamily="34" charset="0"/>
                          <a:ea typeface="Tahoma" panose="020B0604030504040204" pitchFamily="34" charset="0"/>
                          <a:cs typeface="Arial" pitchFamily="34" charset="0"/>
                        </a:rPr>
                        <a:t>MetOp</a:t>
                      </a:r>
                      <a:r>
                        <a:rPr lang="en-US" sz="1050" b="1" i="0" kern="1200" dirty="0">
                          <a:solidFill>
                            <a:schemeClr val="tx1"/>
                          </a:solidFill>
                          <a:effectLst/>
                          <a:latin typeface="Arial" pitchFamily="34" charset="0"/>
                          <a:ea typeface="Tahoma" panose="020B0604030504040204" pitchFamily="34" charset="0"/>
                          <a:cs typeface="Arial" pitchFamily="34" charset="0"/>
                        </a:rPr>
                        <a:t>-SG A1, </a:t>
                      </a:r>
                      <a:r>
                        <a:rPr lang="en-US" sz="1050" b="1" i="0" kern="1200" dirty="0" err="1">
                          <a:solidFill>
                            <a:schemeClr val="tx1"/>
                          </a:solidFill>
                          <a:effectLst/>
                          <a:latin typeface="Arial" pitchFamily="34" charset="0"/>
                          <a:ea typeface="Tahoma" panose="020B0604030504040204" pitchFamily="34" charset="0"/>
                          <a:cs typeface="Arial" pitchFamily="34" charset="0"/>
                        </a:rPr>
                        <a:t>Metop</a:t>
                      </a:r>
                      <a:r>
                        <a:rPr lang="en-US" sz="1050" b="1" i="0" kern="1200" dirty="0">
                          <a:solidFill>
                            <a:schemeClr val="tx1"/>
                          </a:solidFill>
                          <a:effectLst/>
                          <a:latin typeface="Arial" pitchFamily="34" charset="0"/>
                          <a:ea typeface="Tahoma" panose="020B0604030504040204" pitchFamily="34" charset="0"/>
                          <a:cs typeface="Arial" pitchFamily="34" charset="0"/>
                        </a:rPr>
                        <a:t>-SG A2, </a:t>
                      </a:r>
                      <a:r>
                        <a:rPr lang="en-US" sz="1050" b="1" i="0" kern="1200" dirty="0" err="1">
                          <a:solidFill>
                            <a:schemeClr val="tx1"/>
                          </a:solidFill>
                          <a:effectLst/>
                          <a:latin typeface="Arial" pitchFamily="34" charset="0"/>
                          <a:ea typeface="Tahoma" panose="020B0604030504040204" pitchFamily="34" charset="0"/>
                          <a:cs typeface="Arial" pitchFamily="34" charset="0"/>
                        </a:rPr>
                        <a:t>Metop</a:t>
                      </a:r>
                      <a:r>
                        <a:rPr lang="en-US" sz="1050" b="1" i="0" kern="1200" dirty="0">
                          <a:solidFill>
                            <a:schemeClr val="tx1"/>
                          </a:solidFill>
                          <a:effectLst/>
                          <a:latin typeface="Arial" pitchFamily="34" charset="0"/>
                          <a:ea typeface="Tahoma" panose="020B0604030504040204" pitchFamily="34" charset="0"/>
                          <a:cs typeface="Arial" pitchFamily="34" charset="0"/>
                        </a:rPr>
                        <a:t>-SG A3</a:t>
                      </a:r>
                      <a:endParaRPr lang="en-US" sz="1050" b="1" dirty="0">
                        <a:latin typeface="Arial" pitchFamily="34" charset="0"/>
                        <a:ea typeface="Tahoma" panose="020B0604030504040204" pitchFamily="34" charset="0"/>
                        <a:cs typeface="Arial" pitchFamily="34" charset="0"/>
                      </a:endParaRPr>
                    </a:p>
                  </a:txBody>
                  <a:tcPr marL="68580" marR="68580"/>
                </a:tc>
                <a:extLst>
                  <a:ext uri="{0D108BD9-81ED-4DB2-BD59-A6C34878D82A}">
                    <a16:rowId xmlns:a16="http://schemas.microsoft.com/office/drawing/2014/main" val="3230023130"/>
                  </a:ext>
                </a:extLst>
              </a:tr>
              <a:tr h="263316">
                <a:tc>
                  <a:txBody>
                    <a:bodyPr/>
                    <a:lstStyle/>
                    <a:p>
                      <a:r>
                        <a:rPr lang="en-US" sz="1050" b="1" dirty="0">
                          <a:latin typeface="Arial" pitchFamily="34" charset="0"/>
                          <a:ea typeface="Tahoma" panose="020B0604030504040204" pitchFamily="34" charset="0"/>
                          <a:cs typeface="Arial" pitchFamily="34" charset="0"/>
                        </a:rPr>
                        <a:t>IASI-NG</a:t>
                      </a:r>
                    </a:p>
                  </a:txBody>
                  <a:tcPr marL="68580" marR="68580"/>
                </a:tc>
                <a:tc>
                  <a:txBody>
                    <a:bodyPr/>
                    <a:lstStyle/>
                    <a:p>
                      <a:r>
                        <a:rPr lang="en-US" sz="1050" b="1" dirty="0">
                          <a:latin typeface="Arial" pitchFamily="34" charset="0"/>
                          <a:ea typeface="Tahoma" panose="020B0604030504040204" pitchFamily="34" charset="0"/>
                          <a:cs typeface="Arial" pitchFamily="34" charset="0"/>
                        </a:rPr>
                        <a:t>16921</a:t>
                      </a:r>
                    </a:p>
                  </a:txBody>
                  <a:tcPr marL="68580" marR="68580"/>
                </a:tc>
                <a:tc>
                  <a:txBody>
                    <a:bodyPr/>
                    <a:lstStyle/>
                    <a:p>
                      <a:r>
                        <a:rPr lang="en-US" sz="1050" b="1" dirty="0">
                          <a:latin typeface="Arial" pitchFamily="34" charset="0"/>
                          <a:ea typeface="Tahoma" panose="020B0604030504040204" pitchFamily="34" charset="0"/>
                          <a:cs typeface="Arial" pitchFamily="34" charset="0"/>
                        </a:rPr>
                        <a:t>3.62-50.5</a:t>
                      </a:r>
                    </a:p>
                  </a:txBody>
                  <a:tcPr marL="68580" marR="68580"/>
                </a:tc>
                <a:tc>
                  <a:txBody>
                    <a:bodyPr/>
                    <a:lstStyle/>
                    <a:p>
                      <a:r>
                        <a:rPr lang="en-US" sz="1050" b="1" dirty="0">
                          <a:latin typeface="Arial" pitchFamily="34" charset="0"/>
                          <a:ea typeface="Tahoma" panose="020B0604030504040204" pitchFamily="34" charset="0"/>
                          <a:cs typeface="Arial" pitchFamily="34" charset="0"/>
                        </a:rPr>
                        <a:t>-</a:t>
                      </a:r>
                    </a:p>
                  </a:txBody>
                  <a:tcPr marL="68580" marR="68580"/>
                </a:tc>
                <a:tc>
                  <a:txBody>
                    <a:bodyPr/>
                    <a:lstStyle/>
                    <a:p>
                      <a:r>
                        <a:rPr lang="en-US" sz="1050" b="1" dirty="0">
                          <a:latin typeface="Arial" pitchFamily="34" charset="0"/>
                          <a:ea typeface="Tahoma" panose="020B0604030504040204" pitchFamily="34" charset="0"/>
                          <a:cs typeface="Arial" pitchFamily="34" charset="0"/>
                        </a:rPr>
                        <a:t>25000</a:t>
                      </a:r>
                    </a:p>
                  </a:txBody>
                  <a:tcPr marL="68580" marR="68580"/>
                </a:tc>
                <a:tc>
                  <a:txBody>
                    <a:bodyPr/>
                    <a:lstStyle/>
                    <a:p>
                      <a:endParaRPr lang="en-US" sz="1050" b="1" dirty="0">
                        <a:latin typeface="Arial" pitchFamily="34" charset="0"/>
                        <a:ea typeface="Tahoma" panose="020B0604030504040204" pitchFamily="34" charset="0"/>
                        <a:cs typeface="Arial" pitchFamily="34" charset="0"/>
                      </a:endParaRPr>
                    </a:p>
                  </a:txBody>
                  <a:tcPr marL="68580" marR="68580"/>
                </a:tc>
                <a:tc>
                  <a:txBody>
                    <a:bodyPr/>
                    <a:lstStyle/>
                    <a:p>
                      <a:r>
                        <a:rPr lang="en-US" sz="1050" b="1" dirty="0">
                          <a:latin typeface="Arial" pitchFamily="34" charset="0"/>
                          <a:ea typeface="Tahoma" panose="020B0604030504040204" pitchFamily="34" charset="0"/>
                          <a:cs typeface="Arial" pitchFamily="34" charset="0"/>
                        </a:rPr>
                        <a:t>2130</a:t>
                      </a:r>
                    </a:p>
                  </a:txBody>
                  <a:tcPr marL="68580" marR="68580"/>
                </a:tc>
                <a:tc>
                  <a:txBody>
                    <a:bodyPr/>
                    <a:lstStyle/>
                    <a:p>
                      <a:r>
                        <a:rPr lang="en-US" sz="1050" b="1" dirty="0">
                          <a:latin typeface="Arial" pitchFamily="34" charset="0"/>
                          <a:ea typeface="Tahoma" panose="020B0604030504040204" pitchFamily="34" charset="0"/>
                          <a:cs typeface="Arial" pitchFamily="34" charset="0"/>
                        </a:rPr>
                        <a:t>-</a:t>
                      </a:r>
                    </a:p>
                  </a:txBody>
                  <a:tcPr marL="68580" marR="68580"/>
                </a:tc>
                <a:tc>
                  <a:txBody>
                    <a:bodyPr/>
                    <a:lstStyle/>
                    <a:p>
                      <a:r>
                        <a:rPr lang="en-US" sz="1050" b="1" dirty="0">
                          <a:latin typeface="Arial" pitchFamily="34" charset="0"/>
                          <a:ea typeface="Tahoma" panose="020B0604030504040204" pitchFamily="34" charset="0"/>
                          <a:cs typeface="Arial" pitchFamily="34" charset="0"/>
                        </a:rPr>
                        <a:t>same</a:t>
                      </a:r>
                    </a:p>
                  </a:txBody>
                  <a:tcPr marL="68580" marR="68580"/>
                </a:tc>
                <a:extLst>
                  <a:ext uri="{0D108BD9-81ED-4DB2-BD59-A6C34878D82A}">
                    <a16:rowId xmlns:a16="http://schemas.microsoft.com/office/drawing/2014/main" val="65729383"/>
                  </a:ext>
                </a:extLst>
              </a:tr>
              <a:tr h="271295">
                <a:tc>
                  <a:txBody>
                    <a:bodyPr/>
                    <a:lstStyle/>
                    <a:p>
                      <a:r>
                        <a:rPr lang="en-US" sz="1050" b="1" dirty="0">
                          <a:latin typeface="Arial" pitchFamily="34" charset="0"/>
                          <a:ea typeface="Tahoma" panose="020B0604030504040204" pitchFamily="34" charset="0"/>
                          <a:cs typeface="Arial" pitchFamily="34" charset="0"/>
                        </a:rPr>
                        <a:t>AVIRIS</a:t>
                      </a:r>
                    </a:p>
                  </a:txBody>
                  <a:tcPr marL="68580" marR="68580"/>
                </a:tc>
                <a:tc>
                  <a:txBody>
                    <a:bodyPr/>
                    <a:lstStyle/>
                    <a:p>
                      <a:r>
                        <a:rPr kumimoji="1" lang="en-US" sz="1100" b="1" i="0" kern="1200" dirty="0">
                          <a:solidFill>
                            <a:schemeClr val="tx1"/>
                          </a:solidFill>
                          <a:effectLst/>
                          <a:latin typeface="Arial" panose="020B0604020202020204" pitchFamily="34" charset="0"/>
                          <a:ea typeface="+mn-ea"/>
                          <a:cs typeface="Arial" panose="020B0604020202020204" pitchFamily="34" charset="0"/>
                        </a:rPr>
                        <a:t>224 </a:t>
                      </a:r>
                      <a:endParaRPr lang="en-US" sz="1100" b="1" dirty="0">
                        <a:latin typeface="Arial" pitchFamily="34" charset="0"/>
                        <a:ea typeface="Tahoma" panose="020B0604030504040204" pitchFamily="34" charset="0"/>
                        <a:cs typeface="Arial" pitchFamily="34" charset="0"/>
                      </a:endParaRP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1" dirty="0">
                          <a:latin typeface="Arial" pitchFamily="34" charset="0"/>
                          <a:ea typeface="Tahoma" panose="020B0604030504040204" pitchFamily="34" charset="0"/>
                          <a:cs typeface="Arial" pitchFamily="34" charset="0"/>
                        </a:rPr>
                        <a:t>0.4-2.5</a:t>
                      </a:r>
                    </a:p>
                  </a:txBody>
                  <a:tcPr marL="68580" marR="68580"/>
                </a:tc>
                <a:tc>
                  <a:txBody>
                    <a:bodyPr/>
                    <a:lstStyle/>
                    <a:p>
                      <a:endParaRPr lang="en-US" sz="1050" b="1" dirty="0">
                        <a:latin typeface="Arial" pitchFamily="34" charset="0"/>
                        <a:ea typeface="Tahoma" panose="020B0604030504040204" pitchFamily="34" charset="0"/>
                        <a:cs typeface="Arial" pitchFamily="34" charset="0"/>
                      </a:endParaRPr>
                    </a:p>
                  </a:txBody>
                  <a:tcPr marL="68580" marR="68580"/>
                </a:tc>
                <a:tc>
                  <a:txBody>
                    <a:bodyPr/>
                    <a:lstStyle/>
                    <a:p>
                      <a:r>
                        <a:rPr lang="en-US" sz="1050" b="1" dirty="0">
                          <a:latin typeface="Arial" pitchFamily="34" charset="0"/>
                          <a:ea typeface="Tahoma" panose="020B0604030504040204" pitchFamily="34" charset="0"/>
                          <a:cs typeface="Arial" pitchFamily="34" charset="0"/>
                        </a:rPr>
                        <a:t>20</a:t>
                      </a:r>
                    </a:p>
                  </a:txBody>
                  <a:tcPr marL="68580" marR="68580"/>
                </a:tc>
                <a:tc>
                  <a:txBody>
                    <a:bodyPr/>
                    <a:lstStyle/>
                    <a:p>
                      <a:endParaRPr lang="en-US" sz="1050" b="1" dirty="0">
                        <a:latin typeface="Arial" pitchFamily="34" charset="0"/>
                        <a:ea typeface="Tahoma" panose="020B0604030504040204" pitchFamily="34" charset="0"/>
                        <a:cs typeface="Arial" pitchFamily="34" charset="0"/>
                      </a:endParaRPr>
                    </a:p>
                  </a:txBody>
                  <a:tcPr marL="68580" marR="68580"/>
                </a:tc>
                <a:tc>
                  <a:txBody>
                    <a:bodyPr/>
                    <a:lstStyle/>
                    <a:p>
                      <a:r>
                        <a:rPr lang="en-US" sz="1050" b="1" dirty="0">
                          <a:latin typeface="Arial" pitchFamily="34" charset="0"/>
                          <a:ea typeface="Tahoma" panose="020B0604030504040204" pitchFamily="34" charset="0"/>
                          <a:cs typeface="Arial" pitchFamily="34" charset="0"/>
                        </a:rPr>
                        <a:t>12</a:t>
                      </a:r>
                    </a:p>
                  </a:txBody>
                  <a:tcPr marL="68580" marR="68580"/>
                </a:tc>
                <a:tc>
                  <a:txBody>
                    <a:bodyPr/>
                    <a:lstStyle/>
                    <a:p>
                      <a:endParaRPr lang="en-US" sz="1050" b="1" dirty="0">
                        <a:latin typeface="Arial" pitchFamily="34" charset="0"/>
                        <a:ea typeface="Tahoma" panose="020B0604030504040204" pitchFamily="34" charset="0"/>
                        <a:cs typeface="Arial" pitchFamily="34" charset="0"/>
                      </a:endParaRPr>
                    </a:p>
                  </a:txBody>
                  <a:tcPr marL="68580" marR="68580"/>
                </a:tc>
                <a:tc>
                  <a:txBody>
                    <a:bodyPr/>
                    <a:lstStyle/>
                    <a:p>
                      <a:r>
                        <a:rPr lang="en-US" sz="1050" b="1" dirty="0">
                          <a:latin typeface="Arial" pitchFamily="34" charset="0"/>
                          <a:ea typeface="Tahoma" panose="020B0604030504040204" pitchFamily="34" charset="0"/>
                          <a:cs typeface="Arial" pitchFamily="34" charset="0"/>
                        </a:rPr>
                        <a:t> ER-2</a:t>
                      </a:r>
                    </a:p>
                  </a:txBody>
                  <a:tcPr marL="68580" marR="68580"/>
                </a:tc>
                <a:extLst>
                  <a:ext uri="{0D108BD9-81ED-4DB2-BD59-A6C34878D82A}">
                    <a16:rowId xmlns:a16="http://schemas.microsoft.com/office/drawing/2014/main" val="3241671332"/>
                  </a:ext>
                </a:extLst>
              </a:tr>
            </a:tbl>
          </a:graphicData>
        </a:graphic>
      </p:graphicFrame>
      <p:sp>
        <p:nvSpPr>
          <p:cNvPr id="7" name="TextBox 6"/>
          <p:cNvSpPr txBox="1"/>
          <p:nvPr/>
        </p:nvSpPr>
        <p:spPr>
          <a:xfrm>
            <a:off x="467544" y="235598"/>
            <a:ext cx="8208912" cy="461665"/>
          </a:xfrm>
          <a:prstGeom prst="rect">
            <a:avLst/>
          </a:prstGeom>
          <a:noFill/>
        </p:spPr>
        <p:txBody>
          <a:bodyPr wrap="square" rtlCol="0">
            <a:spAutoFit/>
          </a:bodyPr>
          <a:lstStyle/>
          <a:p>
            <a:pPr algn="ctr"/>
            <a:r>
              <a:rPr lang="en-US" sz="2400" b="1" dirty="0">
                <a:solidFill>
                  <a:srgbClr val="C00000"/>
                </a:solidFill>
                <a:latin typeface="Arial" pitchFamily="34" charset="0"/>
                <a:ea typeface="Tahoma" panose="020B0604030504040204" pitchFamily="34" charset="0"/>
                <a:cs typeface="Arial" pitchFamily="34" charset="0"/>
              </a:rPr>
              <a:t>Characteristics of different Hyper-spectral sensors</a:t>
            </a:r>
          </a:p>
        </p:txBody>
      </p:sp>
      <p:graphicFrame>
        <p:nvGraphicFramePr>
          <p:cNvPr id="2" name="Table 2">
            <a:extLst>
              <a:ext uri="{FF2B5EF4-FFF2-40B4-BE49-F238E27FC236}">
                <a16:creationId xmlns:a16="http://schemas.microsoft.com/office/drawing/2014/main" id="{8FBF35F6-D87C-47A4-9FD5-7E16F54532DA}"/>
              </a:ext>
            </a:extLst>
          </p:cNvPr>
          <p:cNvGraphicFramePr>
            <a:graphicFrameLocks noGrp="1"/>
          </p:cNvGraphicFramePr>
          <p:nvPr>
            <p:extLst>
              <p:ext uri="{D42A27DB-BD31-4B8C-83A1-F6EECF244321}">
                <p14:modId xmlns:p14="http://schemas.microsoft.com/office/powerpoint/2010/main" val="3968710436"/>
              </p:ext>
            </p:extLst>
          </p:nvPr>
        </p:nvGraphicFramePr>
        <p:xfrm>
          <a:off x="7550834" y="6332330"/>
          <a:ext cx="1224136" cy="370840"/>
        </p:xfrm>
        <a:graphic>
          <a:graphicData uri="http://schemas.openxmlformats.org/drawingml/2006/table">
            <a:tbl>
              <a:tblPr firstRow="1" bandRow="1">
                <a:tableStyleId>{5940675A-B579-460E-94D1-54222C63F5DA}</a:tableStyleId>
              </a:tblPr>
              <a:tblGrid>
                <a:gridCol w="1224136">
                  <a:extLst>
                    <a:ext uri="{9D8B030D-6E8A-4147-A177-3AD203B41FA5}">
                      <a16:colId xmlns:a16="http://schemas.microsoft.com/office/drawing/2014/main" val="1051760120"/>
                    </a:ext>
                  </a:extLst>
                </a:gridCol>
              </a:tblGrid>
              <a:tr h="370840">
                <a:tc>
                  <a:txBody>
                    <a:bodyPr/>
                    <a:lstStyle/>
                    <a:p>
                      <a:r>
                        <a:rPr lang="en-US" dirty="0"/>
                        <a:t>Source: ITC</a:t>
                      </a:r>
                    </a:p>
                  </a:txBody>
                  <a:tcPr/>
                </a:tc>
                <a:extLst>
                  <a:ext uri="{0D108BD9-81ED-4DB2-BD59-A6C34878D82A}">
                    <a16:rowId xmlns:a16="http://schemas.microsoft.com/office/drawing/2014/main" val="2318166434"/>
                  </a:ext>
                </a:extLst>
              </a:tr>
            </a:tbl>
          </a:graphicData>
        </a:graphic>
      </p:graphicFrame>
    </p:spTree>
    <p:extLst>
      <p:ext uri="{BB962C8B-B14F-4D97-AF65-F5344CB8AC3E}">
        <p14:creationId xmlns:p14="http://schemas.microsoft.com/office/powerpoint/2010/main" val="1146888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980728"/>
            <a:ext cx="5184576" cy="4090888"/>
          </a:xfrm>
          <a:prstGeom prst="rect">
            <a:avLst/>
          </a:prstGeom>
        </p:spPr>
      </p:pic>
      <p:sp>
        <p:nvSpPr>
          <p:cNvPr id="2" name="TextBox 1"/>
          <p:cNvSpPr txBox="1"/>
          <p:nvPr/>
        </p:nvSpPr>
        <p:spPr>
          <a:xfrm>
            <a:off x="464519" y="5199583"/>
            <a:ext cx="8430985"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200" b="1" i="0" u="none" strike="noStrike" kern="1200" cap="none" spc="0" normalizeH="0" baseline="0" noProof="0" dirty="0">
                <a:ln>
                  <a:noFill/>
                </a:ln>
                <a:solidFill>
                  <a:prstClr val="black"/>
                </a:solidFill>
                <a:effectLst/>
                <a:uLnTx/>
                <a:uFillTx/>
                <a:latin typeface="Arial" panose="020B0604020202020204" pitchFamily="34" charset="0"/>
                <a:ea typeface="Tahoma" panose="020B0604030504040204" pitchFamily="34" charset="0"/>
                <a:cs typeface="Arial" panose="020B0604020202020204" pitchFamily="34" charset="0"/>
              </a:rPr>
              <a:t>Fig:</a:t>
            </a:r>
            <a:r>
              <a:rPr kumimoji="1"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Flow-chart of the application of different pre-processing steps. The red arrow indicate ideal path. The blue arrow indicate a possibility when background removal is the main critical step and is perform manually.</a:t>
            </a:r>
          </a:p>
        </p:txBody>
      </p:sp>
      <p:sp>
        <p:nvSpPr>
          <p:cNvPr id="4" name="TextBox 2"/>
          <p:cNvSpPr txBox="1"/>
          <p:nvPr/>
        </p:nvSpPr>
        <p:spPr>
          <a:xfrm>
            <a:off x="377787" y="5897574"/>
            <a:ext cx="8517717" cy="738664"/>
          </a:xfrm>
          <a:prstGeom prst="rect">
            <a:avLst/>
          </a:prstGeom>
          <a:noFill/>
        </p:spPr>
        <p:txBody>
          <a:bodyPr wrap="square" rtlCol="0">
            <a:spAutoFit/>
          </a:bodyPr>
          <a:lstStyle/>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1" lang="en-US" sz="1400" b="0" i="0" u="none" strike="noStrike" kern="1200" cap="none" spc="0" normalizeH="0" baseline="0" noProof="0" dirty="0">
                <a:ln>
                  <a:noFill/>
                </a:ln>
                <a:solidFill>
                  <a:prstClr val="black"/>
                </a:solidFill>
                <a:effectLst/>
                <a:uLnTx/>
                <a:uFillTx/>
                <a:latin typeface="Arial" panose="020B0604020202020204" pitchFamily="34" charset="0"/>
                <a:ea typeface="Tahoma" panose="020B0604030504040204" pitchFamily="34" charset="0"/>
                <a:cs typeface="Arial" panose="020B0604020202020204" pitchFamily="34" charset="0"/>
              </a:rPr>
              <a:t>There is not a correct or logical order to perform image pre-processing. Choose the correct pre-processing steps highly depends on the difficulty of the data, the quality of the images, the availability of methods, the target of the analysis and the priority in the data acquisition.</a:t>
            </a:r>
          </a:p>
        </p:txBody>
      </p:sp>
      <p:sp>
        <p:nvSpPr>
          <p:cNvPr id="6" name="TextBox 5">
            <a:extLst>
              <a:ext uri="{FF2B5EF4-FFF2-40B4-BE49-F238E27FC236}">
                <a16:creationId xmlns:a16="http://schemas.microsoft.com/office/drawing/2014/main" id="{683AD21F-FCAB-46A9-AE79-AEDEC54A45BF}"/>
              </a:ext>
            </a:extLst>
          </p:cNvPr>
          <p:cNvSpPr txBox="1"/>
          <p:nvPr/>
        </p:nvSpPr>
        <p:spPr>
          <a:xfrm>
            <a:off x="2915816" y="334397"/>
            <a:ext cx="324036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1" i="0" u="sng" strike="noStrike" kern="1200" cap="none" spc="0" normalizeH="0" baseline="0" noProof="0" dirty="0">
                <a:ln>
                  <a:noFill/>
                </a:ln>
                <a:solidFill>
                  <a:srgbClr val="7030A0"/>
                </a:solidFill>
                <a:effectLst/>
                <a:uLnTx/>
                <a:uFillTx/>
                <a:latin typeface="Calibri"/>
                <a:ea typeface="Tahoma" panose="020B0604030504040204" pitchFamily="34" charset="0"/>
                <a:cs typeface="Arial" pitchFamily="34" charset="0"/>
              </a:rPr>
              <a:t>Pre-processing</a:t>
            </a:r>
            <a:endParaRPr kumimoji="1" lang="en-US" sz="1800" b="0" i="0" u="sng" strike="noStrike" kern="1200" cap="none" spc="0" normalizeH="0" baseline="0" noProof="0" dirty="0">
              <a:ln>
                <a:noFill/>
              </a:ln>
              <a:solidFill>
                <a:srgbClr val="7030A0"/>
              </a:solidFill>
              <a:effectLst/>
              <a:uLnTx/>
              <a:uFillTx/>
              <a:latin typeface="Calibri"/>
              <a:ea typeface="+mn-ea"/>
              <a:cs typeface="+mn-cs"/>
            </a:endParaRPr>
          </a:p>
        </p:txBody>
      </p:sp>
    </p:spTree>
    <p:extLst>
      <p:ext uri="{BB962C8B-B14F-4D97-AF65-F5344CB8AC3E}">
        <p14:creationId xmlns:p14="http://schemas.microsoft.com/office/powerpoint/2010/main" val="3614581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3A719BC-8406-4EC3-BC5E-18EFFA12547C}"/>
              </a:ext>
            </a:extLst>
          </p:cNvPr>
          <p:cNvGraphicFramePr>
            <a:graphicFrameLocks noGrp="1"/>
          </p:cNvGraphicFramePr>
          <p:nvPr>
            <p:extLst>
              <p:ext uri="{D42A27DB-BD31-4B8C-83A1-F6EECF244321}">
                <p14:modId xmlns:p14="http://schemas.microsoft.com/office/powerpoint/2010/main" val="1094416883"/>
              </p:ext>
            </p:extLst>
          </p:nvPr>
        </p:nvGraphicFramePr>
        <p:xfrm>
          <a:off x="407249" y="790129"/>
          <a:ext cx="8485231" cy="5753720"/>
        </p:xfrm>
        <a:graphic>
          <a:graphicData uri="http://schemas.openxmlformats.org/drawingml/2006/table">
            <a:tbl>
              <a:tblPr firstRow="1" firstCol="1" bandRow="1"/>
              <a:tblGrid>
                <a:gridCol w="2940615">
                  <a:extLst>
                    <a:ext uri="{9D8B030D-6E8A-4147-A177-3AD203B41FA5}">
                      <a16:colId xmlns:a16="http://schemas.microsoft.com/office/drawing/2014/main" val="2396305486"/>
                    </a:ext>
                  </a:extLst>
                </a:gridCol>
                <a:gridCol w="3528392">
                  <a:extLst>
                    <a:ext uri="{9D8B030D-6E8A-4147-A177-3AD203B41FA5}">
                      <a16:colId xmlns:a16="http://schemas.microsoft.com/office/drawing/2014/main" val="2438109203"/>
                    </a:ext>
                  </a:extLst>
                </a:gridCol>
                <a:gridCol w="2016224">
                  <a:extLst>
                    <a:ext uri="{9D8B030D-6E8A-4147-A177-3AD203B41FA5}">
                      <a16:colId xmlns:a16="http://schemas.microsoft.com/office/drawing/2014/main" val="2871607697"/>
                    </a:ext>
                  </a:extLst>
                </a:gridCol>
              </a:tblGrid>
              <a:tr h="182499">
                <a:tc>
                  <a:txBody>
                    <a:bodyPr/>
                    <a:lstStyle/>
                    <a:p>
                      <a:pPr marL="0" marR="0" algn="ctr">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Methods</a:t>
                      </a:r>
                    </a:p>
                  </a:txBody>
                  <a:tcPr marL="30809" marR="308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Purpose</a:t>
                      </a:r>
                    </a:p>
                  </a:txBody>
                  <a:tcPr marL="30809" marR="308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Source</a:t>
                      </a:r>
                    </a:p>
                  </a:txBody>
                  <a:tcPr marL="30809" marR="308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598093"/>
                  </a:ext>
                </a:extLst>
              </a:tr>
              <a:tr h="1187006">
                <a:tc>
                  <a:txBody>
                    <a:bodyPr/>
                    <a:lstStyle/>
                    <a:p>
                      <a:pPr marL="0" marR="0" algn="l">
                        <a:lnSpc>
                          <a:spcPct val="107000"/>
                        </a:lnSpc>
                        <a:spcBef>
                          <a:spcPts val="0"/>
                        </a:spcBef>
                        <a:spcAft>
                          <a:spcPts val="0"/>
                        </a:spcAft>
                      </a:pPr>
                      <a:r>
                        <a:rPr lang="en-US" sz="1300" b="1" dirty="0">
                          <a:effectLst/>
                          <a:latin typeface="Times New Roman" panose="02020603050405020304" pitchFamily="18" charset="0"/>
                          <a:ea typeface="Calibri" panose="020F0502020204030204" pitchFamily="34" charset="0"/>
                          <a:cs typeface="Times New Roman" panose="02020603050405020304" pitchFamily="18" charset="0"/>
                        </a:rPr>
                        <a:t>Supervised image classification</a:t>
                      </a:r>
                    </a:p>
                    <a:p>
                      <a:pPr marL="0" marR="0" algn="l">
                        <a:lnSpc>
                          <a:spcPct val="107000"/>
                        </a:lnSpc>
                        <a:spcBef>
                          <a:spcPts val="0"/>
                        </a:spcBef>
                        <a:spcAft>
                          <a:spcPts val="0"/>
                        </a:spcAft>
                      </a:pP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(CNN, ANN, SVM, KNN, SAM etc.)</a:t>
                      </a:r>
                    </a:p>
                  </a:txBody>
                  <a:tcPr marL="30809" marR="308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07000"/>
                        </a:lnSpc>
                        <a:spcBef>
                          <a:spcPts val="0"/>
                        </a:spcBef>
                        <a:spcAft>
                          <a:spcPts val="0"/>
                        </a:spcAft>
                        <a:buFontTx/>
                        <a:buNone/>
                      </a:pP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-To representing particular ground cover types, or classes, mapping the land use/cover</a:t>
                      </a:r>
                    </a:p>
                    <a:p>
                      <a:pPr marL="0" marR="0" algn="l">
                        <a:lnSpc>
                          <a:spcPct val="107000"/>
                        </a:lnSpc>
                        <a:spcBef>
                          <a:spcPts val="0"/>
                        </a:spcBef>
                        <a:spcAft>
                          <a:spcPts val="0"/>
                        </a:spcAft>
                      </a:pP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-Pesticide residue monitoring</a:t>
                      </a:r>
                    </a:p>
                    <a:p>
                      <a:pPr marL="0" marR="0" algn="l">
                        <a:lnSpc>
                          <a:spcPct val="107000"/>
                        </a:lnSpc>
                        <a:spcBef>
                          <a:spcPts val="0"/>
                        </a:spcBef>
                        <a:spcAft>
                          <a:spcPts val="0"/>
                        </a:spcAft>
                      </a:pP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-detecting burnt areas in a typical Mediterranean setting</a:t>
                      </a:r>
                    </a:p>
                    <a:p>
                      <a:pPr marL="0" marR="0" algn="l">
                        <a:lnSpc>
                          <a:spcPct val="107000"/>
                        </a:lnSpc>
                        <a:spcBef>
                          <a:spcPts val="0"/>
                        </a:spcBef>
                        <a:spcAft>
                          <a:spcPts val="0"/>
                        </a:spcAft>
                      </a:pP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-Quality grading of fruits</a:t>
                      </a:r>
                    </a:p>
                    <a:p>
                      <a:pPr marL="0" marR="0" algn="l">
                        <a:lnSpc>
                          <a:spcPct val="107000"/>
                        </a:lnSpc>
                        <a:spcBef>
                          <a:spcPts val="0"/>
                        </a:spcBef>
                        <a:spcAft>
                          <a:spcPts val="0"/>
                        </a:spcAft>
                      </a:pP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Defect detection</a:t>
                      </a:r>
                    </a:p>
                    <a:p>
                      <a:pPr marL="0" marR="0" lvl="0" indent="0" algn="l" defTabSz="914400" rtl="0" eaLnBrk="1" fontAlgn="auto" latinLnBrk="0" hangingPunct="1">
                        <a:lnSpc>
                          <a:spcPct val="107000"/>
                        </a:lnSpc>
                        <a:spcBef>
                          <a:spcPts val="0"/>
                        </a:spcBef>
                        <a:spcAft>
                          <a:spcPts val="0"/>
                        </a:spcAft>
                        <a:buClrTx/>
                        <a:buSzTx/>
                        <a:buFontTx/>
                        <a:buNone/>
                        <a:tabLst/>
                        <a:defRPr/>
                      </a:pP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-Chilling injury</a:t>
                      </a:r>
                    </a:p>
                  </a:txBody>
                  <a:tcPr marL="30809" marR="308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07000"/>
                        </a:lnSpc>
                        <a:spcBef>
                          <a:spcPts val="0"/>
                        </a:spcBef>
                        <a:spcAft>
                          <a:spcPts val="0"/>
                        </a:spcAft>
                        <a:buFontTx/>
                        <a:buNone/>
                      </a:pPr>
                      <a:r>
                        <a:rPr lang="en-US" sz="1300" u="sng" dirty="0" err="1">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Jiaji</a:t>
                      </a:r>
                      <a:r>
                        <a:rPr lang="en-US" sz="1300" u="sng"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Zhu </a:t>
                      </a:r>
                      <a:r>
                        <a:rPr lang="en-US" sz="1300" i="0" u="sng"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et. al. (2021)</a:t>
                      </a:r>
                    </a:p>
                    <a:p>
                      <a:pPr marL="0" marR="0" indent="0" algn="just">
                        <a:lnSpc>
                          <a:spcPct val="107000"/>
                        </a:lnSpc>
                        <a:spcBef>
                          <a:spcPts val="0"/>
                        </a:spcBef>
                        <a:spcAft>
                          <a:spcPts val="0"/>
                        </a:spcAft>
                        <a:buFontTx/>
                        <a:buNone/>
                      </a:pPr>
                      <a:r>
                        <a:rPr lang="en-US" sz="1300" u="sng" dirty="0">
                          <a:solidFill>
                            <a:srgbClr val="0070C0"/>
                          </a:solidFill>
                          <a:latin typeface="Times New Roman" panose="02020603050405020304" pitchFamily="18" charset="0"/>
                          <a:cs typeface="Times New Roman" panose="02020603050405020304" pitchFamily="18" charset="0"/>
                        </a:rPr>
                        <a:t>Konstantinos et. al. (2013)</a:t>
                      </a:r>
                      <a:endParaRPr lang="en-US" sz="1300" i="0" u="sng"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Tx/>
                        <a:buSzTx/>
                        <a:buFontTx/>
                        <a:buNone/>
                        <a:tabLst/>
                        <a:defRPr/>
                      </a:pPr>
                      <a:r>
                        <a:rPr lang="en-US" sz="1300" u="sng" dirty="0" err="1">
                          <a:solidFill>
                            <a:srgbClr val="0070C0"/>
                          </a:solidFill>
                        </a:rPr>
                        <a:t>Rendong</a:t>
                      </a:r>
                      <a:r>
                        <a:rPr lang="en-US" sz="1300" dirty="0"/>
                        <a:t> </a:t>
                      </a:r>
                      <a:r>
                        <a:rPr lang="en-US" sz="1300" i="0" u="sng"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et. al. (2021)</a:t>
                      </a:r>
                    </a:p>
                    <a:p>
                      <a:pPr marL="0" marR="0" indent="0" algn="just">
                        <a:lnSpc>
                          <a:spcPct val="107000"/>
                        </a:lnSpc>
                        <a:spcBef>
                          <a:spcPts val="0"/>
                        </a:spcBef>
                        <a:spcAft>
                          <a:spcPts val="0"/>
                        </a:spcAft>
                        <a:buFontTx/>
                        <a:buNone/>
                      </a:pPr>
                      <a:endParaRPr lang="en-US" sz="1300" i="0" u="sng"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809" marR="308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4034400"/>
                  </a:ext>
                </a:extLst>
              </a:tr>
              <a:tr h="1600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1" dirty="0">
                          <a:effectLst/>
                          <a:latin typeface="Times New Roman" panose="02020603050405020304" pitchFamily="18" charset="0"/>
                          <a:cs typeface="Times New Roman" panose="02020603050405020304" pitchFamily="18" charset="0"/>
                        </a:rPr>
                        <a:t>Hyperspectral Narrowband Indices</a:t>
                      </a:r>
                      <a:endParaRPr lang="en-US"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809" marR="308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300" dirty="0">
                        <a:latin typeface="Times New Roman" panose="02020603050405020304" pitchFamily="18" charset="0"/>
                        <a:cs typeface="Times New Roman" panose="02020603050405020304" pitchFamily="18" charset="0"/>
                      </a:endParaRPr>
                    </a:p>
                  </a:txBody>
                  <a:tcPr marL="30809" marR="308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300" dirty="0">
                        <a:latin typeface="Times New Roman" panose="02020603050405020304" pitchFamily="18" charset="0"/>
                        <a:cs typeface="Times New Roman" panose="02020603050405020304" pitchFamily="18" charset="0"/>
                      </a:endParaRPr>
                    </a:p>
                  </a:txBody>
                  <a:tcPr marL="30809" marR="308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672502"/>
                  </a:ext>
                </a:extLst>
              </a:tr>
              <a:tr h="502158">
                <a:tc>
                  <a:txBody>
                    <a:bodyPr/>
                    <a:lstStyle/>
                    <a:p>
                      <a:pPr marL="0" marR="0">
                        <a:lnSpc>
                          <a:spcPct val="107000"/>
                        </a:lnSpc>
                        <a:spcBef>
                          <a:spcPts val="0"/>
                        </a:spcBef>
                        <a:spcAft>
                          <a:spcPts val="800"/>
                        </a:spcAft>
                      </a:pPr>
                      <a:r>
                        <a:rPr lang="en-US" sz="1300" b="0" dirty="0">
                          <a:effectLst/>
                          <a:latin typeface="Times New Roman" panose="02020603050405020304" pitchFamily="18" charset="0"/>
                          <a:ea typeface="Calibri" panose="020F0502020204030204" pitchFamily="34" charset="0"/>
                          <a:cs typeface="Times New Roman" panose="02020603050405020304" pitchFamily="18" charset="0"/>
                        </a:rPr>
                        <a:t>Hyperspectral Vegetation Index (</a:t>
                      </a:r>
                      <a:r>
                        <a:rPr lang="en-US" sz="1300" b="0" kern="1200" dirty="0">
                          <a:solidFill>
                            <a:schemeClr val="tx1"/>
                          </a:solidFill>
                          <a:effectLst/>
                          <a:latin typeface="Times New Roman" panose="02020603050405020304" pitchFamily="18" charset="0"/>
                          <a:ea typeface="+mn-ea"/>
                          <a:cs typeface="Times New Roman" panose="02020603050405020304" pitchFamily="18" charset="0"/>
                        </a:rPr>
                        <a:t>HVI</a:t>
                      </a:r>
                      <a:r>
                        <a:rPr lang="en-US" sz="1300" b="0" dirty="0">
                          <a:effectLst/>
                          <a:latin typeface="Times New Roman" panose="02020603050405020304" pitchFamily="18" charset="0"/>
                          <a:ea typeface="Calibri" panose="020F0502020204030204" pitchFamily="34" charset="0"/>
                          <a:cs typeface="Times New Roman" panose="02020603050405020304" pitchFamily="18" charset="0"/>
                        </a:rPr>
                        <a:t>)</a:t>
                      </a:r>
                    </a:p>
                  </a:txBody>
                  <a:tcPr marL="7144" marR="7144" marT="7144" marB="71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300" kern="1200" dirty="0">
                          <a:solidFill>
                            <a:schemeClr val="tx1"/>
                          </a:solidFill>
                          <a:effectLst/>
                          <a:latin typeface="Times New Roman" panose="02020603050405020304" pitchFamily="18" charset="0"/>
                          <a:ea typeface="+mn-ea"/>
                          <a:cs typeface="Times New Roman" panose="02020603050405020304" pitchFamily="18" charset="0"/>
                        </a:rPr>
                        <a:t>Structure</a:t>
                      </a:r>
                    </a:p>
                    <a:p>
                      <a:pPr marL="0" marR="0" algn="just">
                        <a:lnSpc>
                          <a:spcPct val="107000"/>
                        </a:lnSpc>
                        <a:spcBef>
                          <a:spcPts val="0"/>
                        </a:spcBef>
                        <a:spcAft>
                          <a:spcPts val="0"/>
                        </a:spcAft>
                      </a:pPr>
                      <a:r>
                        <a:rPr lang="en-US" sz="1300" b="0" i="0" u="none" strike="noStrike" kern="1200" baseline="0" dirty="0">
                          <a:solidFill>
                            <a:schemeClr val="tx1"/>
                          </a:solidFill>
                          <a:effectLst/>
                          <a:latin typeface="Times New Roman" panose="02020603050405020304" pitchFamily="18" charset="0"/>
                          <a:ea typeface="+mn-ea"/>
                          <a:cs typeface="Times New Roman" panose="02020603050405020304" pitchFamily="18" charset="0"/>
                        </a:rPr>
                        <a:t>(</a:t>
                      </a:r>
                      <a:r>
                        <a:rPr lang="en-US" sz="1300" b="0" i="0" u="none" strike="noStrike" kern="1200" baseline="0" dirty="0">
                          <a:solidFill>
                            <a:schemeClr val="tx1"/>
                          </a:solidFill>
                          <a:latin typeface="Times New Roman" panose="02020603050405020304" pitchFamily="18" charset="0"/>
                          <a:ea typeface="+mn-ea"/>
                          <a:cs typeface="Times New Roman" panose="02020603050405020304" pitchFamily="18" charset="0"/>
                        </a:rPr>
                        <a:t>properties such as biomass, leaf area index, or fraction of photosynthetically active radiation) </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809" marR="308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300" u="sng" kern="1200" dirty="0" err="1">
                          <a:solidFill>
                            <a:schemeClr val="tx1"/>
                          </a:solidFill>
                          <a:effectLst/>
                          <a:latin typeface="Times New Roman" panose="02020603050405020304" pitchFamily="18" charset="0"/>
                          <a:ea typeface="+mn-ea"/>
                          <a:cs typeface="Times New Roman" panose="02020603050405020304" pitchFamily="18" charset="0"/>
                          <a:hlinkClick r:id="rId2"/>
                        </a:rPr>
                        <a:t>Gitelson</a:t>
                      </a:r>
                      <a:r>
                        <a:rPr lang="en-US" sz="1300" u="sng" kern="1200" dirty="0">
                          <a:solidFill>
                            <a:schemeClr val="tx1"/>
                          </a:solidFill>
                          <a:effectLst/>
                          <a:latin typeface="Times New Roman" panose="02020603050405020304" pitchFamily="18" charset="0"/>
                          <a:ea typeface="+mn-ea"/>
                          <a:cs typeface="Times New Roman" panose="02020603050405020304" pitchFamily="18" charset="0"/>
                          <a:hlinkClick r:id="rId2"/>
                        </a:rPr>
                        <a:t> et al. (1996)</a:t>
                      </a:r>
                      <a:endParaRPr lang="en-US" sz="1300" u="sng" kern="1200" dirty="0">
                        <a:solidFill>
                          <a:schemeClr val="tx1"/>
                        </a:solidFill>
                        <a:effectLst/>
                        <a:latin typeface="Times New Roman" panose="02020603050405020304" pitchFamily="18" charset="0"/>
                        <a:ea typeface="+mn-ea"/>
                        <a:cs typeface="Times New Roman" panose="02020603050405020304" pitchFamily="18" charset="0"/>
                      </a:endParaRPr>
                    </a:p>
                  </a:txBody>
                  <a:tcPr marL="30809" marR="308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1064805"/>
                  </a:ext>
                </a:extLst>
              </a:tr>
              <a:tr h="345234">
                <a:tc>
                  <a:txBody>
                    <a:bodyPr/>
                    <a:lstStyle/>
                    <a:p>
                      <a:pPr marL="0" marR="0">
                        <a:lnSpc>
                          <a:spcPct val="107000"/>
                        </a:lnSpc>
                        <a:spcBef>
                          <a:spcPts val="0"/>
                        </a:spcBef>
                        <a:spcAft>
                          <a:spcPts val="800"/>
                        </a:spcAft>
                      </a:pPr>
                      <a:r>
                        <a:rPr lang="en-US" sz="1300" b="0" dirty="0" err="1">
                          <a:effectLst/>
                          <a:latin typeface="Times New Roman" panose="02020603050405020304" pitchFamily="18" charset="0"/>
                          <a:ea typeface="Calibri" panose="020F0502020204030204" pitchFamily="34" charset="0"/>
                          <a:cs typeface="Times New Roman" panose="02020603050405020304" pitchFamily="18" charset="0"/>
                        </a:rPr>
                        <a:t>Hypersepctral</a:t>
                      </a:r>
                      <a:r>
                        <a:rPr lang="en-US" sz="1300" b="0" dirty="0">
                          <a:effectLst/>
                          <a:latin typeface="Times New Roman" panose="02020603050405020304" pitchFamily="18" charset="0"/>
                          <a:ea typeface="Calibri" panose="020F0502020204030204" pitchFamily="34" charset="0"/>
                          <a:cs typeface="Times New Roman" panose="02020603050405020304" pitchFamily="18" charset="0"/>
                        </a:rPr>
                        <a:t> Normalized Difference Vegetation Index (</a:t>
                      </a:r>
                      <a:r>
                        <a:rPr lang="en-US" sz="1300" b="0" kern="1200" dirty="0">
                          <a:solidFill>
                            <a:schemeClr val="tx1"/>
                          </a:solidFill>
                          <a:effectLst/>
                          <a:latin typeface="Times New Roman" panose="02020603050405020304" pitchFamily="18" charset="0"/>
                          <a:ea typeface="+mn-ea"/>
                          <a:cs typeface="Times New Roman" panose="02020603050405020304" pitchFamily="18" charset="0"/>
                        </a:rPr>
                        <a:t>HNDVI</a:t>
                      </a:r>
                      <a:r>
                        <a:rPr lang="en-US" sz="1300" b="0" dirty="0">
                          <a:effectLst/>
                          <a:latin typeface="Times New Roman" panose="02020603050405020304" pitchFamily="18" charset="0"/>
                          <a:ea typeface="Calibri" panose="020F0502020204030204" pitchFamily="34" charset="0"/>
                          <a:cs typeface="Times New Roman" panose="02020603050405020304" pitchFamily="18" charset="0"/>
                        </a:rPr>
                        <a:t>)</a:t>
                      </a:r>
                    </a:p>
                  </a:txBody>
                  <a:tcPr marL="7144" marR="7144" marT="7144" marB="71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300" kern="1200" dirty="0">
                          <a:solidFill>
                            <a:schemeClr val="tx1"/>
                          </a:solidFill>
                          <a:effectLst/>
                          <a:latin typeface="Times New Roman" panose="02020603050405020304" pitchFamily="18" charset="0"/>
                          <a:ea typeface="+mn-ea"/>
                          <a:cs typeface="Times New Roman" panose="02020603050405020304" pitchFamily="18" charset="0"/>
                        </a:rPr>
                        <a:t>Structure</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809" marR="308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300" u="sng" kern="1200" dirty="0" err="1">
                          <a:solidFill>
                            <a:schemeClr val="tx1"/>
                          </a:solidFill>
                          <a:effectLst/>
                          <a:latin typeface="Times New Roman" panose="02020603050405020304" pitchFamily="18" charset="0"/>
                          <a:ea typeface="+mn-ea"/>
                          <a:cs typeface="Times New Roman" panose="02020603050405020304" pitchFamily="18" charset="0"/>
                          <a:hlinkClick r:id="rId3"/>
                        </a:rPr>
                        <a:t>Oppelt</a:t>
                      </a:r>
                      <a:r>
                        <a:rPr lang="en-US" sz="1300" u="sng" kern="1200" dirty="0">
                          <a:solidFill>
                            <a:schemeClr val="tx1"/>
                          </a:solidFill>
                          <a:effectLst/>
                          <a:latin typeface="Times New Roman" panose="02020603050405020304" pitchFamily="18" charset="0"/>
                          <a:ea typeface="+mn-ea"/>
                          <a:cs typeface="Times New Roman" panose="02020603050405020304" pitchFamily="18" charset="0"/>
                          <a:hlinkClick r:id="rId3"/>
                        </a:rPr>
                        <a:t> and Mauser (2004)</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809" marR="308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738267"/>
                  </a:ext>
                </a:extLst>
              </a:tr>
              <a:tr h="260975">
                <a:tc>
                  <a:txBody>
                    <a:bodyPr/>
                    <a:lstStyle/>
                    <a:p>
                      <a:pPr marL="0" marR="0">
                        <a:lnSpc>
                          <a:spcPct val="107000"/>
                        </a:lnSpc>
                        <a:spcBef>
                          <a:spcPts val="0"/>
                        </a:spcBef>
                        <a:spcAft>
                          <a:spcPts val="800"/>
                        </a:spcAft>
                      </a:pPr>
                      <a:r>
                        <a:rPr lang="en-US" sz="1300" b="0" dirty="0">
                          <a:effectLst/>
                          <a:latin typeface="Times New Roman" panose="02020603050405020304" pitchFamily="18" charset="0"/>
                          <a:ea typeface="Calibri" panose="020F0502020204030204" pitchFamily="34" charset="0"/>
                          <a:cs typeface="Times New Roman" panose="02020603050405020304" pitchFamily="18" charset="0"/>
                        </a:rPr>
                        <a:t>Greenness Index (</a:t>
                      </a:r>
                      <a:r>
                        <a:rPr lang="en-US" sz="1300" b="0" kern="1200" dirty="0">
                          <a:solidFill>
                            <a:schemeClr val="tx1"/>
                          </a:solidFill>
                          <a:effectLst/>
                          <a:latin typeface="Times New Roman" panose="02020603050405020304" pitchFamily="18" charset="0"/>
                          <a:ea typeface="+mn-ea"/>
                          <a:cs typeface="Times New Roman" panose="02020603050405020304" pitchFamily="18" charset="0"/>
                        </a:rPr>
                        <a:t>GI</a:t>
                      </a:r>
                      <a:r>
                        <a:rPr lang="en-US" sz="1300" b="0" dirty="0">
                          <a:effectLst/>
                          <a:latin typeface="Times New Roman" panose="02020603050405020304" pitchFamily="18" charset="0"/>
                          <a:ea typeface="Calibri" panose="020F0502020204030204" pitchFamily="34" charset="0"/>
                          <a:cs typeface="Times New Roman" panose="02020603050405020304" pitchFamily="18" charset="0"/>
                        </a:rPr>
                        <a:t>)</a:t>
                      </a:r>
                    </a:p>
                  </a:txBody>
                  <a:tcPr marL="7144" marR="7144" marT="7144" marB="71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300" kern="1200" dirty="0">
                          <a:solidFill>
                            <a:schemeClr val="tx1"/>
                          </a:solidFill>
                          <a:effectLst/>
                          <a:latin typeface="Times New Roman" panose="02020603050405020304" pitchFamily="18" charset="0"/>
                          <a:ea typeface="+mn-ea"/>
                          <a:cs typeface="Times New Roman" panose="02020603050405020304" pitchFamily="18" charset="0"/>
                        </a:rPr>
                        <a:t>Structure</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809" marR="308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300" u="sng" kern="1200" dirty="0" err="1">
                          <a:solidFill>
                            <a:schemeClr val="tx1"/>
                          </a:solidFill>
                          <a:effectLst/>
                          <a:latin typeface="Times New Roman" panose="02020603050405020304" pitchFamily="18" charset="0"/>
                          <a:ea typeface="+mn-ea"/>
                          <a:cs typeface="Times New Roman" panose="02020603050405020304" pitchFamily="18" charset="0"/>
                          <a:hlinkClick r:id="rId4"/>
                        </a:rPr>
                        <a:t>Zarco</a:t>
                      </a:r>
                      <a:r>
                        <a:rPr lang="en-US" sz="1300" u="sng" kern="1200" dirty="0">
                          <a:solidFill>
                            <a:schemeClr val="tx1"/>
                          </a:solidFill>
                          <a:effectLst/>
                          <a:latin typeface="Times New Roman" panose="02020603050405020304" pitchFamily="18" charset="0"/>
                          <a:ea typeface="+mn-ea"/>
                          <a:cs typeface="Times New Roman" panose="02020603050405020304" pitchFamily="18" charset="0"/>
                          <a:hlinkClick r:id="rId4"/>
                        </a:rPr>
                        <a:t>-Tejada et al. (2005)</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809" marR="308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4473010"/>
                  </a:ext>
                </a:extLst>
              </a:tr>
              <a:tr h="260975">
                <a:tc>
                  <a:txBody>
                    <a:bodyPr/>
                    <a:lstStyle/>
                    <a:p>
                      <a:pPr marL="0" marR="0">
                        <a:lnSpc>
                          <a:spcPct val="107000"/>
                        </a:lnSpc>
                        <a:spcBef>
                          <a:spcPts val="0"/>
                        </a:spcBef>
                        <a:spcAft>
                          <a:spcPts val="800"/>
                        </a:spcAft>
                      </a:pPr>
                      <a:r>
                        <a:rPr lang="en-US" sz="1300" b="0" dirty="0">
                          <a:latin typeface="Times New Roman" panose="02020603050405020304" pitchFamily="18" charset="0"/>
                          <a:cs typeface="Times New Roman" panose="02020603050405020304" pitchFamily="18" charset="0"/>
                        </a:rPr>
                        <a:t>Hyperspectral Normalized Difference Water Index (HNDWI)</a:t>
                      </a:r>
                      <a:endParaRPr lang="en-US" sz="13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144" marR="7144" marT="7144" marB="71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300" dirty="0">
                          <a:latin typeface="Times New Roman" panose="02020603050405020304" pitchFamily="18" charset="0"/>
                          <a:cs typeface="Times New Roman" panose="02020603050405020304" pitchFamily="18" charset="0"/>
                        </a:rPr>
                        <a:t>Water (</a:t>
                      </a:r>
                      <a:r>
                        <a:rPr lang="en-US" sz="1300" b="0" i="0" u="none" strike="noStrike" kern="1200" baseline="0" dirty="0">
                          <a:solidFill>
                            <a:schemeClr val="tx1"/>
                          </a:solidFill>
                          <a:latin typeface="Times New Roman" panose="02020603050405020304" pitchFamily="18" charset="0"/>
                          <a:ea typeface="+mn-ea"/>
                          <a:cs typeface="Times New Roman" panose="02020603050405020304" pitchFamily="18" charset="0"/>
                        </a:rPr>
                        <a:t>leaf water content</a:t>
                      </a:r>
                      <a:r>
                        <a:rPr lang="en-US" sz="1300" dirty="0">
                          <a:latin typeface="Times New Roman" panose="02020603050405020304" pitchFamily="18" charset="0"/>
                          <a:cs typeface="Times New Roman" panose="02020603050405020304" pitchFamily="18" charset="0"/>
                        </a:rPr>
                        <a:t>)</a:t>
                      </a:r>
                    </a:p>
                  </a:txBody>
                  <a:tcPr marL="68580" marR="68580"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Times New Roman" panose="02020603050405020304" pitchFamily="18" charset="0"/>
                          <a:cs typeface="Times New Roman" panose="02020603050405020304" pitchFamily="18" charset="0"/>
                          <a:hlinkClick r:id="rId5"/>
                        </a:rPr>
                        <a:t>Gao (1996)</a:t>
                      </a:r>
                      <a:endParaRPr lang="en-US" sz="1300" dirty="0">
                        <a:latin typeface="Times New Roman" panose="02020603050405020304" pitchFamily="18" charset="0"/>
                        <a:cs typeface="Times New Roman" panose="02020603050405020304" pitchFamily="18" charset="0"/>
                      </a:endParaRPr>
                    </a:p>
                  </a:txBody>
                  <a:tcPr marL="68580" marR="68580"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3742974"/>
                  </a:ext>
                </a:extLst>
              </a:tr>
              <a:tr h="260975">
                <a:tc>
                  <a:txBody>
                    <a:bodyPr/>
                    <a:lstStyle/>
                    <a:p>
                      <a:pPr marL="0" marR="0">
                        <a:lnSpc>
                          <a:spcPct val="107000"/>
                        </a:lnSpc>
                        <a:spcBef>
                          <a:spcPts val="0"/>
                        </a:spcBef>
                        <a:spcAft>
                          <a:spcPts val="800"/>
                        </a:spcAft>
                      </a:pPr>
                      <a:r>
                        <a:rPr lang="en-US" sz="1300" b="0" dirty="0">
                          <a:latin typeface="Times New Roman" panose="02020603050405020304" pitchFamily="18" charset="0"/>
                          <a:cs typeface="Times New Roman" panose="02020603050405020304" pitchFamily="18" charset="0"/>
                        </a:rPr>
                        <a:t>Normalized Difference Infrared Index (NDII)</a:t>
                      </a:r>
                      <a:endParaRPr lang="en-US" sz="13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144" marR="7144" marT="7144" marB="71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300" dirty="0">
                          <a:latin typeface="Times New Roman" panose="02020603050405020304" pitchFamily="18" charset="0"/>
                          <a:cs typeface="Times New Roman" panose="02020603050405020304" pitchFamily="18" charset="0"/>
                        </a:rPr>
                        <a:t>Water</a:t>
                      </a:r>
                    </a:p>
                  </a:txBody>
                  <a:tcPr marL="68580" marR="68580"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300" dirty="0" err="1">
                          <a:latin typeface="Times New Roman" panose="02020603050405020304" pitchFamily="18" charset="0"/>
                          <a:cs typeface="Times New Roman" panose="02020603050405020304" pitchFamily="18" charset="0"/>
                          <a:hlinkClick r:id="rId6"/>
                        </a:rPr>
                        <a:t>Hardisky</a:t>
                      </a:r>
                      <a:r>
                        <a:rPr lang="en-US" sz="1300" dirty="0">
                          <a:latin typeface="Times New Roman" panose="02020603050405020304" pitchFamily="18" charset="0"/>
                          <a:cs typeface="Times New Roman" panose="02020603050405020304" pitchFamily="18" charset="0"/>
                          <a:hlinkClick r:id="rId6"/>
                        </a:rPr>
                        <a:t> et al. (1983)</a:t>
                      </a:r>
                      <a:endParaRPr lang="en-US" sz="1300" dirty="0">
                        <a:latin typeface="Times New Roman" panose="02020603050405020304" pitchFamily="18" charset="0"/>
                        <a:cs typeface="Times New Roman" panose="02020603050405020304" pitchFamily="18" charset="0"/>
                      </a:endParaRPr>
                    </a:p>
                  </a:txBody>
                  <a:tcPr marL="68580" marR="68580"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84034"/>
                  </a:ext>
                </a:extLst>
              </a:tr>
              <a:tr h="260975">
                <a:tc>
                  <a:txBody>
                    <a:bodyPr/>
                    <a:lstStyle/>
                    <a:p>
                      <a:pPr marL="0" marR="0" algn="l">
                        <a:lnSpc>
                          <a:spcPct val="107000"/>
                        </a:lnSpc>
                        <a:spcBef>
                          <a:spcPts val="0"/>
                        </a:spcBef>
                        <a:spcAft>
                          <a:spcPts val="0"/>
                        </a:spcAft>
                      </a:pPr>
                      <a:r>
                        <a:rPr lang="en-US" sz="1300" b="0" dirty="0">
                          <a:latin typeface="Times New Roman" panose="02020603050405020304" pitchFamily="18" charset="0"/>
                          <a:cs typeface="Times New Roman" panose="02020603050405020304" pitchFamily="18" charset="0"/>
                        </a:rPr>
                        <a:t>Water Index(WI)</a:t>
                      </a:r>
                      <a:endParaRPr lang="en-US" sz="13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809" marR="308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300" dirty="0">
                          <a:latin typeface="Times New Roman" panose="02020603050405020304" pitchFamily="18" charset="0"/>
                          <a:cs typeface="Times New Roman" panose="02020603050405020304" pitchFamily="18" charset="0"/>
                        </a:rPr>
                        <a:t> Water</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809" marR="308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300" dirty="0">
                          <a:latin typeface="Times New Roman" panose="02020603050405020304" pitchFamily="18" charset="0"/>
                          <a:cs typeface="Times New Roman" panose="02020603050405020304" pitchFamily="18" charset="0"/>
                          <a:hlinkClick r:id="rId7"/>
                        </a:rPr>
                        <a:t>Penuelas et al. (1997)</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809" marR="308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5279924"/>
                  </a:ext>
                </a:extLst>
              </a:tr>
              <a:tr h="330947">
                <a:tc>
                  <a:txBody>
                    <a:bodyPr/>
                    <a:lstStyle/>
                    <a:p>
                      <a:pPr marL="0" marR="0" algn="l">
                        <a:lnSpc>
                          <a:spcPct val="107000"/>
                        </a:lnSpc>
                        <a:spcBef>
                          <a:spcPts val="0"/>
                        </a:spcBef>
                        <a:spcAft>
                          <a:spcPts val="0"/>
                        </a:spcAft>
                      </a:pPr>
                      <a:r>
                        <a:rPr lang="en-US" sz="1300" b="0" dirty="0">
                          <a:latin typeface="Times New Roman" panose="02020603050405020304" pitchFamily="18" charset="0"/>
                          <a:cs typeface="Times New Roman" panose="02020603050405020304" pitchFamily="18" charset="0"/>
                        </a:rPr>
                        <a:t>Photochemical Reflectance Index (PRI)</a:t>
                      </a:r>
                      <a:endParaRPr lang="en-US" sz="13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809" marR="308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07000"/>
                        </a:lnSpc>
                        <a:spcBef>
                          <a:spcPts val="0"/>
                        </a:spcBef>
                        <a:spcAft>
                          <a:spcPts val="0"/>
                        </a:spcAft>
                        <a:buFontTx/>
                        <a:buNone/>
                      </a:pPr>
                      <a:r>
                        <a:rPr lang="en-US" sz="1300" dirty="0">
                          <a:latin typeface="Times New Roman" panose="02020603050405020304" pitchFamily="18" charset="0"/>
                          <a:cs typeface="Times New Roman" panose="02020603050405020304" pitchFamily="18" charset="0"/>
                        </a:rPr>
                        <a:t>Physiology (</a:t>
                      </a:r>
                      <a:r>
                        <a:rPr lang="en-US" sz="1300" b="0" i="0" u="none" strike="noStrike" kern="1200" baseline="0" dirty="0">
                          <a:solidFill>
                            <a:schemeClr val="tx1"/>
                          </a:solidFill>
                          <a:latin typeface="Times New Roman" panose="02020603050405020304" pitchFamily="18" charset="0"/>
                          <a:ea typeface="+mn-ea"/>
                          <a:cs typeface="Times New Roman" panose="02020603050405020304" pitchFamily="18" charset="0"/>
                        </a:rPr>
                        <a:t>properties related to stress such as light-use efficiency or red-edge</a:t>
                      </a:r>
                      <a:r>
                        <a:rPr lang="en-US" sz="1300" dirty="0">
                          <a:latin typeface="Times New Roman" panose="02020603050405020304" pitchFamily="18" charset="0"/>
                          <a:cs typeface="Times New Roman" panose="02020603050405020304" pitchFamily="18" charset="0"/>
                        </a:rPr>
                        <a:t>)</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809" marR="308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300" dirty="0" err="1">
                          <a:latin typeface="Times New Roman" panose="02020603050405020304" pitchFamily="18" charset="0"/>
                          <a:cs typeface="Times New Roman" panose="02020603050405020304" pitchFamily="18" charset="0"/>
                          <a:hlinkClick r:id="rId8"/>
                        </a:rPr>
                        <a:t>Gamon</a:t>
                      </a:r>
                      <a:r>
                        <a:rPr lang="en-US" sz="1300" dirty="0">
                          <a:latin typeface="Times New Roman" panose="02020603050405020304" pitchFamily="18" charset="0"/>
                          <a:cs typeface="Times New Roman" panose="02020603050405020304" pitchFamily="18" charset="0"/>
                          <a:hlinkClick r:id="rId8"/>
                        </a:rPr>
                        <a:t> et al. (1992)</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809" marR="308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1587717"/>
                  </a:ext>
                </a:extLst>
              </a:tr>
              <a:tr h="320040">
                <a:tc>
                  <a:txBody>
                    <a:bodyPr/>
                    <a:lstStyle/>
                    <a:p>
                      <a:r>
                        <a:rPr lang="en-US" sz="1300" b="0" dirty="0">
                          <a:latin typeface="Times New Roman" panose="02020603050405020304" pitchFamily="18" charset="0"/>
                          <a:cs typeface="Times New Roman" panose="02020603050405020304" pitchFamily="18" charset="0"/>
                        </a:rPr>
                        <a:t>Red-Edge Vegetation Stress Index (RVSI)</a:t>
                      </a:r>
                    </a:p>
                  </a:txBody>
                  <a:tcPr marL="30809" marR="308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300" dirty="0">
                          <a:latin typeface="Times New Roman" panose="02020603050405020304" pitchFamily="18" charset="0"/>
                          <a:cs typeface="Times New Roman" panose="02020603050405020304" pitchFamily="18" charset="0"/>
                        </a:rPr>
                        <a:t>Physiology</a:t>
                      </a:r>
                    </a:p>
                  </a:txBody>
                  <a:tcPr marL="30809" marR="308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300" dirty="0">
                          <a:latin typeface="Times New Roman" panose="02020603050405020304" pitchFamily="18" charset="0"/>
                          <a:cs typeface="Times New Roman" panose="02020603050405020304" pitchFamily="18" charset="0"/>
                          <a:hlinkClick r:id="rId9"/>
                        </a:rPr>
                        <a:t>Merton and Huntington (1999)</a:t>
                      </a:r>
                      <a:endParaRPr lang="en-US" sz="1300" dirty="0">
                        <a:latin typeface="Times New Roman" panose="02020603050405020304" pitchFamily="18" charset="0"/>
                        <a:cs typeface="Times New Roman" panose="02020603050405020304" pitchFamily="18" charset="0"/>
                      </a:endParaRPr>
                    </a:p>
                  </a:txBody>
                  <a:tcPr marL="30809" marR="308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2485204"/>
                  </a:ext>
                </a:extLst>
              </a:tr>
              <a:tr h="260975">
                <a:tc>
                  <a:txBody>
                    <a:bodyPr/>
                    <a:lstStyle/>
                    <a:p>
                      <a:pPr marL="0" marR="0" algn="l">
                        <a:lnSpc>
                          <a:spcPct val="107000"/>
                        </a:lnSpc>
                        <a:spcBef>
                          <a:spcPts val="0"/>
                        </a:spcBef>
                        <a:spcAft>
                          <a:spcPts val="800"/>
                        </a:spcAft>
                      </a:pPr>
                      <a:r>
                        <a:rPr lang="en-US" sz="1300" b="0" dirty="0">
                          <a:latin typeface="Times New Roman" panose="02020603050405020304" pitchFamily="18" charset="0"/>
                          <a:cs typeface="Times New Roman" panose="02020603050405020304" pitchFamily="18" charset="0"/>
                        </a:rPr>
                        <a:t>Modified Chlorophyll Absorption Ratio Index (MCARI)</a:t>
                      </a:r>
                      <a:endParaRPr lang="en-US" sz="13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809" marR="308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300" dirty="0">
                          <a:latin typeface="Times New Roman" panose="02020603050405020304" pitchFamily="18" charset="0"/>
                          <a:cs typeface="Times New Roman" panose="02020603050405020304" pitchFamily="18" charset="0"/>
                        </a:rPr>
                        <a:t>Physiology</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809" marR="308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300" dirty="0">
                          <a:latin typeface="Times New Roman" panose="02020603050405020304" pitchFamily="18" charset="0"/>
                          <a:cs typeface="Times New Roman" panose="02020603050405020304" pitchFamily="18" charset="0"/>
                          <a:hlinkClick r:id="rId10"/>
                        </a:rPr>
                        <a:t>Daughtry et al. (2000)</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809" marR="308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7635033"/>
                  </a:ext>
                </a:extLst>
              </a:tr>
            </a:tbl>
          </a:graphicData>
        </a:graphic>
      </p:graphicFrame>
      <p:sp>
        <p:nvSpPr>
          <p:cNvPr id="6" name="TextBox 5">
            <a:extLst>
              <a:ext uri="{FF2B5EF4-FFF2-40B4-BE49-F238E27FC236}">
                <a16:creationId xmlns:a16="http://schemas.microsoft.com/office/drawing/2014/main" id="{56FD909F-311E-4D71-BB4B-960D3F9E3096}"/>
              </a:ext>
            </a:extLst>
          </p:cNvPr>
          <p:cNvSpPr txBox="1"/>
          <p:nvPr/>
        </p:nvSpPr>
        <p:spPr>
          <a:xfrm>
            <a:off x="2124906" y="194197"/>
            <a:ext cx="4894188" cy="595932"/>
          </a:xfrm>
          <a:prstGeom prst="rect">
            <a:avLst/>
          </a:prstGeom>
          <a:noFill/>
        </p:spPr>
        <p:txBody>
          <a:bodyPr wrap="square">
            <a:spAutoFit/>
          </a:bodyPr>
          <a:lstStyle/>
          <a:p>
            <a:pPr algn="ctr" defTabSz="685800">
              <a:lnSpc>
                <a:spcPct val="107000"/>
              </a:lnSpc>
              <a:spcAft>
                <a:spcPts val="600"/>
              </a:spcAft>
              <a:defRPr/>
            </a:pPr>
            <a:r>
              <a:rPr kumimoji="0" lang="en-US" sz="3200" b="1" u="sng" dirty="0">
                <a:solidFill>
                  <a:srgbClr val="7030A0"/>
                </a:solidFill>
                <a:ea typeface="Calibri" panose="020F0502020204030204" pitchFamily="34" charset="0"/>
                <a:cs typeface="Times New Roman" panose="02020603050405020304" pitchFamily="18" charset="0"/>
              </a:rPr>
              <a:t>Remote Sensing Methods</a:t>
            </a:r>
            <a:endParaRPr kumimoji="0" lang="en-US" sz="3200" dirty="0">
              <a:solidFill>
                <a:srgbClr val="7030A0"/>
              </a:solidFill>
              <a:ea typeface="Calibri" panose="020F0502020204030204" pitchFamily="34"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FA85991F-E62A-4508-A77B-1F90B6709B05}"/>
              </a:ext>
            </a:extLst>
          </p:cNvPr>
          <p:cNvGraphicFramePr>
            <a:graphicFrameLocks noGrp="1"/>
          </p:cNvGraphicFramePr>
          <p:nvPr>
            <p:extLst>
              <p:ext uri="{D42A27DB-BD31-4B8C-83A1-F6EECF244321}">
                <p14:modId xmlns:p14="http://schemas.microsoft.com/office/powerpoint/2010/main" val="2819774597"/>
              </p:ext>
            </p:extLst>
          </p:nvPr>
        </p:nvGraphicFramePr>
        <p:xfrm>
          <a:off x="7164289" y="6594694"/>
          <a:ext cx="1728191" cy="236220"/>
        </p:xfrm>
        <a:graphic>
          <a:graphicData uri="http://schemas.openxmlformats.org/drawingml/2006/table">
            <a:tbl>
              <a:tblPr firstRow="1" bandRow="1">
                <a:tableStyleId>{5940675A-B579-460E-94D1-54222C63F5DA}</a:tableStyleId>
              </a:tblPr>
              <a:tblGrid>
                <a:gridCol w="1728191">
                  <a:extLst>
                    <a:ext uri="{9D8B030D-6E8A-4147-A177-3AD203B41FA5}">
                      <a16:colId xmlns:a16="http://schemas.microsoft.com/office/drawing/2014/main" val="1584763458"/>
                    </a:ext>
                  </a:extLst>
                </a:gridCol>
              </a:tblGrid>
              <a:tr h="228600">
                <a:tc>
                  <a:txBody>
                    <a:bodyPr/>
                    <a:lstStyle/>
                    <a:p>
                      <a:r>
                        <a:rPr lang="en-US" sz="1100" b="1" dirty="0">
                          <a:latin typeface="Times New Roman" panose="02020603050405020304" pitchFamily="18" charset="0"/>
                          <a:cs typeface="Times New Roman" panose="02020603050405020304" pitchFamily="18" charset="0"/>
                        </a:rPr>
                        <a:t>Ref.: Marshall </a:t>
                      </a:r>
                      <a:r>
                        <a:rPr lang="en-US" sz="1100" b="1" i="0" dirty="0">
                          <a:latin typeface="Times New Roman" panose="02020603050405020304" pitchFamily="18" charset="0"/>
                          <a:cs typeface="Times New Roman" panose="02020603050405020304" pitchFamily="18" charset="0"/>
                        </a:rPr>
                        <a:t>et. al. 2015</a:t>
                      </a:r>
                    </a:p>
                  </a:txBody>
                  <a:tcPr marL="68580" marR="68580" marT="34290" marB="34290"/>
                </a:tc>
                <a:extLst>
                  <a:ext uri="{0D108BD9-81ED-4DB2-BD59-A6C34878D82A}">
                    <a16:rowId xmlns:a16="http://schemas.microsoft.com/office/drawing/2014/main" val="410384546"/>
                  </a:ext>
                </a:extLst>
              </a:tr>
            </a:tbl>
          </a:graphicData>
        </a:graphic>
      </p:graphicFrame>
    </p:spTree>
    <p:extLst>
      <p:ext uri="{BB962C8B-B14F-4D97-AF65-F5344CB8AC3E}">
        <p14:creationId xmlns:p14="http://schemas.microsoft.com/office/powerpoint/2010/main" val="128261473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643</TotalTime>
  <Words>1635</Words>
  <Application>Microsoft Office PowerPoint</Application>
  <PresentationFormat>On-screen Show (4:3)</PresentationFormat>
  <Paragraphs>318</Paragraphs>
  <Slides>18</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Arial</vt:lpstr>
      <vt:lpstr>Calibri</vt:lpstr>
      <vt:lpstr>Calibri Light</vt:lpstr>
      <vt:lpstr>Maiandra GD</vt:lpstr>
      <vt:lpstr>Roboto</vt:lpstr>
      <vt:lpstr>Tahoma</vt:lpstr>
      <vt:lpstr>Times New Roman</vt:lpstr>
      <vt:lpstr>Wingdings</vt:lpstr>
      <vt:lpstr>Office テーマ</vt:lpstr>
      <vt:lpstr>Office Theme</vt:lpstr>
      <vt:lpstr>Application of Hyperspectral Sensors in Agricultural Monitoring System</vt:lpstr>
      <vt:lpstr>Hyperspectral Sensors</vt:lpstr>
      <vt:lpstr>PowerPoint Presentation</vt:lpstr>
      <vt:lpstr>Types of Hyperspectral Imaging </vt:lpstr>
      <vt:lpstr>Types of Hyperspectral Sensors</vt:lpstr>
      <vt:lpstr>PowerPoint Presentation</vt:lpstr>
      <vt:lpstr>PowerPoint Presentation</vt:lpstr>
      <vt:lpstr>PowerPoint Presentation</vt:lpstr>
      <vt:lpstr>PowerPoint Presentation</vt:lpstr>
      <vt:lpstr>Application of Hyperspectral data </vt:lpstr>
      <vt:lpstr>PowerPoint Presentation</vt:lpstr>
      <vt:lpstr>Advantages of imaging spectroscopy for agriculture</vt:lpstr>
      <vt:lpstr>PowerPoint Presentation</vt:lpstr>
      <vt:lpstr>Limitations</vt:lpstr>
      <vt:lpstr>Challenges</vt:lpstr>
      <vt:lpstr>Future directions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asad</dc:creator>
  <cp:lastModifiedBy>Afroza</cp:lastModifiedBy>
  <cp:revision>92</cp:revision>
  <dcterms:created xsi:type="dcterms:W3CDTF">2021-11-29T10:17:50Z</dcterms:created>
  <dcterms:modified xsi:type="dcterms:W3CDTF">2021-12-02T05:44:05Z</dcterms:modified>
</cp:coreProperties>
</file>