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0" r:id="rId3"/>
    <p:sldId id="261" r:id="rId4"/>
    <p:sldId id="262" r:id="rId5"/>
    <p:sldId id="280" r:id="rId6"/>
    <p:sldId id="264" r:id="rId7"/>
    <p:sldId id="277" r:id="rId8"/>
    <p:sldId id="278" r:id="rId9"/>
    <p:sldId id="279" r:id="rId10"/>
    <p:sldId id="271" r:id="rId11"/>
    <p:sldId id="272" r:id="rId12"/>
    <p:sldId id="275" r:id="rId13"/>
    <p:sldId id="281" r:id="rId14"/>
    <p:sldId id="282" r:id="rId15"/>
    <p:sldId id="283"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8080"/>
    <a:srgbClr val="660066"/>
    <a:srgbClr val="669900"/>
    <a:srgbClr val="006699"/>
    <a:srgbClr val="F26200"/>
    <a:srgbClr val="FF6600"/>
    <a:srgbClr val="FFD5D6"/>
    <a:srgbClr val="FFDBC9"/>
    <a:srgbClr val="B7CF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E21D429-4CB8-46A5-A684-30427E3E49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99119CC7-7A0A-446F-882C-3345CB4BBB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3CABC-75A7-48CB-94D0-977DCB44C3F5}" type="datetimeFigureOut">
              <a:rPr lang="en-US" smtClean="0"/>
              <a:t>12/7/2021</a:t>
            </a:fld>
            <a:endParaRPr lang="en-US"/>
          </a:p>
        </p:txBody>
      </p:sp>
      <p:sp>
        <p:nvSpPr>
          <p:cNvPr id="4" name="Footer Placeholder 3">
            <a:extLst>
              <a:ext uri="{FF2B5EF4-FFF2-40B4-BE49-F238E27FC236}">
                <a16:creationId xmlns:a16="http://schemas.microsoft.com/office/drawing/2014/main" xmlns="" id="{67B14923-929C-4CEB-B353-48075559FA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45874269-9984-4523-AC2D-CB0F77E515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6FC8F-32FF-4E6F-BB89-16544B570FAC}" type="slidenum">
              <a:rPr lang="en-US" smtClean="0"/>
              <a:t>‹#›</a:t>
            </a:fld>
            <a:endParaRPr lang="en-US"/>
          </a:p>
        </p:txBody>
      </p:sp>
    </p:spTree>
    <p:extLst>
      <p:ext uri="{BB962C8B-B14F-4D97-AF65-F5344CB8AC3E}">
        <p14:creationId xmlns:p14="http://schemas.microsoft.com/office/powerpoint/2010/main" val="355251533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6E602-5BBB-4645-AD72-B962FC6C017A}"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B2ACD-A443-4071-A8E1-F8585AA4FDA7}" type="slidenum">
              <a:rPr lang="en-US" smtClean="0"/>
              <a:t>‹#›</a:t>
            </a:fld>
            <a:endParaRPr lang="en-US"/>
          </a:p>
        </p:txBody>
      </p:sp>
    </p:spTree>
    <p:extLst>
      <p:ext uri="{BB962C8B-B14F-4D97-AF65-F5344CB8AC3E}">
        <p14:creationId xmlns:p14="http://schemas.microsoft.com/office/powerpoint/2010/main" val="322385335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B18F9-3BF2-4F2C-8879-DD070610D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6C11409-5A0A-45A1-84E2-53B9D4E1F4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77DD453-DF56-4A20-8521-4B72997ECF87}"/>
              </a:ext>
            </a:extLst>
          </p:cNvPr>
          <p:cNvSpPr>
            <a:spLocks noGrp="1"/>
          </p:cNvSpPr>
          <p:nvPr>
            <p:ph type="dt" sz="half" idx="10"/>
          </p:nvPr>
        </p:nvSpPr>
        <p:spPr/>
        <p:txBody>
          <a:bodyPr/>
          <a:lstStyle/>
          <a:p>
            <a:fld id="{53C2CEB4-232A-43D0-A5B2-D565DB2811E4}" type="datetime1">
              <a:rPr lang="en-US" smtClean="0"/>
              <a:t>12/7/2021</a:t>
            </a:fld>
            <a:endParaRPr lang="en-US"/>
          </a:p>
        </p:txBody>
      </p:sp>
      <p:sp>
        <p:nvSpPr>
          <p:cNvPr id="5" name="Footer Placeholder 4">
            <a:extLst>
              <a:ext uri="{FF2B5EF4-FFF2-40B4-BE49-F238E27FC236}">
                <a16:creationId xmlns:a16="http://schemas.microsoft.com/office/drawing/2014/main" xmlns="" id="{4BBF13BA-3B27-4E80-9328-FCE21C181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A2FD90B-D5B5-4DF1-BC52-8B81FA09EBA1}"/>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7982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8D5DD-5BEC-4611-A1B5-3696480FA2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9B6DBF3-5D5C-4015-BB5A-9477F2971E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B00FD64-C619-4F5F-A1EC-48F94362D886}"/>
              </a:ext>
            </a:extLst>
          </p:cNvPr>
          <p:cNvSpPr>
            <a:spLocks noGrp="1"/>
          </p:cNvSpPr>
          <p:nvPr>
            <p:ph type="dt" sz="half" idx="10"/>
          </p:nvPr>
        </p:nvSpPr>
        <p:spPr/>
        <p:txBody>
          <a:bodyPr/>
          <a:lstStyle/>
          <a:p>
            <a:fld id="{6059518C-4779-46E6-B35C-7AC0705F6A7E}" type="datetime1">
              <a:rPr lang="en-US" smtClean="0"/>
              <a:t>12/7/2021</a:t>
            </a:fld>
            <a:endParaRPr lang="en-US"/>
          </a:p>
        </p:txBody>
      </p:sp>
      <p:sp>
        <p:nvSpPr>
          <p:cNvPr id="5" name="Footer Placeholder 4">
            <a:extLst>
              <a:ext uri="{FF2B5EF4-FFF2-40B4-BE49-F238E27FC236}">
                <a16:creationId xmlns:a16="http://schemas.microsoft.com/office/drawing/2014/main" xmlns="" id="{DD4F0FA4-8EF5-4D91-AEE3-0AE864208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21B89F3-E0A5-49C6-A738-64D840877035}"/>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310371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B9A5508-AFC6-4545-94FB-629CC23AA2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9D5498A-E63F-497B-A9DF-0FCC638E8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37A181B-4145-4C77-BDAC-2340A6AC7CE4}"/>
              </a:ext>
            </a:extLst>
          </p:cNvPr>
          <p:cNvSpPr>
            <a:spLocks noGrp="1"/>
          </p:cNvSpPr>
          <p:nvPr>
            <p:ph type="dt" sz="half" idx="10"/>
          </p:nvPr>
        </p:nvSpPr>
        <p:spPr/>
        <p:txBody>
          <a:bodyPr/>
          <a:lstStyle/>
          <a:p>
            <a:fld id="{804784E6-5F7B-48FD-8875-C0517455E7F8}" type="datetime1">
              <a:rPr lang="en-US" smtClean="0"/>
              <a:t>12/7/2021</a:t>
            </a:fld>
            <a:endParaRPr lang="en-US"/>
          </a:p>
        </p:txBody>
      </p:sp>
      <p:sp>
        <p:nvSpPr>
          <p:cNvPr id="5" name="Footer Placeholder 4">
            <a:extLst>
              <a:ext uri="{FF2B5EF4-FFF2-40B4-BE49-F238E27FC236}">
                <a16:creationId xmlns:a16="http://schemas.microsoft.com/office/drawing/2014/main" xmlns="" id="{5527934A-D7D3-48A9-80E3-AD2851DE4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549401-0AFA-43D2-A5F0-3840DD9A13D2}"/>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65780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157DC-DED0-4220-A677-A7819C119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71C3C7F-4939-46A4-B46F-5B6A76F05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1F8FED7-62FB-423A-8D8D-CB962B74930C}"/>
              </a:ext>
            </a:extLst>
          </p:cNvPr>
          <p:cNvSpPr>
            <a:spLocks noGrp="1"/>
          </p:cNvSpPr>
          <p:nvPr>
            <p:ph type="dt" sz="half" idx="10"/>
          </p:nvPr>
        </p:nvSpPr>
        <p:spPr/>
        <p:txBody>
          <a:bodyPr/>
          <a:lstStyle/>
          <a:p>
            <a:fld id="{C1133086-F639-4393-A599-656E9A18E9C2}" type="datetime1">
              <a:rPr lang="en-US" smtClean="0"/>
              <a:t>12/7/2021</a:t>
            </a:fld>
            <a:endParaRPr lang="en-US"/>
          </a:p>
        </p:txBody>
      </p:sp>
      <p:sp>
        <p:nvSpPr>
          <p:cNvPr id="5" name="Footer Placeholder 4">
            <a:extLst>
              <a:ext uri="{FF2B5EF4-FFF2-40B4-BE49-F238E27FC236}">
                <a16:creationId xmlns:a16="http://schemas.microsoft.com/office/drawing/2014/main" xmlns="" id="{CF6CA335-CEEA-4D29-9DB2-15699A6D5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6D5FE9B-0980-4B0E-BF7C-E8D5AB1AC4DD}"/>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356589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4040B1-3D9E-4EE5-BD87-A48384B3A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CAF9BBE-8A5E-4988-AB7A-4C39BF4AFD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0ECFE83-5342-426B-8A74-F33A4A46739F}"/>
              </a:ext>
            </a:extLst>
          </p:cNvPr>
          <p:cNvSpPr>
            <a:spLocks noGrp="1"/>
          </p:cNvSpPr>
          <p:nvPr>
            <p:ph type="dt" sz="half" idx="10"/>
          </p:nvPr>
        </p:nvSpPr>
        <p:spPr/>
        <p:txBody>
          <a:bodyPr/>
          <a:lstStyle/>
          <a:p>
            <a:fld id="{6BCE526A-2669-4AE6-A19E-39EECEAFE7C8}" type="datetime1">
              <a:rPr lang="en-US" smtClean="0"/>
              <a:t>12/7/2021</a:t>
            </a:fld>
            <a:endParaRPr lang="en-US"/>
          </a:p>
        </p:txBody>
      </p:sp>
      <p:sp>
        <p:nvSpPr>
          <p:cNvPr id="5" name="Footer Placeholder 4">
            <a:extLst>
              <a:ext uri="{FF2B5EF4-FFF2-40B4-BE49-F238E27FC236}">
                <a16:creationId xmlns:a16="http://schemas.microsoft.com/office/drawing/2014/main" xmlns="" id="{9ED4DB05-5BC7-444B-ABF5-FF3349382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08E93B-D60F-40CC-B82C-1A6084DA7E5E}"/>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10317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87B35-548D-4AB9-8CD6-E73A15CF0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C756DF2-3C42-41D1-9965-32CF5F8E0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AEA74B2-F966-461D-AAA4-4E09202DB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4242550-467A-4D6E-929B-1F14AF061CA1}"/>
              </a:ext>
            </a:extLst>
          </p:cNvPr>
          <p:cNvSpPr>
            <a:spLocks noGrp="1"/>
          </p:cNvSpPr>
          <p:nvPr>
            <p:ph type="dt" sz="half" idx="10"/>
          </p:nvPr>
        </p:nvSpPr>
        <p:spPr/>
        <p:txBody>
          <a:bodyPr/>
          <a:lstStyle/>
          <a:p>
            <a:fld id="{5D004FAD-B9E9-407C-8BD7-AC7C60394453}" type="datetime1">
              <a:rPr lang="en-US" smtClean="0"/>
              <a:t>12/7/2021</a:t>
            </a:fld>
            <a:endParaRPr lang="en-US"/>
          </a:p>
        </p:txBody>
      </p:sp>
      <p:sp>
        <p:nvSpPr>
          <p:cNvPr id="6" name="Footer Placeholder 5">
            <a:extLst>
              <a:ext uri="{FF2B5EF4-FFF2-40B4-BE49-F238E27FC236}">
                <a16:creationId xmlns:a16="http://schemas.microsoft.com/office/drawing/2014/main" xmlns="" id="{BE40AD7E-30E3-4E2F-ABAC-B4170342B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CF40145-3EA9-4105-96F4-40C93711DBFC}"/>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81009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672F1-DC76-404A-B632-09E0A882F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A1537B2-A1B3-4ECD-9018-B7DA44052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D1964EF-1F5F-4661-B7EC-4C0342CCCE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F8F3D91-462A-4A6D-8645-8B71AE020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D8E12A6-5B31-4F50-81BD-38331EF9F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79A99D2-1BA2-4B0B-A421-854A71D57D9E}"/>
              </a:ext>
            </a:extLst>
          </p:cNvPr>
          <p:cNvSpPr>
            <a:spLocks noGrp="1"/>
          </p:cNvSpPr>
          <p:nvPr>
            <p:ph type="dt" sz="half" idx="10"/>
          </p:nvPr>
        </p:nvSpPr>
        <p:spPr/>
        <p:txBody>
          <a:bodyPr/>
          <a:lstStyle/>
          <a:p>
            <a:fld id="{9038130E-49D7-4C31-AB7D-77DF82B6E519}" type="datetime1">
              <a:rPr lang="en-US" smtClean="0"/>
              <a:t>12/7/2021</a:t>
            </a:fld>
            <a:endParaRPr lang="en-US"/>
          </a:p>
        </p:txBody>
      </p:sp>
      <p:sp>
        <p:nvSpPr>
          <p:cNvPr id="8" name="Footer Placeholder 7">
            <a:extLst>
              <a:ext uri="{FF2B5EF4-FFF2-40B4-BE49-F238E27FC236}">
                <a16:creationId xmlns:a16="http://schemas.microsoft.com/office/drawing/2014/main" xmlns="" id="{14653BC4-0EAD-4EA9-A4D7-9E66B74DC7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B31F8F2-FCD2-44BB-A755-7920D72EEDC2}"/>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5501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8ACA4B-175E-4E3D-8CDC-0158CB17AB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6F0D9CB-0B94-423C-9FFB-D0899EAD2A64}"/>
              </a:ext>
            </a:extLst>
          </p:cNvPr>
          <p:cNvSpPr>
            <a:spLocks noGrp="1"/>
          </p:cNvSpPr>
          <p:nvPr>
            <p:ph type="dt" sz="half" idx="10"/>
          </p:nvPr>
        </p:nvSpPr>
        <p:spPr/>
        <p:txBody>
          <a:bodyPr/>
          <a:lstStyle/>
          <a:p>
            <a:fld id="{D1394FC4-4295-4258-89AE-40427A0EA4E2}" type="datetime1">
              <a:rPr lang="en-US" smtClean="0"/>
              <a:t>12/7/2021</a:t>
            </a:fld>
            <a:endParaRPr lang="en-US"/>
          </a:p>
        </p:txBody>
      </p:sp>
      <p:sp>
        <p:nvSpPr>
          <p:cNvPr id="4" name="Footer Placeholder 3">
            <a:extLst>
              <a:ext uri="{FF2B5EF4-FFF2-40B4-BE49-F238E27FC236}">
                <a16:creationId xmlns:a16="http://schemas.microsoft.com/office/drawing/2014/main" xmlns="" id="{A3BD0085-6224-4768-913E-75959C9F70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61358AC-6F45-4502-8397-EC636496DCB0}"/>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327742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BA6649-8A9B-4229-9687-A93641A40413}"/>
              </a:ext>
            </a:extLst>
          </p:cNvPr>
          <p:cNvSpPr>
            <a:spLocks noGrp="1"/>
          </p:cNvSpPr>
          <p:nvPr>
            <p:ph type="dt" sz="half" idx="10"/>
          </p:nvPr>
        </p:nvSpPr>
        <p:spPr/>
        <p:txBody>
          <a:bodyPr/>
          <a:lstStyle/>
          <a:p>
            <a:fld id="{9AFD31C9-55BE-41B4-899B-3D8D606A27E3}" type="datetime1">
              <a:rPr lang="en-US" smtClean="0"/>
              <a:t>12/7/2021</a:t>
            </a:fld>
            <a:endParaRPr lang="en-US"/>
          </a:p>
        </p:txBody>
      </p:sp>
      <p:sp>
        <p:nvSpPr>
          <p:cNvPr id="3" name="Footer Placeholder 2">
            <a:extLst>
              <a:ext uri="{FF2B5EF4-FFF2-40B4-BE49-F238E27FC236}">
                <a16:creationId xmlns:a16="http://schemas.microsoft.com/office/drawing/2014/main" xmlns="" id="{1F8970E4-01BB-4FA0-8736-0B93DC9C60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BCB9E99-9BAD-44A6-B6A8-918AADD17A92}"/>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270799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7BB1D-E7FA-4FF4-A627-1F522507F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697423A-3441-4214-B1FB-3EC4348E3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B281382-9301-4A9C-AE88-A400C7919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BD14B6F-9A38-4386-B623-7B381716EBAB}"/>
              </a:ext>
            </a:extLst>
          </p:cNvPr>
          <p:cNvSpPr>
            <a:spLocks noGrp="1"/>
          </p:cNvSpPr>
          <p:nvPr>
            <p:ph type="dt" sz="half" idx="10"/>
          </p:nvPr>
        </p:nvSpPr>
        <p:spPr/>
        <p:txBody>
          <a:bodyPr/>
          <a:lstStyle/>
          <a:p>
            <a:fld id="{1B6004D0-5E74-46D2-9D9E-F1F8894ED7E3}" type="datetime1">
              <a:rPr lang="en-US" smtClean="0"/>
              <a:t>12/7/2021</a:t>
            </a:fld>
            <a:endParaRPr lang="en-US"/>
          </a:p>
        </p:txBody>
      </p:sp>
      <p:sp>
        <p:nvSpPr>
          <p:cNvPr id="6" name="Footer Placeholder 5">
            <a:extLst>
              <a:ext uri="{FF2B5EF4-FFF2-40B4-BE49-F238E27FC236}">
                <a16:creationId xmlns:a16="http://schemas.microsoft.com/office/drawing/2014/main" xmlns="" id="{D97873D4-3970-4805-8BAD-5C69F893B8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510512D-F6A6-429A-801C-01FE7E12AB36}"/>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4674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A2B481-2A89-4B04-8AFA-7ADC952F9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C06EAD9-0EF3-419C-A793-3D43DAE2F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CC009E4-2D72-4893-A23F-4A4733E32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A0CA463-36F6-4756-AFCE-0C014F647CA6}"/>
              </a:ext>
            </a:extLst>
          </p:cNvPr>
          <p:cNvSpPr>
            <a:spLocks noGrp="1"/>
          </p:cNvSpPr>
          <p:nvPr>
            <p:ph type="dt" sz="half" idx="10"/>
          </p:nvPr>
        </p:nvSpPr>
        <p:spPr/>
        <p:txBody>
          <a:bodyPr/>
          <a:lstStyle/>
          <a:p>
            <a:fld id="{5FC23603-3D13-4ED4-854D-8A263073515E}" type="datetime1">
              <a:rPr lang="en-US" smtClean="0"/>
              <a:t>12/7/2021</a:t>
            </a:fld>
            <a:endParaRPr lang="en-US"/>
          </a:p>
        </p:txBody>
      </p:sp>
      <p:sp>
        <p:nvSpPr>
          <p:cNvPr id="6" name="Footer Placeholder 5">
            <a:extLst>
              <a:ext uri="{FF2B5EF4-FFF2-40B4-BE49-F238E27FC236}">
                <a16:creationId xmlns:a16="http://schemas.microsoft.com/office/drawing/2014/main" xmlns="" id="{B2398942-1B55-490E-BDE2-7B89CC1BA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EA902F-866D-49C9-AE21-8EB24A4EC327}"/>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211371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6DB2686-00B2-4884-A920-7ACA03C39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A002299-EC29-453A-A59F-7B0D1D9BD5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F2BEF8-9B1F-4FCA-BFAE-5133D448D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85D2E-DC4D-433F-B665-5E2FC66935BA}" type="datetime1">
              <a:rPr lang="en-US" smtClean="0"/>
              <a:t>12/7/2021</a:t>
            </a:fld>
            <a:endParaRPr lang="en-US"/>
          </a:p>
        </p:txBody>
      </p:sp>
      <p:sp>
        <p:nvSpPr>
          <p:cNvPr id="5" name="Footer Placeholder 4">
            <a:extLst>
              <a:ext uri="{FF2B5EF4-FFF2-40B4-BE49-F238E27FC236}">
                <a16:creationId xmlns:a16="http://schemas.microsoft.com/office/drawing/2014/main" xmlns="" id="{58ED85EF-F7F7-4EA0-8220-5DC3B71DB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1DAB838-767A-4AD8-8377-5190A5EBE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5690C-8442-432F-9AC0-D5AC1EF802B8}" type="slidenum">
              <a:rPr lang="en-US" smtClean="0"/>
              <a:t>‹#›</a:t>
            </a:fld>
            <a:endParaRPr lang="en-US"/>
          </a:p>
        </p:txBody>
      </p:sp>
    </p:spTree>
    <p:extLst>
      <p:ext uri="{BB962C8B-B14F-4D97-AF65-F5344CB8AC3E}">
        <p14:creationId xmlns:p14="http://schemas.microsoft.com/office/powerpoint/2010/main" val="196526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File_format" TargetMode="External"/><Relationship Id="rId3" Type="http://schemas.openxmlformats.org/officeDocument/2006/relationships/hyperlink" Target="https://developers.google.com/earth-engine/datasets/catalog/COPERNICUS_S2_SR" TargetMode="External"/><Relationship Id="rId7" Type="http://schemas.openxmlformats.org/officeDocument/2006/relationships/hyperlink" Target="ftp://n4ftl01u.ecs.nasa.gov/" TargetMode="External"/><Relationship Id="rId2" Type="http://schemas.openxmlformats.org/officeDocument/2006/relationships/hyperlink" Target="https://scihub.copernicus.eu/dhus/#/home 2" TargetMode="External"/><Relationship Id="rId1" Type="http://schemas.openxmlformats.org/officeDocument/2006/relationships/slideLayout" Target="../slideLayouts/slideLayout1.xml"/><Relationship Id="rId6" Type="http://schemas.openxmlformats.org/officeDocument/2006/relationships/hyperlink" Target="ftp://ladsftp.nascom.nasa.gov/" TargetMode="External"/><Relationship Id="rId5" Type="http://schemas.openxmlformats.org/officeDocument/2006/relationships/hyperlink" Target="http://earthdata.nasa.gov/" TargetMode="External"/><Relationship Id="rId4" Type="http://schemas.openxmlformats.org/officeDocument/2006/relationships/hyperlink" Target="https://lpdaacsvc.cr.usgs.gov/appeears/" TargetMode="External"/><Relationship Id="rId9" Type="http://schemas.openxmlformats.org/officeDocument/2006/relationships/hyperlink" Target="https://en.wikipedia.org/wiki/National_Center_for_Supercomputing_Application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ndex.php?title=QuickBird&amp;oldid=1048305413" TargetMode="External"/><Relationship Id="rId2" Type="http://schemas.openxmlformats.org/officeDocument/2006/relationships/hyperlink" Target="https://www.satimagingcorp.com/satellite-sensors/quickbird/" TargetMode="External"/><Relationship Id="rId1" Type="http://schemas.openxmlformats.org/officeDocument/2006/relationships/slideLayout" Target="../slideLayouts/slideLayout1.xml"/><Relationship Id="rId5" Type="http://schemas.openxmlformats.org/officeDocument/2006/relationships/hyperlink" Target="https://earth.esa.int/eogateway" TargetMode="External"/><Relationship Id="rId4" Type="http://schemas.openxmlformats.org/officeDocument/2006/relationships/hyperlink" Target="https://www.intelligence-airbusds.com/en/4871-orde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B605BD8-B5C0-4E77-AB93-5E5D556BFC46}"/>
              </a:ext>
            </a:extLst>
          </p:cNvPr>
          <p:cNvSpPr txBox="1"/>
          <p:nvPr/>
        </p:nvSpPr>
        <p:spPr>
          <a:xfrm>
            <a:off x="880369" y="216911"/>
            <a:ext cx="10431262" cy="830997"/>
          </a:xfrm>
          <a:prstGeom prst="rect">
            <a:avLst/>
          </a:prstGeom>
          <a:noFill/>
        </p:spPr>
        <p:txBody>
          <a:bodyPr wrap="square" rtlCol="0">
            <a:spAutoFit/>
          </a:bodyPr>
          <a:lstStyle/>
          <a:p>
            <a:pPr algn="ctr"/>
            <a:r>
              <a:rPr lang="en-GB" sz="2400" b="1" dirty="0">
                <a:latin typeface="Times New Roman" panose="02020603050405020304" pitchFamily="18" charset="0"/>
              </a:rPr>
              <a:t>Exploring Multispectral and Thermal Sensors regarding its application in Agricultural Monitoring System</a:t>
            </a:r>
            <a:endParaRPr lang="en-US" sz="2400" b="1" dirty="0">
              <a:latin typeface="Times New Roman" panose="02020603050405020304" pitchFamily="18" charset="0"/>
            </a:endParaRPr>
          </a:p>
        </p:txBody>
      </p:sp>
      <p:sp>
        <p:nvSpPr>
          <p:cNvPr id="9" name="TextBox 8">
            <a:extLst>
              <a:ext uri="{FF2B5EF4-FFF2-40B4-BE49-F238E27FC236}">
                <a16:creationId xmlns:a16="http://schemas.microsoft.com/office/drawing/2014/main" xmlns="" id="{5F544373-73B6-4933-957A-698DA12BBFA6}"/>
              </a:ext>
            </a:extLst>
          </p:cNvPr>
          <p:cNvSpPr txBox="1"/>
          <p:nvPr/>
        </p:nvSpPr>
        <p:spPr>
          <a:xfrm>
            <a:off x="627090" y="1111063"/>
            <a:ext cx="10937820" cy="923330"/>
          </a:xfrm>
          <a:prstGeom prst="rect">
            <a:avLst/>
          </a:prstGeom>
          <a:noFill/>
        </p:spPr>
        <p:txBody>
          <a:bodyPr wrap="square">
            <a:spAutoFit/>
          </a:bodyPr>
          <a:lstStyle/>
          <a:p>
            <a:pPr algn="ctr"/>
            <a:r>
              <a:rPr lang="en-US" b="1" i="0" dirty="0">
                <a:solidFill>
                  <a:srgbClr val="0033CC"/>
                </a:solidFill>
                <a:effectLst/>
                <a:latin typeface="Times New Roman" panose="02020603050405020304" pitchFamily="18" charset="0"/>
                <a:cs typeface="Times New Roman" panose="02020603050405020304" pitchFamily="18" charset="0"/>
              </a:rPr>
              <a:t>Group Name: ‘Multispectral Broadband + Thermal’ group</a:t>
            </a:r>
          </a:p>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i="0" dirty="0">
                <a:solidFill>
                  <a:srgbClr val="3A3A3A"/>
                </a:solidFill>
                <a:effectLst/>
                <a:latin typeface="Times New Roman" panose="02020603050405020304" pitchFamily="18" charset="0"/>
                <a:cs typeface="Times New Roman" panose="02020603050405020304" pitchFamily="18" charset="0"/>
              </a:rPr>
              <a:t>Coordinator: Dr. Taslima Zahan</a:t>
            </a:r>
          </a:p>
        </p:txBody>
      </p:sp>
      <p:sp>
        <p:nvSpPr>
          <p:cNvPr id="3" name="Slide Number Placeholder 2">
            <a:extLst>
              <a:ext uri="{FF2B5EF4-FFF2-40B4-BE49-F238E27FC236}">
                <a16:creationId xmlns:a16="http://schemas.microsoft.com/office/drawing/2014/main" xmlns="" id="{A2143F46-C52E-41AB-A4D2-FB397F6F40FC}"/>
              </a:ext>
            </a:extLst>
          </p:cNvPr>
          <p:cNvSpPr>
            <a:spLocks noGrp="1"/>
          </p:cNvSpPr>
          <p:nvPr>
            <p:ph type="sldNum" sz="quarter" idx="12"/>
          </p:nvPr>
        </p:nvSpPr>
        <p:spPr/>
        <p:txBody>
          <a:bodyPr/>
          <a:lstStyle/>
          <a:p>
            <a:fld id="{A815690C-8442-432F-9AC0-D5AC1EF802B8}" type="slidenum">
              <a:rPr lang="en-US" smtClean="0"/>
              <a:t>1</a:t>
            </a:fld>
            <a:endParaRPr lang="en-US"/>
          </a:p>
        </p:txBody>
      </p:sp>
      <p:graphicFrame>
        <p:nvGraphicFramePr>
          <p:cNvPr id="5" name="Table 5">
            <a:extLst>
              <a:ext uri="{FF2B5EF4-FFF2-40B4-BE49-F238E27FC236}">
                <a16:creationId xmlns:a16="http://schemas.microsoft.com/office/drawing/2014/main" xmlns="" id="{EE62FB2F-A0C2-4B4D-AFF8-3158F9295BD1}"/>
              </a:ext>
            </a:extLst>
          </p:cNvPr>
          <p:cNvGraphicFramePr>
            <a:graphicFrameLocks noGrp="1"/>
          </p:cNvGraphicFramePr>
          <p:nvPr>
            <p:extLst>
              <p:ext uri="{D42A27DB-BD31-4B8C-83A1-F6EECF244321}">
                <p14:modId xmlns:p14="http://schemas.microsoft.com/office/powerpoint/2010/main" val="2601598741"/>
              </p:ext>
            </p:extLst>
          </p:nvPr>
        </p:nvGraphicFramePr>
        <p:xfrm>
          <a:off x="526473" y="2124367"/>
          <a:ext cx="11139052" cy="4359558"/>
        </p:xfrm>
        <a:graphic>
          <a:graphicData uri="http://schemas.openxmlformats.org/drawingml/2006/table">
            <a:tbl>
              <a:tblPr firstRow="1" bandRow="1">
                <a:tableStyleId>{5C22544A-7EE6-4342-B048-85BDC9FD1C3A}</a:tableStyleId>
              </a:tblPr>
              <a:tblGrid>
                <a:gridCol w="5477163">
                  <a:extLst>
                    <a:ext uri="{9D8B030D-6E8A-4147-A177-3AD203B41FA5}">
                      <a16:colId xmlns:a16="http://schemas.microsoft.com/office/drawing/2014/main" xmlns="" val="3715488927"/>
                    </a:ext>
                  </a:extLst>
                </a:gridCol>
                <a:gridCol w="5661889">
                  <a:extLst>
                    <a:ext uri="{9D8B030D-6E8A-4147-A177-3AD203B41FA5}">
                      <a16:colId xmlns:a16="http://schemas.microsoft.com/office/drawing/2014/main" xmlns="" val="1138200557"/>
                    </a:ext>
                  </a:extLst>
                </a:gridCol>
              </a:tblGrid>
              <a:tr h="371313">
                <a:tc>
                  <a:txBody>
                    <a:bodyPr/>
                    <a:lstStyle/>
                    <a:p>
                      <a:r>
                        <a:rPr lang="en-US" dirty="0"/>
                        <a:t>Group: Multispectral Broadband</a:t>
                      </a:r>
                    </a:p>
                  </a:txBody>
                  <a:tcPr>
                    <a:solidFill>
                      <a:srgbClr val="0033CC"/>
                    </a:solidFill>
                  </a:tcPr>
                </a:tc>
                <a:tc>
                  <a:txBody>
                    <a:bodyPr/>
                    <a:lstStyle/>
                    <a:p>
                      <a:r>
                        <a:rPr lang="en-US" dirty="0"/>
                        <a:t>Group: Thermal band</a:t>
                      </a:r>
                    </a:p>
                  </a:txBody>
                  <a:tcPr>
                    <a:solidFill>
                      <a:srgbClr val="0033CC"/>
                    </a:solidFill>
                  </a:tcPr>
                </a:tc>
                <a:extLst>
                  <a:ext uri="{0D108BD9-81ED-4DB2-BD59-A6C34878D82A}">
                    <a16:rowId xmlns:a16="http://schemas.microsoft.com/office/drawing/2014/main" xmlns="" val="3591780893"/>
                  </a:ext>
                </a:extLst>
              </a:tr>
              <a:tr h="677124">
                <a:tc>
                  <a:txBody>
                    <a:bodyPr/>
                    <a:lstStyle/>
                    <a:p>
                      <a:r>
                        <a:rPr lang="en-US" sz="1700" dirty="0"/>
                        <a:t>1. </a:t>
                      </a:r>
                      <a:r>
                        <a:rPr lang="en-US" sz="1700" b="1" i="0" dirty="0">
                          <a:solidFill>
                            <a:srgbClr val="3A3A3A"/>
                          </a:solidFill>
                          <a:effectLst/>
                          <a:latin typeface="Times New Roman" panose="02020603050405020304" pitchFamily="18" charset="0"/>
                          <a:cs typeface="Times New Roman" panose="02020603050405020304" pitchFamily="18" charset="0"/>
                        </a:rPr>
                        <a:t>Dr. Md. Golam Mahboob</a:t>
                      </a:r>
                      <a:r>
                        <a:rPr lang="en-US" sz="1700" b="0" i="0" dirty="0">
                          <a:solidFill>
                            <a:srgbClr val="3A3A3A"/>
                          </a:solidFill>
                          <a:effectLst/>
                          <a:latin typeface="Times New Roman" panose="02020603050405020304" pitchFamily="18" charset="0"/>
                          <a:cs typeface="Times New Roman" panose="02020603050405020304" pitchFamily="18" charset="0"/>
                        </a:rPr>
                        <a:t>, SSO, ASICT Division, BARI</a:t>
                      </a:r>
                      <a:endParaRPr lang="en-US" sz="1700" dirty="0"/>
                    </a:p>
                  </a:txBody>
                  <a:tcPr/>
                </a:tc>
                <a:tc>
                  <a:txBody>
                    <a:bodyPr/>
                    <a:lstStyle/>
                    <a:p>
                      <a:r>
                        <a:rPr lang="en-US" sz="1700" b="0" dirty="0">
                          <a:solidFill>
                            <a:schemeClr val="tx1"/>
                          </a:solidFill>
                        </a:rPr>
                        <a:t>1. </a:t>
                      </a:r>
                      <a:r>
                        <a:rPr lang="en-US" sz="1700" b="1" i="0" dirty="0" err="1">
                          <a:solidFill>
                            <a:schemeClr val="tx1"/>
                          </a:solidFill>
                          <a:effectLst/>
                          <a:latin typeface="Times New Roman" panose="02020603050405020304" pitchFamily="18" charset="0"/>
                          <a:cs typeface="Times New Roman" panose="02020603050405020304" pitchFamily="18" charset="0"/>
                        </a:rPr>
                        <a:t>Shakhawat</a:t>
                      </a:r>
                      <a:r>
                        <a:rPr lang="en-US" sz="1700" b="1" i="0" dirty="0">
                          <a:solidFill>
                            <a:schemeClr val="tx1"/>
                          </a:solidFill>
                          <a:effectLst/>
                          <a:latin typeface="Times New Roman" panose="02020603050405020304" pitchFamily="18" charset="0"/>
                          <a:cs typeface="Times New Roman" panose="02020603050405020304" pitchFamily="18" charset="0"/>
                        </a:rPr>
                        <a:t> Hossain</a:t>
                      </a:r>
                      <a:r>
                        <a:rPr lang="en-US" sz="1700" b="0" i="0" dirty="0">
                          <a:solidFill>
                            <a:schemeClr val="tx1"/>
                          </a:solidFill>
                          <a:effectLst/>
                          <a:latin typeface="Times New Roman" panose="02020603050405020304" pitchFamily="18" charset="0"/>
                          <a:cs typeface="Times New Roman" panose="02020603050405020304" pitchFamily="18" charset="0"/>
                        </a:rPr>
                        <a:t>, RA, </a:t>
                      </a:r>
                      <a:r>
                        <a:rPr lang="en-US" sz="1700" b="0" i="0" dirty="0" err="1">
                          <a:solidFill>
                            <a:schemeClr val="tx1"/>
                          </a:solidFill>
                          <a:effectLst/>
                          <a:latin typeface="Times New Roman" panose="02020603050405020304" pitchFamily="18" charset="0"/>
                          <a:cs typeface="Times New Roman" panose="02020603050405020304" pitchFamily="18" charset="0"/>
                        </a:rPr>
                        <a:t>Agro</a:t>
                      </a:r>
                      <a:r>
                        <a:rPr lang="en-US" sz="1700" b="0" i="0" dirty="0">
                          <a:solidFill>
                            <a:schemeClr val="tx1"/>
                          </a:solidFill>
                          <a:effectLst/>
                          <a:latin typeface="Times New Roman" panose="02020603050405020304" pitchFamily="18" charset="0"/>
                          <a:cs typeface="Times New Roman" panose="02020603050405020304" pitchFamily="18" charset="0"/>
                        </a:rPr>
                        <a:t>-Environmental Remote Sensing and Modeling Lab, ASICT Division, BARI</a:t>
                      </a:r>
                      <a:endParaRPr lang="en-US" sz="1700" b="0" dirty="0">
                        <a:solidFill>
                          <a:schemeClr val="tx1"/>
                        </a:solidFill>
                      </a:endParaRPr>
                    </a:p>
                  </a:txBody>
                  <a:tcPr/>
                </a:tc>
                <a:extLst>
                  <a:ext uri="{0D108BD9-81ED-4DB2-BD59-A6C34878D82A}">
                    <a16:rowId xmlns:a16="http://schemas.microsoft.com/office/drawing/2014/main" xmlns="" val="2089107539"/>
                  </a:ext>
                </a:extLst>
              </a:tr>
              <a:tr h="457426">
                <a:tc>
                  <a:txBody>
                    <a:bodyPr/>
                    <a:lstStyle/>
                    <a:p>
                      <a:r>
                        <a:rPr lang="en-US" sz="1700" dirty="0"/>
                        <a:t>2. </a:t>
                      </a:r>
                      <a:r>
                        <a:rPr lang="en-US" sz="1700" b="1" i="0" dirty="0">
                          <a:solidFill>
                            <a:srgbClr val="3A3A3A"/>
                          </a:solidFill>
                          <a:effectLst/>
                          <a:latin typeface="Times New Roman" panose="02020603050405020304" pitchFamily="18" charset="0"/>
                          <a:cs typeface="Times New Roman" panose="02020603050405020304" pitchFamily="18" charset="0"/>
                        </a:rPr>
                        <a:t>Dr. Taslima Zahan</a:t>
                      </a:r>
                      <a:r>
                        <a:rPr lang="en-US" sz="1700" b="0" i="0" dirty="0">
                          <a:solidFill>
                            <a:srgbClr val="3A3A3A"/>
                          </a:solidFill>
                          <a:effectLst/>
                          <a:latin typeface="Times New Roman" panose="02020603050405020304" pitchFamily="18" charset="0"/>
                          <a:cs typeface="Times New Roman" panose="02020603050405020304" pitchFamily="18" charset="0"/>
                        </a:rPr>
                        <a:t>, SO, OFRD, BARI</a:t>
                      </a:r>
                      <a:endParaRPr lang="en-US" sz="1700" dirty="0"/>
                    </a:p>
                  </a:txBody>
                  <a:tcPr/>
                </a:tc>
                <a:tc>
                  <a:txBody>
                    <a:bodyPr/>
                    <a:lstStyle/>
                    <a:p>
                      <a:r>
                        <a:rPr lang="en-US" sz="1700" b="0" dirty="0">
                          <a:solidFill>
                            <a:schemeClr val="tx1"/>
                          </a:solidFill>
                        </a:rPr>
                        <a:t>2. </a:t>
                      </a:r>
                      <a:r>
                        <a:rPr lang="en-US" sz="1700" b="1" i="0" dirty="0">
                          <a:solidFill>
                            <a:schemeClr val="tx1"/>
                          </a:solidFill>
                          <a:effectLst/>
                          <a:latin typeface="Times New Roman" panose="02020603050405020304" pitchFamily="18" charset="0"/>
                          <a:cs typeface="Times New Roman" panose="02020603050405020304" pitchFamily="18" charset="0"/>
                        </a:rPr>
                        <a:t>Dr. AFM Tariqul Islam</a:t>
                      </a:r>
                      <a:r>
                        <a:rPr lang="en-US" sz="1700" b="0" i="0" dirty="0">
                          <a:solidFill>
                            <a:schemeClr val="tx1"/>
                          </a:solidFill>
                          <a:effectLst/>
                          <a:latin typeface="Times New Roman" panose="02020603050405020304" pitchFamily="18" charset="0"/>
                          <a:cs typeface="Times New Roman" panose="02020603050405020304" pitchFamily="18" charset="0"/>
                        </a:rPr>
                        <a:t>, SSO, ASICT Division, BARI</a:t>
                      </a:r>
                      <a:endParaRPr lang="en-US" sz="1700" b="0" dirty="0">
                        <a:solidFill>
                          <a:schemeClr val="tx1"/>
                        </a:solidFill>
                      </a:endParaRPr>
                    </a:p>
                  </a:txBody>
                  <a:tcPr/>
                </a:tc>
                <a:extLst>
                  <a:ext uri="{0D108BD9-81ED-4DB2-BD59-A6C34878D82A}">
                    <a16:rowId xmlns:a16="http://schemas.microsoft.com/office/drawing/2014/main" xmlns="" val="1442756176"/>
                  </a:ext>
                </a:extLst>
              </a:tr>
              <a:tr h="405451">
                <a:tc>
                  <a:txBody>
                    <a:bodyPr/>
                    <a:lstStyle/>
                    <a:p>
                      <a:r>
                        <a:rPr lang="en-US" sz="1700" dirty="0"/>
                        <a:t>3. </a:t>
                      </a:r>
                      <a:r>
                        <a:rPr lang="en-US" sz="1700" b="1" i="0" dirty="0">
                          <a:solidFill>
                            <a:srgbClr val="3A3A3A"/>
                          </a:solidFill>
                          <a:effectLst/>
                          <a:latin typeface="Times New Roman" panose="02020603050405020304" pitchFamily="18" charset="0"/>
                          <a:cs typeface="Times New Roman" panose="02020603050405020304" pitchFamily="18" charset="0"/>
                        </a:rPr>
                        <a:t>Mustafa Kamal Shahadat</a:t>
                      </a:r>
                      <a:r>
                        <a:rPr lang="en-US" sz="1700" b="0" i="0" dirty="0">
                          <a:solidFill>
                            <a:srgbClr val="3A3A3A"/>
                          </a:solidFill>
                          <a:effectLst/>
                          <a:latin typeface="Times New Roman" panose="02020603050405020304" pitchFamily="18" charset="0"/>
                          <a:cs typeface="Times New Roman" panose="02020603050405020304" pitchFamily="18" charset="0"/>
                        </a:rPr>
                        <a:t>, SO, OFRD, BARI</a:t>
                      </a:r>
                      <a:endParaRPr lang="en-US" sz="1700" dirty="0"/>
                    </a:p>
                  </a:txBody>
                  <a:tcPr/>
                </a:tc>
                <a:tc>
                  <a:txBody>
                    <a:bodyPr/>
                    <a:lstStyle/>
                    <a:p>
                      <a:r>
                        <a:rPr lang="en-US" sz="1700" b="0" dirty="0">
                          <a:solidFill>
                            <a:schemeClr val="tx1"/>
                          </a:solidFill>
                        </a:rPr>
                        <a:t>3. </a:t>
                      </a:r>
                      <a:r>
                        <a:rPr lang="en-US" sz="1700" b="1" dirty="0" err="1">
                          <a:solidFill>
                            <a:schemeClr val="tx1"/>
                          </a:solidFill>
                          <a:latin typeface="Times New Roman" panose="02020603050405020304" pitchFamily="18" charset="0"/>
                          <a:cs typeface="Times New Roman" panose="02020603050405020304" pitchFamily="18" charset="0"/>
                        </a:rPr>
                        <a:t>Istiak</a:t>
                      </a:r>
                      <a:r>
                        <a:rPr lang="en-US" sz="1700" b="1" dirty="0">
                          <a:solidFill>
                            <a:schemeClr val="tx1"/>
                          </a:solidFill>
                          <a:latin typeface="Times New Roman" panose="02020603050405020304" pitchFamily="18" charset="0"/>
                          <a:cs typeface="Times New Roman" panose="02020603050405020304" pitchFamily="18" charset="0"/>
                        </a:rPr>
                        <a:t> Ahmed</a:t>
                      </a:r>
                      <a:r>
                        <a:rPr lang="en-US" sz="1700" b="0" dirty="0">
                          <a:solidFill>
                            <a:schemeClr val="tx1"/>
                          </a:solidFill>
                          <a:latin typeface="Times New Roman" panose="02020603050405020304" pitchFamily="18" charset="0"/>
                          <a:cs typeface="Times New Roman" panose="02020603050405020304" pitchFamily="18" charset="0"/>
                        </a:rPr>
                        <a:t>, SO, ASICT Division, BARI</a:t>
                      </a:r>
                      <a:endParaRPr lang="en-US" sz="1700" b="0" dirty="0">
                        <a:solidFill>
                          <a:schemeClr val="tx1"/>
                        </a:solidFill>
                      </a:endParaRPr>
                    </a:p>
                  </a:txBody>
                  <a:tcPr/>
                </a:tc>
                <a:extLst>
                  <a:ext uri="{0D108BD9-81ED-4DB2-BD59-A6C34878D82A}">
                    <a16:rowId xmlns:a16="http://schemas.microsoft.com/office/drawing/2014/main" xmlns="" val="1538195676"/>
                  </a:ext>
                </a:extLst>
              </a:tr>
              <a:tr h="423824">
                <a:tc>
                  <a:txBody>
                    <a:bodyPr/>
                    <a:lstStyle/>
                    <a:p>
                      <a:r>
                        <a:rPr lang="en-US" sz="1700" dirty="0"/>
                        <a:t>4. </a:t>
                      </a:r>
                      <a:r>
                        <a:rPr lang="en-US" sz="1700" b="1" i="0" dirty="0">
                          <a:solidFill>
                            <a:srgbClr val="3A3A3A"/>
                          </a:solidFill>
                          <a:effectLst/>
                          <a:latin typeface="Times New Roman" panose="02020603050405020304" pitchFamily="18" charset="0"/>
                          <a:cs typeface="Times New Roman" panose="02020603050405020304" pitchFamily="18" charset="0"/>
                        </a:rPr>
                        <a:t>Md. </a:t>
                      </a:r>
                      <a:r>
                        <a:rPr lang="en-US" sz="1700" b="1" i="0" dirty="0" err="1">
                          <a:solidFill>
                            <a:srgbClr val="3A3A3A"/>
                          </a:solidFill>
                          <a:effectLst/>
                          <a:latin typeface="Times New Roman" panose="02020603050405020304" pitchFamily="18" charset="0"/>
                          <a:cs typeface="Times New Roman" panose="02020603050405020304" pitchFamily="18" charset="0"/>
                        </a:rPr>
                        <a:t>Aminul</a:t>
                      </a:r>
                      <a:r>
                        <a:rPr lang="en-US" sz="1700" b="1" i="0" dirty="0">
                          <a:solidFill>
                            <a:srgbClr val="3A3A3A"/>
                          </a:solidFill>
                          <a:effectLst/>
                          <a:latin typeface="Times New Roman" panose="02020603050405020304" pitchFamily="18" charset="0"/>
                          <a:cs typeface="Times New Roman" panose="02020603050405020304" pitchFamily="18" charset="0"/>
                        </a:rPr>
                        <a:t> Islam</a:t>
                      </a:r>
                      <a:r>
                        <a:rPr lang="en-US" sz="1700" b="0" i="0" dirty="0">
                          <a:solidFill>
                            <a:srgbClr val="3A3A3A"/>
                          </a:solidFill>
                          <a:effectLst/>
                          <a:latin typeface="Times New Roman" panose="02020603050405020304" pitchFamily="18" charset="0"/>
                          <a:cs typeface="Times New Roman" panose="02020603050405020304" pitchFamily="18" charset="0"/>
                        </a:rPr>
                        <a:t>, SO, OFRD, BARI</a:t>
                      </a:r>
                      <a:endParaRPr lang="en-US" sz="1700" dirty="0"/>
                    </a:p>
                  </a:txBody>
                  <a:tcPr/>
                </a:tc>
                <a:tc>
                  <a:txBody>
                    <a:bodyPr/>
                    <a:lstStyle/>
                    <a:p>
                      <a:r>
                        <a:rPr lang="en-US" sz="1700" b="0" dirty="0">
                          <a:solidFill>
                            <a:schemeClr val="tx1"/>
                          </a:solidFill>
                        </a:rPr>
                        <a:t>4. </a:t>
                      </a:r>
                      <a:r>
                        <a:rPr lang="en-US" sz="1700" b="1" i="0" dirty="0" err="1">
                          <a:solidFill>
                            <a:schemeClr val="tx1"/>
                          </a:solidFill>
                          <a:effectLst/>
                          <a:latin typeface="Times New Roman" panose="02020603050405020304" pitchFamily="18" charset="0"/>
                          <a:cs typeface="Times New Roman" panose="02020603050405020304" pitchFamily="18" charset="0"/>
                        </a:rPr>
                        <a:t>Sumaiya</a:t>
                      </a:r>
                      <a:r>
                        <a:rPr lang="en-US" sz="1700" b="1" i="0" dirty="0">
                          <a:solidFill>
                            <a:schemeClr val="tx1"/>
                          </a:solidFill>
                          <a:effectLst/>
                          <a:latin typeface="Times New Roman" panose="02020603050405020304" pitchFamily="18" charset="0"/>
                          <a:cs typeface="Times New Roman" panose="02020603050405020304" pitchFamily="18" charset="0"/>
                        </a:rPr>
                        <a:t> Haque </a:t>
                      </a:r>
                      <a:r>
                        <a:rPr lang="en-US" sz="1700" b="1" i="0" dirty="0" err="1">
                          <a:solidFill>
                            <a:schemeClr val="tx1"/>
                          </a:solidFill>
                          <a:effectLst/>
                          <a:latin typeface="Times New Roman" panose="02020603050405020304" pitchFamily="18" charset="0"/>
                          <a:cs typeface="Times New Roman" panose="02020603050405020304" pitchFamily="18" charset="0"/>
                        </a:rPr>
                        <a:t>Omy</a:t>
                      </a:r>
                      <a:r>
                        <a:rPr lang="en-US" sz="1700" b="0" i="0" dirty="0">
                          <a:solidFill>
                            <a:schemeClr val="tx1"/>
                          </a:solidFill>
                          <a:effectLst/>
                          <a:latin typeface="Times New Roman" panose="02020603050405020304" pitchFamily="18" charset="0"/>
                          <a:cs typeface="Times New Roman" panose="02020603050405020304" pitchFamily="18" charset="0"/>
                        </a:rPr>
                        <a:t>, SO, Plant Breeding Division, BARI</a:t>
                      </a:r>
                      <a:endParaRPr lang="en-US" sz="1700" b="0" dirty="0">
                        <a:solidFill>
                          <a:schemeClr val="tx1"/>
                        </a:solidFill>
                      </a:endParaRPr>
                    </a:p>
                  </a:txBody>
                  <a:tcPr/>
                </a:tc>
                <a:extLst>
                  <a:ext uri="{0D108BD9-81ED-4DB2-BD59-A6C34878D82A}">
                    <a16:rowId xmlns:a16="http://schemas.microsoft.com/office/drawing/2014/main" xmlns="" val="2974066827"/>
                  </a:ext>
                </a:extLst>
              </a:tr>
              <a:tr h="640897">
                <a:tc>
                  <a:txBody>
                    <a:bodyPr/>
                    <a:lstStyle/>
                    <a:p>
                      <a:r>
                        <a:rPr lang="en-US" sz="1700" dirty="0"/>
                        <a:t>5. </a:t>
                      </a:r>
                      <a:r>
                        <a:rPr lang="en-US" sz="1700" b="1" i="0" dirty="0" err="1">
                          <a:solidFill>
                            <a:srgbClr val="3A3A3A"/>
                          </a:solidFill>
                          <a:effectLst/>
                          <a:latin typeface="Times New Roman" panose="02020603050405020304" pitchFamily="18" charset="0"/>
                          <a:cs typeface="Times New Roman" panose="02020603050405020304" pitchFamily="18" charset="0"/>
                        </a:rPr>
                        <a:t>Mst</a:t>
                      </a:r>
                      <a:r>
                        <a:rPr lang="en-US" sz="1700" b="1" i="0" dirty="0">
                          <a:solidFill>
                            <a:srgbClr val="3A3A3A"/>
                          </a:solidFill>
                          <a:effectLst/>
                          <a:latin typeface="Times New Roman" panose="02020603050405020304" pitchFamily="18" charset="0"/>
                          <a:cs typeface="Times New Roman" panose="02020603050405020304" pitchFamily="18" charset="0"/>
                        </a:rPr>
                        <a:t>. Salina </a:t>
                      </a:r>
                      <a:r>
                        <a:rPr lang="en-US" sz="1700" b="1" i="0" dirty="0" err="1">
                          <a:solidFill>
                            <a:srgbClr val="3A3A3A"/>
                          </a:solidFill>
                          <a:effectLst/>
                          <a:latin typeface="Times New Roman" panose="02020603050405020304" pitchFamily="18" charset="0"/>
                          <a:cs typeface="Times New Roman" panose="02020603050405020304" pitchFamily="18" charset="0"/>
                        </a:rPr>
                        <a:t>Akter</a:t>
                      </a:r>
                      <a:r>
                        <a:rPr lang="en-US" sz="1700" b="0" i="0" dirty="0">
                          <a:solidFill>
                            <a:srgbClr val="3A3A3A"/>
                          </a:solidFill>
                          <a:effectLst/>
                          <a:latin typeface="Times New Roman" panose="02020603050405020304" pitchFamily="18" charset="0"/>
                          <a:cs typeface="Times New Roman" panose="02020603050405020304" pitchFamily="18" charset="0"/>
                        </a:rPr>
                        <a:t>, SO, Plant Breeding Division, BARI</a:t>
                      </a:r>
                      <a:endParaRPr lang="en-US" sz="1700" dirty="0"/>
                    </a:p>
                  </a:txBody>
                  <a:tcPr/>
                </a:tc>
                <a:tc>
                  <a:txBody>
                    <a:bodyPr/>
                    <a:lstStyle/>
                    <a:p>
                      <a:r>
                        <a:rPr lang="en-US" sz="1700" b="0" dirty="0">
                          <a:solidFill>
                            <a:schemeClr val="tx1"/>
                          </a:solidFill>
                        </a:rPr>
                        <a:t>5. </a:t>
                      </a:r>
                      <a:r>
                        <a:rPr lang="en-US" sz="1700" b="1" i="0" dirty="0">
                          <a:solidFill>
                            <a:schemeClr val="tx1"/>
                          </a:solidFill>
                          <a:effectLst/>
                          <a:latin typeface="Times New Roman" panose="02020603050405020304" pitchFamily="18" charset="0"/>
                          <a:cs typeface="Times New Roman" panose="02020603050405020304" pitchFamily="18" charset="0"/>
                        </a:rPr>
                        <a:t>Sadia Sabrina </a:t>
                      </a:r>
                      <a:r>
                        <a:rPr lang="en-US" sz="1700" b="1" i="0" dirty="0" err="1">
                          <a:solidFill>
                            <a:schemeClr val="tx1"/>
                          </a:solidFill>
                          <a:effectLst/>
                          <a:latin typeface="Times New Roman" panose="02020603050405020304" pitchFamily="18" charset="0"/>
                          <a:cs typeface="Times New Roman" panose="02020603050405020304" pitchFamily="18" charset="0"/>
                        </a:rPr>
                        <a:t>Alam</a:t>
                      </a:r>
                      <a:r>
                        <a:rPr lang="en-US" sz="1700" b="0" i="0" dirty="0">
                          <a:solidFill>
                            <a:schemeClr val="tx1"/>
                          </a:solidFill>
                          <a:effectLst/>
                          <a:latin typeface="Times New Roman" panose="02020603050405020304" pitchFamily="18" charset="0"/>
                          <a:cs typeface="Times New Roman" panose="02020603050405020304" pitchFamily="18" charset="0"/>
                        </a:rPr>
                        <a:t>, SO, Plant Breeding Division, BARI</a:t>
                      </a:r>
                      <a:endParaRPr lang="en-US" sz="1700" b="0" dirty="0">
                        <a:solidFill>
                          <a:schemeClr val="tx1"/>
                        </a:solidFill>
                      </a:endParaRPr>
                    </a:p>
                  </a:txBody>
                  <a:tcPr/>
                </a:tc>
                <a:extLst>
                  <a:ext uri="{0D108BD9-81ED-4DB2-BD59-A6C34878D82A}">
                    <a16:rowId xmlns:a16="http://schemas.microsoft.com/office/drawing/2014/main" xmlns="" val="1515632250"/>
                  </a:ext>
                </a:extLst>
              </a:tr>
              <a:tr h="640897">
                <a:tc>
                  <a:txBody>
                    <a:bodyPr/>
                    <a:lstStyle/>
                    <a:p>
                      <a:r>
                        <a:rPr lang="en-US" sz="1700" dirty="0"/>
                        <a:t>6. </a:t>
                      </a:r>
                      <a:r>
                        <a:rPr lang="en-US" sz="1700" b="1" i="0" dirty="0">
                          <a:solidFill>
                            <a:srgbClr val="3A3A3A"/>
                          </a:solidFill>
                          <a:effectLst/>
                          <a:latin typeface="Times New Roman" panose="02020603050405020304" pitchFamily="18" charset="0"/>
                          <a:cs typeface="Times New Roman" panose="02020603050405020304" pitchFamily="18" charset="0"/>
                        </a:rPr>
                        <a:t>Nasrin Sultana</a:t>
                      </a:r>
                      <a:r>
                        <a:rPr lang="en-US" sz="1700" b="0" i="0" dirty="0">
                          <a:solidFill>
                            <a:srgbClr val="3A3A3A"/>
                          </a:solidFill>
                          <a:effectLst/>
                          <a:latin typeface="Times New Roman" panose="02020603050405020304" pitchFamily="18" charset="0"/>
                          <a:cs typeface="Times New Roman" panose="02020603050405020304" pitchFamily="18" charset="0"/>
                        </a:rPr>
                        <a:t>, SSO, SPARRSO, Bangladesh</a:t>
                      </a:r>
                      <a:endParaRPr lang="en-US" sz="1700" dirty="0"/>
                    </a:p>
                  </a:txBody>
                  <a:tcPr/>
                </a:tc>
                <a:tc>
                  <a:txBody>
                    <a:bodyPr/>
                    <a:lstStyle/>
                    <a:p>
                      <a:r>
                        <a:rPr lang="en-US" sz="1700" b="0" dirty="0">
                          <a:solidFill>
                            <a:schemeClr val="tx1"/>
                          </a:solidFill>
                        </a:rPr>
                        <a:t>6. </a:t>
                      </a:r>
                      <a:r>
                        <a:rPr lang="en-US" sz="1700" b="1" i="0" dirty="0" err="1">
                          <a:solidFill>
                            <a:schemeClr val="tx1"/>
                          </a:solidFill>
                          <a:effectLst/>
                          <a:latin typeface="Times New Roman" panose="02020603050405020304" pitchFamily="18" charset="0"/>
                          <a:cs typeface="Times New Roman" panose="02020603050405020304" pitchFamily="18" charset="0"/>
                        </a:rPr>
                        <a:t>Khandakar</a:t>
                      </a:r>
                      <a:r>
                        <a:rPr lang="en-US" sz="1700" b="1" i="0" dirty="0">
                          <a:solidFill>
                            <a:schemeClr val="tx1"/>
                          </a:solidFill>
                          <a:effectLst/>
                          <a:latin typeface="Times New Roman" panose="02020603050405020304" pitchFamily="18" charset="0"/>
                          <a:cs typeface="Times New Roman" panose="02020603050405020304" pitchFamily="18" charset="0"/>
                        </a:rPr>
                        <a:t> Faisal Ibn Murad</a:t>
                      </a:r>
                      <a:r>
                        <a:rPr lang="en-US" sz="1700" b="0" i="0" dirty="0">
                          <a:solidFill>
                            <a:schemeClr val="tx1"/>
                          </a:solidFill>
                          <a:effectLst/>
                          <a:latin typeface="Times New Roman" panose="02020603050405020304" pitchFamily="18" charset="0"/>
                          <a:cs typeface="Times New Roman" panose="02020603050405020304" pitchFamily="18" charset="0"/>
                        </a:rPr>
                        <a:t>, SO, Irrigation and Water Management Division, BARI</a:t>
                      </a:r>
                      <a:endParaRPr lang="en-US" sz="1700" b="0" dirty="0">
                        <a:solidFill>
                          <a:schemeClr val="tx1"/>
                        </a:solidFill>
                      </a:endParaRPr>
                    </a:p>
                  </a:txBody>
                  <a:tcPr/>
                </a:tc>
                <a:extLst>
                  <a:ext uri="{0D108BD9-81ED-4DB2-BD59-A6C34878D82A}">
                    <a16:rowId xmlns:a16="http://schemas.microsoft.com/office/drawing/2014/main" xmlns="" val="3454898398"/>
                  </a:ext>
                </a:extLst>
              </a:tr>
              <a:tr h="371313">
                <a:tc>
                  <a:txBody>
                    <a:bodyPr/>
                    <a:lstStyle/>
                    <a:p>
                      <a:r>
                        <a:rPr lang="en-US" sz="1700" dirty="0"/>
                        <a:t>7. </a:t>
                      </a:r>
                      <a:r>
                        <a:rPr lang="en-US" sz="1700" b="1" dirty="0">
                          <a:solidFill>
                            <a:srgbClr val="3A3A3A"/>
                          </a:solidFill>
                          <a:latin typeface="Times New Roman" panose="02020603050405020304" pitchFamily="18" charset="0"/>
                          <a:cs typeface="Times New Roman" panose="02020603050405020304" pitchFamily="18" charset="0"/>
                        </a:rPr>
                        <a:t>Arindam Biswas</a:t>
                      </a:r>
                      <a:r>
                        <a:rPr lang="en-US" sz="1700" dirty="0">
                          <a:solidFill>
                            <a:srgbClr val="3A3A3A"/>
                          </a:solidFill>
                          <a:latin typeface="Times New Roman" panose="02020603050405020304" pitchFamily="18" charset="0"/>
                          <a:cs typeface="Times New Roman" panose="02020603050405020304" pitchFamily="18" charset="0"/>
                        </a:rPr>
                        <a:t>, SO, BARI</a:t>
                      </a:r>
                      <a:endParaRPr lang="en-US" sz="1700" dirty="0"/>
                    </a:p>
                  </a:txBody>
                  <a:tcPr/>
                </a:tc>
                <a:tc>
                  <a:txBody>
                    <a:bodyPr/>
                    <a:lstStyle/>
                    <a:p>
                      <a:endParaRPr lang="en-US" sz="1700" dirty="0"/>
                    </a:p>
                  </a:txBody>
                  <a:tcPr/>
                </a:tc>
                <a:extLst>
                  <a:ext uri="{0D108BD9-81ED-4DB2-BD59-A6C34878D82A}">
                    <a16:rowId xmlns:a16="http://schemas.microsoft.com/office/drawing/2014/main" xmlns="" val="1248206084"/>
                  </a:ext>
                </a:extLst>
              </a:tr>
              <a:tr h="371313">
                <a:tc>
                  <a:txBody>
                    <a:bodyPr/>
                    <a:lstStyle/>
                    <a:p>
                      <a:r>
                        <a:rPr lang="en-US" sz="1700" dirty="0"/>
                        <a:t>8. </a:t>
                      </a:r>
                      <a:r>
                        <a:rPr lang="en-US" sz="1700" b="1" dirty="0">
                          <a:solidFill>
                            <a:srgbClr val="3A3A3A"/>
                          </a:solidFill>
                          <a:latin typeface="Times New Roman" panose="02020603050405020304" pitchFamily="18" charset="0"/>
                          <a:cs typeface="Times New Roman" panose="02020603050405020304" pitchFamily="18" charset="0"/>
                        </a:rPr>
                        <a:t>Dr. Selim Ahmed</a:t>
                      </a:r>
                      <a:r>
                        <a:rPr lang="en-US" sz="1700" dirty="0">
                          <a:solidFill>
                            <a:srgbClr val="3A3A3A"/>
                          </a:solidFill>
                          <a:latin typeface="Times New Roman" panose="02020603050405020304" pitchFamily="18" charset="0"/>
                          <a:cs typeface="Times New Roman" panose="02020603050405020304" pitchFamily="18" charset="0"/>
                        </a:rPr>
                        <a:t>, PSO, OFRD, BARI</a:t>
                      </a:r>
                      <a:endParaRPr lang="en-US" sz="1700" dirty="0"/>
                    </a:p>
                  </a:txBody>
                  <a:tcPr/>
                </a:tc>
                <a:tc>
                  <a:txBody>
                    <a:bodyPr/>
                    <a:lstStyle/>
                    <a:p>
                      <a:endParaRPr lang="en-US" sz="1700" dirty="0"/>
                    </a:p>
                  </a:txBody>
                  <a:tcPr/>
                </a:tc>
                <a:extLst>
                  <a:ext uri="{0D108BD9-81ED-4DB2-BD59-A6C34878D82A}">
                    <a16:rowId xmlns:a16="http://schemas.microsoft.com/office/drawing/2014/main" xmlns="" val="475012369"/>
                  </a:ext>
                </a:extLst>
              </a:tr>
            </a:tbl>
          </a:graphicData>
        </a:graphic>
      </p:graphicFrame>
    </p:spTree>
    <p:extLst>
      <p:ext uri="{BB962C8B-B14F-4D97-AF65-F5344CB8AC3E}">
        <p14:creationId xmlns:p14="http://schemas.microsoft.com/office/powerpoint/2010/main" val="21671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5F544373-73B6-4933-957A-698DA12BBFA6}"/>
              </a:ext>
            </a:extLst>
          </p:cNvPr>
          <p:cNvSpPr txBox="1"/>
          <p:nvPr/>
        </p:nvSpPr>
        <p:spPr>
          <a:xfrm>
            <a:off x="880366" y="485926"/>
            <a:ext cx="10431261" cy="584775"/>
          </a:xfrm>
          <a:prstGeom prst="rect">
            <a:avLst/>
          </a:prstGeom>
          <a:noFill/>
        </p:spPr>
        <p:txBody>
          <a:bodyPr wrap="square">
            <a:spAutoFit/>
          </a:bodyPr>
          <a:lstStyle/>
          <a:p>
            <a:pPr algn="ctr"/>
            <a:r>
              <a:rPr lang="en-GB" sz="3200" b="1" dirty="0">
                <a:solidFill>
                  <a:srgbClr val="0033CC"/>
                </a:solidFill>
                <a:latin typeface="Times New Roman" panose="02020603050405020304" pitchFamily="18" charset="0"/>
                <a:cs typeface="Times New Roman" panose="02020603050405020304" pitchFamily="18" charset="0"/>
              </a:rPr>
              <a:t>Steps for extracting information from the satellite image(s)</a:t>
            </a:r>
          </a:p>
        </p:txBody>
      </p:sp>
      <p:sp>
        <p:nvSpPr>
          <p:cNvPr id="2" name="TextBox 1">
            <a:extLst>
              <a:ext uri="{FF2B5EF4-FFF2-40B4-BE49-F238E27FC236}">
                <a16:creationId xmlns:a16="http://schemas.microsoft.com/office/drawing/2014/main" xmlns="" id="{B78B8430-2401-4BD5-A1C5-CEF588E89028}"/>
              </a:ext>
            </a:extLst>
          </p:cNvPr>
          <p:cNvSpPr txBox="1"/>
          <p:nvPr/>
        </p:nvSpPr>
        <p:spPr>
          <a:xfrm>
            <a:off x="960265" y="1509204"/>
            <a:ext cx="10271464" cy="4401205"/>
          </a:xfrm>
          <a:prstGeom prst="rect">
            <a:avLst/>
          </a:prstGeom>
          <a:noFill/>
        </p:spPr>
        <p:txBody>
          <a:bodyPr wrap="square" rtlCol="0">
            <a:spAutoFit/>
          </a:bodyPr>
          <a:lstStyle/>
          <a:p>
            <a:pPr marL="342900" indent="-342900">
              <a:buAutoNum type="arabicPeriod"/>
            </a:pPr>
            <a:r>
              <a:rPr lang="en-GB" sz="2800" dirty="0">
                <a:latin typeface="Times New Roman" panose="02020603050405020304" pitchFamily="18" charset="0"/>
                <a:cs typeface="Times New Roman" panose="02020603050405020304" pitchFamily="18" charset="0"/>
              </a:rPr>
              <a:t>Identification of problem(s) need to be resolved using remotely sensed data.</a:t>
            </a:r>
          </a:p>
          <a:p>
            <a:pPr marL="342900" indent="-342900">
              <a:buAutoNum type="arabicPeriod"/>
            </a:pPr>
            <a:r>
              <a:rPr lang="en-GB" sz="2800" dirty="0">
                <a:latin typeface="Times New Roman" panose="02020603050405020304" pitchFamily="18" charset="0"/>
                <a:cs typeface="Times New Roman" panose="02020603050405020304" pitchFamily="18" charset="0"/>
              </a:rPr>
              <a:t>Selection of appropriate sensor outputs to achieve the goals.</a:t>
            </a:r>
          </a:p>
          <a:p>
            <a:pPr marL="342900" indent="-342900">
              <a:buAutoNum type="arabicPeriod"/>
            </a:pPr>
            <a:r>
              <a:rPr lang="en-GB" sz="2800" dirty="0">
                <a:latin typeface="Times New Roman" panose="02020603050405020304" pitchFamily="18" charset="0"/>
                <a:cs typeface="Times New Roman" panose="02020603050405020304" pitchFamily="18" charset="0"/>
              </a:rPr>
              <a:t>Identification of sensor band properties which are sensitive to respective target objects.</a:t>
            </a:r>
          </a:p>
          <a:p>
            <a:pPr marL="342900" indent="-342900">
              <a:buAutoNum type="arabicPeriod"/>
            </a:pPr>
            <a:r>
              <a:rPr lang="en-GB" sz="2800" dirty="0">
                <a:latin typeface="Times New Roman" panose="02020603050405020304" pitchFamily="18" charset="0"/>
                <a:cs typeface="Times New Roman" panose="02020603050405020304" pitchFamily="18" charset="0"/>
              </a:rPr>
              <a:t>Image supervised/unsupervised classification using different machine learning algorithms (RF, ANN, DT, etc.), regression, image segmentation, clustering, etc. </a:t>
            </a:r>
          </a:p>
          <a:p>
            <a:pPr marL="342900" indent="-342900">
              <a:buAutoNum type="arabicPeriod"/>
            </a:pPr>
            <a:r>
              <a:rPr lang="en-GB" sz="2800" dirty="0">
                <a:latin typeface="Times New Roman" panose="02020603050405020304" pitchFamily="18" charset="0"/>
                <a:cs typeface="Times New Roman" panose="02020603050405020304" pitchFamily="18" charset="0"/>
              </a:rPr>
              <a:t>Evaluation of classification/regression outcomes with respect to referenced datasets. </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ADC1815E-28F7-47B6-9EEB-8E84FB538DB3}"/>
              </a:ext>
            </a:extLst>
          </p:cNvPr>
          <p:cNvSpPr>
            <a:spLocks noGrp="1"/>
          </p:cNvSpPr>
          <p:nvPr>
            <p:ph type="sldNum" sz="quarter" idx="12"/>
          </p:nvPr>
        </p:nvSpPr>
        <p:spPr/>
        <p:txBody>
          <a:bodyPr/>
          <a:lstStyle/>
          <a:p>
            <a:fld id="{A815690C-8442-432F-9AC0-D5AC1EF802B8}" type="slidenum">
              <a:rPr lang="en-US" smtClean="0"/>
              <a:t>10</a:t>
            </a:fld>
            <a:endParaRPr lang="en-US"/>
          </a:p>
        </p:txBody>
      </p:sp>
    </p:spTree>
    <p:extLst>
      <p:ext uri="{BB962C8B-B14F-4D97-AF65-F5344CB8AC3E}">
        <p14:creationId xmlns:p14="http://schemas.microsoft.com/office/powerpoint/2010/main" val="315804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5F544373-73B6-4933-957A-698DA12BBFA6}"/>
              </a:ext>
            </a:extLst>
          </p:cNvPr>
          <p:cNvSpPr txBox="1"/>
          <p:nvPr/>
        </p:nvSpPr>
        <p:spPr>
          <a:xfrm>
            <a:off x="880363" y="268158"/>
            <a:ext cx="10431261" cy="461665"/>
          </a:xfrm>
          <a:prstGeom prst="rect">
            <a:avLst/>
          </a:prstGeom>
          <a:noFill/>
        </p:spPr>
        <p:txBody>
          <a:bodyPr wrap="square">
            <a:spAutoFit/>
          </a:bodyPr>
          <a:lstStyle/>
          <a:p>
            <a:pPr algn="ctr"/>
            <a:r>
              <a:rPr lang="en-GB" sz="2400" b="1" dirty="0">
                <a:solidFill>
                  <a:srgbClr val="0033CC"/>
                </a:solidFill>
                <a:latin typeface="Times New Roman" panose="02020603050405020304" pitchFamily="18" charset="0"/>
                <a:cs typeface="Times New Roman" panose="02020603050405020304" pitchFamily="18" charset="0"/>
              </a:rPr>
              <a:t>Application of Sensors in Agricultural Monitoring</a:t>
            </a:r>
          </a:p>
        </p:txBody>
      </p:sp>
      <p:graphicFrame>
        <p:nvGraphicFramePr>
          <p:cNvPr id="10" name="Table 9">
            <a:extLst>
              <a:ext uri="{FF2B5EF4-FFF2-40B4-BE49-F238E27FC236}">
                <a16:creationId xmlns:a16="http://schemas.microsoft.com/office/drawing/2014/main" xmlns="" id="{6B01D557-99F7-482D-BC5D-C7C688A4734E}"/>
              </a:ext>
            </a:extLst>
          </p:cNvPr>
          <p:cNvGraphicFramePr>
            <a:graphicFrameLocks noGrp="1"/>
          </p:cNvGraphicFramePr>
          <p:nvPr>
            <p:extLst>
              <p:ext uri="{D42A27DB-BD31-4B8C-83A1-F6EECF244321}">
                <p14:modId xmlns:p14="http://schemas.microsoft.com/office/powerpoint/2010/main" val="1373286431"/>
              </p:ext>
            </p:extLst>
          </p:nvPr>
        </p:nvGraphicFramePr>
        <p:xfrm>
          <a:off x="528359" y="985866"/>
          <a:ext cx="11135268" cy="5231626"/>
        </p:xfrm>
        <a:graphic>
          <a:graphicData uri="http://schemas.openxmlformats.org/drawingml/2006/table">
            <a:tbl>
              <a:tblPr firstRow="1" bandRow="1">
                <a:tableStyleId>{BC89EF96-8CEA-46FF-86C4-4CE0E7609802}</a:tableStyleId>
              </a:tblPr>
              <a:tblGrid>
                <a:gridCol w="1622727">
                  <a:extLst>
                    <a:ext uri="{9D8B030D-6E8A-4147-A177-3AD203B41FA5}">
                      <a16:colId xmlns:a16="http://schemas.microsoft.com/office/drawing/2014/main" xmlns="" val="173797658"/>
                    </a:ext>
                  </a:extLst>
                </a:gridCol>
                <a:gridCol w="9512541">
                  <a:extLst>
                    <a:ext uri="{9D8B030D-6E8A-4147-A177-3AD203B41FA5}">
                      <a16:colId xmlns:a16="http://schemas.microsoft.com/office/drawing/2014/main" xmlns="" val="3849568985"/>
                    </a:ext>
                  </a:extLst>
                </a:gridCol>
              </a:tblGrid>
              <a:tr h="267750">
                <a:tc>
                  <a:txBody>
                    <a:bodyPr/>
                    <a:lstStyle/>
                    <a:p>
                      <a:pPr algn="ctr" fontAlgn="ctr"/>
                      <a:r>
                        <a:rPr lang="en-US" sz="1600" b="1" u="none" strike="noStrike" dirty="0">
                          <a:solidFill>
                            <a:srgbClr val="000000"/>
                          </a:solidFill>
                          <a:effectLst/>
                          <a:latin typeface="Times New Roman" panose="02020603050405020304" pitchFamily="18" charset="0"/>
                          <a:cs typeface="Times New Roman" panose="02020603050405020304" pitchFamily="18" charset="0"/>
                        </a:rPr>
                        <a:t>Sensor Name</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Application</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xmlns="" val="1197238104"/>
                  </a:ext>
                </a:extLst>
              </a:tr>
              <a:tr h="849745">
                <a:tc>
                  <a:txBody>
                    <a:bodyPr/>
                    <a:lstStyle/>
                    <a:p>
                      <a:pPr algn="ctr" fontAlgn="ctr"/>
                      <a:r>
                        <a:rPr lang="en-US" sz="1600" b="1" u="none" strike="noStrike" dirty="0">
                          <a:solidFill>
                            <a:schemeClr val="bg1"/>
                          </a:solidFill>
                          <a:effectLst/>
                          <a:latin typeface="Times New Roman" panose="02020603050405020304" pitchFamily="18" charset="0"/>
                          <a:cs typeface="Times New Roman" panose="02020603050405020304" pitchFamily="18" charset="0"/>
                        </a:rPr>
                        <a:t>Sentinel-2</a:t>
                      </a:r>
                      <a:endParaRPr lang="en-US" sz="16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ctr">
                    <a:solidFill>
                      <a:srgbClr val="F26200"/>
                    </a:solidFill>
                  </a:tcPr>
                </a:tc>
                <a:tc>
                  <a:txBody>
                    <a:bodyPr/>
                    <a:lstStyle/>
                    <a:p>
                      <a:pPr marL="92075" indent="0" algn="just" fontAlgn="ctr">
                        <a:tabLst>
                          <a:tab pos="9326563" algn="l"/>
                        </a:tabLst>
                      </a:pPr>
                      <a:r>
                        <a:rPr lang="en-GB" sz="1600" b="1" i="0" u="none" strike="noStrike" dirty="0">
                          <a:solidFill>
                            <a:srgbClr val="000000"/>
                          </a:solidFill>
                          <a:effectLst/>
                          <a:latin typeface="Times New Roman" panose="02020603050405020304" pitchFamily="18" charset="0"/>
                          <a:cs typeface="Times New Roman" panose="02020603050405020304" pitchFamily="18" charset="0"/>
                        </a:rPr>
                        <a:t>Crop type identification </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(Luo et al. 2021; </a:t>
                      </a:r>
                      <a:r>
                        <a:rPr lang="en-GB" sz="1600" b="0" i="0" u="none" strike="noStrike" dirty="0" err="1">
                          <a:solidFill>
                            <a:srgbClr val="000000"/>
                          </a:solidFill>
                          <a:effectLst/>
                          <a:latin typeface="Times New Roman" panose="02020603050405020304" pitchFamily="18" charset="0"/>
                          <a:cs typeface="Times New Roman" panose="02020603050405020304" pitchFamily="18" charset="0"/>
                        </a:rPr>
                        <a:t>Gumma</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 et al. 2020; Jiang et al. 2020)</a:t>
                      </a:r>
                      <a:r>
                        <a:rPr lang="en-GB" sz="1600" b="1" i="0" u="none" strike="noStrike" dirty="0">
                          <a:solidFill>
                            <a:srgbClr val="000000"/>
                          </a:solidFill>
                          <a:effectLst/>
                          <a:latin typeface="Times New Roman" panose="02020603050405020304" pitchFamily="18" charset="0"/>
                          <a:cs typeface="Times New Roman" panose="02020603050405020304" pitchFamily="18" charset="0"/>
                        </a:rPr>
                        <a:t>, identification of cropping </a:t>
                      </a:r>
                      <a:r>
                        <a:rPr lang="en-GB"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patterns </a:t>
                      </a:r>
                      <a:r>
                        <a:rPr lang="en-GB"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Chavan et al. 2020; Minh et al. 2019)</a:t>
                      </a:r>
                      <a:r>
                        <a:rPr lang="en-GB"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monitoring crop growth stages </a:t>
                      </a:r>
                      <a:r>
                        <a:rPr lang="en-GB"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a:t>
                      </a:r>
                      <a:r>
                        <a:rPr lang="en-GB" sz="1600" b="0"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Ramadhani</a:t>
                      </a:r>
                      <a:r>
                        <a:rPr lang="en-GB"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et al. 2020; </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Minh et al. 2019)</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yield prediction </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a:t>
                      </a:r>
                      <a:r>
                        <a:rPr lang="en-GB" sz="1600" b="0"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Parida</a:t>
                      </a:r>
                      <a:r>
                        <a:rPr lang="en-GB"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Kumar, and Ranjan, 2021; Gomez et al. 2019), </a:t>
                      </a:r>
                      <a:r>
                        <a:rPr lang="en-GB"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application in precision agriculture </a:t>
                      </a:r>
                      <a:r>
                        <a:rPr lang="en-GB"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(Segarra et al. 2020)</a:t>
                      </a:r>
                      <a:r>
                        <a:rPr lang="en-GB"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crop phenology analysis </a:t>
                      </a:r>
                      <a:r>
                        <a:rPr lang="en-GB"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(Veloso et al. 2017) etc.</a:t>
                      </a:r>
                      <a:endPar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xmlns="" val="2146770138"/>
                  </a:ext>
                </a:extLst>
              </a:tr>
              <a:tr h="95391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bg1"/>
                          </a:solidFill>
                          <a:latin typeface="Times New Roman" panose="02020603050405020304" pitchFamily="18" charset="0"/>
                          <a:cs typeface="Times New Roman" panose="02020603050405020304" pitchFamily="18" charset="0"/>
                        </a:rPr>
                        <a:t>Landsat</a:t>
                      </a:r>
                    </a:p>
                  </a:txBody>
                  <a:tcPr marL="9525" marR="9525" marT="9525" marB="0" anchor="ctr">
                    <a:solidFill>
                      <a:srgbClr val="006699"/>
                    </a:solidFill>
                  </a:tcPr>
                </a:tc>
                <a:tc>
                  <a:txBody>
                    <a:bodyPr/>
                    <a:lstStyle/>
                    <a:p>
                      <a:pPr marL="92075" marR="0" lvl="0" indent="0" algn="ctr" defTabSz="914400" rtl="0" eaLnBrk="1" fontAlgn="ctr" latinLnBrk="0" hangingPunct="1">
                        <a:lnSpc>
                          <a:spcPct val="100000"/>
                        </a:lnSpc>
                        <a:spcBef>
                          <a:spcPts val="0"/>
                        </a:spcBef>
                        <a:spcAft>
                          <a:spcPts val="0"/>
                        </a:spcAft>
                        <a:buClrTx/>
                        <a:buSzTx/>
                        <a:buFontTx/>
                        <a:buNone/>
                        <a:tabLst/>
                        <a:defRPr/>
                      </a:pPr>
                      <a:r>
                        <a:rPr lang="en-GB"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NDVI time series for crop phenology mapping </a:t>
                      </a:r>
                      <a:r>
                        <a:rPr lang="en-GB"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a:t>
                      </a:r>
                      <a:r>
                        <a:rPr lang="en-GB" sz="1600" b="0"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Salik</a:t>
                      </a:r>
                      <a:r>
                        <a:rPr lang="en-GB"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A. W. et al. 2019), </a:t>
                      </a:r>
                      <a:r>
                        <a:rPr lang="en-GB"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analysis of cropping patterns </a:t>
                      </a:r>
                      <a:r>
                        <a:rPr lang="en-GB"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(Fu</a:t>
                      </a:r>
                      <a:r>
                        <a:rPr lang="en-US" sz="1600" b="0"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jihara</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Y. et al., 2020), </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plant area index for monitoring crop growth dynamics</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(Shang et a., 2014), </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identification of growth stage of sugarcane crop </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a:t>
                      </a:r>
                      <a:r>
                        <a:rPr lang="en-US" sz="1600" b="0"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kaur</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et al., 2017), </a:t>
                      </a:r>
                      <a:r>
                        <a:rPr lang="en-GB" sz="16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e</a:t>
                      </a:r>
                      <a:r>
                        <a:rPr lang="en-GB" sz="1600" b="1" i="0" kern="1200" dirty="0">
                          <a:solidFill>
                            <a:schemeClr val="tx1"/>
                          </a:solidFill>
                          <a:effectLst/>
                          <a:latin typeface="Times New Roman" panose="02020603050405020304" pitchFamily="18" charset="0"/>
                          <a:ea typeface="+mn-ea"/>
                          <a:cs typeface="Times New Roman" panose="02020603050405020304" pitchFamily="18" charset="0"/>
                        </a:rPr>
                        <a:t>stimating Fractional Vegetation Cover </a:t>
                      </a: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(X. Wang et al., 2017), </a:t>
                      </a:r>
                      <a:r>
                        <a:rPr lang="en-US" sz="1600" b="1" i="0" kern="1200" dirty="0">
                          <a:solidFill>
                            <a:schemeClr val="tx1"/>
                          </a:solidFill>
                          <a:effectLst/>
                          <a:latin typeface="Times New Roman" panose="02020603050405020304" pitchFamily="18" charset="0"/>
                          <a:ea typeface="+mn-ea"/>
                          <a:cs typeface="Times New Roman" panose="02020603050405020304" pitchFamily="18" charset="0"/>
                        </a:rPr>
                        <a:t>crop condition and yield simulations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(P. C. </a:t>
                      </a: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Doriaswami</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et. Al., 2004), </a:t>
                      </a:r>
                      <a:r>
                        <a:rPr lang="en-US" sz="1600" b="1" i="0" kern="1200" dirty="0">
                          <a:solidFill>
                            <a:schemeClr val="tx1"/>
                          </a:solidFill>
                          <a:effectLst/>
                          <a:latin typeface="Times New Roman" panose="02020603050405020304" pitchFamily="18" charset="0"/>
                          <a:ea typeface="+mn-ea"/>
                          <a:cs typeface="Times New Roman" panose="02020603050405020304" pitchFamily="18" charset="0"/>
                        </a:rPr>
                        <a:t>estimating crop biomass using leaf area index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 Dong et. Al., 2020), </a:t>
                      </a:r>
                      <a:r>
                        <a:rPr lang="en-GB" sz="1600" b="1" i="0" kern="1200" dirty="0">
                          <a:solidFill>
                            <a:schemeClr val="tx1"/>
                          </a:solidFill>
                          <a:effectLst/>
                          <a:latin typeface="Times New Roman" panose="02020603050405020304" pitchFamily="18" charset="0"/>
                          <a:ea typeface="+mn-ea"/>
                          <a:cs typeface="Times New Roman" panose="02020603050405020304" pitchFamily="18" charset="0"/>
                        </a:rPr>
                        <a:t>field-level crop yield mapping </a:t>
                      </a: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(Y. Kang et al., 2019)</a:t>
                      </a:r>
                    </a:p>
                  </a:txBody>
                  <a:tcPr marL="9525" marR="9525" marT="9525" marB="0" anchor="ctr"/>
                </a:tc>
                <a:extLst>
                  <a:ext uri="{0D108BD9-81ED-4DB2-BD59-A6C34878D82A}">
                    <a16:rowId xmlns:a16="http://schemas.microsoft.com/office/drawing/2014/main" xmlns="" val="1296184271"/>
                  </a:ext>
                </a:extLst>
              </a:tr>
              <a:tr h="53665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bg1"/>
                          </a:solidFill>
                          <a:latin typeface="Times New Roman" panose="02020603050405020304" pitchFamily="18" charset="0"/>
                          <a:cs typeface="Times New Roman" panose="02020603050405020304" pitchFamily="18" charset="0"/>
                        </a:rPr>
                        <a:t>MODIS</a:t>
                      </a:r>
                    </a:p>
                  </a:txBody>
                  <a:tcPr marL="9525" marR="9525" marT="9525" marB="0" anchor="ctr">
                    <a:solidFill>
                      <a:srgbClr val="008080"/>
                    </a:solidFill>
                  </a:tcPr>
                </a:tc>
                <a:tc>
                  <a:txBody>
                    <a:bodyPr/>
                    <a:lstStyle/>
                    <a:p>
                      <a:pPr algn="ct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Vegetation and ecosystem dynamics, NDVI, Evapotranspiration, vegetation greenness</a:t>
                      </a:r>
                    </a:p>
                  </a:txBody>
                  <a:tcPr marL="9525" marR="9525" marT="9525" marB="0" anchor="ctr">
                    <a:noFill/>
                  </a:tcPr>
                </a:tc>
                <a:extLst>
                  <a:ext uri="{0D108BD9-81ED-4DB2-BD59-A6C34878D82A}">
                    <a16:rowId xmlns:a16="http://schemas.microsoft.com/office/drawing/2014/main" xmlns="" val="930502215"/>
                  </a:ext>
                </a:extLst>
              </a:tr>
              <a:tr h="536656">
                <a:tc>
                  <a:txBody>
                    <a:bodyPr/>
                    <a:lstStyle/>
                    <a:p>
                      <a:pPr algn="ctr" fontAlgn="ctr"/>
                      <a:r>
                        <a:rPr lang="en-US" sz="1600" b="1" dirty="0" err="1">
                          <a:solidFill>
                            <a:schemeClr val="bg1"/>
                          </a:solidFill>
                          <a:latin typeface="Times New Roman" panose="02020603050405020304" pitchFamily="18" charset="0"/>
                          <a:cs typeface="Times New Roman" panose="02020603050405020304" pitchFamily="18" charset="0"/>
                        </a:rPr>
                        <a:t>QuickBird</a:t>
                      </a:r>
                      <a:endParaRPr lang="en-US" sz="16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ctr">
                    <a:solidFill>
                      <a:srgbClr val="669900"/>
                    </a:solidFill>
                  </a:tcPr>
                </a:tc>
                <a:tc>
                  <a:txBody>
                    <a:bodyPr/>
                    <a:lstStyle/>
                    <a:p>
                      <a:pPr marL="92075" marR="0" lvl="0" indent="0" algn="just" defTabSz="914400" rtl="0" eaLnBrk="1" fontAlgn="ctr"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Agricultural Field Detection (Mustafa </a:t>
                      </a:r>
                      <a:r>
                        <a:rPr lang="en-US" sz="1600" dirty="0" err="1">
                          <a:latin typeface="Times New Roman" panose="02020603050405020304" pitchFamily="18" charset="0"/>
                          <a:cs typeface="Times New Roman" panose="02020603050405020304" pitchFamily="18" charset="0"/>
                        </a:rPr>
                        <a:t>Turker</a:t>
                      </a:r>
                      <a:r>
                        <a:rPr lang="en-US" sz="1600" dirty="0">
                          <a:latin typeface="Times New Roman" panose="02020603050405020304" pitchFamily="18" charset="0"/>
                          <a:cs typeface="Times New Roman" panose="02020603050405020304" pitchFamily="18" charset="0"/>
                        </a:rPr>
                        <a:t> et.al. 2021)crop identification and area estimation (</a:t>
                      </a:r>
                      <a:r>
                        <a:rPr lang="en-US" sz="1600" dirty="0" err="1">
                          <a:latin typeface="Times New Roman" panose="02020603050405020304" pitchFamily="18" charset="0"/>
                          <a:cs typeface="Times New Roman" panose="02020603050405020304" pitchFamily="18" charset="0"/>
                        </a:rPr>
                        <a:t>Chenghai</a:t>
                      </a:r>
                      <a:r>
                        <a:rPr lang="en-US" sz="1600" dirty="0">
                          <a:latin typeface="Times New Roman" panose="02020603050405020304" pitchFamily="18" charset="0"/>
                          <a:cs typeface="Times New Roman" panose="02020603050405020304" pitchFamily="18" charset="0"/>
                        </a:rPr>
                        <a:t> Yang </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et al. </a:t>
                      </a:r>
                      <a:r>
                        <a:rPr lang="en-US" sz="1600" dirty="0">
                          <a:latin typeface="Times New Roman" panose="02020603050405020304" pitchFamily="18" charset="0"/>
                          <a:cs typeface="Times New Roman" panose="02020603050405020304" pitchFamily="18" charset="0"/>
                        </a:rPr>
                        <a:t>, 2007); crop yield estimation (</a:t>
                      </a:r>
                      <a:r>
                        <a:rPr lang="en-US" sz="1600" dirty="0" err="1">
                          <a:latin typeface="Times New Roman" panose="02020603050405020304" pitchFamily="18" charset="0"/>
                          <a:cs typeface="Times New Roman" panose="02020603050405020304" pitchFamily="18" charset="0"/>
                        </a:rPr>
                        <a:t>GangPan</a:t>
                      </a:r>
                      <a:r>
                        <a:rPr lang="en-US" sz="1600" dirty="0">
                          <a:latin typeface="Times New Roman" panose="02020603050405020304" pitchFamily="18" charset="0"/>
                          <a:cs typeface="Times New Roman" panose="02020603050405020304" pitchFamily="18" charset="0"/>
                        </a:rPr>
                        <a:t> et.al, 2009)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mapping tree cover (</a:t>
                      </a: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G.S.Boggs</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et al.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2010); object-based image analysis (</a:t>
                      </a: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Lübker</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T </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et al.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2006); update and the revision of digital map and thematic map (</a:t>
                      </a: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Joon-Mook</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Kang </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et al.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2008); </a:t>
                      </a:r>
                      <a:r>
                        <a:rPr lang="en-US" sz="1600" dirty="0">
                          <a:latin typeface="Times New Roman" panose="02020603050405020304" pitchFamily="18" charset="0"/>
                          <a:cs typeface="Times New Roman" panose="02020603050405020304" pitchFamily="18" charset="0"/>
                        </a:rPr>
                        <a:t>updating cadastral information (A. </a:t>
                      </a:r>
                      <a:r>
                        <a:rPr lang="en-US" sz="1600" dirty="0" err="1">
                          <a:latin typeface="Times New Roman" panose="02020603050405020304" pitchFamily="18" charset="0"/>
                          <a:cs typeface="Times New Roman" panose="02020603050405020304" pitchFamily="18" charset="0"/>
                        </a:rPr>
                        <a:t>Alexandrov</a:t>
                      </a:r>
                      <a:r>
                        <a:rPr lang="en-US" sz="1600" dirty="0">
                          <a:latin typeface="Times New Roman" panose="02020603050405020304" pitchFamily="18" charset="0"/>
                          <a:cs typeface="Times New Roman" panose="02020603050405020304" pitchFamily="18" charset="0"/>
                        </a:rPr>
                        <a:t> </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et al. </a:t>
                      </a:r>
                      <a:r>
                        <a:rPr lang="en-US" sz="1600" dirty="0">
                          <a:latin typeface="Times New Roman" panose="02020603050405020304" pitchFamily="18" charset="0"/>
                          <a:cs typeface="Times New Roman" panose="02020603050405020304" pitchFamily="18" charset="0"/>
                        </a:rPr>
                        <a:t>);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fuel load estimation (</a:t>
                      </a: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Jin</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et al.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2012)</a:t>
                      </a:r>
                      <a:r>
                        <a:rPr lang="en-US" sz="1600" dirty="0">
                          <a:latin typeface="Times New Roman" panose="02020603050405020304" pitchFamily="18" charset="0"/>
                          <a:cs typeface="Times New Roman" panose="02020603050405020304" pitchFamily="18" charset="0"/>
                        </a:rPr>
                        <a:t> ; archaeological applications (Antonio </a:t>
                      </a:r>
                      <a:r>
                        <a:rPr lang="en-US" sz="1600" dirty="0" err="1">
                          <a:latin typeface="Times New Roman" panose="02020603050405020304" pitchFamily="18" charset="0"/>
                          <a:cs typeface="Times New Roman" panose="02020603050405020304" pitchFamily="18" charset="0"/>
                        </a:rPr>
                        <a:t>Lanorte</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et.al, </a:t>
                      </a:r>
                    </a:p>
                  </a:txBody>
                  <a:tcPr marL="9525" marR="9525" marT="9525" marB="0" anchor="ctr"/>
                </a:tc>
                <a:extLst>
                  <a:ext uri="{0D108BD9-81ED-4DB2-BD59-A6C34878D82A}">
                    <a16:rowId xmlns:a16="http://schemas.microsoft.com/office/drawing/2014/main" xmlns="" val="3464658103"/>
                  </a:ext>
                </a:extLst>
              </a:tr>
              <a:tr h="536656">
                <a:tc>
                  <a:txBody>
                    <a:bodyPr/>
                    <a:lstStyle/>
                    <a:p>
                      <a:pPr algn="ctr" fontAlgn="ctr"/>
                      <a:r>
                        <a:rPr lang="en-US" sz="1600" b="1" dirty="0">
                          <a:solidFill>
                            <a:schemeClr val="bg1"/>
                          </a:solidFill>
                          <a:latin typeface="Times New Roman" panose="02020603050405020304" pitchFamily="18" charset="0"/>
                          <a:cs typeface="Times New Roman" panose="02020603050405020304" pitchFamily="18" charset="0"/>
                        </a:rPr>
                        <a:t>Spot</a:t>
                      </a:r>
                      <a:endParaRPr lang="en-US" sz="16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ctr">
                    <a:solidFill>
                      <a:srgbClr val="660066"/>
                    </a:solidFill>
                  </a:tcPr>
                </a:tc>
                <a:tc>
                  <a:txBody>
                    <a:bodyPr/>
                    <a:lstStyle/>
                    <a:p>
                      <a:pPr marL="92075" marR="0" lvl="0" indent="0" algn="just" defTabSz="914400" rtl="0" eaLnBrk="1" fontAlgn="ctr" latinLnBrk="0" hangingPunct="1">
                        <a:lnSpc>
                          <a:spcPct val="100000"/>
                        </a:lnSpc>
                        <a:spcBef>
                          <a:spcPts val="0"/>
                        </a:spcBef>
                        <a:spcAft>
                          <a:spcPts val="0"/>
                        </a:spcAft>
                        <a:buClrTx/>
                        <a:buSzTx/>
                        <a:buFontTx/>
                        <a:buNone/>
                        <a:tabLst/>
                        <a:defRPr/>
                      </a:pPr>
                      <a:r>
                        <a:rPr lang="en-US" sz="1600" b="0"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Landuse</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mapping (</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de </a:t>
                      </a:r>
                      <a:r>
                        <a:rPr lang="en-US" sz="1600" b="1"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Bie</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a:t>
                      </a:r>
                      <a:r>
                        <a:rPr lang="en-US" sz="1600" b="1" i="1" u="none" strike="noStrike" kern="1200" dirty="0">
                          <a:solidFill>
                            <a:srgbClr val="000000"/>
                          </a:solidFill>
                          <a:effectLst/>
                          <a:latin typeface="Times New Roman" panose="02020603050405020304" pitchFamily="18" charset="0"/>
                          <a:ea typeface="+mn-ea"/>
                          <a:cs typeface="Times New Roman" panose="02020603050405020304" pitchFamily="18" charset="0"/>
                        </a:rPr>
                        <a:t>et. al.</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2011</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cropland mapping (</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Mohammed </a:t>
                      </a:r>
                      <a:r>
                        <a:rPr lang="en-US" sz="1600" b="1" i="1" u="none" strike="noStrike" kern="1200" dirty="0">
                          <a:solidFill>
                            <a:srgbClr val="000000"/>
                          </a:solidFill>
                          <a:effectLst/>
                          <a:latin typeface="Times New Roman" panose="02020603050405020304" pitchFamily="18" charset="0"/>
                          <a:ea typeface="+mn-ea"/>
                          <a:cs typeface="Times New Roman" panose="02020603050405020304" pitchFamily="18" charset="0"/>
                        </a:rPr>
                        <a:t>et al. </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2020</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crop identification (</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Yang </a:t>
                      </a:r>
                      <a:r>
                        <a:rPr lang="en-US" sz="1600" b="1" i="1" u="none" strike="noStrike" kern="1200" dirty="0">
                          <a:solidFill>
                            <a:srgbClr val="000000"/>
                          </a:solidFill>
                          <a:effectLst/>
                          <a:latin typeface="Times New Roman" panose="02020603050405020304" pitchFamily="18" charset="0"/>
                          <a:ea typeface="+mn-ea"/>
                          <a:cs typeface="Times New Roman" panose="02020603050405020304" pitchFamily="18" charset="0"/>
                        </a:rPr>
                        <a:t>et al. </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2011</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identification of crop parameters (</a:t>
                      </a:r>
                      <a:r>
                        <a:rPr lang="en-US" sz="1600" b="1"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Fiezul</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a:t>
                      </a:r>
                      <a:r>
                        <a:rPr lang="en-US" sz="1600" b="1" i="1" u="none" strike="noStrike" kern="1200" dirty="0">
                          <a:solidFill>
                            <a:srgbClr val="000000"/>
                          </a:solidFill>
                          <a:effectLst/>
                          <a:latin typeface="Times New Roman" panose="02020603050405020304" pitchFamily="18" charset="0"/>
                          <a:ea typeface="+mn-ea"/>
                          <a:cs typeface="Times New Roman" panose="02020603050405020304" pitchFamily="18" charset="0"/>
                        </a:rPr>
                        <a:t>et al.</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2013</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plant nutrient status estimation (</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Muradyan </a:t>
                      </a:r>
                      <a:r>
                        <a:rPr lang="en-US" sz="1600" b="1" i="1" u="none" strike="noStrike" kern="1200" dirty="0">
                          <a:solidFill>
                            <a:srgbClr val="000000"/>
                          </a:solidFill>
                          <a:effectLst/>
                          <a:latin typeface="Times New Roman" panose="02020603050405020304" pitchFamily="18" charset="0"/>
                          <a:ea typeface="+mn-ea"/>
                          <a:cs typeface="Times New Roman" panose="02020603050405020304" pitchFamily="18" charset="0"/>
                        </a:rPr>
                        <a:t>et al. </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2020</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cover crop adoption (</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Hively </a:t>
                      </a:r>
                      <a:r>
                        <a:rPr lang="en-US" sz="1600" b="1" i="1" u="none" strike="noStrike" kern="1200" dirty="0">
                          <a:solidFill>
                            <a:srgbClr val="000000"/>
                          </a:solidFill>
                          <a:effectLst/>
                          <a:latin typeface="Times New Roman" panose="02020603050405020304" pitchFamily="18" charset="0"/>
                          <a:ea typeface="+mn-ea"/>
                          <a:cs typeface="Times New Roman" panose="02020603050405020304" pitchFamily="18" charset="0"/>
                        </a:rPr>
                        <a:t>et al</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2015</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global food security analysis (</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Rembold </a:t>
                      </a:r>
                      <a:r>
                        <a:rPr lang="en-US" sz="1600" b="1" i="1" u="none" strike="noStrike" kern="1200" dirty="0">
                          <a:solidFill>
                            <a:srgbClr val="000000"/>
                          </a:solidFill>
                          <a:effectLst/>
                          <a:latin typeface="Times New Roman" panose="02020603050405020304" pitchFamily="18" charset="0"/>
                          <a:ea typeface="+mn-ea"/>
                          <a:cs typeface="Times New Roman" panose="02020603050405020304" pitchFamily="18" charset="0"/>
                        </a:rPr>
                        <a:t>et. al</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2019</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detecting surface water content in crop plots (</a:t>
                      </a:r>
                      <a:r>
                        <a:rPr lang="en-US" sz="1600" b="1"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Benabdelouahab</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a:t>
                      </a:r>
                      <a:r>
                        <a:rPr lang="en-US" sz="1600" b="1" i="1" u="none" strike="noStrike" kern="1200" dirty="0">
                          <a:solidFill>
                            <a:srgbClr val="000000"/>
                          </a:solidFill>
                          <a:effectLst/>
                          <a:latin typeface="Times New Roman" panose="02020603050405020304" pitchFamily="18" charset="0"/>
                          <a:ea typeface="+mn-ea"/>
                          <a:cs typeface="Times New Roman" panose="02020603050405020304" pitchFamily="18" charset="0"/>
                        </a:rPr>
                        <a:t>et al</a:t>
                      </a:r>
                      <a:r>
                        <a:rPr lang="en-US" sz="16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 2015</a:t>
                      </a:r>
                      <a:r>
                        <a:rPr lang="en-US" sz="16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 </a:t>
                      </a:r>
                    </a:p>
                  </a:txBody>
                  <a:tcPr marL="9525" marR="9525" marT="9525" marB="0" anchor="ctr">
                    <a:noFill/>
                  </a:tcPr>
                </a:tc>
                <a:extLst>
                  <a:ext uri="{0D108BD9-81ED-4DB2-BD59-A6C34878D82A}">
                    <a16:rowId xmlns:a16="http://schemas.microsoft.com/office/drawing/2014/main" xmlns="" val="2747546217"/>
                  </a:ext>
                </a:extLst>
              </a:tr>
            </a:tbl>
          </a:graphicData>
        </a:graphic>
      </p:graphicFrame>
      <p:sp>
        <p:nvSpPr>
          <p:cNvPr id="3" name="Slide Number Placeholder 2">
            <a:extLst>
              <a:ext uri="{FF2B5EF4-FFF2-40B4-BE49-F238E27FC236}">
                <a16:creationId xmlns:a16="http://schemas.microsoft.com/office/drawing/2014/main" xmlns="" id="{1E83DF51-7A6D-49D2-8BA9-F0921C376C9B}"/>
              </a:ext>
            </a:extLst>
          </p:cNvPr>
          <p:cNvSpPr>
            <a:spLocks noGrp="1"/>
          </p:cNvSpPr>
          <p:nvPr>
            <p:ph type="sldNum" sz="quarter" idx="12"/>
          </p:nvPr>
        </p:nvSpPr>
        <p:spPr/>
        <p:txBody>
          <a:bodyPr/>
          <a:lstStyle/>
          <a:p>
            <a:fld id="{A815690C-8442-432F-9AC0-D5AC1EF802B8}" type="slidenum">
              <a:rPr lang="en-US" smtClean="0"/>
              <a:t>11</a:t>
            </a:fld>
            <a:endParaRPr lang="en-US"/>
          </a:p>
        </p:txBody>
      </p:sp>
    </p:spTree>
    <p:extLst>
      <p:ext uri="{BB962C8B-B14F-4D97-AF65-F5344CB8AC3E}">
        <p14:creationId xmlns:p14="http://schemas.microsoft.com/office/powerpoint/2010/main" val="274505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A322EF6-C71B-4BDE-A4BD-6C2349BE265F}"/>
              </a:ext>
            </a:extLst>
          </p:cNvPr>
          <p:cNvSpPr>
            <a:spLocks noGrp="1"/>
          </p:cNvSpPr>
          <p:nvPr>
            <p:ph type="sldNum" sz="quarter" idx="12"/>
          </p:nvPr>
        </p:nvSpPr>
        <p:spPr/>
        <p:txBody>
          <a:bodyPr/>
          <a:lstStyle/>
          <a:p>
            <a:fld id="{A815690C-8442-432F-9AC0-D5AC1EF802B8}" type="slidenum">
              <a:rPr lang="en-US" smtClean="0"/>
              <a:t>12</a:t>
            </a:fld>
            <a:endParaRPr lang="en-US"/>
          </a:p>
        </p:txBody>
      </p:sp>
      <p:sp>
        <p:nvSpPr>
          <p:cNvPr id="5" name="TextBox 4">
            <a:extLst>
              <a:ext uri="{FF2B5EF4-FFF2-40B4-BE49-F238E27FC236}">
                <a16:creationId xmlns:a16="http://schemas.microsoft.com/office/drawing/2014/main" xmlns="" id="{52D01C01-0105-4781-968C-6C79D7C1E4DD}"/>
              </a:ext>
            </a:extLst>
          </p:cNvPr>
          <p:cNvSpPr txBox="1"/>
          <p:nvPr/>
        </p:nvSpPr>
        <p:spPr>
          <a:xfrm>
            <a:off x="880364" y="136525"/>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Application of Sensors in Agricultural Monitoring</a:t>
            </a:r>
          </a:p>
        </p:txBody>
      </p:sp>
      <p:sp>
        <p:nvSpPr>
          <p:cNvPr id="6" name="TextBox 5">
            <a:extLst>
              <a:ext uri="{FF2B5EF4-FFF2-40B4-BE49-F238E27FC236}">
                <a16:creationId xmlns:a16="http://schemas.microsoft.com/office/drawing/2014/main" xmlns="" id="{A258B570-E0D7-43F2-8E32-9FA024C4629C}"/>
              </a:ext>
            </a:extLst>
          </p:cNvPr>
          <p:cNvSpPr txBox="1"/>
          <p:nvPr/>
        </p:nvSpPr>
        <p:spPr>
          <a:xfrm>
            <a:off x="568029" y="718477"/>
            <a:ext cx="11055930" cy="400110"/>
          </a:xfrm>
          <a:prstGeom prst="rect">
            <a:avLst/>
          </a:prstGeom>
          <a:solidFill>
            <a:srgbClr val="008080"/>
          </a:solidFill>
        </p:spPr>
        <p:txBody>
          <a:bodyPr wrap="square" rtlCol="0">
            <a:spAutoFit/>
          </a:bodyPr>
          <a:lstStyle/>
          <a:p>
            <a:r>
              <a:rPr lang="en-US" sz="2000" b="1" dirty="0">
                <a:solidFill>
                  <a:schemeClr val="bg1"/>
                </a:solidFill>
              </a:rPr>
              <a:t>Sensor: MODIS (Moderate Resolution Imagine Spectroradiometer)</a:t>
            </a:r>
          </a:p>
        </p:txBody>
      </p:sp>
      <p:graphicFrame>
        <p:nvGraphicFramePr>
          <p:cNvPr id="7" name="Table 7">
            <a:extLst>
              <a:ext uri="{FF2B5EF4-FFF2-40B4-BE49-F238E27FC236}">
                <a16:creationId xmlns:a16="http://schemas.microsoft.com/office/drawing/2014/main" xmlns="" id="{1C4152B3-FB28-4F59-8517-E8593F8B5583}"/>
              </a:ext>
            </a:extLst>
          </p:cNvPr>
          <p:cNvGraphicFramePr>
            <a:graphicFrameLocks noGrp="1"/>
          </p:cNvGraphicFramePr>
          <p:nvPr>
            <p:extLst>
              <p:ext uri="{D42A27DB-BD31-4B8C-83A1-F6EECF244321}">
                <p14:modId xmlns:p14="http://schemas.microsoft.com/office/powerpoint/2010/main" val="1056774691"/>
              </p:ext>
            </p:extLst>
          </p:nvPr>
        </p:nvGraphicFramePr>
        <p:xfrm>
          <a:off x="568029" y="1152558"/>
          <a:ext cx="11055930" cy="5216560"/>
        </p:xfrm>
        <a:graphic>
          <a:graphicData uri="http://schemas.openxmlformats.org/drawingml/2006/table">
            <a:tbl>
              <a:tblPr firstRow="1" bandRow="1">
                <a:tableStyleId>{5C22544A-7EE6-4342-B048-85BDC9FD1C3A}</a:tableStyleId>
              </a:tblPr>
              <a:tblGrid>
                <a:gridCol w="2396844">
                  <a:extLst>
                    <a:ext uri="{9D8B030D-6E8A-4147-A177-3AD203B41FA5}">
                      <a16:colId xmlns:a16="http://schemas.microsoft.com/office/drawing/2014/main" xmlns="" val="480309238"/>
                    </a:ext>
                  </a:extLst>
                </a:gridCol>
                <a:gridCol w="2025528">
                  <a:extLst>
                    <a:ext uri="{9D8B030D-6E8A-4147-A177-3AD203B41FA5}">
                      <a16:colId xmlns:a16="http://schemas.microsoft.com/office/drawing/2014/main" xmlns="" val="2809358014"/>
                    </a:ext>
                  </a:extLst>
                </a:gridCol>
                <a:gridCol w="2971338">
                  <a:extLst>
                    <a:ext uri="{9D8B030D-6E8A-4147-A177-3AD203B41FA5}">
                      <a16:colId xmlns:a16="http://schemas.microsoft.com/office/drawing/2014/main" xmlns="" val="1058741647"/>
                    </a:ext>
                  </a:extLst>
                </a:gridCol>
                <a:gridCol w="1671782">
                  <a:extLst>
                    <a:ext uri="{9D8B030D-6E8A-4147-A177-3AD203B41FA5}">
                      <a16:colId xmlns:a16="http://schemas.microsoft.com/office/drawing/2014/main" xmlns="" val="176571693"/>
                    </a:ext>
                  </a:extLst>
                </a:gridCol>
                <a:gridCol w="1990438">
                  <a:extLst>
                    <a:ext uri="{9D8B030D-6E8A-4147-A177-3AD203B41FA5}">
                      <a16:colId xmlns:a16="http://schemas.microsoft.com/office/drawing/2014/main" xmlns="" val="2340616784"/>
                    </a:ext>
                  </a:extLst>
                </a:gridCol>
              </a:tblGrid>
              <a:tr h="370240">
                <a:tc>
                  <a:txBody>
                    <a:bodyPr/>
                    <a:lstStyle/>
                    <a:p>
                      <a:endParaRPr lang="en-US" sz="1600" dirty="0"/>
                    </a:p>
                  </a:txBody>
                  <a:tcPr/>
                </a:tc>
                <a:tc>
                  <a:txBody>
                    <a:bodyPr/>
                    <a:lstStyle/>
                    <a:p>
                      <a:r>
                        <a:rPr lang="en-US" sz="1600" dirty="0"/>
                        <a:t>Collection</a:t>
                      </a:r>
                    </a:p>
                  </a:txBody>
                  <a:tcPr/>
                </a:tc>
                <a:tc>
                  <a:txBody>
                    <a:bodyPr/>
                    <a:lstStyle/>
                    <a:p>
                      <a:r>
                        <a:rPr lang="en-US" sz="1600" dirty="0"/>
                        <a:t>Keyword</a:t>
                      </a:r>
                    </a:p>
                  </a:txBody>
                  <a:tcPr/>
                </a:tc>
                <a:tc>
                  <a:txBody>
                    <a:bodyPr/>
                    <a:lstStyle/>
                    <a:p>
                      <a:r>
                        <a:rPr lang="en-US" sz="1600" dirty="0"/>
                        <a:t>Spatial resolution</a:t>
                      </a:r>
                    </a:p>
                  </a:txBody>
                  <a:tcPr/>
                </a:tc>
                <a:tc>
                  <a:txBody>
                    <a:bodyPr/>
                    <a:lstStyle/>
                    <a:p>
                      <a:r>
                        <a:rPr lang="en-US" sz="1600" dirty="0"/>
                        <a:t>Temporal resolution</a:t>
                      </a:r>
                    </a:p>
                  </a:txBody>
                  <a:tcPr/>
                </a:tc>
                <a:extLst>
                  <a:ext uri="{0D108BD9-81ED-4DB2-BD59-A6C34878D82A}">
                    <a16:rowId xmlns:a16="http://schemas.microsoft.com/office/drawing/2014/main" xmlns="" val="2885818077"/>
                  </a:ext>
                </a:extLst>
              </a:tr>
              <a:tr h="8106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MODIS/Terra + Aqua Land cover dynamics yearly L3 Global 500 m SIN grid </a:t>
                      </a:r>
                    </a:p>
                  </a:txBody>
                  <a:tcPr/>
                </a:tc>
                <a:tc>
                  <a:txBody>
                    <a:bodyPr/>
                    <a:lstStyle/>
                    <a:p>
                      <a:r>
                        <a:rPr lang="en-US" sz="1600" dirty="0"/>
                        <a:t>Combined MODIS</a:t>
                      </a:r>
                    </a:p>
                  </a:txBody>
                  <a:tcPr/>
                </a:tc>
                <a:tc>
                  <a:txBody>
                    <a:bodyPr/>
                    <a:lstStyle/>
                    <a:p>
                      <a:r>
                        <a:rPr lang="en-US" sz="1600" dirty="0"/>
                        <a:t>Phenology and vegetation indices</a:t>
                      </a:r>
                    </a:p>
                  </a:txBody>
                  <a:tcPr/>
                </a:tc>
                <a:tc>
                  <a:txBody>
                    <a:bodyPr/>
                    <a:lstStyle/>
                    <a:p>
                      <a:r>
                        <a:rPr lang="en-US" sz="1600" dirty="0"/>
                        <a:t>500 m</a:t>
                      </a:r>
                    </a:p>
                  </a:txBody>
                  <a:tcPr/>
                </a:tc>
                <a:tc>
                  <a:txBody>
                    <a:bodyPr/>
                    <a:lstStyle/>
                    <a:p>
                      <a:r>
                        <a:rPr lang="en-US" sz="1600" dirty="0"/>
                        <a:t>Yearly</a:t>
                      </a:r>
                    </a:p>
                  </a:txBody>
                  <a:tcPr/>
                </a:tc>
                <a:extLst>
                  <a:ext uri="{0D108BD9-81ED-4DB2-BD59-A6C34878D82A}">
                    <a16:rowId xmlns:a16="http://schemas.microsoft.com/office/drawing/2014/main" xmlns="" val="3547286624"/>
                  </a:ext>
                </a:extLst>
              </a:tr>
              <a:tr h="8106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MODIS/Terra + Aqua Leaf Area Index/FPAR 8-day L4 Global 500 m SIN grid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Combined MODIS</a:t>
                      </a:r>
                    </a:p>
                  </a:txBody>
                  <a:tcPr/>
                </a:tc>
                <a:tc>
                  <a:txBody>
                    <a:bodyPr/>
                    <a:lstStyle/>
                    <a:p>
                      <a:r>
                        <a:rPr lang="en-US" sz="1600" b="0" i="0" kern="1200" dirty="0">
                          <a:solidFill>
                            <a:schemeClr val="dk1"/>
                          </a:solidFill>
                          <a:effectLst/>
                          <a:latin typeface="+mn-lt"/>
                          <a:ea typeface="+mn-ea"/>
                          <a:cs typeface="+mn-cs"/>
                        </a:rPr>
                        <a:t>Fraction of Photosynthetically Active Radiation (FPAR), Leaf Area Index (LAI)</a:t>
                      </a:r>
                      <a:endParaRPr lang="en-US" sz="1600" dirty="0"/>
                    </a:p>
                  </a:txBody>
                  <a:tcPr/>
                </a:tc>
                <a:tc>
                  <a:txBody>
                    <a:bodyPr/>
                    <a:lstStyle/>
                    <a:p>
                      <a:r>
                        <a:rPr lang="en-US" sz="1600" dirty="0"/>
                        <a:t>500 m</a:t>
                      </a:r>
                    </a:p>
                  </a:txBody>
                  <a:tcPr/>
                </a:tc>
                <a:tc>
                  <a:txBody>
                    <a:bodyPr/>
                    <a:lstStyle/>
                    <a:p>
                      <a:r>
                        <a:rPr lang="en-US" sz="1600" b="0" i="0" kern="1200" dirty="0">
                          <a:solidFill>
                            <a:schemeClr val="dk1"/>
                          </a:solidFill>
                          <a:effectLst/>
                          <a:latin typeface="+mn-lt"/>
                          <a:ea typeface="+mn-ea"/>
                          <a:cs typeface="+mn-cs"/>
                        </a:rPr>
                        <a:t>Multi-Day</a:t>
                      </a:r>
                      <a:endParaRPr lang="en-US" sz="1600" dirty="0"/>
                    </a:p>
                  </a:txBody>
                  <a:tcPr/>
                </a:tc>
                <a:extLst>
                  <a:ext uri="{0D108BD9-81ED-4DB2-BD59-A6C34878D82A}">
                    <a16:rowId xmlns:a16="http://schemas.microsoft.com/office/drawing/2014/main" xmlns="" val="3951192196"/>
                  </a:ext>
                </a:extLst>
              </a:tr>
              <a:tr h="1050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MODIS/Terra + Aqua Photosynthetically Active Radiation Daily 3-hour L3 Global 5 km SIN grid </a:t>
                      </a:r>
                    </a:p>
                  </a:txBody>
                  <a:tcPr/>
                </a:tc>
                <a:tc>
                  <a:txBody>
                    <a:bodyPr/>
                    <a:lstStyle/>
                    <a:p>
                      <a:pPr algn="l"/>
                      <a:r>
                        <a:rPr lang="en-US" sz="1600" dirty="0">
                          <a:effectLst/>
                        </a:rPr>
                        <a:t>Combined MODIS</a:t>
                      </a:r>
                    </a:p>
                  </a:txBody>
                  <a:tcPr anchor="ctr"/>
                </a:tc>
                <a:tc>
                  <a:txBody>
                    <a:bodyPr/>
                    <a:lstStyle/>
                    <a:p>
                      <a:pPr algn="l"/>
                      <a:r>
                        <a:rPr lang="en-US" sz="1600" dirty="0">
                          <a:effectLst/>
                        </a:rPr>
                        <a:t>Photosynthetically Active Radiation (PAR)</a:t>
                      </a:r>
                    </a:p>
                  </a:txBody>
                  <a:tcPr anchor="ctr"/>
                </a:tc>
                <a:tc>
                  <a:txBody>
                    <a:bodyPr/>
                    <a:lstStyle/>
                    <a:p>
                      <a:pPr algn="l"/>
                      <a:r>
                        <a:rPr lang="en-US" sz="1600" dirty="0">
                          <a:effectLst/>
                        </a:rPr>
                        <a:t>5600.0 m</a:t>
                      </a:r>
                    </a:p>
                  </a:txBody>
                  <a:tcPr anchor="ctr"/>
                </a:tc>
                <a:tc>
                  <a:txBody>
                    <a:bodyPr/>
                    <a:lstStyle/>
                    <a:p>
                      <a:pPr algn="l"/>
                      <a:r>
                        <a:rPr lang="en-US" sz="1600" dirty="0">
                          <a:effectLst/>
                        </a:rPr>
                        <a:t>&lt; Daily</a:t>
                      </a:r>
                    </a:p>
                  </a:txBody>
                  <a:tcPr anchor="ctr"/>
                </a:tc>
                <a:extLst>
                  <a:ext uri="{0D108BD9-81ED-4DB2-BD59-A6C34878D82A}">
                    <a16:rowId xmlns:a16="http://schemas.microsoft.com/office/drawing/2014/main" xmlns="" val="722624337"/>
                  </a:ext>
                </a:extLst>
              </a:tr>
              <a:tr h="1050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MODIS/Terra + Aqua Photosynthetically Active Radiation Daily/3-hour L3 Global 1 km SIN grid </a:t>
                      </a:r>
                    </a:p>
                  </a:txBody>
                  <a:tcPr/>
                </a:tc>
                <a:tc>
                  <a:txBody>
                    <a:bodyPr/>
                    <a:lstStyle/>
                    <a:p>
                      <a:pPr algn="l"/>
                      <a:r>
                        <a:rPr lang="en-US" sz="1600" dirty="0">
                          <a:effectLst/>
                        </a:rPr>
                        <a:t>Combined MODIS</a:t>
                      </a:r>
                    </a:p>
                  </a:txBody>
                  <a:tcPr anchor="ctr"/>
                </a:tc>
                <a:tc>
                  <a:txBody>
                    <a:bodyPr/>
                    <a:lstStyle/>
                    <a:p>
                      <a:pPr algn="l"/>
                      <a:r>
                        <a:rPr lang="en-US" sz="1600" dirty="0">
                          <a:effectLst/>
                        </a:rPr>
                        <a:t>Photosynthetically Active Radiation (PAR)</a:t>
                      </a:r>
                    </a:p>
                  </a:txBody>
                  <a:tcPr anchor="ctr"/>
                </a:tc>
                <a:tc>
                  <a:txBody>
                    <a:bodyPr/>
                    <a:lstStyle/>
                    <a:p>
                      <a:pPr algn="l"/>
                      <a:r>
                        <a:rPr lang="en-US" sz="1600" dirty="0">
                          <a:effectLst/>
                        </a:rPr>
                        <a:t>1000.0 m</a:t>
                      </a:r>
                    </a:p>
                  </a:txBody>
                  <a:tcPr anchor="ctr"/>
                </a:tc>
                <a:tc>
                  <a:txBody>
                    <a:bodyPr/>
                    <a:lstStyle/>
                    <a:p>
                      <a:pPr algn="l"/>
                      <a:r>
                        <a:rPr lang="en-US" sz="1600" dirty="0">
                          <a:effectLst/>
                        </a:rPr>
                        <a:t>&lt; Daily</a:t>
                      </a:r>
                    </a:p>
                  </a:txBody>
                  <a:tcPr anchor="ctr"/>
                </a:tc>
                <a:extLst>
                  <a:ext uri="{0D108BD9-81ED-4DB2-BD59-A6C34878D82A}">
                    <a16:rowId xmlns:a16="http://schemas.microsoft.com/office/drawing/2014/main" xmlns="" val="246554601"/>
                  </a:ext>
                </a:extLst>
              </a:tr>
              <a:tr h="1050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MODIS/Terra + Aqua Photosynthetically Active Radiation Daily 3-hour L3 Global 0.05 deg CMG </a:t>
                      </a:r>
                    </a:p>
                  </a:txBody>
                  <a:tcPr/>
                </a:tc>
                <a:tc>
                  <a:txBody>
                    <a:bodyPr/>
                    <a:lstStyle/>
                    <a:p>
                      <a:pPr algn="l"/>
                      <a:r>
                        <a:rPr lang="en-US" sz="1600" dirty="0">
                          <a:effectLst/>
                        </a:rPr>
                        <a:t>Combined MODIS</a:t>
                      </a:r>
                    </a:p>
                  </a:txBody>
                  <a:tcPr anchor="ctr"/>
                </a:tc>
                <a:tc>
                  <a:txBody>
                    <a:bodyPr/>
                    <a:lstStyle/>
                    <a:p>
                      <a:pPr algn="l"/>
                      <a:r>
                        <a:rPr lang="en-US" sz="1600" dirty="0">
                          <a:effectLst/>
                        </a:rPr>
                        <a:t>Photosynthetically Active Radiation (PAR)</a:t>
                      </a:r>
                    </a:p>
                  </a:txBody>
                  <a:tcPr anchor="ctr"/>
                </a:tc>
                <a:tc>
                  <a:txBody>
                    <a:bodyPr/>
                    <a:lstStyle/>
                    <a:p>
                      <a:pPr algn="l"/>
                      <a:r>
                        <a:rPr lang="en-US" sz="1600" dirty="0">
                          <a:effectLst/>
                        </a:rPr>
                        <a:t>5600.0 m</a:t>
                      </a:r>
                    </a:p>
                  </a:txBody>
                  <a:tcPr anchor="ctr"/>
                </a:tc>
                <a:tc>
                  <a:txBody>
                    <a:bodyPr/>
                    <a:lstStyle/>
                    <a:p>
                      <a:pPr algn="l"/>
                      <a:r>
                        <a:rPr lang="en-US" sz="1600" dirty="0">
                          <a:effectLst/>
                        </a:rPr>
                        <a:t>&lt; Daily</a:t>
                      </a:r>
                    </a:p>
                  </a:txBody>
                  <a:tcPr anchor="ctr"/>
                </a:tc>
                <a:extLst>
                  <a:ext uri="{0D108BD9-81ED-4DB2-BD59-A6C34878D82A}">
                    <a16:rowId xmlns:a16="http://schemas.microsoft.com/office/drawing/2014/main" xmlns="" val="2844151864"/>
                  </a:ext>
                </a:extLst>
              </a:tr>
            </a:tbl>
          </a:graphicData>
        </a:graphic>
      </p:graphicFrame>
    </p:spTree>
    <p:extLst>
      <p:ext uri="{BB962C8B-B14F-4D97-AF65-F5344CB8AC3E}">
        <p14:creationId xmlns:p14="http://schemas.microsoft.com/office/powerpoint/2010/main" val="183422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15690C-8442-432F-9AC0-D5AC1EF802B8}" type="slidenum">
              <a:rPr lang="en-US" smtClean="0"/>
              <a:t>13</a:t>
            </a:fld>
            <a:endParaRPr lang="en-US"/>
          </a:p>
        </p:txBody>
      </p:sp>
      <p:sp>
        <p:nvSpPr>
          <p:cNvPr id="5" name="Slide Number Placeholder 3">
            <a:extLst>
              <a:ext uri="{FF2B5EF4-FFF2-40B4-BE49-F238E27FC236}">
                <a16:creationId xmlns:a16="http://schemas.microsoft.com/office/drawing/2014/main" xmlns="" id="{1A322EF6-C71B-4BDE-A4BD-6C2349BE265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15690C-8442-432F-9AC0-D5AC1EF802B8}" type="slidenum">
              <a:rPr lang="en-US" smtClean="0"/>
              <a:pPr/>
              <a:t>13</a:t>
            </a:fld>
            <a:endParaRPr lang="en-US"/>
          </a:p>
        </p:txBody>
      </p:sp>
      <p:sp>
        <p:nvSpPr>
          <p:cNvPr id="6" name="TextBox 5">
            <a:extLst>
              <a:ext uri="{FF2B5EF4-FFF2-40B4-BE49-F238E27FC236}">
                <a16:creationId xmlns:a16="http://schemas.microsoft.com/office/drawing/2014/main" xmlns="" id="{52D01C01-0105-4781-968C-6C79D7C1E4DD}"/>
              </a:ext>
            </a:extLst>
          </p:cNvPr>
          <p:cNvSpPr txBox="1"/>
          <p:nvPr/>
        </p:nvSpPr>
        <p:spPr>
          <a:xfrm>
            <a:off x="880364" y="136525"/>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Application of Sensors in Agricultural Monitoring</a:t>
            </a:r>
          </a:p>
        </p:txBody>
      </p:sp>
      <p:sp>
        <p:nvSpPr>
          <p:cNvPr id="7" name="TextBox 6">
            <a:extLst>
              <a:ext uri="{FF2B5EF4-FFF2-40B4-BE49-F238E27FC236}">
                <a16:creationId xmlns:a16="http://schemas.microsoft.com/office/drawing/2014/main" xmlns="" id="{A258B570-E0D7-43F2-8E32-9FA024C4629C}"/>
              </a:ext>
            </a:extLst>
          </p:cNvPr>
          <p:cNvSpPr txBox="1"/>
          <p:nvPr/>
        </p:nvSpPr>
        <p:spPr>
          <a:xfrm>
            <a:off x="568029" y="718477"/>
            <a:ext cx="11055930" cy="400110"/>
          </a:xfrm>
          <a:prstGeom prst="rect">
            <a:avLst/>
          </a:prstGeom>
          <a:solidFill>
            <a:srgbClr val="008080"/>
          </a:solidFill>
        </p:spPr>
        <p:txBody>
          <a:bodyPr wrap="square" rtlCol="0">
            <a:spAutoFit/>
          </a:bodyPr>
          <a:lstStyle/>
          <a:p>
            <a:r>
              <a:rPr lang="en-US" sz="2000" b="1" dirty="0">
                <a:solidFill>
                  <a:schemeClr val="bg1"/>
                </a:solidFill>
              </a:rPr>
              <a:t>Sensor: </a:t>
            </a:r>
            <a:r>
              <a:rPr lang="en-US" sz="2000" b="1" dirty="0" smtClean="0">
                <a:solidFill>
                  <a:schemeClr val="bg1"/>
                </a:solidFill>
              </a:rPr>
              <a:t>Sentinel-2</a:t>
            </a:r>
            <a:endParaRPr lang="en-US" sz="2000" b="1" dirty="0">
              <a:solidFill>
                <a:schemeClr val="bg1"/>
              </a:solidFill>
            </a:endParaRPr>
          </a:p>
        </p:txBody>
      </p:sp>
      <p:graphicFrame>
        <p:nvGraphicFramePr>
          <p:cNvPr id="9" name="Table 8">
            <a:extLst>
              <a:ext uri="{FF2B5EF4-FFF2-40B4-BE49-F238E27FC236}">
                <a16:creationId xmlns:a16="http://schemas.microsoft.com/office/drawing/2014/main" xmlns="" id="{1C4152B3-FB28-4F59-8517-E8593F8B5583}"/>
              </a:ext>
            </a:extLst>
          </p:cNvPr>
          <p:cNvGraphicFramePr>
            <a:graphicFrameLocks noGrp="1"/>
          </p:cNvGraphicFramePr>
          <p:nvPr>
            <p:extLst>
              <p:ext uri="{D42A27DB-BD31-4B8C-83A1-F6EECF244321}">
                <p14:modId xmlns:p14="http://schemas.microsoft.com/office/powerpoint/2010/main" val="4004733952"/>
              </p:ext>
            </p:extLst>
          </p:nvPr>
        </p:nvGraphicFramePr>
        <p:xfrm>
          <a:off x="568029" y="1238874"/>
          <a:ext cx="11055929" cy="2961040"/>
        </p:xfrm>
        <a:graphic>
          <a:graphicData uri="http://schemas.openxmlformats.org/drawingml/2006/table">
            <a:tbl>
              <a:tblPr firstRow="1" bandRow="1">
                <a:tableStyleId>{5C22544A-7EE6-4342-B048-85BDC9FD1C3A}</a:tableStyleId>
              </a:tblPr>
              <a:tblGrid>
                <a:gridCol w="1664807">
                  <a:extLst>
                    <a:ext uri="{9D8B030D-6E8A-4147-A177-3AD203B41FA5}">
                      <a16:colId xmlns:a16="http://schemas.microsoft.com/office/drawing/2014/main" xmlns="" val="480309238"/>
                    </a:ext>
                  </a:extLst>
                </a:gridCol>
                <a:gridCol w="2332469">
                  <a:extLst>
                    <a:ext uri="{9D8B030D-6E8A-4147-A177-3AD203B41FA5}">
                      <a16:colId xmlns:a16="http://schemas.microsoft.com/office/drawing/2014/main" xmlns="" val="1058741647"/>
                    </a:ext>
                  </a:extLst>
                </a:gridCol>
                <a:gridCol w="2122098">
                  <a:extLst>
                    <a:ext uri="{9D8B030D-6E8A-4147-A177-3AD203B41FA5}">
                      <a16:colId xmlns:a16="http://schemas.microsoft.com/office/drawing/2014/main" xmlns="" val="176571693"/>
                    </a:ext>
                  </a:extLst>
                </a:gridCol>
                <a:gridCol w="2483893">
                  <a:extLst>
                    <a:ext uri="{9D8B030D-6E8A-4147-A177-3AD203B41FA5}">
                      <a16:colId xmlns:a16="http://schemas.microsoft.com/office/drawing/2014/main" xmlns="" val="2340616784"/>
                    </a:ext>
                  </a:extLst>
                </a:gridCol>
                <a:gridCol w="2452662"/>
              </a:tblGrid>
              <a:tr h="370240">
                <a:tc>
                  <a:txBody>
                    <a:bodyPr/>
                    <a:lstStyle/>
                    <a:p>
                      <a:r>
                        <a:rPr lang="en-US" sz="1600" dirty="0" smtClean="0"/>
                        <a:t>Band Number</a:t>
                      </a:r>
                      <a:endParaRPr lang="en-US" sz="1600" dirty="0"/>
                    </a:p>
                  </a:txBody>
                  <a:tcPr/>
                </a:tc>
                <a:tc>
                  <a:txBody>
                    <a:bodyPr/>
                    <a:lstStyle/>
                    <a:p>
                      <a:r>
                        <a:rPr lang="en-US" sz="1600" dirty="0"/>
                        <a:t>Keyword</a:t>
                      </a:r>
                    </a:p>
                  </a:txBody>
                  <a:tcPr/>
                </a:tc>
                <a:tc>
                  <a:txBody>
                    <a:bodyPr/>
                    <a:lstStyle/>
                    <a:p>
                      <a:r>
                        <a:rPr lang="en-US" sz="1600" dirty="0"/>
                        <a:t>Spatial </a:t>
                      </a:r>
                      <a:r>
                        <a:rPr lang="en-US" sz="1600" dirty="0" smtClean="0"/>
                        <a:t>resolution (m)</a:t>
                      </a:r>
                      <a:endParaRPr lang="en-US" sz="1600" dirty="0"/>
                    </a:p>
                  </a:txBody>
                  <a:tcPr/>
                </a:tc>
                <a:tc>
                  <a:txBody>
                    <a:bodyPr/>
                    <a:lstStyle/>
                    <a:p>
                      <a:r>
                        <a:rPr lang="en-US" sz="1600" dirty="0"/>
                        <a:t>Temporal </a:t>
                      </a:r>
                      <a:r>
                        <a:rPr lang="en-US" sz="1600" dirty="0" smtClean="0"/>
                        <a:t>resolution (days)</a:t>
                      </a:r>
                      <a:endParaRPr lang="en-US" sz="1600" dirty="0"/>
                    </a:p>
                  </a:txBody>
                  <a:tcPr/>
                </a:tc>
                <a:tc>
                  <a:txBody>
                    <a:bodyPr/>
                    <a:lstStyle/>
                    <a:p>
                      <a:r>
                        <a:rPr lang="en-US" sz="1600" dirty="0" smtClean="0"/>
                        <a:t>Reference</a:t>
                      </a:r>
                      <a:endParaRPr lang="en-US" sz="1600" dirty="0"/>
                    </a:p>
                  </a:txBody>
                  <a:tcPr/>
                </a:tc>
                <a:extLst>
                  <a:ext uri="{0D108BD9-81ED-4DB2-BD59-A6C34878D82A}">
                    <a16:rowId xmlns:a16="http://schemas.microsoft.com/office/drawing/2014/main" xmlns="" val="2885818077"/>
                  </a:ext>
                </a:extLst>
              </a:tr>
              <a:tr h="348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B05, B06,</a:t>
                      </a:r>
                      <a:r>
                        <a:rPr lang="en-US" sz="1600" baseline="0" dirty="0" smtClean="0"/>
                        <a:t> B07</a:t>
                      </a:r>
                      <a:endParaRPr lang="en-US" sz="1600" dirty="0" smtClean="0"/>
                    </a:p>
                  </a:txBody>
                  <a:tcPr/>
                </a:tc>
                <a:tc>
                  <a:txBody>
                    <a:bodyPr/>
                    <a:lstStyle/>
                    <a:p>
                      <a:r>
                        <a:rPr lang="en-US" sz="1600" dirty="0" smtClean="0"/>
                        <a:t>Crop production estimation</a:t>
                      </a:r>
                      <a:endParaRPr lang="en-US" sz="1600" dirty="0"/>
                    </a:p>
                  </a:txBody>
                  <a:tcPr/>
                </a:tc>
                <a:tc>
                  <a:txBody>
                    <a:bodyPr/>
                    <a:lstStyle/>
                    <a:p>
                      <a:r>
                        <a:rPr lang="en-US" sz="1600" dirty="0" smtClean="0"/>
                        <a:t>10-20</a:t>
                      </a:r>
                      <a:endParaRPr lang="en-US" sz="1600" dirty="0"/>
                    </a:p>
                  </a:txBody>
                  <a:tcPr/>
                </a:tc>
                <a:tc>
                  <a:txBody>
                    <a:bodyPr/>
                    <a:lstStyle/>
                    <a:p>
                      <a:r>
                        <a:rPr lang="en-US" sz="1600" dirty="0" smtClean="0"/>
                        <a:t>10 (5 days at</a:t>
                      </a:r>
                      <a:r>
                        <a:rPr lang="en-US" sz="1600" baseline="0" dirty="0" smtClean="0"/>
                        <a:t> equator)</a:t>
                      </a:r>
                      <a:endParaRPr lang="en-US" sz="1600" dirty="0"/>
                    </a:p>
                  </a:txBody>
                  <a:tcPr/>
                </a:tc>
                <a:tc>
                  <a:txBody>
                    <a:bodyPr/>
                    <a:lstStyle/>
                    <a:p>
                      <a:r>
                        <a:rPr lang="en-US" sz="1600" dirty="0" err="1" smtClean="0"/>
                        <a:t>Karlson</a:t>
                      </a:r>
                      <a:r>
                        <a:rPr lang="en-US" sz="1600" dirty="0" smtClean="0"/>
                        <a:t> et</a:t>
                      </a:r>
                      <a:r>
                        <a:rPr lang="en-US" sz="1600" baseline="0" dirty="0" smtClean="0"/>
                        <a:t> al. 2020</a:t>
                      </a:r>
                      <a:endParaRPr lang="en-US" sz="1600" dirty="0"/>
                    </a:p>
                  </a:txBody>
                  <a:tcPr/>
                </a:tc>
                <a:extLst>
                  <a:ext uri="{0D108BD9-81ED-4DB2-BD59-A6C34878D82A}">
                    <a16:rowId xmlns:a16="http://schemas.microsoft.com/office/drawing/2014/main" xmlns="" val="3951192196"/>
                  </a:ext>
                </a:extLst>
              </a:tr>
              <a:tr h="3707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B11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B12</a:t>
                      </a:r>
                      <a:endParaRPr lang="en-US" sz="1600" dirty="0"/>
                    </a:p>
                  </a:txBody>
                  <a:tcPr/>
                </a:tc>
                <a:tc>
                  <a:txBody>
                    <a:bodyPr/>
                    <a:lstStyle/>
                    <a:p>
                      <a:r>
                        <a:rPr lang="en-US" sz="1600" dirty="0" smtClean="0"/>
                        <a:t>Crop production estimation</a:t>
                      </a:r>
                      <a:endParaRPr lang="en-US" sz="1600" dirty="0"/>
                    </a:p>
                  </a:txBody>
                  <a:tcPr/>
                </a:tc>
                <a:tc>
                  <a:txBody>
                    <a:bodyPr/>
                    <a:lstStyle/>
                    <a:p>
                      <a:r>
                        <a:rPr lang="en-US" sz="1600" dirty="0" smtClean="0"/>
                        <a:t>10-20</a:t>
                      </a:r>
                      <a:endParaRPr lang="en-US" sz="1600" dirty="0"/>
                    </a:p>
                  </a:txBody>
                  <a:tcPr/>
                </a:tc>
                <a:tc>
                  <a:txBody>
                    <a:bodyPr/>
                    <a:lstStyle/>
                    <a:p>
                      <a:r>
                        <a:rPr lang="en-US" sz="1600" dirty="0" smtClean="0"/>
                        <a:t>10 (5 days at</a:t>
                      </a:r>
                      <a:r>
                        <a:rPr lang="en-US" sz="1600" baseline="0" dirty="0" smtClean="0"/>
                        <a:t> equator)</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t>Karlson</a:t>
                      </a:r>
                      <a:r>
                        <a:rPr lang="en-US" sz="1600" dirty="0" smtClean="0"/>
                        <a:t> et</a:t>
                      </a:r>
                      <a:r>
                        <a:rPr lang="en-US" sz="1600" baseline="0" dirty="0" smtClean="0"/>
                        <a:t> al. 2020</a:t>
                      </a:r>
                      <a:endParaRPr lang="en-US" sz="1600" dirty="0" smtClean="0"/>
                    </a:p>
                    <a:p>
                      <a:endParaRPr lang="en-US" sz="1600" dirty="0"/>
                    </a:p>
                  </a:txBody>
                  <a:tcPr/>
                </a:tc>
                <a:extLst>
                  <a:ext uri="{0D108BD9-81ED-4DB2-BD59-A6C34878D82A}">
                    <a16:rowId xmlns:a16="http://schemas.microsoft.com/office/drawing/2014/main" xmlns="" val="722624337"/>
                  </a:ext>
                </a:extLst>
              </a:tr>
              <a:tr h="370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B2, 3, 4 and 8</a:t>
                      </a:r>
                      <a:endParaRPr lang="en-US" sz="1600" dirty="0"/>
                    </a:p>
                  </a:txBody>
                  <a:tcPr/>
                </a:tc>
                <a:tc>
                  <a:txBody>
                    <a:bodyPr/>
                    <a:lstStyle/>
                    <a:p>
                      <a:pPr algn="l"/>
                      <a:r>
                        <a:rPr lang="en-US" sz="1600" dirty="0" smtClean="0">
                          <a:effectLst/>
                        </a:rPr>
                        <a:t>Crop type identification and cropping systems</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c>
                  <a:txBody>
                    <a:bodyPr/>
                    <a:lstStyle/>
                    <a:p>
                      <a:pPr algn="l"/>
                      <a:r>
                        <a:rPr lang="en-US" sz="1600" dirty="0" err="1" smtClean="0">
                          <a:effectLst/>
                        </a:rPr>
                        <a:t>Gumma</a:t>
                      </a:r>
                      <a:r>
                        <a:rPr lang="en-US" sz="1600" baseline="0" dirty="0" smtClean="0">
                          <a:effectLst/>
                        </a:rPr>
                        <a:t> et al. 2020, Ibrahim et al. 2021</a:t>
                      </a:r>
                      <a:endParaRPr lang="en-US" sz="1600" dirty="0">
                        <a:effectLst/>
                      </a:endParaRPr>
                    </a:p>
                  </a:txBody>
                  <a:tcPr anchor="ctr"/>
                </a:tc>
                <a:extLst>
                  <a:ext uri="{0D108BD9-81ED-4DB2-BD59-A6C34878D82A}">
                    <a16:rowId xmlns:a16="http://schemas.microsoft.com/office/drawing/2014/main" xmlns="" val="246554601"/>
                  </a:ext>
                </a:extLst>
              </a:tr>
              <a:tr h="321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B3, 4, 5, 6,7,</a:t>
                      </a:r>
                      <a:r>
                        <a:rPr lang="en-US" sz="1600" baseline="0" dirty="0" smtClean="0"/>
                        <a:t> 8,8a</a:t>
                      </a:r>
                      <a:endParaRPr lang="en-US" sz="1600" dirty="0"/>
                    </a:p>
                  </a:txBody>
                  <a:tcPr/>
                </a:tc>
                <a:tc>
                  <a:txBody>
                    <a:bodyPr/>
                    <a:lstStyle/>
                    <a:p>
                      <a:pPr algn="l"/>
                      <a:r>
                        <a:rPr lang="en-US" sz="1600" dirty="0" err="1" smtClean="0">
                          <a:effectLst/>
                        </a:rPr>
                        <a:t>Phenological</a:t>
                      </a:r>
                      <a:r>
                        <a:rPr lang="en-US" sz="1600" dirty="0" smtClean="0">
                          <a:effectLst/>
                        </a:rPr>
                        <a:t> stages, yield estimation</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c>
                  <a:txBody>
                    <a:bodyPr/>
                    <a:lstStyle/>
                    <a:p>
                      <a:pPr algn="l"/>
                      <a:r>
                        <a:rPr lang="en-US" sz="1600" b="0" i="0" kern="1200" dirty="0" smtClean="0">
                          <a:solidFill>
                            <a:schemeClr val="dk1"/>
                          </a:solidFill>
                          <a:effectLst/>
                          <a:latin typeface="+mn-lt"/>
                          <a:ea typeface="+mn-ea"/>
                          <a:cs typeface="+mn-cs"/>
                        </a:rPr>
                        <a:t>Omer </a:t>
                      </a:r>
                      <a:r>
                        <a:rPr lang="en-US" sz="1600" b="0" i="0" kern="1200" dirty="0" err="1" smtClean="0">
                          <a:solidFill>
                            <a:schemeClr val="dk1"/>
                          </a:solidFill>
                          <a:effectLst/>
                          <a:latin typeface="+mn-lt"/>
                          <a:ea typeface="+mn-ea"/>
                          <a:cs typeface="+mn-cs"/>
                        </a:rPr>
                        <a:t>Gokberk</a:t>
                      </a:r>
                      <a:r>
                        <a:rPr lang="en-US" sz="1600" b="0" i="0" kern="1200" dirty="0" smtClean="0">
                          <a:solidFill>
                            <a:schemeClr val="dk1"/>
                          </a:solidFill>
                          <a:effectLst/>
                          <a:latin typeface="+mn-lt"/>
                          <a:ea typeface="+mn-ea"/>
                          <a:cs typeface="+mn-cs"/>
                        </a:rPr>
                        <a:t> </a:t>
                      </a:r>
                      <a:r>
                        <a:rPr lang="en-US" sz="1600" b="0" i="0" kern="1200" dirty="0" err="1" smtClean="0">
                          <a:solidFill>
                            <a:schemeClr val="dk1"/>
                          </a:solidFill>
                          <a:effectLst/>
                          <a:latin typeface="+mn-lt"/>
                          <a:ea typeface="+mn-ea"/>
                          <a:cs typeface="+mn-cs"/>
                        </a:rPr>
                        <a:t>Narin</a:t>
                      </a:r>
                      <a:r>
                        <a:rPr lang="en-US" sz="1600" b="0" i="0" kern="1200" dirty="0" smtClean="0">
                          <a:solidFill>
                            <a:schemeClr val="dk1"/>
                          </a:solidFill>
                          <a:effectLst/>
                          <a:latin typeface="+mn-lt"/>
                          <a:ea typeface="+mn-ea"/>
                          <a:cs typeface="+mn-cs"/>
                        </a:rPr>
                        <a:t> &amp; </a:t>
                      </a:r>
                      <a:r>
                        <a:rPr lang="en-US" sz="1600" b="0" i="0" kern="1200" dirty="0" err="1" smtClean="0">
                          <a:solidFill>
                            <a:schemeClr val="dk1"/>
                          </a:solidFill>
                          <a:effectLst/>
                          <a:latin typeface="+mn-lt"/>
                          <a:ea typeface="+mn-ea"/>
                          <a:cs typeface="+mn-cs"/>
                        </a:rPr>
                        <a:t>Saygin</a:t>
                      </a:r>
                      <a:r>
                        <a:rPr lang="en-US" sz="1600" b="0" i="0" kern="1200" dirty="0" smtClean="0">
                          <a:solidFill>
                            <a:schemeClr val="dk1"/>
                          </a:solidFill>
                          <a:effectLst/>
                          <a:latin typeface="+mn-lt"/>
                          <a:ea typeface="+mn-ea"/>
                          <a:cs typeface="+mn-cs"/>
                        </a:rPr>
                        <a:t> </a:t>
                      </a:r>
                      <a:r>
                        <a:rPr lang="en-US" sz="1600" b="0" i="0" kern="1200" dirty="0" err="1" smtClean="0">
                          <a:solidFill>
                            <a:schemeClr val="dk1"/>
                          </a:solidFill>
                          <a:effectLst/>
                          <a:latin typeface="+mn-lt"/>
                          <a:ea typeface="+mn-ea"/>
                          <a:cs typeface="+mn-cs"/>
                        </a:rPr>
                        <a:t>Abdikan</a:t>
                      </a:r>
                      <a:r>
                        <a:rPr lang="en-US" sz="1600" b="0" i="0" kern="1200" dirty="0" smtClean="0">
                          <a:solidFill>
                            <a:schemeClr val="dk1"/>
                          </a:solidFill>
                          <a:effectLst/>
                          <a:latin typeface="+mn-lt"/>
                          <a:ea typeface="+mn-ea"/>
                          <a:cs typeface="+mn-cs"/>
                        </a:rPr>
                        <a:t> (2020), </a:t>
                      </a:r>
                      <a:r>
                        <a:rPr lang="en-US" sz="1800" b="0" i="0" kern="1200" dirty="0" err="1" smtClean="0">
                          <a:solidFill>
                            <a:schemeClr val="dk1"/>
                          </a:solidFill>
                          <a:effectLst/>
                          <a:latin typeface="+mn-lt"/>
                          <a:ea typeface="+mn-ea"/>
                          <a:cs typeface="+mn-cs"/>
                        </a:rPr>
                        <a:t>Boori</a:t>
                      </a:r>
                      <a:r>
                        <a:rPr lang="en-US" sz="1600" i="0" dirty="0" smtClean="0"/>
                        <a:t> et al.</a:t>
                      </a:r>
                      <a:r>
                        <a:rPr lang="en-US" sz="1600" i="0" baseline="0" dirty="0" smtClean="0"/>
                        <a:t> 2020</a:t>
                      </a:r>
                      <a:r>
                        <a:rPr lang="en-US" sz="1600" dirty="0" smtClean="0"/>
                        <a:t> </a:t>
                      </a:r>
                      <a:endParaRPr lang="en-US" sz="1600" dirty="0">
                        <a:effectLst/>
                      </a:endParaRPr>
                    </a:p>
                  </a:txBody>
                  <a:tcPr anchor="ctr"/>
                </a:tc>
                <a:extLst>
                  <a:ext uri="{0D108BD9-81ED-4DB2-BD59-A6C34878D82A}">
                    <a16:rowId xmlns:a16="http://schemas.microsoft.com/office/drawing/2014/main" xmlns="" val="2844151864"/>
                  </a:ext>
                </a:extLst>
              </a:tr>
            </a:tbl>
          </a:graphicData>
        </a:graphic>
      </p:graphicFrame>
    </p:spTree>
    <p:extLst>
      <p:ext uri="{BB962C8B-B14F-4D97-AF65-F5344CB8AC3E}">
        <p14:creationId xmlns:p14="http://schemas.microsoft.com/office/powerpoint/2010/main" val="415579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15690C-8442-432F-9AC0-D5AC1EF802B8}" type="slidenum">
              <a:rPr lang="en-US" smtClean="0"/>
              <a:t>14</a:t>
            </a:fld>
            <a:endParaRPr lang="en-US"/>
          </a:p>
        </p:txBody>
      </p:sp>
      <p:graphicFrame>
        <p:nvGraphicFramePr>
          <p:cNvPr id="5" name="Table 4">
            <a:extLst>
              <a:ext uri="{FF2B5EF4-FFF2-40B4-BE49-F238E27FC236}">
                <a16:creationId xmlns:a16="http://schemas.microsoft.com/office/drawing/2014/main" xmlns="" id="{1C4152B3-FB28-4F59-8517-E8593F8B5583}"/>
              </a:ext>
            </a:extLst>
          </p:cNvPr>
          <p:cNvGraphicFramePr>
            <a:graphicFrameLocks noGrp="1"/>
          </p:cNvGraphicFramePr>
          <p:nvPr>
            <p:extLst>
              <p:ext uri="{D42A27DB-BD31-4B8C-83A1-F6EECF244321}">
                <p14:modId xmlns:p14="http://schemas.microsoft.com/office/powerpoint/2010/main" val="1386279152"/>
              </p:ext>
            </p:extLst>
          </p:nvPr>
        </p:nvGraphicFramePr>
        <p:xfrm>
          <a:off x="568029" y="545430"/>
          <a:ext cx="11055930" cy="5574460"/>
        </p:xfrm>
        <a:graphic>
          <a:graphicData uri="http://schemas.openxmlformats.org/drawingml/2006/table">
            <a:tbl>
              <a:tblPr firstRow="1" bandRow="1">
                <a:tableStyleId>{5C22544A-7EE6-4342-B048-85BDC9FD1C3A}</a:tableStyleId>
              </a:tblPr>
              <a:tblGrid>
                <a:gridCol w="2109857">
                  <a:extLst>
                    <a:ext uri="{9D8B030D-6E8A-4147-A177-3AD203B41FA5}">
                      <a16:colId xmlns:a16="http://schemas.microsoft.com/office/drawing/2014/main" xmlns="" val="480309238"/>
                    </a:ext>
                  </a:extLst>
                </a:gridCol>
                <a:gridCol w="2312515">
                  <a:extLst>
                    <a:ext uri="{9D8B030D-6E8A-4147-A177-3AD203B41FA5}">
                      <a16:colId xmlns:a16="http://schemas.microsoft.com/office/drawing/2014/main" xmlns="" val="2809358014"/>
                    </a:ext>
                  </a:extLst>
                </a:gridCol>
                <a:gridCol w="2971338">
                  <a:extLst>
                    <a:ext uri="{9D8B030D-6E8A-4147-A177-3AD203B41FA5}">
                      <a16:colId xmlns:a16="http://schemas.microsoft.com/office/drawing/2014/main" xmlns="" val="1058741647"/>
                    </a:ext>
                  </a:extLst>
                </a:gridCol>
                <a:gridCol w="1671782">
                  <a:extLst>
                    <a:ext uri="{9D8B030D-6E8A-4147-A177-3AD203B41FA5}">
                      <a16:colId xmlns:a16="http://schemas.microsoft.com/office/drawing/2014/main" xmlns="" val="176571693"/>
                    </a:ext>
                  </a:extLst>
                </a:gridCol>
                <a:gridCol w="1990438">
                  <a:extLst>
                    <a:ext uri="{9D8B030D-6E8A-4147-A177-3AD203B41FA5}">
                      <a16:colId xmlns:a16="http://schemas.microsoft.com/office/drawing/2014/main" xmlns="" val="2340616784"/>
                    </a:ext>
                  </a:extLst>
                </a:gridCol>
              </a:tblGrid>
              <a:tr h="370240">
                <a:tc>
                  <a:txBody>
                    <a:bodyPr/>
                    <a:lstStyle/>
                    <a:p>
                      <a:r>
                        <a:rPr lang="en-US" sz="1600" dirty="0" smtClean="0"/>
                        <a:t>Band Number</a:t>
                      </a:r>
                      <a:endParaRPr lang="en-US" sz="1600" dirty="0"/>
                    </a:p>
                  </a:txBody>
                  <a:tcPr/>
                </a:tc>
                <a:tc>
                  <a:txBody>
                    <a:bodyPr/>
                    <a:lstStyle/>
                    <a:p>
                      <a:r>
                        <a:rPr lang="en-US" sz="1600" dirty="0" smtClean="0"/>
                        <a:t>Band</a:t>
                      </a:r>
                      <a:r>
                        <a:rPr lang="en-US" sz="1600" baseline="0" dirty="0" smtClean="0"/>
                        <a:t> Name</a:t>
                      </a:r>
                      <a:endParaRPr lang="en-US" sz="1600" dirty="0"/>
                    </a:p>
                  </a:txBody>
                  <a:tcPr/>
                </a:tc>
                <a:tc>
                  <a:txBody>
                    <a:bodyPr/>
                    <a:lstStyle/>
                    <a:p>
                      <a:r>
                        <a:rPr lang="en-US" sz="1600" dirty="0"/>
                        <a:t>Keyword</a:t>
                      </a:r>
                    </a:p>
                  </a:txBody>
                  <a:tcPr/>
                </a:tc>
                <a:tc>
                  <a:txBody>
                    <a:bodyPr/>
                    <a:lstStyle/>
                    <a:p>
                      <a:r>
                        <a:rPr lang="en-US" sz="1600" dirty="0"/>
                        <a:t>Spatial resolution</a:t>
                      </a:r>
                    </a:p>
                  </a:txBody>
                  <a:tcPr/>
                </a:tc>
                <a:tc>
                  <a:txBody>
                    <a:bodyPr/>
                    <a:lstStyle/>
                    <a:p>
                      <a:r>
                        <a:rPr lang="en-US" sz="1600" dirty="0"/>
                        <a:t>Temporal resolution</a:t>
                      </a:r>
                    </a:p>
                  </a:txBody>
                  <a:tcPr/>
                </a:tc>
                <a:extLst>
                  <a:ext uri="{0D108BD9-81ED-4DB2-BD59-A6C34878D82A}">
                    <a16:rowId xmlns:a16="http://schemas.microsoft.com/office/drawing/2014/main" xmlns="" val="2885818077"/>
                  </a:ext>
                </a:extLst>
              </a:tr>
              <a:tr h="348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none" strike="noStrike" dirty="0" smtClean="0">
                          <a:solidFill>
                            <a:schemeClr val="tx1"/>
                          </a:solidFill>
                          <a:effectLst/>
                          <a:latin typeface="Times New Roman" panose="02020603050405020304" pitchFamily="18" charset="0"/>
                          <a:cs typeface="Times New Roman" panose="02020603050405020304" pitchFamily="18" charset="0"/>
                        </a:rPr>
                        <a:t>B01</a:t>
                      </a:r>
                      <a:endParaRPr lang="en-US" sz="1600" b="1" i="0" u="none" strike="noStrike" dirty="0" smtClean="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Coastal aerosol</a:t>
                      </a:r>
                      <a:endParaRPr lang="en-US" sz="1600" dirty="0"/>
                    </a:p>
                  </a:txBody>
                  <a:tcPr/>
                </a:tc>
                <a:tc>
                  <a:txBody>
                    <a:bodyPr/>
                    <a:lstStyle/>
                    <a:p>
                      <a:r>
                        <a:rPr lang="en-US" sz="1600" dirty="0" smtClean="0"/>
                        <a:t>Aerosol</a:t>
                      </a:r>
                      <a:r>
                        <a:rPr lang="en-US" sz="1600" baseline="0" dirty="0" smtClean="0"/>
                        <a:t> scattering</a:t>
                      </a:r>
                      <a:endParaRPr lang="en-US" sz="1600" dirty="0"/>
                    </a:p>
                  </a:txBody>
                  <a:tcPr/>
                </a:tc>
                <a:tc>
                  <a:txBody>
                    <a:bodyPr/>
                    <a:lstStyle/>
                    <a:p>
                      <a:r>
                        <a:rPr lang="en-US" sz="1600" dirty="0" smtClean="0"/>
                        <a:t>60</a:t>
                      </a:r>
                      <a:endParaRPr lang="en-US" sz="1600" dirty="0"/>
                    </a:p>
                  </a:txBody>
                  <a:tcPr/>
                </a:tc>
                <a:tc>
                  <a:txBody>
                    <a:bodyPr/>
                    <a:lstStyle/>
                    <a:p>
                      <a:r>
                        <a:rPr lang="en-US" sz="1600" dirty="0" smtClean="0"/>
                        <a:t>10</a:t>
                      </a:r>
                      <a:endParaRPr lang="en-US" sz="1600" dirty="0"/>
                    </a:p>
                  </a:txBody>
                  <a:tcPr/>
                </a:tc>
                <a:extLst>
                  <a:ext uri="{0D108BD9-81ED-4DB2-BD59-A6C34878D82A}">
                    <a16:rowId xmlns:a16="http://schemas.microsoft.com/office/drawing/2014/main" xmlns="" val="3951192196"/>
                  </a:ext>
                </a:extLst>
              </a:tr>
              <a:tr h="3707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B02</a:t>
                      </a:r>
                      <a:endParaRPr lang="en-US" sz="1600" dirty="0"/>
                    </a:p>
                  </a:txBody>
                  <a:tcPr/>
                </a:tc>
                <a:tc>
                  <a:txBody>
                    <a:bodyPr/>
                    <a:lstStyle/>
                    <a:p>
                      <a:pPr algn="l"/>
                      <a:r>
                        <a:rPr lang="en-US" sz="1600" dirty="0" smtClean="0">
                          <a:effectLst/>
                        </a:rPr>
                        <a:t>Blue</a:t>
                      </a:r>
                      <a:endParaRPr lang="en-US" sz="1600" dirty="0">
                        <a:effectLst/>
                      </a:endParaRPr>
                    </a:p>
                  </a:txBody>
                  <a:tcPr anchor="ctr"/>
                </a:tc>
                <a:tc>
                  <a:txBody>
                    <a:bodyPr/>
                    <a:lstStyle/>
                    <a:p>
                      <a:pPr algn="l"/>
                      <a:r>
                        <a:rPr lang="en-US" sz="1600" dirty="0" smtClean="0">
                          <a:effectLst/>
                        </a:rPr>
                        <a:t>Blue</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extLst>
                  <a:ext uri="{0D108BD9-81ED-4DB2-BD59-A6C34878D82A}">
                    <a16:rowId xmlns:a16="http://schemas.microsoft.com/office/drawing/2014/main" xmlns="" val="722624337"/>
                  </a:ext>
                </a:extLst>
              </a:tr>
              <a:tr h="370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B03</a:t>
                      </a:r>
                      <a:endParaRPr lang="en-US" sz="1600" dirty="0"/>
                    </a:p>
                  </a:txBody>
                  <a:tcPr/>
                </a:tc>
                <a:tc>
                  <a:txBody>
                    <a:bodyPr/>
                    <a:lstStyle/>
                    <a:p>
                      <a:pPr algn="l"/>
                      <a:r>
                        <a:rPr lang="en-US" sz="1600" dirty="0" smtClean="0">
                          <a:effectLst/>
                        </a:rPr>
                        <a:t>Green</a:t>
                      </a:r>
                      <a:endParaRPr lang="en-US" sz="1600" dirty="0">
                        <a:effectLst/>
                      </a:endParaRPr>
                    </a:p>
                  </a:txBody>
                  <a:tcPr anchor="ctr"/>
                </a:tc>
                <a:tc>
                  <a:txBody>
                    <a:bodyPr/>
                    <a:lstStyle/>
                    <a:p>
                      <a:pPr algn="l"/>
                      <a:r>
                        <a:rPr lang="en-US" sz="1600" dirty="0" smtClean="0">
                          <a:effectLst/>
                        </a:rPr>
                        <a:t>Green</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extLst>
                  <a:ext uri="{0D108BD9-81ED-4DB2-BD59-A6C34878D82A}">
                    <a16:rowId xmlns:a16="http://schemas.microsoft.com/office/drawing/2014/main" xmlns="" val="246554601"/>
                  </a:ext>
                </a:extLst>
              </a:tr>
              <a:tr h="321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B04</a:t>
                      </a:r>
                      <a:endParaRPr lang="en-US" sz="1600" dirty="0"/>
                    </a:p>
                  </a:txBody>
                  <a:tcPr/>
                </a:tc>
                <a:tc>
                  <a:txBody>
                    <a:bodyPr/>
                    <a:lstStyle/>
                    <a:p>
                      <a:pPr algn="l"/>
                      <a:r>
                        <a:rPr lang="en-US" sz="1600" dirty="0" smtClean="0">
                          <a:effectLst/>
                        </a:rPr>
                        <a:t>Red</a:t>
                      </a:r>
                      <a:endParaRPr lang="en-US" sz="1600" dirty="0">
                        <a:effectLst/>
                      </a:endParaRPr>
                    </a:p>
                  </a:txBody>
                  <a:tcPr anchor="ctr"/>
                </a:tc>
                <a:tc>
                  <a:txBody>
                    <a:bodyPr/>
                    <a:lstStyle/>
                    <a:p>
                      <a:pPr algn="l"/>
                      <a:r>
                        <a:rPr lang="en-US" sz="1600" dirty="0" smtClean="0">
                          <a:effectLst/>
                        </a:rPr>
                        <a:t>Red</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extLst>
                  <a:ext uri="{0D108BD9-81ED-4DB2-BD59-A6C34878D82A}">
                    <a16:rowId xmlns:a16="http://schemas.microsoft.com/office/drawing/2014/main" xmlns="" val="2844151864"/>
                  </a:ext>
                </a:extLst>
              </a:tr>
              <a:tr h="321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B05</a:t>
                      </a:r>
                      <a:endParaRPr lang="en-US" sz="1600" dirty="0"/>
                    </a:p>
                  </a:txBody>
                  <a:tcPr/>
                </a:tc>
                <a:tc>
                  <a:txBody>
                    <a:bodyPr/>
                    <a:lstStyle/>
                    <a:p>
                      <a:pPr algn="l"/>
                      <a:r>
                        <a:rPr lang="en-US" sz="1600" dirty="0" err="1" smtClean="0">
                          <a:effectLst/>
                        </a:rPr>
                        <a:t>Rededge</a:t>
                      </a:r>
                      <a:r>
                        <a:rPr lang="en-US" sz="1600" dirty="0" smtClean="0">
                          <a:effectLst/>
                        </a:rPr>
                        <a:t> 1</a:t>
                      </a:r>
                      <a:endParaRPr lang="en-US" sz="1600" dirty="0">
                        <a:effectLst/>
                      </a:endParaRPr>
                    </a:p>
                  </a:txBody>
                  <a:tcPr anchor="ctr"/>
                </a:tc>
                <a:tc>
                  <a:txBody>
                    <a:bodyPr/>
                    <a:lstStyle/>
                    <a:p>
                      <a:pPr algn="l"/>
                      <a:r>
                        <a:rPr lang="en-US" sz="1600" dirty="0" smtClean="0">
                          <a:effectLst/>
                        </a:rPr>
                        <a:t>Vegetation Classification</a:t>
                      </a:r>
                      <a:endParaRPr lang="en-US" sz="1600" dirty="0">
                        <a:effectLst/>
                      </a:endParaRPr>
                    </a:p>
                  </a:txBody>
                  <a:tcPr anchor="ctr"/>
                </a:tc>
                <a:tc>
                  <a:txBody>
                    <a:bodyPr/>
                    <a:lstStyle/>
                    <a:p>
                      <a:pPr algn="l"/>
                      <a:r>
                        <a:rPr lang="en-US" sz="1600" dirty="0" smtClean="0">
                          <a:effectLst/>
                        </a:rPr>
                        <a:t>20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r>
              <a:tr h="321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B06</a:t>
                      </a:r>
                      <a:endParaRPr lang="en-US" sz="1600" dirty="0"/>
                    </a:p>
                  </a:txBody>
                  <a:tcPr/>
                </a:tc>
                <a:tc>
                  <a:txBody>
                    <a:bodyPr/>
                    <a:lstStyle/>
                    <a:p>
                      <a:pPr algn="l"/>
                      <a:r>
                        <a:rPr lang="en-US" sz="1600" dirty="0" err="1" smtClean="0">
                          <a:effectLst/>
                        </a:rPr>
                        <a:t>Rededge</a:t>
                      </a:r>
                      <a:r>
                        <a:rPr lang="en-US" sz="1600" dirty="0" smtClean="0">
                          <a:effectLst/>
                        </a:rPr>
                        <a:t> 2</a:t>
                      </a:r>
                      <a:endParaRPr lang="en-US" sz="1600"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Vegetation Classification</a:t>
                      </a:r>
                    </a:p>
                  </a:txBody>
                  <a:tcPr anchor="ctr"/>
                </a:tc>
                <a:tc>
                  <a:txBody>
                    <a:bodyPr/>
                    <a:lstStyle/>
                    <a:p>
                      <a:pPr algn="l"/>
                      <a:r>
                        <a:rPr lang="en-US" sz="1600" dirty="0" smtClean="0">
                          <a:effectLst/>
                        </a:rPr>
                        <a:t>20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r>
              <a:tr h="321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B07</a:t>
                      </a:r>
                      <a:endParaRPr lang="en-US" sz="1600" dirty="0"/>
                    </a:p>
                  </a:txBody>
                  <a:tcPr/>
                </a:tc>
                <a:tc>
                  <a:txBody>
                    <a:bodyPr/>
                    <a:lstStyle/>
                    <a:p>
                      <a:pPr algn="l"/>
                      <a:r>
                        <a:rPr lang="en-US" sz="1600" dirty="0" err="1" smtClean="0">
                          <a:effectLst/>
                        </a:rPr>
                        <a:t>Rededge</a:t>
                      </a:r>
                      <a:r>
                        <a:rPr lang="en-US" sz="1600" dirty="0" smtClean="0">
                          <a:effectLst/>
                        </a:rPr>
                        <a:t> 3</a:t>
                      </a:r>
                      <a:endParaRPr lang="en-US" sz="1600"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Vegetation Classification</a:t>
                      </a:r>
                    </a:p>
                  </a:txBody>
                  <a:tcPr anchor="ctr"/>
                </a:tc>
                <a:tc>
                  <a:txBody>
                    <a:bodyPr/>
                    <a:lstStyle/>
                    <a:p>
                      <a:pPr algn="l"/>
                      <a:r>
                        <a:rPr lang="en-US" sz="1600" dirty="0" smtClean="0">
                          <a:effectLst/>
                        </a:rPr>
                        <a:t>20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r>
              <a:tr h="321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B08</a:t>
                      </a:r>
                      <a:endParaRPr lang="en-US" sz="1600" dirty="0"/>
                    </a:p>
                  </a:txBody>
                  <a:tcPr/>
                </a:tc>
                <a:tc>
                  <a:txBody>
                    <a:bodyPr/>
                    <a:lstStyle/>
                    <a:p>
                      <a:pPr algn="l"/>
                      <a:r>
                        <a:rPr lang="en-US" sz="1600" dirty="0" err="1" smtClean="0">
                          <a:effectLst/>
                        </a:rPr>
                        <a:t>NIRwide</a:t>
                      </a:r>
                      <a:endParaRPr lang="en-US" sz="1600" dirty="0">
                        <a:effectLst/>
                      </a:endParaRPr>
                    </a:p>
                  </a:txBody>
                  <a:tcPr anchor="ctr"/>
                </a:tc>
                <a:tc>
                  <a:txBody>
                    <a:bodyPr/>
                    <a:lstStyle/>
                    <a:p>
                      <a:pPr algn="l"/>
                      <a:r>
                        <a:rPr lang="en-US" sz="1600" dirty="0" smtClean="0">
                          <a:effectLst/>
                        </a:rPr>
                        <a:t>Sensitive to</a:t>
                      </a:r>
                      <a:r>
                        <a:rPr lang="en-US" sz="1600" baseline="0" dirty="0" smtClean="0">
                          <a:effectLst/>
                        </a:rPr>
                        <a:t> chlorophyll, biomass and protein</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r>
              <a:tr h="321276">
                <a:tc>
                  <a:txBody>
                    <a:bodyPr/>
                    <a:lstStyle/>
                    <a:p>
                      <a:r>
                        <a:rPr lang="en-US" dirty="0" smtClean="0"/>
                        <a:t>B08a</a:t>
                      </a:r>
                      <a:endParaRPr lang="en-US" dirty="0"/>
                    </a:p>
                  </a:txBody>
                  <a:tcPr/>
                </a:tc>
                <a:tc>
                  <a:txBody>
                    <a:bodyPr/>
                    <a:lstStyle/>
                    <a:p>
                      <a:pPr algn="l"/>
                      <a:r>
                        <a:rPr lang="en-US" sz="1600" dirty="0" err="1" smtClean="0">
                          <a:effectLst/>
                        </a:rPr>
                        <a:t>NIRnarrow</a:t>
                      </a:r>
                      <a:endParaRPr lang="en-US" sz="1600"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Vegetation Classification</a:t>
                      </a:r>
                    </a:p>
                  </a:txBody>
                  <a:tcPr anchor="ctr"/>
                </a:tc>
                <a:tc>
                  <a:txBody>
                    <a:bodyPr/>
                    <a:lstStyle/>
                    <a:p>
                      <a:pPr algn="l"/>
                      <a:r>
                        <a:rPr lang="en-US" sz="1600" dirty="0" smtClean="0">
                          <a:effectLst/>
                        </a:rPr>
                        <a:t>20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r>
              <a:tr h="321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B09</a:t>
                      </a:r>
                      <a:endParaRPr lang="en-US" sz="1600" dirty="0"/>
                    </a:p>
                  </a:txBody>
                  <a:tcPr/>
                </a:tc>
                <a:tc>
                  <a:txBody>
                    <a:bodyPr/>
                    <a:lstStyle/>
                    <a:p>
                      <a:pPr algn="l"/>
                      <a:r>
                        <a:rPr lang="en-US" sz="1600" dirty="0" smtClean="0">
                          <a:effectLst/>
                        </a:rPr>
                        <a:t>Water Vapor</a:t>
                      </a:r>
                      <a:endParaRPr lang="en-US" sz="1600" dirty="0">
                        <a:effectLst/>
                      </a:endParaRPr>
                    </a:p>
                  </a:txBody>
                  <a:tcPr anchor="ctr"/>
                </a:tc>
                <a:tc>
                  <a:txBody>
                    <a:bodyPr/>
                    <a:lstStyle/>
                    <a:p>
                      <a:pPr algn="l"/>
                      <a:r>
                        <a:rPr lang="en-US" sz="1600" dirty="0" smtClean="0">
                          <a:effectLst/>
                        </a:rPr>
                        <a:t>Water vapor absorption</a:t>
                      </a:r>
                      <a:endParaRPr lang="en-US" sz="1600" dirty="0">
                        <a:effectLst/>
                      </a:endParaRPr>
                    </a:p>
                  </a:txBody>
                  <a:tcPr anchor="ctr"/>
                </a:tc>
                <a:tc>
                  <a:txBody>
                    <a:bodyPr/>
                    <a:lstStyle/>
                    <a:p>
                      <a:pPr algn="l"/>
                      <a:r>
                        <a:rPr lang="en-US" sz="1600" dirty="0" smtClean="0">
                          <a:effectLst/>
                        </a:rPr>
                        <a:t>60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r>
              <a:tr h="321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B010</a:t>
                      </a:r>
                      <a:endParaRPr lang="en-US" sz="1600" dirty="0"/>
                    </a:p>
                  </a:txBody>
                  <a:tcPr/>
                </a:tc>
                <a:tc>
                  <a:txBody>
                    <a:bodyPr/>
                    <a:lstStyle/>
                    <a:p>
                      <a:pPr algn="l"/>
                      <a:r>
                        <a:rPr lang="en-US" sz="1600" dirty="0" smtClean="0">
                          <a:effectLst/>
                        </a:rPr>
                        <a:t>SWIR Cirrus</a:t>
                      </a:r>
                      <a:endParaRPr lang="en-US" sz="1600" dirty="0">
                        <a:effectLst/>
                      </a:endParaRPr>
                    </a:p>
                  </a:txBody>
                  <a:tcPr anchor="ctr"/>
                </a:tc>
                <a:tc>
                  <a:txBody>
                    <a:bodyPr/>
                    <a:lstStyle/>
                    <a:p>
                      <a:pPr algn="l"/>
                      <a:r>
                        <a:rPr lang="en-US" sz="1600" dirty="0" smtClean="0">
                          <a:effectLst/>
                        </a:rPr>
                        <a:t>Detection of thin cirrus</a:t>
                      </a:r>
                      <a:endParaRPr lang="en-US" sz="1600" dirty="0">
                        <a:effectLst/>
                      </a:endParaRPr>
                    </a:p>
                  </a:txBody>
                  <a:tcPr anchor="ctr"/>
                </a:tc>
                <a:tc>
                  <a:txBody>
                    <a:bodyPr/>
                    <a:lstStyle/>
                    <a:p>
                      <a:pPr algn="l"/>
                      <a:r>
                        <a:rPr lang="en-US" sz="1600" dirty="0" smtClean="0">
                          <a:effectLst/>
                        </a:rPr>
                        <a:t>60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r>
              <a:tr h="321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B11</a:t>
                      </a:r>
                      <a:endParaRPr lang="en-US" sz="1600" dirty="0"/>
                    </a:p>
                  </a:txBody>
                  <a:tcPr/>
                </a:tc>
                <a:tc>
                  <a:txBody>
                    <a:bodyPr/>
                    <a:lstStyle/>
                    <a:p>
                      <a:pPr algn="l"/>
                      <a:r>
                        <a:rPr lang="en-US" sz="1600" dirty="0" smtClean="0">
                          <a:effectLst/>
                        </a:rPr>
                        <a:t>SWIR 1</a:t>
                      </a:r>
                      <a:endParaRPr lang="en-US" sz="1600" dirty="0">
                        <a:effectLst/>
                      </a:endParaRPr>
                    </a:p>
                  </a:txBody>
                  <a:tcPr anchor="ctr"/>
                </a:tc>
                <a:tc>
                  <a:txBody>
                    <a:bodyPr/>
                    <a:lstStyle/>
                    <a:p>
                      <a:pPr algn="l"/>
                      <a:r>
                        <a:rPr lang="en-US" sz="1600" dirty="0" smtClean="0">
                          <a:effectLst/>
                        </a:rPr>
                        <a:t>Sensitive to lignin, starch</a:t>
                      </a:r>
                      <a:r>
                        <a:rPr lang="en-US" sz="1600" baseline="0" dirty="0" smtClean="0">
                          <a:effectLst/>
                        </a:rPr>
                        <a:t> and forest above ground biomass</a:t>
                      </a:r>
                      <a:endParaRPr lang="en-US" sz="1600" dirty="0">
                        <a:effectLst/>
                      </a:endParaRPr>
                    </a:p>
                  </a:txBody>
                  <a:tcPr anchor="ctr"/>
                </a:tc>
                <a:tc>
                  <a:txBody>
                    <a:bodyPr/>
                    <a:lstStyle/>
                    <a:p>
                      <a:pPr algn="l"/>
                      <a:r>
                        <a:rPr lang="en-US" sz="1600" dirty="0" smtClean="0">
                          <a:effectLst/>
                        </a:rPr>
                        <a:t>20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r>
              <a:tr h="321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B12</a:t>
                      </a:r>
                      <a:endParaRPr lang="en-US" sz="1600" dirty="0"/>
                    </a:p>
                  </a:txBody>
                  <a:tcPr/>
                </a:tc>
                <a:tc>
                  <a:txBody>
                    <a:bodyPr/>
                    <a:lstStyle/>
                    <a:p>
                      <a:pPr algn="l"/>
                      <a:r>
                        <a:rPr lang="en-US" sz="1600" dirty="0" smtClean="0">
                          <a:effectLst/>
                        </a:rPr>
                        <a:t>SWIR 2</a:t>
                      </a:r>
                      <a:endParaRPr lang="en-US" sz="1600" dirty="0">
                        <a:effectLst/>
                      </a:endParaRPr>
                    </a:p>
                  </a:txBody>
                  <a:tcPr anchor="ctr"/>
                </a:tc>
                <a:tc>
                  <a:txBody>
                    <a:bodyPr/>
                    <a:lstStyle/>
                    <a:p>
                      <a:pPr algn="l"/>
                      <a:r>
                        <a:rPr lang="en-US" sz="1600" dirty="0" smtClean="0">
                          <a:effectLst/>
                        </a:rPr>
                        <a:t>Distinction of live biomass, dead biomass and soil</a:t>
                      </a:r>
                      <a:endParaRPr lang="en-US" sz="1600" dirty="0">
                        <a:effectLst/>
                      </a:endParaRPr>
                    </a:p>
                  </a:txBody>
                  <a:tcPr anchor="ctr"/>
                </a:tc>
                <a:tc>
                  <a:txBody>
                    <a:bodyPr/>
                    <a:lstStyle/>
                    <a:p>
                      <a:pPr algn="l"/>
                      <a:r>
                        <a:rPr lang="en-US" sz="1600" dirty="0" smtClean="0">
                          <a:effectLst/>
                        </a:rPr>
                        <a:t>20</a:t>
                      </a:r>
                      <a:endParaRPr lang="en-US" sz="1600" dirty="0">
                        <a:effectLst/>
                      </a:endParaRPr>
                    </a:p>
                  </a:txBody>
                  <a:tcPr anchor="ctr"/>
                </a:tc>
                <a:tc>
                  <a:txBody>
                    <a:bodyPr/>
                    <a:lstStyle/>
                    <a:p>
                      <a:pPr algn="l"/>
                      <a:r>
                        <a:rPr lang="en-US" sz="1600" dirty="0" smtClean="0">
                          <a:effectLst/>
                        </a:rPr>
                        <a:t>10</a:t>
                      </a:r>
                      <a:endParaRPr lang="en-US" sz="1600" dirty="0">
                        <a:effectLst/>
                      </a:endParaRPr>
                    </a:p>
                  </a:txBody>
                  <a:tcPr anchor="ctr"/>
                </a:tc>
              </a:tr>
            </a:tbl>
          </a:graphicData>
        </a:graphic>
      </p:graphicFrame>
      <p:sp>
        <p:nvSpPr>
          <p:cNvPr id="7" name="Rectangle 6"/>
          <p:cNvSpPr/>
          <p:nvPr/>
        </p:nvSpPr>
        <p:spPr>
          <a:xfrm>
            <a:off x="5309721" y="6356350"/>
            <a:ext cx="3661708" cy="369332"/>
          </a:xfrm>
          <a:prstGeom prst="rect">
            <a:avLst/>
          </a:prstGeom>
        </p:spPr>
        <p:txBody>
          <a:bodyPr wrap="none">
            <a:spAutoFit/>
          </a:bodyPr>
          <a:lstStyle/>
          <a:p>
            <a:r>
              <a:rPr lang="en-US" dirty="0" err="1" smtClean="0"/>
              <a:t>Bolyn</a:t>
            </a:r>
            <a:r>
              <a:rPr lang="en-US" dirty="0" smtClean="0"/>
              <a:t> et al. 2018, Sanchez et al. 2020</a:t>
            </a:r>
            <a:endParaRPr lang="en-US" dirty="0"/>
          </a:p>
        </p:txBody>
      </p:sp>
    </p:spTree>
    <p:extLst>
      <p:ext uri="{BB962C8B-B14F-4D97-AF65-F5344CB8AC3E}">
        <p14:creationId xmlns:p14="http://schemas.microsoft.com/office/powerpoint/2010/main" val="306993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15690C-8442-432F-9AC0-D5AC1EF802B8}" type="slidenum">
              <a:rPr lang="en-US" smtClean="0"/>
              <a:t>15</a:t>
            </a:fld>
            <a:endParaRPr lang="en-US"/>
          </a:p>
        </p:txBody>
      </p:sp>
    </p:spTree>
    <p:extLst>
      <p:ext uri="{BB962C8B-B14F-4D97-AF65-F5344CB8AC3E}">
        <p14:creationId xmlns:p14="http://schemas.microsoft.com/office/powerpoint/2010/main" val="328552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D0C1D-611E-4570-9930-EE1DD2187BD9}"/>
              </a:ext>
            </a:extLst>
          </p:cNvPr>
          <p:cNvSpPr>
            <a:spLocks noGrp="1"/>
          </p:cNvSpPr>
          <p:nvPr>
            <p:ph type="title"/>
          </p:nvPr>
        </p:nvSpPr>
        <p:spPr>
          <a:xfrm>
            <a:off x="838200" y="2513521"/>
            <a:ext cx="10515600" cy="1325563"/>
          </a:xfrm>
        </p:spPr>
        <p:txBody>
          <a:bodyPr/>
          <a:lstStyle/>
          <a:p>
            <a:pPr algn="ctr"/>
            <a:r>
              <a:rPr lang="en-GB" dirty="0">
                <a:latin typeface="Times New Roman" panose="02020603050405020304" pitchFamily="18" charset="0"/>
                <a:cs typeface="Times New Roman" panose="02020603050405020304" pitchFamily="18" charset="0"/>
              </a:rPr>
              <a:t>Thanks</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79778E96-420F-4757-A7C2-70C0A360B1E4}"/>
              </a:ext>
            </a:extLst>
          </p:cNvPr>
          <p:cNvSpPr>
            <a:spLocks noGrp="1"/>
          </p:cNvSpPr>
          <p:nvPr>
            <p:ph type="sldNum" sz="quarter" idx="12"/>
          </p:nvPr>
        </p:nvSpPr>
        <p:spPr/>
        <p:txBody>
          <a:bodyPr/>
          <a:lstStyle/>
          <a:p>
            <a:fld id="{A815690C-8442-432F-9AC0-D5AC1EF802B8}" type="slidenum">
              <a:rPr lang="en-US" smtClean="0"/>
              <a:t>16</a:t>
            </a:fld>
            <a:endParaRPr lang="en-US"/>
          </a:p>
        </p:txBody>
      </p:sp>
    </p:spTree>
    <p:extLst>
      <p:ext uri="{BB962C8B-B14F-4D97-AF65-F5344CB8AC3E}">
        <p14:creationId xmlns:p14="http://schemas.microsoft.com/office/powerpoint/2010/main" val="236130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B605BD8-B5C0-4E77-AB93-5E5D556BFC46}"/>
              </a:ext>
            </a:extLst>
          </p:cNvPr>
          <p:cNvSpPr txBox="1"/>
          <p:nvPr/>
        </p:nvSpPr>
        <p:spPr>
          <a:xfrm>
            <a:off x="1162973" y="386077"/>
            <a:ext cx="9866050" cy="369332"/>
          </a:xfrm>
          <a:prstGeom prst="rect">
            <a:avLst/>
          </a:prstGeom>
          <a:noFill/>
        </p:spPr>
        <p:txBody>
          <a:bodyPr wrap="square" rtlCol="0">
            <a:spAutoFit/>
          </a:bodyPr>
          <a:lstStyle/>
          <a:p>
            <a:pPr algn="ctr"/>
            <a:r>
              <a:rPr lang="en-GB" dirty="0">
                <a:latin typeface="Times New Roman" panose="02020603050405020304" pitchFamily="18" charset="0"/>
              </a:rPr>
              <a:t>Exploring Multispectral and Thermal Sensors regarding its application in Agricultural Monitoring System</a:t>
            </a:r>
            <a:endParaRPr lang="en-US" dirty="0">
              <a:latin typeface="Times New Roman" panose="02020603050405020304" pitchFamily="18" charset="0"/>
            </a:endParaRPr>
          </a:p>
        </p:txBody>
      </p:sp>
      <p:sp>
        <p:nvSpPr>
          <p:cNvPr id="9" name="TextBox 8">
            <a:extLst>
              <a:ext uri="{FF2B5EF4-FFF2-40B4-BE49-F238E27FC236}">
                <a16:creationId xmlns:a16="http://schemas.microsoft.com/office/drawing/2014/main" xmlns="" id="{5F544373-73B6-4933-957A-698DA12BBFA6}"/>
              </a:ext>
            </a:extLst>
          </p:cNvPr>
          <p:cNvSpPr txBox="1"/>
          <p:nvPr/>
        </p:nvSpPr>
        <p:spPr>
          <a:xfrm>
            <a:off x="468701" y="1186893"/>
            <a:ext cx="11254595" cy="4862870"/>
          </a:xfrm>
          <a:prstGeom prst="rect">
            <a:avLst/>
          </a:prstGeom>
          <a:noFill/>
        </p:spPr>
        <p:txBody>
          <a:bodyPr wrap="square">
            <a:spAutoFit/>
          </a:bodyPr>
          <a:lstStyle/>
          <a:p>
            <a:r>
              <a:rPr lang="en-GB" sz="2000" b="1" dirty="0" smtClean="0">
                <a:solidFill>
                  <a:srgbClr val="0033CC"/>
                </a:solidFill>
                <a:latin typeface="Times New Roman" panose="02020603050405020304" pitchFamily="18" charset="0"/>
                <a:cs typeface="Times New Roman" panose="02020603050405020304" pitchFamily="18" charset="0"/>
              </a:rPr>
              <a:t>Multispectral </a:t>
            </a:r>
            <a:r>
              <a:rPr lang="en-GB" sz="2000" b="1" dirty="0">
                <a:solidFill>
                  <a:srgbClr val="0033CC"/>
                </a:solidFill>
                <a:latin typeface="Times New Roman" panose="02020603050405020304" pitchFamily="18" charset="0"/>
                <a:cs typeface="Times New Roman" panose="02020603050405020304" pitchFamily="18" charset="0"/>
              </a:rPr>
              <a:t>Broadband in Remote Sensing:</a:t>
            </a:r>
          </a:p>
          <a:p>
            <a:endParaRPr lang="en-GB" sz="2000" b="1" dirty="0">
              <a:latin typeface="Times New Roman" panose="02020603050405020304" pitchFamily="18" charset="0"/>
              <a:cs typeface="Times New Roman" panose="02020603050405020304" pitchFamily="18" charset="0"/>
            </a:endParaRPr>
          </a:p>
          <a:p>
            <a:pPr marL="285750" indent="-28575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Multispectral remote sensing is the collection and analysis of the reflected, emitted, or back-scattered energy from an object or an area of interest in </a:t>
            </a:r>
            <a:r>
              <a:rPr lang="en-US" sz="2000" dirty="0">
                <a:solidFill>
                  <a:srgbClr val="FF0000"/>
                </a:solidFill>
                <a:latin typeface="Times New Roman" panose="02020603050405020304" pitchFamily="18" charset="0"/>
                <a:cs typeface="Times New Roman" panose="02020603050405020304" pitchFamily="18" charset="0"/>
              </a:rPr>
              <a:t>multiple bands of regions of the electromagnetic spectrum </a:t>
            </a:r>
            <a:r>
              <a:rPr lang="en-US" sz="2000" dirty="0">
                <a:latin typeface="Times New Roman" panose="02020603050405020304" pitchFamily="18" charset="0"/>
                <a:cs typeface="Times New Roman" panose="02020603050405020304" pitchFamily="18" charset="0"/>
              </a:rPr>
              <a:t>(Jensen, 2005). </a:t>
            </a:r>
          </a:p>
          <a:p>
            <a:pPr marL="285750" indent="-28575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purpose of multispectral imaging is the potential to classify the image using multispectral </a:t>
            </a:r>
            <a:r>
              <a:rPr lang="en-US" sz="2000" dirty="0" smtClean="0">
                <a:latin typeface="Times New Roman" panose="02020603050405020304" pitchFamily="18" charset="0"/>
                <a:cs typeface="Times New Roman" panose="02020603050405020304" pitchFamily="18" charset="0"/>
              </a:rPr>
              <a:t>broad bands</a:t>
            </a:r>
            <a:r>
              <a:rPr lang="en-US" sz="2000" dirty="0">
                <a:latin typeface="Times New Roman" panose="02020603050405020304" pitchFamily="18" charset="0"/>
                <a:cs typeface="Times New Roman" panose="02020603050405020304" pitchFamily="18" charset="0"/>
              </a:rPr>
              <a:t>. Multispectral sensor captures image data within specific wavelength ranges across the electromagnetic spectrum. </a:t>
            </a:r>
          </a:p>
          <a:p>
            <a:pPr marL="285750" indent="-28575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Multispectral imagery usually have </a:t>
            </a:r>
            <a:r>
              <a:rPr lang="en-US" sz="2000" dirty="0">
                <a:solidFill>
                  <a:srgbClr val="FF0000"/>
                </a:solidFill>
                <a:latin typeface="Times New Roman" panose="02020603050405020304" pitchFamily="18" charset="0"/>
                <a:cs typeface="Times New Roman" panose="02020603050405020304" pitchFamily="18" charset="0"/>
              </a:rPr>
              <a:t>3 to 10 different bands or more bands</a:t>
            </a:r>
            <a:r>
              <a:rPr lang="en-US" sz="2000" dirty="0">
                <a:latin typeface="Times New Roman" panose="02020603050405020304" pitchFamily="18" charset="0"/>
                <a:cs typeface="Times New Roman" panose="02020603050405020304" pitchFamily="18" charset="0"/>
              </a:rPr>
              <a:t> in each pixel of the images they produce. </a:t>
            </a:r>
            <a:r>
              <a:rPr lang="en-US" sz="2000" dirty="0" smtClean="0">
                <a:latin typeface="Times New Roman" panose="02020603050405020304" pitchFamily="18" charset="0"/>
                <a:cs typeface="Times New Roman" panose="02020603050405020304" pitchFamily="18" charset="0"/>
              </a:rPr>
              <a:t>Each band has a descriptive titles. The examples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multispectral bands </a:t>
            </a:r>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sensors typically include visible green, visible red, </a:t>
            </a:r>
            <a:r>
              <a:rPr lang="en-US" sz="2000" dirty="0" smtClean="0">
                <a:latin typeface="Times New Roman" panose="02020603050405020304" pitchFamily="18" charset="0"/>
                <a:cs typeface="Times New Roman" panose="02020603050405020304" pitchFamily="18" charset="0"/>
              </a:rPr>
              <a:t>visible blue, near </a:t>
            </a:r>
            <a:r>
              <a:rPr lang="en-US" sz="2000" dirty="0">
                <a:latin typeface="Times New Roman" panose="02020603050405020304" pitchFamily="18" charset="0"/>
                <a:cs typeface="Times New Roman" panose="02020603050405020304" pitchFamily="18" charset="0"/>
              </a:rPr>
              <a:t>infrared, </a:t>
            </a:r>
            <a:r>
              <a:rPr lang="en-US" sz="2000" dirty="0" smtClean="0">
                <a:latin typeface="Times New Roman" panose="02020603050405020304" pitchFamily="18" charset="0"/>
                <a:cs typeface="Times New Roman" panose="02020603050405020304" pitchFamily="18" charset="0"/>
              </a:rPr>
              <a:t>short-wave infrared, etc</a:t>
            </a:r>
            <a:r>
              <a:rPr lang="en-US" sz="2000" dirty="0">
                <a:latin typeface="Times New Roman" panose="02020603050405020304" pitchFamily="18" charset="0"/>
                <a:cs typeface="Times New Roman" panose="02020603050405020304" pitchFamily="18" charset="0"/>
              </a:rPr>
              <a:t>.</a:t>
            </a:r>
          </a:p>
          <a:p>
            <a:pPr marL="285750" indent="-28575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wavelengths may be separated by filters or detected via the use of instruments that are sensitive to particular wavelengths, including light from frequencies beyond the visible light range, i.e. infrared and ultra-violet.</a:t>
            </a:r>
          </a:p>
        </p:txBody>
      </p:sp>
      <p:sp>
        <p:nvSpPr>
          <p:cNvPr id="3" name="Slide Number Placeholder 2">
            <a:extLst>
              <a:ext uri="{FF2B5EF4-FFF2-40B4-BE49-F238E27FC236}">
                <a16:creationId xmlns:a16="http://schemas.microsoft.com/office/drawing/2014/main" xmlns="" id="{B5544306-4F3B-45A2-B558-281CC288C9D3}"/>
              </a:ext>
            </a:extLst>
          </p:cNvPr>
          <p:cNvSpPr>
            <a:spLocks noGrp="1"/>
          </p:cNvSpPr>
          <p:nvPr>
            <p:ph type="sldNum" sz="quarter" idx="12"/>
          </p:nvPr>
        </p:nvSpPr>
        <p:spPr/>
        <p:txBody>
          <a:bodyPr/>
          <a:lstStyle/>
          <a:p>
            <a:fld id="{A815690C-8442-432F-9AC0-D5AC1EF802B8}" type="slidenum">
              <a:rPr lang="en-US" smtClean="0"/>
              <a:t>2</a:t>
            </a:fld>
            <a:endParaRPr lang="en-US"/>
          </a:p>
        </p:txBody>
      </p:sp>
    </p:spTree>
    <p:extLst>
      <p:ext uri="{BB962C8B-B14F-4D97-AF65-F5344CB8AC3E}">
        <p14:creationId xmlns:p14="http://schemas.microsoft.com/office/powerpoint/2010/main" val="410689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5F544373-73B6-4933-957A-698DA12BBFA6}"/>
              </a:ext>
            </a:extLst>
          </p:cNvPr>
          <p:cNvSpPr txBox="1"/>
          <p:nvPr/>
        </p:nvSpPr>
        <p:spPr>
          <a:xfrm>
            <a:off x="880369" y="136525"/>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List of Sensors </a:t>
            </a:r>
            <a:r>
              <a:rPr lang="en-GB" b="1" dirty="0">
                <a:latin typeface="Times New Roman" panose="02020603050405020304" pitchFamily="18" charset="0"/>
                <a:cs typeface="Times New Roman" panose="02020603050405020304" pitchFamily="18" charset="0"/>
              </a:rPr>
              <a:t>(</a:t>
            </a:r>
            <a:r>
              <a:rPr lang="en-GB" b="1" dirty="0">
                <a:solidFill>
                  <a:srgbClr val="0033CC"/>
                </a:solidFill>
                <a:latin typeface="Times New Roman" panose="02020603050405020304" pitchFamily="18" charset="0"/>
                <a:cs typeface="Times New Roman" panose="02020603050405020304" pitchFamily="18" charset="0"/>
              </a:rPr>
              <a:t>Multispectral Broadband</a:t>
            </a:r>
            <a:r>
              <a:rPr lang="en-GB" b="1" dirty="0">
                <a:latin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94C23E16-0B25-4B40-886B-DF599859659B}"/>
              </a:ext>
            </a:extLst>
          </p:cNvPr>
          <p:cNvSpPr txBox="1"/>
          <p:nvPr/>
        </p:nvSpPr>
        <p:spPr>
          <a:xfrm>
            <a:off x="421615" y="669592"/>
            <a:ext cx="11348768" cy="646331"/>
          </a:xfrm>
          <a:prstGeom prst="rect">
            <a:avLst/>
          </a:prstGeom>
          <a:noFill/>
        </p:spPr>
        <p:txBody>
          <a:bodyPr wrap="square">
            <a:spAutoFit/>
          </a:bodyPr>
          <a:lstStyle/>
          <a:p>
            <a:r>
              <a:rPr lang="en-US" b="0" i="0" dirty="0">
                <a:solidFill>
                  <a:srgbClr val="202122"/>
                </a:solidFill>
                <a:effectLst/>
                <a:latin typeface="Times New Roman" panose="02020603050405020304" pitchFamily="18" charset="0"/>
                <a:cs typeface="Times New Roman" panose="02020603050405020304" pitchFamily="18" charset="0"/>
              </a:rPr>
              <a:t>Remote sensing systems gather data via instruments typically carried on </a:t>
            </a:r>
            <a:r>
              <a:rPr lang="en-US" b="0" i="0" dirty="0">
                <a:solidFill>
                  <a:srgbClr val="0033CC"/>
                </a:solidFill>
                <a:effectLst/>
                <a:latin typeface="Times New Roman" panose="02020603050405020304" pitchFamily="18" charset="0"/>
                <a:cs typeface="Times New Roman" panose="02020603050405020304" pitchFamily="18" charset="0"/>
              </a:rPr>
              <a:t>satellites</a:t>
            </a:r>
            <a:r>
              <a:rPr lang="en-US" b="0" i="0" dirty="0">
                <a:solidFill>
                  <a:srgbClr val="202122"/>
                </a:solidFill>
                <a:effectLst/>
                <a:latin typeface="Times New Roman" panose="02020603050405020304" pitchFamily="18" charset="0"/>
                <a:cs typeface="Times New Roman" panose="02020603050405020304" pitchFamily="18" charset="0"/>
              </a:rPr>
              <a:t> in orbit, </a:t>
            </a:r>
            <a:r>
              <a:rPr lang="en-US" b="0" i="0" dirty="0">
                <a:solidFill>
                  <a:srgbClr val="0033CC"/>
                </a:solidFill>
                <a:effectLst/>
                <a:latin typeface="Times New Roman" panose="02020603050405020304" pitchFamily="18" charset="0"/>
                <a:cs typeface="Times New Roman" panose="02020603050405020304" pitchFamily="18" charset="0"/>
              </a:rPr>
              <a:t>drones</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a:solidFill>
                  <a:srgbClr val="0033CC"/>
                </a:solidFill>
                <a:effectLst/>
                <a:latin typeface="Times New Roman" panose="02020603050405020304" pitchFamily="18" charset="0"/>
                <a:cs typeface="Times New Roman" panose="02020603050405020304" pitchFamily="18" charset="0"/>
              </a:rPr>
              <a:t>airborne platforms </a:t>
            </a:r>
            <a:r>
              <a:rPr lang="en-US" b="0" i="0" dirty="0">
                <a:solidFill>
                  <a:srgbClr val="202122"/>
                </a:solidFill>
                <a:effectLst/>
                <a:latin typeface="Times New Roman" panose="02020603050405020304" pitchFamily="18" charset="0"/>
                <a:cs typeface="Times New Roman" panose="02020603050405020304" pitchFamily="18" charset="0"/>
              </a:rPr>
              <a:t>around the Earth. There are </a:t>
            </a:r>
            <a:r>
              <a:rPr lang="en-US" b="0" i="0" u="sng" dirty="0">
                <a:solidFill>
                  <a:srgbClr val="0033CC"/>
                </a:solidFill>
                <a:effectLst/>
                <a:latin typeface="Times New Roman" panose="02020603050405020304" pitchFamily="18" charset="0"/>
                <a:cs typeface="Times New Roman" panose="02020603050405020304" pitchFamily="18" charset="0"/>
              </a:rPr>
              <a:t>several multispectral remote sensing systems </a:t>
            </a:r>
            <a:r>
              <a:rPr lang="en-US" b="0" i="0" dirty="0">
                <a:solidFill>
                  <a:srgbClr val="202122"/>
                </a:solidFill>
                <a:effectLst/>
                <a:latin typeface="Times New Roman" panose="02020603050405020304" pitchFamily="18" charset="0"/>
                <a:cs typeface="Times New Roman" panose="02020603050405020304" pitchFamily="18" charset="0"/>
              </a:rPr>
              <a:t>that can be categorized in the following way: </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9CDA22E6-424D-456B-8DDB-3EF630B7B54A}"/>
              </a:ext>
            </a:extLst>
          </p:cNvPr>
          <p:cNvSpPr txBox="1"/>
          <p:nvPr/>
        </p:nvSpPr>
        <p:spPr>
          <a:xfrm>
            <a:off x="421615" y="1484351"/>
            <a:ext cx="5546785" cy="5262979"/>
          </a:xfrm>
          <a:prstGeom prst="rect">
            <a:avLst/>
          </a:prstGeom>
          <a:noFill/>
        </p:spPr>
        <p:txBody>
          <a:bodyPr wrap="square">
            <a:spAutoFit/>
          </a:bodyPr>
          <a:lstStyle/>
          <a:p>
            <a:r>
              <a:rPr lang="en-US" sz="1600" b="1" dirty="0">
                <a:solidFill>
                  <a:srgbClr val="0033CC"/>
                </a:solidFill>
                <a:latin typeface="Times New Roman" panose="02020603050405020304" pitchFamily="18" charset="0"/>
                <a:cs typeface="Times New Roman" panose="02020603050405020304" pitchFamily="18" charset="0"/>
              </a:rPr>
              <a:t>Multispectral imaging using discrete detectors and scanning mirrors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European Space Agency (ESAs) </a:t>
            </a:r>
            <a:r>
              <a:rPr lang="en-US" sz="1600" dirty="0">
                <a:solidFill>
                  <a:srgbClr val="FF0000"/>
                </a:solidFill>
                <a:latin typeface="Times New Roman" panose="02020603050405020304" pitchFamily="18" charset="0"/>
                <a:cs typeface="Times New Roman" panose="02020603050405020304" pitchFamily="18" charset="0"/>
              </a:rPr>
              <a:t>Sentinel-2</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Landsat Multispectral Scanner (</a:t>
            </a:r>
            <a:r>
              <a:rPr lang="en-US" sz="1600" dirty="0">
                <a:solidFill>
                  <a:srgbClr val="FF0000"/>
                </a:solidFill>
                <a:latin typeface="Times New Roman" panose="02020603050405020304" pitchFamily="18" charset="0"/>
                <a:cs typeface="Times New Roman" panose="02020603050405020304" pitchFamily="18" charset="0"/>
              </a:rPr>
              <a:t>MSS</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Landsat Thematic Mapper (</a:t>
            </a:r>
            <a:r>
              <a:rPr lang="en-US" sz="1600" dirty="0">
                <a:solidFill>
                  <a:srgbClr val="FF0000"/>
                </a:solidFill>
                <a:latin typeface="Times New Roman" panose="02020603050405020304" pitchFamily="18" charset="0"/>
                <a:cs typeface="Times New Roman" panose="02020603050405020304" pitchFamily="18" charset="0"/>
              </a:rPr>
              <a:t>TM</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Landsat 8 &amp; 9 Operational Land Imager (</a:t>
            </a:r>
            <a:r>
              <a:rPr lang="en-US" sz="1600" dirty="0">
                <a:solidFill>
                  <a:srgbClr val="FF0000"/>
                </a:solidFill>
                <a:latin typeface="Times New Roman" panose="02020603050405020304" pitchFamily="18" charset="0"/>
                <a:cs typeface="Times New Roman" panose="02020603050405020304" pitchFamily="18" charset="0"/>
              </a:rPr>
              <a:t>OLI and OLI-2</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NOAA Geostationary Operational Environmental Satellite (GOES)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NOAA Advanced Very High Resolution Radiometer (</a:t>
            </a:r>
            <a:r>
              <a:rPr lang="en-US" sz="1600" dirty="0">
                <a:solidFill>
                  <a:srgbClr val="FF0000"/>
                </a:solidFill>
                <a:latin typeface="Times New Roman" panose="02020603050405020304" pitchFamily="18" charset="0"/>
                <a:cs typeface="Times New Roman" panose="02020603050405020304" pitchFamily="18" charset="0"/>
              </a:rPr>
              <a:t>AVHRR</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NASA and ORBIMAGE, Inc., Sea-viewing Wide field-of-view Sensor (</a:t>
            </a:r>
            <a:r>
              <a:rPr lang="en-US" sz="1600" dirty="0" err="1">
                <a:latin typeface="Times New Roman" panose="02020603050405020304" pitchFamily="18" charset="0"/>
                <a:cs typeface="Times New Roman" panose="02020603050405020304" pitchFamily="18" charset="0"/>
              </a:rPr>
              <a:t>SeaWiFS</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Daedalus, Inc., Aircraft Multispectral Scanner (AMS)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NASA Airborne Terrestrial Applications Sensor (</a:t>
            </a:r>
            <a:r>
              <a:rPr lang="en-US" sz="1600" dirty="0">
                <a:solidFill>
                  <a:srgbClr val="FF0000"/>
                </a:solidFill>
                <a:latin typeface="Times New Roman" panose="02020603050405020304" pitchFamily="18" charset="0"/>
                <a:cs typeface="Times New Roman" panose="02020603050405020304" pitchFamily="18" charset="0"/>
              </a:rPr>
              <a:t>ATLAS</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b="1" dirty="0">
                <a:solidFill>
                  <a:srgbClr val="0033CC"/>
                </a:solidFill>
                <a:latin typeface="Times New Roman" panose="02020603050405020304" pitchFamily="18" charset="0"/>
                <a:cs typeface="Times New Roman" panose="02020603050405020304" pitchFamily="18" charset="0"/>
              </a:rPr>
              <a:t>Multispectral imaging using linear arrays</a:t>
            </a:r>
          </a:p>
          <a:p>
            <a:pPr marL="285750" indent="-285750">
              <a:buFont typeface="Arial" panose="020B0604020202020204" pitchFamily="34" charset="0"/>
              <a:buChar char="•"/>
            </a:pPr>
            <a:r>
              <a:rPr lang="en-US" sz="1600" dirty="0">
                <a:solidFill>
                  <a:srgbClr val="FF0000"/>
                </a:solidFill>
                <a:latin typeface="Times New Roman" panose="02020603050405020304" pitchFamily="18" charset="0"/>
                <a:cs typeface="Times New Roman" panose="02020603050405020304" pitchFamily="18" charset="0"/>
              </a:rPr>
              <a:t>SPOT</a:t>
            </a:r>
            <a:r>
              <a:rPr lang="en-US" sz="1600" dirty="0">
                <a:latin typeface="Times New Roman" panose="02020603050405020304" pitchFamily="18" charset="0"/>
                <a:cs typeface="Times New Roman" panose="02020603050405020304" pitchFamily="18" charset="0"/>
              </a:rPr>
              <a:t> 1, 2, and 3 High Resolution Visible (HRV) sensors and Spot 4 and 5 High Resolution Visible Infrared (HRVIR) and vegetation sensor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Indian Remote Sensing System (IRS) Linear Imaging Self-scanning Sensor (LISS)</a:t>
            </a:r>
          </a:p>
        </p:txBody>
      </p:sp>
      <p:sp>
        <p:nvSpPr>
          <p:cNvPr id="11" name="TextBox 10">
            <a:extLst>
              <a:ext uri="{FF2B5EF4-FFF2-40B4-BE49-F238E27FC236}">
                <a16:creationId xmlns:a16="http://schemas.microsoft.com/office/drawing/2014/main" xmlns="" id="{49D94FEE-30EE-461B-B64B-874C14BD3EEF}"/>
              </a:ext>
            </a:extLst>
          </p:cNvPr>
          <p:cNvSpPr txBox="1"/>
          <p:nvPr/>
        </p:nvSpPr>
        <p:spPr>
          <a:xfrm>
            <a:off x="6095999" y="1484351"/>
            <a:ext cx="5837927" cy="501675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Space Imaging, Inc. (IKONOS)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Digital Globe, Inc. (</a:t>
            </a:r>
            <a:r>
              <a:rPr lang="en-US" sz="1600" dirty="0" err="1">
                <a:solidFill>
                  <a:srgbClr val="FF0000"/>
                </a:solidFill>
                <a:latin typeface="Times New Roman" panose="02020603050405020304" pitchFamily="18" charset="0"/>
                <a:cs typeface="Times New Roman" panose="02020603050405020304" pitchFamily="18" charset="0"/>
              </a:rPr>
              <a:t>QuickBird</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ORBIMAGE, Inc. (OrbView-3)</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ImageSat</a:t>
            </a:r>
            <a:r>
              <a:rPr lang="en-US" sz="1600" dirty="0">
                <a:latin typeface="Times New Roman" panose="02020603050405020304" pitchFamily="18" charset="0"/>
                <a:cs typeface="Times New Roman" panose="02020603050405020304" pitchFamily="18" charset="0"/>
              </a:rPr>
              <a:t> International, Inc. (EROS A1)</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NASA Terra Advanced Spaceborne Thermal Emission and Reflection Radiometer (ASTER)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NASA Terra Multiangle Imaging Spectroradiometer (MISR)</a:t>
            </a:r>
          </a:p>
          <a:p>
            <a:endParaRPr lang="en-US" sz="1600" b="1" dirty="0">
              <a:latin typeface="Times New Roman" panose="02020603050405020304" pitchFamily="18" charset="0"/>
              <a:cs typeface="Times New Roman" panose="02020603050405020304" pitchFamily="18" charset="0"/>
            </a:endParaRPr>
          </a:p>
          <a:p>
            <a:r>
              <a:rPr lang="en-US" sz="1600" b="1" dirty="0">
                <a:solidFill>
                  <a:srgbClr val="0033CC"/>
                </a:solidFill>
                <a:latin typeface="Times New Roman" panose="02020603050405020304" pitchFamily="18" charset="0"/>
                <a:cs typeface="Times New Roman" panose="02020603050405020304" pitchFamily="18" charset="0"/>
              </a:rPr>
              <a:t>Imaging spectrometry using linear and area arrays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NASA Jet Propulsion Laboratory Airborne Visible/Infrared Imaging Spectrometer (AVIRIS)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Compact Airborne Spectrographic Imager 3 (CASI 3)</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NASA Terra/Aqua Moderate Resolution Imaging Spectrometer (</a:t>
            </a:r>
            <a:r>
              <a:rPr lang="en-US" sz="1600" dirty="0">
                <a:solidFill>
                  <a:srgbClr val="FF0000"/>
                </a:solidFill>
                <a:latin typeface="Times New Roman" panose="02020603050405020304" pitchFamily="18" charset="0"/>
                <a:cs typeface="Times New Roman" panose="02020603050405020304" pitchFamily="18" charset="0"/>
              </a:rPr>
              <a:t>MODIS)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NASA Earth Observer (EO-1) Advanced Land Imager (ALI), Hyperion, and LEISA Atmospheric Corrector (LAC)</a:t>
            </a:r>
          </a:p>
          <a:p>
            <a:endParaRPr lang="en-US" sz="1600" b="1" dirty="0">
              <a:latin typeface="Times New Roman" panose="02020603050405020304" pitchFamily="18" charset="0"/>
              <a:cs typeface="Times New Roman" panose="02020603050405020304" pitchFamily="18" charset="0"/>
            </a:endParaRPr>
          </a:p>
          <a:p>
            <a:r>
              <a:rPr lang="en-US" sz="1600" b="1" dirty="0">
                <a:solidFill>
                  <a:srgbClr val="0033CC"/>
                </a:solidFill>
                <a:latin typeface="Times New Roman" panose="02020603050405020304" pitchFamily="18" charset="0"/>
                <a:cs typeface="Times New Roman" panose="02020603050405020304" pitchFamily="18" charset="0"/>
              </a:rPr>
              <a:t>Satellite analog and digital photographic systems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Russian SPIN-2 TK-350, and KVR-1000</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NASA Space Shuttle and International Space Station Imagery</a:t>
            </a:r>
          </a:p>
        </p:txBody>
      </p:sp>
      <p:sp>
        <p:nvSpPr>
          <p:cNvPr id="3" name="Slide Number Placeholder 2">
            <a:extLst>
              <a:ext uri="{FF2B5EF4-FFF2-40B4-BE49-F238E27FC236}">
                <a16:creationId xmlns:a16="http://schemas.microsoft.com/office/drawing/2014/main" xmlns="" id="{B8A0DB72-F46E-4682-B9D2-56956B9F641B}"/>
              </a:ext>
            </a:extLst>
          </p:cNvPr>
          <p:cNvSpPr>
            <a:spLocks noGrp="1"/>
          </p:cNvSpPr>
          <p:nvPr>
            <p:ph type="sldNum" sz="quarter" idx="12"/>
          </p:nvPr>
        </p:nvSpPr>
        <p:spPr/>
        <p:txBody>
          <a:bodyPr/>
          <a:lstStyle/>
          <a:p>
            <a:fld id="{A815690C-8442-432F-9AC0-D5AC1EF802B8}" type="slidenum">
              <a:rPr lang="en-US" smtClean="0"/>
              <a:t>3</a:t>
            </a:fld>
            <a:endParaRPr lang="en-US"/>
          </a:p>
        </p:txBody>
      </p:sp>
    </p:spTree>
    <p:extLst>
      <p:ext uri="{BB962C8B-B14F-4D97-AF65-F5344CB8AC3E}">
        <p14:creationId xmlns:p14="http://schemas.microsoft.com/office/powerpoint/2010/main" val="427239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5F544373-73B6-4933-957A-698DA12BBFA6}"/>
              </a:ext>
            </a:extLst>
          </p:cNvPr>
          <p:cNvSpPr txBox="1"/>
          <p:nvPr/>
        </p:nvSpPr>
        <p:spPr>
          <a:xfrm>
            <a:off x="1051376" y="309554"/>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Sensor Properties </a:t>
            </a:r>
            <a:r>
              <a:rPr lang="en-GB" b="1" dirty="0">
                <a:latin typeface="Times New Roman" panose="02020603050405020304" pitchFamily="18" charset="0"/>
                <a:cs typeface="Times New Roman" panose="02020603050405020304" pitchFamily="18" charset="0"/>
              </a:rPr>
              <a:t>(</a:t>
            </a:r>
            <a:r>
              <a:rPr lang="en-GB" b="1" dirty="0">
                <a:solidFill>
                  <a:srgbClr val="0033CC"/>
                </a:solidFill>
                <a:latin typeface="Times New Roman" panose="02020603050405020304" pitchFamily="18" charset="0"/>
                <a:cs typeface="Times New Roman" panose="02020603050405020304" pitchFamily="18" charset="0"/>
              </a:rPr>
              <a:t>Multispectral Broadband</a:t>
            </a:r>
            <a:r>
              <a:rPr lang="en-GB" b="1" dirty="0">
                <a:latin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xmlns="" id="{37B6F5D7-B42E-4837-A863-BA4CA3458C4D}"/>
              </a:ext>
            </a:extLst>
          </p:cNvPr>
          <p:cNvGraphicFramePr>
            <a:graphicFrameLocks noGrp="1"/>
          </p:cNvGraphicFramePr>
          <p:nvPr>
            <p:extLst>
              <p:ext uri="{D42A27DB-BD31-4B8C-83A1-F6EECF244321}">
                <p14:modId xmlns:p14="http://schemas.microsoft.com/office/powerpoint/2010/main" val="1395218308"/>
              </p:ext>
            </p:extLst>
          </p:nvPr>
        </p:nvGraphicFramePr>
        <p:xfrm>
          <a:off x="179973" y="1027983"/>
          <a:ext cx="11778487" cy="4531868"/>
        </p:xfrm>
        <a:graphic>
          <a:graphicData uri="http://schemas.openxmlformats.org/drawingml/2006/table">
            <a:tbl>
              <a:tblPr firstRow="1" bandRow="1">
                <a:tableStyleId>{BC89EF96-8CEA-46FF-86C4-4CE0E7609802}</a:tableStyleId>
              </a:tblPr>
              <a:tblGrid>
                <a:gridCol w="996694">
                  <a:extLst>
                    <a:ext uri="{9D8B030D-6E8A-4147-A177-3AD203B41FA5}">
                      <a16:colId xmlns:a16="http://schemas.microsoft.com/office/drawing/2014/main" xmlns="" val="173797658"/>
                    </a:ext>
                  </a:extLst>
                </a:gridCol>
                <a:gridCol w="1417320">
                  <a:extLst>
                    <a:ext uri="{9D8B030D-6E8A-4147-A177-3AD203B41FA5}">
                      <a16:colId xmlns:a16="http://schemas.microsoft.com/office/drawing/2014/main" xmlns="" val="3849568985"/>
                    </a:ext>
                  </a:extLst>
                </a:gridCol>
                <a:gridCol w="3081528">
                  <a:extLst>
                    <a:ext uri="{9D8B030D-6E8A-4147-A177-3AD203B41FA5}">
                      <a16:colId xmlns:a16="http://schemas.microsoft.com/office/drawing/2014/main" xmlns="" val="1858118838"/>
                    </a:ext>
                  </a:extLst>
                </a:gridCol>
                <a:gridCol w="932688">
                  <a:extLst>
                    <a:ext uri="{9D8B030D-6E8A-4147-A177-3AD203B41FA5}">
                      <a16:colId xmlns:a16="http://schemas.microsoft.com/office/drawing/2014/main" xmlns="" val="3245733258"/>
                    </a:ext>
                  </a:extLst>
                </a:gridCol>
                <a:gridCol w="877824">
                  <a:extLst>
                    <a:ext uri="{9D8B030D-6E8A-4147-A177-3AD203B41FA5}">
                      <a16:colId xmlns:a16="http://schemas.microsoft.com/office/drawing/2014/main" xmlns="" val="956689173"/>
                    </a:ext>
                  </a:extLst>
                </a:gridCol>
                <a:gridCol w="3328416">
                  <a:extLst>
                    <a:ext uri="{9D8B030D-6E8A-4147-A177-3AD203B41FA5}">
                      <a16:colId xmlns:a16="http://schemas.microsoft.com/office/drawing/2014/main" xmlns="" val="2780969356"/>
                    </a:ext>
                  </a:extLst>
                </a:gridCol>
                <a:gridCol w="1144017">
                  <a:extLst>
                    <a:ext uri="{9D8B030D-6E8A-4147-A177-3AD203B41FA5}">
                      <a16:colId xmlns:a16="http://schemas.microsoft.com/office/drawing/2014/main" xmlns="" val="3057620836"/>
                    </a:ext>
                  </a:extLst>
                </a:gridCol>
              </a:tblGrid>
              <a:tr h="440054">
                <a:tc>
                  <a:txBody>
                    <a:bodyPr/>
                    <a:lstStyle/>
                    <a:p>
                      <a:pPr algn="ctr" fontAlgn="ctr"/>
                      <a:r>
                        <a:rPr lang="en-US" sz="1400" b="1" u="none" strike="noStrike" dirty="0">
                          <a:solidFill>
                            <a:srgbClr val="000000"/>
                          </a:solidFill>
                          <a:effectLst/>
                          <a:latin typeface="Times New Roman" panose="02020603050405020304" pitchFamily="18" charset="0"/>
                          <a:cs typeface="Times New Roman" panose="02020603050405020304" pitchFamily="18" charset="0"/>
                        </a:rPr>
                        <a:t>Sensor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Spatial</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a:effectLst/>
                          <a:latin typeface="Times New Roman" panose="02020603050405020304" pitchFamily="18" charset="0"/>
                          <a:cs typeface="Times New Roman" panose="02020603050405020304" pitchFamily="18" charset="0"/>
                        </a:rPr>
                        <a:t>Spectral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a:effectLst/>
                          <a:latin typeface="Times New Roman" panose="02020603050405020304" pitchFamily="18" charset="0"/>
                          <a:cs typeface="Times New Roman" panose="02020603050405020304" pitchFamily="18" charset="0"/>
                        </a:rPr>
                        <a:t>Radiometric</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Temporal</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Data Source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Data Availability</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xmlns="" val="1197238104"/>
                  </a:ext>
                </a:extLst>
              </a:tr>
              <a:tr h="1085724">
                <a:tc>
                  <a:txBody>
                    <a:bodyPr/>
                    <a:lstStyle/>
                    <a:p>
                      <a:pPr algn="ctr" fontAlgn="ctr"/>
                      <a:r>
                        <a:rPr lang="en-US" sz="1600" b="1" u="none" strike="noStrike" dirty="0">
                          <a:solidFill>
                            <a:schemeClr val="bg1"/>
                          </a:solidFill>
                          <a:effectLst/>
                          <a:latin typeface="Times New Roman" panose="02020603050405020304" pitchFamily="18" charset="0"/>
                          <a:cs typeface="Times New Roman" panose="02020603050405020304" pitchFamily="18" charset="0"/>
                        </a:rPr>
                        <a:t>Sentinel-2</a:t>
                      </a:r>
                      <a:endParaRPr lang="en-US" sz="16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ctr">
                    <a:solidFill>
                      <a:srgbClr val="FF6600"/>
                    </a:solid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10m/20m/60m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13 Spectral bands with </a:t>
                      </a:r>
                    </a:p>
                    <a:p>
                      <a:pPr algn="ctr" fontAlgn="ctr"/>
                      <a:r>
                        <a:rPr lang="en-US" sz="1400" u="none" strike="noStrike" dirty="0">
                          <a:effectLst/>
                          <a:latin typeface="Times New Roman" panose="02020603050405020304" pitchFamily="18" charset="0"/>
                          <a:cs typeface="Times New Roman" panose="02020603050405020304" pitchFamily="18" charset="0"/>
                        </a:rPr>
                        <a:t>S2A: 443.9 nm-2202.4 nm and </a:t>
                      </a:r>
                    </a:p>
                    <a:p>
                      <a:pPr algn="ctr" fontAlgn="ctr"/>
                      <a:r>
                        <a:rPr lang="en-US" sz="1400" u="none" strike="noStrike" dirty="0">
                          <a:effectLst/>
                          <a:latin typeface="Times New Roman" panose="02020603050405020304" pitchFamily="18" charset="0"/>
                          <a:cs typeface="Times New Roman" panose="02020603050405020304" pitchFamily="18" charset="0"/>
                        </a:rPr>
                        <a:t>S2B: 442.3 nm-2185.7 nm spectrum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8 to 16 bits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5-day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marL="342900" indent="-182880" algn="l" fontAlgn="ctr">
                        <a:buAutoNum type="arabicPeriod"/>
                      </a:pPr>
                      <a:r>
                        <a:rPr lang="en-US" sz="1400" u="none" strike="noStrike" dirty="0">
                          <a:effectLst/>
                          <a:latin typeface="Times New Roman" panose="02020603050405020304" pitchFamily="18" charset="0"/>
                          <a:cs typeface="Times New Roman" panose="02020603050405020304" pitchFamily="18" charset="0"/>
                          <a:hlinkClick r:id="rId2"/>
                        </a:rPr>
                        <a:t>https://scihub.copernicus.eu/dhus/#/home </a:t>
                      </a:r>
                    </a:p>
                    <a:p>
                      <a:pPr marL="342900" indent="-182880" algn="l" fontAlgn="ctr">
                        <a:buAutoNum type="arabicPeriod"/>
                      </a:pPr>
                      <a:r>
                        <a:rPr lang="en-US" sz="1400" u="none" strike="noStrike" dirty="0">
                          <a:effectLst/>
                          <a:latin typeface="Times New Roman" panose="02020603050405020304" pitchFamily="18" charset="0"/>
                          <a:cs typeface="Times New Roman" panose="02020603050405020304" pitchFamily="18" charset="0"/>
                          <a:hlinkClick r:id="rId3"/>
                        </a:rPr>
                        <a:t>https://developers.google.com/earth-engine/datasets/catalog/COPERNICUS_S2_SR</a:t>
                      </a:r>
                      <a:endParaRPr lang="en-US" sz="1400" u="none" strike="noStrike" dirty="0">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2015-Present</a:t>
                      </a:r>
                    </a:p>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Free of cost</a:t>
                      </a:r>
                    </a:p>
                  </a:txBody>
                  <a:tcPr marL="9525" marR="9525" marT="9525" marB="0" anchor="ctr">
                    <a:noFill/>
                  </a:tcPr>
                </a:tc>
                <a:extLst>
                  <a:ext uri="{0D108BD9-81ED-4DB2-BD59-A6C34878D82A}">
                    <a16:rowId xmlns:a16="http://schemas.microsoft.com/office/drawing/2014/main" xmlns="" val="2146770138"/>
                  </a:ext>
                </a:extLst>
              </a:tr>
              <a:tr h="86443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bg1"/>
                          </a:solidFill>
                          <a:latin typeface="Times New Roman" panose="02020603050405020304" pitchFamily="18" charset="0"/>
                          <a:cs typeface="Times New Roman" panose="02020603050405020304" pitchFamily="18" charset="0"/>
                        </a:rPr>
                        <a:t>Landsat</a:t>
                      </a:r>
                    </a:p>
                  </a:txBody>
                  <a:tcPr marL="9525" marR="9525" marT="9525" marB="0" anchor="ctr">
                    <a:solidFill>
                      <a:srgbClr val="006699"/>
                    </a:solidFill>
                  </a:tcP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Pan-15m</a:t>
                      </a:r>
                    </a:p>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Vis-SWIR-30m</a:t>
                      </a:r>
                    </a:p>
                  </a:txBody>
                  <a:tcPr marL="9525" marR="9525" marT="9525" marB="0" anchor="ctr"/>
                </a:tc>
                <a:tc>
                  <a:txBody>
                    <a:bodyPr/>
                    <a:lstStyle/>
                    <a:p>
                      <a:pPr marL="0" algn="ctr" defTabSz="914400" rtl="0" eaLnBrk="1" fontAlgn="ctr" latinLnBrk="0" hangingPunct="1"/>
                      <a:r>
                        <a:rPr lang="en-GB" sz="1400" u="none" strike="noStrike" kern="1200" dirty="0">
                          <a:solidFill>
                            <a:schemeClr val="tx1"/>
                          </a:solidFill>
                          <a:effectLst/>
                          <a:latin typeface="Times New Roman" panose="02020603050405020304" pitchFamily="18" charset="0"/>
                          <a:ea typeface="+mn-ea"/>
                          <a:cs typeface="Times New Roman" panose="02020603050405020304" pitchFamily="18" charset="0"/>
                        </a:rPr>
                        <a:t>Nine spectral bands, including a pan band</a:t>
                      </a:r>
                    </a:p>
                    <a:p>
                      <a:pPr marL="0" algn="ctr" defTabSz="914400" rtl="0" eaLnBrk="1" fontAlgn="ctr" latinLnBrk="0" hangingPunct="1"/>
                      <a:r>
                        <a:rPr lang="pl-PL" sz="1400" u="none" strike="noStrike" kern="1200" dirty="0">
                          <a:solidFill>
                            <a:schemeClr val="tx1"/>
                          </a:solidFill>
                          <a:effectLst/>
                          <a:latin typeface="Times New Roman" panose="02020603050405020304" pitchFamily="18" charset="0"/>
                          <a:ea typeface="+mn-ea"/>
                          <a:cs typeface="Times New Roman" panose="02020603050405020304" pitchFamily="18" charset="0"/>
                        </a:rPr>
                        <a:t>430 nm to 2290 nm</a:t>
                      </a:r>
                      <a:endParaRPr lang="en-US" sz="14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12 bit</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16-day</a:t>
                      </a:r>
                    </a:p>
                  </a:txBody>
                  <a:tcPr marL="9525" marR="9525" marT="9525" marB="0" anchor="ctr"/>
                </a:tc>
                <a:tc>
                  <a:txBody>
                    <a:bodyPr/>
                    <a:lstStyle/>
                    <a:p>
                      <a:pPr marL="342900" indent="-182880" algn="l" defTabSz="914400" rtl="0" eaLnBrk="1" fontAlgn="ctr" latinLnBrk="0" hangingPunct="1">
                        <a:buAutoNum type="arabicPeriod"/>
                      </a:pPr>
                      <a:r>
                        <a:rPr lang="en-US" sz="1400" u="none" strike="noStrike" kern="1200" dirty="0">
                          <a:solidFill>
                            <a:schemeClr val="tx1"/>
                          </a:solidFill>
                          <a:effectLst/>
                          <a:latin typeface="Times New Roman" panose="02020603050405020304" pitchFamily="18" charset="0"/>
                          <a:ea typeface="+mn-ea"/>
                          <a:cs typeface="Times New Roman" panose="02020603050405020304" pitchFamily="18" charset="0"/>
                        </a:rPr>
                        <a:t>https://www.usgs.gov/core-science-systems/nli/landsat/landsat-data-access?qt-science_support_page_related_con=0#qt-science_support_page_related_con</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2013 – Present</a:t>
                      </a:r>
                    </a:p>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Free of cost</a:t>
                      </a:r>
                    </a:p>
                  </a:txBody>
                  <a:tcPr marL="9525" marR="9525" marT="9525" marB="0" anchor="ctr"/>
                </a:tc>
                <a:extLst>
                  <a:ext uri="{0D108BD9-81ED-4DB2-BD59-A6C34878D82A}">
                    <a16:rowId xmlns:a16="http://schemas.microsoft.com/office/drawing/2014/main" xmlns="" val="1296184271"/>
                  </a:ext>
                </a:extLst>
              </a:tr>
              <a:tr h="1383458">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bg1"/>
                          </a:solidFill>
                          <a:latin typeface="Times New Roman" panose="02020603050405020304" pitchFamily="18" charset="0"/>
                          <a:cs typeface="Times New Roman" panose="02020603050405020304" pitchFamily="18" charset="0"/>
                        </a:rPr>
                        <a:t>MODIS</a:t>
                      </a:r>
                    </a:p>
                  </a:txBody>
                  <a:tcPr marL="9525" marR="9525" marT="9525" marB="0" anchor="ctr">
                    <a:solidFill>
                      <a:srgbClr val="008080"/>
                    </a:solidFill>
                  </a:tcP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250 m (bands 1-2), 500 m (bands 3-7), 1km (bands 8-36)</a:t>
                      </a:r>
                    </a:p>
                    <a:p>
                      <a:pPr algn="ctr" fontAlgn="ct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36 spectral bands (0.4-14.4 µm) </a:t>
                      </a:r>
                    </a:p>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Bands 1-19: 620-965 nm</a:t>
                      </a:r>
                    </a:p>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Bands 20-36: 3.660-14.385 µm</a:t>
                      </a:r>
                    </a:p>
                  </a:txBody>
                  <a:tcPr marL="9525" marR="9525" marT="9525" marB="0" anchor="ctr">
                    <a:noFill/>
                  </a:tcP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12 bits</a:t>
                      </a:r>
                    </a:p>
                  </a:txBody>
                  <a:tcPr marL="9525" marR="9525" marT="9525" marB="0" anchor="ctr">
                    <a:noFill/>
                  </a:tcP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Daily, 8-day, 16-day, monthly, quarterly, yearly</a:t>
                      </a:r>
                    </a:p>
                  </a:txBody>
                  <a:tcPr marL="9525" marR="9525" marT="9525" marB="0" anchor="ctr">
                    <a:noFill/>
                  </a:tcPr>
                </a:tc>
                <a:tc>
                  <a:txBody>
                    <a:bodyPr/>
                    <a:lstStyle/>
                    <a:p>
                      <a:pPr marL="341313" indent="-230188" algn="l" fontAlgn="ctr">
                        <a:buAutoNum type="arabicPeriod"/>
                      </a:pPr>
                      <a:r>
                        <a:rPr lang="en-US" sz="1400" b="0" i="0" u="none" strike="noStrike" dirty="0">
                          <a:solidFill>
                            <a:srgbClr val="000000"/>
                          </a:solidFill>
                          <a:effectLst/>
                          <a:latin typeface="Times New Roman" panose="02020603050405020304" pitchFamily="18" charset="0"/>
                          <a:cs typeface="Times New Roman" panose="02020603050405020304" pitchFamily="18" charset="0"/>
                          <a:hlinkClick r:id="rId4"/>
                        </a:rPr>
                        <a:t>https://lpdaacsvc.cr.usgs.gov/appeears/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341313" indent="-230188" algn="l" fontAlgn="ctr">
                        <a:buAutoNum type="arabicPeriod"/>
                      </a:pPr>
                      <a:r>
                        <a:rPr lang="en-US" sz="1400" b="0" i="0" u="none" strike="noStrike" dirty="0">
                          <a:solidFill>
                            <a:srgbClr val="000000"/>
                          </a:solidFill>
                          <a:effectLst/>
                          <a:latin typeface="Times New Roman" panose="02020603050405020304" pitchFamily="18" charset="0"/>
                          <a:cs typeface="Times New Roman" panose="02020603050405020304" pitchFamily="18" charset="0"/>
                          <a:hlinkClick r:id="rId5"/>
                        </a:rPr>
                        <a:t>http://earthdata.nasa.gov/</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341313" indent="-230188" algn="l" fontAlgn="ctr">
                        <a:buAutoNum type="arabicPeriod"/>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LANCE-MODIS</a:t>
                      </a:r>
                    </a:p>
                    <a:p>
                      <a:pPr marL="341313" indent="-230188" algn="l" fontAlgn="ctr">
                        <a:buAutoNum type="arabicPeriod"/>
                      </a:pPr>
                      <a:r>
                        <a:rPr lang="en-US" sz="1400" b="0" i="0" u="none" strike="noStrike" dirty="0">
                          <a:solidFill>
                            <a:srgbClr val="000000"/>
                          </a:solidFill>
                          <a:effectLst/>
                          <a:latin typeface="Times New Roman" panose="02020603050405020304" pitchFamily="18" charset="0"/>
                          <a:cs typeface="Times New Roman" panose="02020603050405020304" pitchFamily="18" charset="0"/>
                          <a:hlinkClick r:id="rId6"/>
                        </a:rPr>
                        <a:t>ftp://ladsftp.nascom.nasa.gov/</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341313" indent="-230188" algn="l" fontAlgn="ctr">
                        <a:buAutoNum type="arabicPeriod"/>
                      </a:pPr>
                      <a:r>
                        <a:rPr lang="en-US" sz="1400" b="0" i="0" u="none" strike="noStrike" dirty="0">
                          <a:solidFill>
                            <a:srgbClr val="000000"/>
                          </a:solidFill>
                          <a:effectLst/>
                          <a:latin typeface="Times New Roman" panose="02020603050405020304" pitchFamily="18" charset="0"/>
                          <a:cs typeface="Times New Roman" panose="02020603050405020304" pitchFamily="18" charset="0"/>
                          <a:hlinkClick r:id="rId7"/>
                        </a:rPr>
                        <a:t>ftp://n4ftl01u.ecs.nasa.gov/</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01 Feb 2000 to December 2025</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Free of cost</a:t>
                      </a:r>
                    </a:p>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(Most of the data are available in Hierarchical Data Format)</a:t>
                      </a:r>
                    </a:p>
                  </a:txBody>
                  <a:tcPr marL="9525" marR="9525" marT="9525" marB="0" anchor="ctr">
                    <a:noFill/>
                  </a:tcPr>
                </a:tc>
                <a:extLst>
                  <a:ext uri="{0D108BD9-81ED-4DB2-BD59-A6C34878D82A}">
                    <a16:rowId xmlns:a16="http://schemas.microsoft.com/office/drawing/2014/main" xmlns="" val="930502215"/>
                  </a:ext>
                </a:extLst>
              </a:tr>
            </a:tbl>
          </a:graphicData>
        </a:graphic>
      </p:graphicFrame>
      <p:sp>
        <p:nvSpPr>
          <p:cNvPr id="5" name="Slide Number Placeholder 4">
            <a:extLst>
              <a:ext uri="{FF2B5EF4-FFF2-40B4-BE49-F238E27FC236}">
                <a16:creationId xmlns:a16="http://schemas.microsoft.com/office/drawing/2014/main" xmlns="" id="{638054CD-2870-4673-8896-C51649E2575F}"/>
              </a:ext>
            </a:extLst>
          </p:cNvPr>
          <p:cNvSpPr>
            <a:spLocks noGrp="1"/>
          </p:cNvSpPr>
          <p:nvPr>
            <p:ph type="sldNum" sz="quarter" idx="12"/>
          </p:nvPr>
        </p:nvSpPr>
        <p:spPr/>
        <p:txBody>
          <a:bodyPr/>
          <a:lstStyle/>
          <a:p>
            <a:fld id="{A815690C-8442-432F-9AC0-D5AC1EF802B8}" type="slidenum">
              <a:rPr lang="en-US" smtClean="0"/>
              <a:t>4</a:t>
            </a:fld>
            <a:endParaRPr lang="en-US"/>
          </a:p>
        </p:txBody>
      </p:sp>
      <p:sp>
        <p:nvSpPr>
          <p:cNvPr id="7" name="TextBox 6">
            <a:extLst>
              <a:ext uri="{FF2B5EF4-FFF2-40B4-BE49-F238E27FC236}">
                <a16:creationId xmlns:a16="http://schemas.microsoft.com/office/drawing/2014/main" xmlns="" id="{353593F7-3495-4732-A5CB-BF3583696440}"/>
              </a:ext>
            </a:extLst>
          </p:cNvPr>
          <p:cNvSpPr txBox="1"/>
          <p:nvPr/>
        </p:nvSpPr>
        <p:spPr>
          <a:xfrm>
            <a:off x="179973" y="5816615"/>
            <a:ext cx="12012027" cy="415498"/>
          </a:xfrm>
          <a:prstGeom prst="rect">
            <a:avLst/>
          </a:prstGeom>
          <a:noFill/>
          <a:ln>
            <a:solidFill>
              <a:schemeClr val="tx1"/>
            </a:solidFill>
          </a:ln>
        </p:spPr>
        <p:txBody>
          <a:bodyPr wrap="square">
            <a:spAutoFit/>
          </a:bodyPr>
          <a:lstStyle/>
          <a:p>
            <a:r>
              <a:rPr lang="en-US" sz="1050" b="1" i="0" dirty="0">
                <a:solidFill>
                  <a:srgbClr val="202122"/>
                </a:solidFill>
                <a:effectLst/>
                <a:latin typeface="Arial" panose="020B0604020202020204" pitchFamily="34" charset="0"/>
              </a:rPr>
              <a:t>Hierarchical Data Format</a:t>
            </a:r>
            <a:r>
              <a:rPr lang="en-US" sz="1050" b="0" i="0" dirty="0">
                <a:solidFill>
                  <a:srgbClr val="202122"/>
                </a:solidFill>
                <a:effectLst/>
                <a:latin typeface="Arial" panose="020B0604020202020204" pitchFamily="34" charset="0"/>
              </a:rPr>
              <a:t> (</a:t>
            </a:r>
            <a:r>
              <a:rPr lang="en-US" sz="1050" b="1" i="0" dirty="0">
                <a:solidFill>
                  <a:srgbClr val="202122"/>
                </a:solidFill>
                <a:effectLst/>
                <a:latin typeface="Arial" panose="020B0604020202020204" pitchFamily="34" charset="0"/>
              </a:rPr>
              <a:t>HDF</a:t>
            </a:r>
            <a:r>
              <a:rPr lang="en-US" sz="1050" b="0" i="0" dirty="0">
                <a:solidFill>
                  <a:srgbClr val="202122"/>
                </a:solidFill>
                <a:effectLst/>
                <a:latin typeface="Arial" panose="020B0604020202020204" pitchFamily="34" charset="0"/>
              </a:rPr>
              <a:t>) is a set of </a:t>
            </a:r>
            <a:r>
              <a:rPr lang="en-US" sz="1050" b="0" i="0" u="sng" strike="noStrike" dirty="0">
                <a:effectLst/>
                <a:latin typeface="Arial" panose="020B0604020202020204" pitchFamily="34" charset="0"/>
                <a:hlinkClick r:id="rId8" tooltip="File format">
                  <a:extLst>
                    <a:ext uri="{A12FA001-AC4F-418D-AE19-62706E023703}">
                      <ahyp:hlinkClr xmlns:ahyp="http://schemas.microsoft.com/office/drawing/2018/hyperlinkcolor" xmlns="" val="tx"/>
                    </a:ext>
                  </a:extLst>
                </a:hlinkClick>
              </a:rPr>
              <a:t>file formats</a:t>
            </a:r>
            <a:r>
              <a:rPr lang="en-US" sz="1050" b="0" i="0" u="sng" dirty="0">
                <a:effectLst/>
                <a:latin typeface="Arial" panose="020B0604020202020204" pitchFamily="34" charset="0"/>
              </a:rPr>
              <a:t> </a:t>
            </a:r>
            <a:r>
              <a:rPr lang="en-US" sz="1050" b="0" i="0" dirty="0">
                <a:solidFill>
                  <a:srgbClr val="202122"/>
                </a:solidFill>
                <a:effectLst/>
                <a:latin typeface="Arial" panose="020B0604020202020204" pitchFamily="34" charset="0"/>
              </a:rPr>
              <a:t>(</a:t>
            </a:r>
            <a:r>
              <a:rPr lang="en-US" sz="1050" b="1" i="0" dirty="0">
                <a:solidFill>
                  <a:srgbClr val="202122"/>
                </a:solidFill>
                <a:effectLst/>
                <a:latin typeface="Arial" panose="020B0604020202020204" pitchFamily="34" charset="0"/>
              </a:rPr>
              <a:t>HDF4</a:t>
            </a:r>
            <a:r>
              <a:rPr lang="en-US" sz="1050" b="0" i="0" dirty="0">
                <a:solidFill>
                  <a:srgbClr val="202122"/>
                </a:solidFill>
                <a:effectLst/>
                <a:latin typeface="Arial" panose="020B0604020202020204" pitchFamily="34" charset="0"/>
              </a:rPr>
              <a:t>, </a:t>
            </a:r>
            <a:r>
              <a:rPr lang="en-US" sz="1050" b="1" i="0" dirty="0">
                <a:solidFill>
                  <a:srgbClr val="202122"/>
                </a:solidFill>
                <a:effectLst/>
                <a:latin typeface="Arial" panose="020B0604020202020204" pitchFamily="34" charset="0"/>
              </a:rPr>
              <a:t>HDF5</a:t>
            </a:r>
            <a:r>
              <a:rPr lang="en-US" sz="1050" b="0" i="0" dirty="0">
                <a:solidFill>
                  <a:srgbClr val="202122"/>
                </a:solidFill>
                <a:effectLst/>
                <a:latin typeface="Arial" panose="020B0604020202020204" pitchFamily="34" charset="0"/>
              </a:rPr>
              <a:t>) designed to store and organize large amounts of data. Originally developed at the </a:t>
            </a:r>
            <a:r>
              <a:rPr lang="en-US" sz="1050" b="0" i="0" u="none" strike="noStrike" dirty="0">
                <a:effectLst/>
                <a:latin typeface="Arial" panose="020B0604020202020204" pitchFamily="34" charset="0"/>
                <a:hlinkClick r:id="rId9" tooltip="National Center for Supercomputing Applications">
                  <a:extLst>
                    <a:ext uri="{A12FA001-AC4F-418D-AE19-62706E023703}">
                      <ahyp:hlinkClr xmlns:ahyp="http://schemas.microsoft.com/office/drawing/2018/hyperlinkcolor" xmlns="" val="tx"/>
                    </a:ext>
                  </a:extLst>
                </a:hlinkClick>
              </a:rPr>
              <a:t>National Center for Supercomputing Applications</a:t>
            </a:r>
            <a:r>
              <a:rPr lang="en-US" sz="1050" b="0" i="0" dirty="0">
                <a:solidFill>
                  <a:srgbClr val="202122"/>
                </a:solidFill>
                <a:effectLst/>
                <a:latin typeface="Arial" panose="020B0604020202020204" pitchFamily="34" charset="0"/>
              </a:rPr>
              <a:t>, it is supported by The HDF Group, a non-profit corporation whose mission is to ensure continued development of HDF5 technologies and the continued accessibility of data stored in HDF. </a:t>
            </a:r>
          </a:p>
        </p:txBody>
      </p:sp>
    </p:spTree>
    <p:extLst>
      <p:ext uri="{BB962C8B-B14F-4D97-AF65-F5344CB8AC3E}">
        <p14:creationId xmlns:p14="http://schemas.microsoft.com/office/powerpoint/2010/main" val="7496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5F544373-73B6-4933-957A-698DA12BBFA6}"/>
              </a:ext>
            </a:extLst>
          </p:cNvPr>
          <p:cNvSpPr txBox="1"/>
          <p:nvPr/>
        </p:nvSpPr>
        <p:spPr>
          <a:xfrm>
            <a:off x="1051376" y="389619"/>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Sensor Properties </a:t>
            </a:r>
            <a:r>
              <a:rPr lang="en-GB" b="1" dirty="0">
                <a:latin typeface="Times New Roman" panose="02020603050405020304" pitchFamily="18" charset="0"/>
                <a:cs typeface="Times New Roman" panose="02020603050405020304" pitchFamily="18" charset="0"/>
              </a:rPr>
              <a:t>(</a:t>
            </a:r>
            <a:r>
              <a:rPr lang="en-GB" b="1" dirty="0">
                <a:solidFill>
                  <a:srgbClr val="0033CC"/>
                </a:solidFill>
                <a:latin typeface="Times New Roman" panose="02020603050405020304" pitchFamily="18" charset="0"/>
                <a:cs typeface="Times New Roman" panose="02020603050405020304" pitchFamily="18" charset="0"/>
              </a:rPr>
              <a:t>Multispectral Broadband</a:t>
            </a:r>
            <a:r>
              <a:rPr lang="en-GB" b="1" dirty="0">
                <a:latin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xmlns="" id="{37B6F5D7-B42E-4837-A863-BA4CA3458C4D}"/>
              </a:ext>
            </a:extLst>
          </p:cNvPr>
          <p:cNvGraphicFramePr>
            <a:graphicFrameLocks noGrp="1"/>
          </p:cNvGraphicFramePr>
          <p:nvPr>
            <p:extLst>
              <p:ext uri="{D42A27DB-BD31-4B8C-83A1-F6EECF244321}">
                <p14:modId xmlns:p14="http://schemas.microsoft.com/office/powerpoint/2010/main" val="3644479277"/>
              </p:ext>
            </p:extLst>
          </p:nvPr>
        </p:nvGraphicFramePr>
        <p:xfrm>
          <a:off x="195049" y="1198995"/>
          <a:ext cx="11778487" cy="3101339"/>
        </p:xfrm>
        <a:graphic>
          <a:graphicData uri="http://schemas.openxmlformats.org/drawingml/2006/table">
            <a:tbl>
              <a:tblPr firstRow="1" bandRow="1">
                <a:tableStyleId>{BC89EF96-8CEA-46FF-86C4-4CE0E7609802}</a:tableStyleId>
              </a:tblPr>
              <a:tblGrid>
                <a:gridCol w="996694">
                  <a:extLst>
                    <a:ext uri="{9D8B030D-6E8A-4147-A177-3AD203B41FA5}">
                      <a16:colId xmlns:a16="http://schemas.microsoft.com/office/drawing/2014/main" xmlns="" val="173797658"/>
                    </a:ext>
                  </a:extLst>
                </a:gridCol>
                <a:gridCol w="1588033">
                  <a:extLst>
                    <a:ext uri="{9D8B030D-6E8A-4147-A177-3AD203B41FA5}">
                      <a16:colId xmlns:a16="http://schemas.microsoft.com/office/drawing/2014/main" xmlns="" val="3849568985"/>
                    </a:ext>
                  </a:extLst>
                </a:gridCol>
                <a:gridCol w="2734056">
                  <a:extLst>
                    <a:ext uri="{9D8B030D-6E8A-4147-A177-3AD203B41FA5}">
                      <a16:colId xmlns:a16="http://schemas.microsoft.com/office/drawing/2014/main" xmlns="" val="1858118838"/>
                    </a:ext>
                  </a:extLst>
                </a:gridCol>
                <a:gridCol w="1109447">
                  <a:extLst>
                    <a:ext uri="{9D8B030D-6E8A-4147-A177-3AD203B41FA5}">
                      <a16:colId xmlns:a16="http://schemas.microsoft.com/office/drawing/2014/main" xmlns="" val="3245733258"/>
                    </a:ext>
                  </a:extLst>
                </a:gridCol>
                <a:gridCol w="877824">
                  <a:extLst>
                    <a:ext uri="{9D8B030D-6E8A-4147-A177-3AD203B41FA5}">
                      <a16:colId xmlns:a16="http://schemas.microsoft.com/office/drawing/2014/main" xmlns="" val="956689173"/>
                    </a:ext>
                  </a:extLst>
                </a:gridCol>
                <a:gridCol w="3328416">
                  <a:extLst>
                    <a:ext uri="{9D8B030D-6E8A-4147-A177-3AD203B41FA5}">
                      <a16:colId xmlns:a16="http://schemas.microsoft.com/office/drawing/2014/main" xmlns="" val="2780969356"/>
                    </a:ext>
                  </a:extLst>
                </a:gridCol>
                <a:gridCol w="1144017">
                  <a:extLst>
                    <a:ext uri="{9D8B030D-6E8A-4147-A177-3AD203B41FA5}">
                      <a16:colId xmlns:a16="http://schemas.microsoft.com/office/drawing/2014/main" xmlns="" val="3057620836"/>
                    </a:ext>
                  </a:extLst>
                </a:gridCol>
              </a:tblGrid>
              <a:tr h="440054">
                <a:tc>
                  <a:txBody>
                    <a:bodyPr/>
                    <a:lstStyle/>
                    <a:p>
                      <a:pPr algn="ctr" fontAlgn="ctr"/>
                      <a:r>
                        <a:rPr lang="en-US" sz="1400" b="1" u="none" strike="noStrike" dirty="0">
                          <a:solidFill>
                            <a:srgbClr val="000000"/>
                          </a:solidFill>
                          <a:effectLst/>
                          <a:latin typeface="Times New Roman" panose="02020603050405020304" pitchFamily="18" charset="0"/>
                          <a:cs typeface="Times New Roman" panose="02020603050405020304" pitchFamily="18" charset="0"/>
                        </a:rPr>
                        <a:t>Sensor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Spatial</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a:effectLst/>
                          <a:latin typeface="Times New Roman" panose="02020603050405020304" pitchFamily="18" charset="0"/>
                          <a:cs typeface="Times New Roman" panose="02020603050405020304" pitchFamily="18" charset="0"/>
                        </a:rPr>
                        <a:t>Spectral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a:effectLst/>
                          <a:latin typeface="Times New Roman" panose="02020603050405020304" pitchFamily="18" charset="0"/>
                          <a:cs typeface="Times New Roman" panose="02020603050405020304" pitchFamily="18" charset="0"/>
                        </a:rPr>
                        <a:t>Radiometric</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Temporal</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Data Source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Data Availability</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xmlns="" val="1197238104"/>
                  </a:ext>
                </a:extLst>
              </a:tr>
              <a:tr h="669480">
                <a:tc>
                  <a:txBody>
                    <a:bodyPr/>
                    <a:lstStyle/>
                    <a:p>
                      <a:pPr algn="ctr" fontAlgn="ctr"/>
                      <a:r>
                        <a:rPr lang="en-US" sz="1600" b="1" dirty="0" err="1">
                          <a:solidFill>
                            <a:schemeClr val="bg1"/>
                          </a:solidFill>
                          <a:latin typeface="Times New Roman" panose="02020603050405020304" pitchFamily="18" charset="0"/>
                          <a:cs typeface="Times New Roman" panose="02020603050405020304" pitchFamily="18" charset="0"/>
                        </a:rPr>
                        <a:t>QuickBird</a:t>
                      </a:r>
                      <a:endParaRPr lang="en-US" sz="16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ctr">
                    <a:solidFill>
                      <a:srgbClr val="669900"/>
                    </a:solidFill>
                  </a:tcPr>
                </a:tc>
                <a:tc>
                  <a:txBody>
                    <a:bodyPr/>
                    <a:lstStyle/>
                    <a:p>
                      <a:pPr algn="ctr"/>
                      <a:r>
                        <a:rPr lang="en-US" sz="1400" dirty="0">
                          <a:latin typeface="Times New Roman" panose="02020603050405020304" pitchFamily="18" charset="0"/>
                          <a:cs typeface="Times New Roman" panose="02020603050405020304" pitchFamily="18" charset="0"/>
                        </a:rPr>
                        <a:t>0.65m/2.62m</a:t>
                      </a:r>
                    </a:p>
                  </a:txBody>
                  <a:tcPr/>
                </a:tc>
                <a:tc>
                  <a:txBody>
                    <a:bodyPr/>
                    <a:lstStyle/>
                    <a:p>
                      <a:pPr algn="ct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Panchromatic with 1 band: </a:t>
                      </a:r>
                    </a:p>
                    <a:p>
                      <a:pPr algn="ct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450-900 nm</a:t>
                      </a:r>
                    </a:p>
                    <a:p>
                      <a:pPr algn="ct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Multispectral with 4 bands:</a:t>
                      </a:r>
                    </a:p>
                    <a:p>
                      <a:pPr algn="ct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Blue: 450-520 nm</a:t>
                      </a:r>
                    </a:p>
                    <a:p>
                      <a:pPr algn="ct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Green: 520-600 nm</a:t>
                      </a:r>
                    </a:p>
                    <a:p>
                      <a:pPr algn="ct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Red: 630-690 nm</a:t>
                      </a:r>
                    </a:p>
                    <a:p>
                      <a:pPr algn="ct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Near IR: 760-900 nm</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dirty="0">
                          <a:solidFill>
                            <a:srgbClr val="000000"/>
                          </a:solidFill>
                          <a:effectLst/>
                          <a:latin typeface="Times New Roman" panose="02020603050405020304" pitchFamily="18" charset="0"/>
                          <a:cs typeface="Times New Roman" panose="02020603050405020304" pitchFamily="18" charset="0"/>
                        </a:rPr>
                        <a:t>11 bits</a:t>
                      </a:r>
                    </a:p>
                  </a:txBody>
                  <a:tcPr marL="28575" marR="28575" marT="28575" marB="28575"/>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1-3.5 days</a:t>
                      </a:r>
                      <a:endParaRPr lang="en-US" sz="1400" dirty="0">
                        <a:latin typeface="Times New Roman" panose="02020603050405020304" pitchFamily="18" charset="0"/>
                        <a:cs typeface="Times New Roman" panose="02020603050405020304" pitchFamily="18" charset="0"/>
                      </a:endParaRPr>
                    </a:p>
                  </a:txBody>
                  <a:tcPr/>
                </a:tc>
                <a:tc>
                  <a:txBody>
                    <a:bodyPr/>
                    <a:lstStyle/>
                    <a:p>
                      <a:pPr algn="ctr" fontAlgn="ctr"/>
                      <a:r>
                        <a:rPr lang="en-US" sz="1400" dirty="0" smtClean="0">
                          <a:hlinkClick r:id="rId2"/>
                        </a:rPr>
                        <a:t>1. </a:t>
                      </a:r>
                      <a:r>
                        <a:rPr lang="en-US" sz="1400" dirty="0" err="1" smtClean="0">
                          <a:hlinkClick r:id="rId2"/>
                        </a:rPr>
                        <a:t>QuickBird</a:t>
                      </a:r>
                      <a:r>
                        <a:rPr lang="en-US" sz="1400" dirty="0" smtClean="0">
                          <a:hlinkClick r:id="rId2"/>
                        </a:rPr>
                        <a:t> Satellite Sensor | Satellite Imaging Corp (satimagingcorp.com)</a:t>
                      </a:r>
                      <a:endParaRPr lang="en-US" sz="1400" dirty="0" smtClean="0"/>
                    </a:p>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a:t>
                      </a:r>
                      <a:r>
                        <a:rPr lang="en-US" sz="1400" dirty="0" smtClean="0">
                          <a:latin typeface="Times New Roman" panose="02020603050405020304" pitchFamily="18" charset="0"/>
                          <a:cs typeface="Times New Roman" panose="02020603050405020304" pitchFamily="18" charset="0"/>
                          <a:hlinkClick r:id="rId3"/>
                        </a:rPr>
                        <a:t>https://en.wikipedia.org/w/</a:t>
                      </a:r>
                      <a:r>
                        <a:rPr lang="en-US" sz="1400" dirty="0" err="1" smtClean="0">
                          <a:latin typeface="Times New Roman" panose="02020603050405020304" pitchFamily="18" charset="0"/>
                          <a:cs typeface="Times New Roman" panose="02020603050405020304" pitchFamily="18" charset="0"/>
                          <a:hlinkClick r:id="rId3"/>
                        </a:rPr>
                        <a:t>index.php?title</a:t>
                      </a:r>
                      <a:r>
                        <a:rPr lang="en-US" sz="1400" dirty="0" smtClean="0">
                          <a:latin typeface="Times New Roman" panose="02020603050405020304" pitchFamily="18" charset="0"/>
                          <a:cs typeface="Times New Roman" panose="02020603050405020304" pitchFamily="18" charset="0"/>
                          <a:hlinkClick r:id="rId3"/>
                        </a:rPr>
                        <a:t>=</a:t>
                      </a:r>
                      <a:r>
                        <a:rPr lang="en-US" sz="1400" dirty="0" err="1" smtClean="0">
                          <a:latin typeface="Times New Roman" panose="02020603050405020304" pitchFamily="18" charset="0"/>
                          <a:cs typeface="Times New Roman" panose="02020603050405020304" pitchFamily="18" charset="0"/>
                          <a:hlinkClick r:id="rId3"/>
                        </a:rPr>
                        <a:t>QuickBird&amp;oldid</a:t>
                      </a:r>
                      <a:r>
                        <a:rPr lang="en-US" sz="1400" dirty="0" smtClean="0">
                          <a:latin typeface="Times New Roman" panose="02020603050405020304" pitchFamily="18" charset="0"/>
                          <a:cs typeface="Times New Roman" panose="02020603050405020304" pitchFamily="18" charset="0"/>
                          <a:hlinkClick r:id="rId3"/>
                        </a:rPr>
                        <a:t>=1048305413</a:t>
                      </a:r>
                      <a:endParaRPr lang="en-US" sz="1400" dirty="0" smtClean="0">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2001-2015 Commercial</a:t>
                      </a:r>
                    </a:p>
                  </a:txBody>
                  <a:tcPr/>
                </a:tc>
                <a:extLst>
                  <a:ext uri="{0D108BD9-81ED-4DB2-BD59-A6C34878D82A}">
                    <a16:rowId xmlns:a16="http://schemas.microsoft.com/office/drawing/2014/main" xmlns="" val="3464658103"/>
                  </a:ext>
                </a:extLst>
              </a:tr>
              <a:tr h="655278">
                <a:tc>
                  <a:txBody>
                    <a:bodyPr/>
                    <a:lstStyle/>
                    <a:p>
                      <a:pPr algn="ctr" fontAlgn="ctr"/>
                      <a:r>
                        <a:rPr lang="en-US" sz="1600" b="1" dirty="0">
                          <a:solidFill>
                            <a:schemeClr val="bg1"/>
                          </a:solidFill>
                          <a:latin typeface="Times New Roman" panose="02020603050405020304" pitchFamily="18" charset="0"/>
                          <a:cs typeface="Times New Roman" panose="02020603050405020304" pitchFamily="18" charset="0"/>
                        </a:rPr>
                        <a:t>SPOT</a:t>
                      </a:r>
                      <a:endParaRPr lang="en-US" sz="16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ctr">
                    <a:solidFill>
                      <a:srgbClr val="660066"/>
                    </a:solidFill>
                  </a:tcP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Panchromatic: 1.5 m</a:t>
                      </a:r>
                    </a:p>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Multi-spectral: 6 m</a:t>
                      </a:r>
                    </a:p>
                  </a:txBody>
                  <a:tcPr marL="9525" marR="9525" marT="9525" marB="0" anchor="ctr">
                    <a:noFill/>
                  </a:tcP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5 spectral bands </a:t>
                      </a:r>
                    </a:p>
                    <a:p>
                      <a:pPr algn="ctr" fontAlgn="ctr"/>
                      <a:r>
                        <a:rPr lang="mr-IN" sz="1400" b="0" i="0" u="none" strike="noStrike" dirty="0">
                          <a:solidFill>
                            <a:srgbClr val="000000"/>
                          </a:solidFill>
                          <a:effectLst/>
                          <a:latin typeface="Times New Roman" panose="02020603050405020304" pitchFamily="18" charset="0"/>
                          <a:cs typeface="Times New Roman" panose="02020603050405020304" pitchFamily="18" charset="0"/>
                        </a:rPr>
                        <a:t>Panchromatic</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r>
                        <a:rPr lang="mr-IN" sz="1400" b="0" i="0" u="none" strike="noStrike" dirty="0">
                          <a:solidFill>
                            <a:srgbClr val="000000"/>
                          </a:solidFill>
                          <a:effectLst/>
                          <a:latin typeface="Times New Roman" panose="02020603050405020304" pitchFamily="18" charset="0"/>
                          <a:cs typeface="Times New Roman" panose="02020603050405020304" pitchFamily="18" charset="0"/>
                        </a:rPr>
                        <a:t> 450 – 745 </a:t>
                      </a:r>
                      <a:r>
                        <a:rPr lang="mr-IN" sz="1400" b="0" i="0" u="none" strike="noStrike" dirty="0" err="1">
                          <a:solidFill>
                            <a:srgbClr val="000000"/>
                          </a:solidFill>
                          <a:effectLst/>
                          <a:latin typeface="Times New Roman" panose="02020603050405020304" pitchFamily="18" charset="0"/>
                          <a:cs typeface="Times New Roman" panose="02020603050405020304" pitchFamily="18" charset="0"/>
                        </a:rPr>
                        <a:t>nm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r>
                        <a:rPr lang="mr-IN" sz="1400" b="0" i="0" u="none" strike="noStrike" dirty="0" err="1">
                          <a:solidFill>
                            <a:srgbClr val="000000"/>
                          </a:solidFill>
                          <a:effectLst/>
                          <a:latin typeface="Times New Roman" panose="02020603050405020304" pitchFamily="18" charset="0"/>
                          <a:cs typeface="Times New Roman" panose="02020603050405020304" pitchFamily="18" charset="0"/>
                        </a:rPr>
                        <a:t>Blue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400" b="0" i="0" u="none" strike="noStrike" baseline="0" dirty="0">
                          <a:solidFill>
                            <a:srgbClr val="000000"/>
                          </a:solidFill>
                          <a:effectLst/>
                          <a:latin typeface="Times New Roman" panose="02020603050405020304" pitchFamily="18" charset="0"/>
                          <a:cs typeface="Times New Roman" panose="02020603050405020304" pitchFamily="18" charset="0"/>
                        </a:rPr>
                        <a:t> </a:t>
                      </a:r>
                      <a:r>
                        <a:rPr lang="mr-IN" sz="1400" b="0" i="0" u="none" strike="noStrike" dirty="0">
                          <a:solidFill>
                            <a:srgbClr val="000000"/>
                          </a:solidFill>
                          <a:effectLst/>
                          <a:latin typeface="Times New Roman" panose="02020603050405020304" pitchFamily="18" charset="0"/>
                          <a:cs typeface="Times New Roman" panose="02020603050405020304" pitchFamily="18" charset="0"/>
                        </a:rPr>
                        <a:t>450–525 nm</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mr-IN" sz="1400" b="0" i="0" u="none" strike="noStrike" dirty="0">
                          <a:solidFill>
                            <a:srgbClr val="000000"/>
                          </a:solidFill>
                          <a:effectLst/>
                          <a:latin typeface="Times New Roman" panose="02020603050405020304" pitchFamily="18" charset="0"/>
                          <a:cs typeface="Times New Roman" panose="02020603050405020304" pitchFamily="18" charset="0"/>
                        </a:rPr>
                        <a:t>Green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mr-IN" sz="1400" b="0" i="0" u="none" strike="noStrike" dirty="0">
                          <a:solidFill>
                            <a:srgbClr val="000000"/>
                          </a:solidFill>
                          <a:effectLst/>
                          <a:latin typeface="Times New Roman" panose="02020603050405020304" pitchFamily="18" charset="0"/>
                          <a:cs typeface="Times New Roman" panose="02020603050405020304" pitchFamily="18" charset="0"/>
                        </a:rPr>
                        <a:t>530–590 nm</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mr-IN" sz="1400" b="0" i="0" u="none" strike="noStrike" dirty="0">
                          <a:solidFill>
                            <a:srgbClr val="000000"/>
                          </a:solidFill>
                          <a:effectLst/>
                          <a:latin typeface="Times New Roman" panose="02020603050405020304" pitchFamily="18" charset="0"/>
                          <a:cs typeface="Times New Roman" panose="02020603050405020304" pitchFamily="18" charset="0"/>
                        </a:rPr>
                        <a:t>Red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mr-IN" sz="1400" b="0" i="0" u="none" strike="noStrike" dirty="0">
                          <a:solidFill>
                            <a:srgbClr val="000000"/>
                          </a:solidFill>
                          <a:effectLst/>
                          <a:latin typeface="Times New Roman" panose="02020603050405020304" pitchFamily="18" charset="0"/>
                          <a:cs typeface="Times New Roman" panose="02020603050405020304" pitchFamily="18" charset="0"/>
                        </a:rPr>
                        <a:t>625–695 nm</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NIR: </a:t>
                      </a:r>
                      <a:r>
                        <a:rPr lang="mr-IN" sz="1400" b="0" i="0" u="none" strike="noStrike" dirty="0">
                          <a:solidFill>
                            <a:srgbClr val="000000"/>
                          </a:solidFill>
                          <a:effectLst/>
                          <a:latin typeface="Times New Roman" panose="02020603050405020304" pitchFamily="18" charset="0"/>
                          <a:cs typeface="Times New Roman" panose="02020603050405020304" pitchFamily="18" charset="0"/>
                        </a:rPr>
                        <a:t>760–890 nm</a:t>
                      </a:r>
                    </a:p>
                  </a:txBody>
                  <a:tcPr marL="9525" marR="9525" marT="9525" marB="0" anchor="ctr">
                    <a:noFill/>
                  </a:tcP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12 bits</a:t>
                      </a:r>
                    </a:p>
                  </a:txBody>
                  <a:tcPr marL="9525" marR="9525" marT="9525" marB="0" anchor="ctr">
                    <a:noFill/>
                  </a:tcP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1-4 days</a:t>
                      </a:r>
                    </a:p>
                  </a:txBody>
                  <a:tcPr marL="9525" marR="9525" marT="9525" marB="0" anchor="ctr">
                    <a:noFill/>
                  </a:tcP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hlinkClick r:id="rId4"/>
                        </a:rPr>
                        <a:t>https://www.intelligence-airbusds.com/en/4871-ordering</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hlinkClick r:id="rId5"/>
                        </a:rPr>
                        <a:t>https://earth.esa.int/eogateway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SPOT: 1986 – Present</a:t>
                      </a:r>
                    </a:p>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r>
                      <a:br>
                        <a:rPr lang="en-US" sz="1400" b="0" i="0" u="none" strike="noStrike" dirty="0">
                          <a:solidFill>
                            <a:srgbClr val="000000"/>
                          </a:solidFill>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SPOT 6&amp;7: 2014-present</a:t>
                      </a:r>
                    </a:p>
                  </a:txBody>
                  <a:tcPr marL="9525" marR="9525" marT="9525" marB="0" anchor="ctr">
                    <a:noFill/>
                  </a:tcPr>
                </a:tc>
                <a:extLst>
                  <a:ext uri="{0D108BD9-81ED-4DB2-BD59-A6C34878D82A}">
                    <a16:rowId xmlns:a16="http://schemas.microsoft.com/office/drawing/2014/main" xmlns="" val="2747546217"/>
                  </a:ext>
                </a:extLst>
              </a:tr>
            </a:tbl>
          </a:graphicData>
        </a:graphic>
      </p:graphicFrame>
      <p:sp>
        <p:nvSpPr>
          <p:cNvPr id="5" name="Slide Number Placeholder 4">
            <a:extLst>
              <a:ext uri="{FF2B5EF4-FFF2-40B4-BE49-F238E27FC236}">
                <a16:creationId xmlns:a16="http://schemas.microsoft.com/office/drawing/2014/main" xmlns="" id="{638054CD-2870-4673-8896-C51649E2575F}"/>
              </a:ext>
            </a:extLst>
          </p:cNvPr>
          <p:cNvSpPr>
            <a:spLocks noGrp="1"/>
          </p:cNvSpPr>
          <p:nvPr>
            <p:ph type="sldNum" sz="quarter" idx="12"/>
          </p:nvPr>
        </p:nvSpPr>
        <p:spPr/>
        <p:txBody>
          <a:bodyPr/>
          <a:lstStyle/>
          <a:p>
            <a:fld id="{A815690C-8442-432F-9AC0-D5AC1EF802B8}" type="slidenum">
              <a:rPr lang="en-US" smtClean="0"/>
              <a:t>5</a:t>
            </a:fld>
            <a:endParaRPr lang="en-US"/>
          </a:p>
        </p:txBody>
      </p:sp>
    </p:spTree>
    <p:extLst>
      <p:ext uri="{BB962C8B-B14F-4D97-AF65-F5344CB8AC3E}">
        <p14:creationId xmlns:p14="http://schemas.microsoft.com/office/powerpoint/2010/main" val="408180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5">
            <a:extLst>
              <a:ext uri="{FF2B5EF4-FFF2-40B4-BE49-F238E27FC236}">
                <a16:creationId xmlns:a16="http://schemas.microsoft.com/office/drawing/2014/main" xmlns="" id="{C35CE352-F8F6-4DE9-B37A-0908FD68D14B}"/>
              </a:ext>
            </a:extLst>
          </p:cNvPr>
          <p:cNvGraphicFramePr>
            <a:graphicFrameLocks noGrp="1"/>
          </p:cNvGraphicFramePr>
          <p:nvPr>
            <p:extLst>
              <p:ext uri="{D42A27DB-BD31-4B8C-83A1-F6EECF244321}">
                <p14:modId xmlns:p14="http://schemas.microsoft.com/office/powerpoint/2010/main" val="989450635"/>
              </p:ext>
            </p:extLst>
          </p:nvPr>
        </p:nvGraphicFramePr>
        <p:xfrm>
          <a:off x="669636" y="687070"/>
          <a:ext cx="10852728" cy="5758872"/>
        </p:xfrm>
        <a:graphic>
          <a:graphicData uri="http://schemas.openxmlformats.org/drawingml/2006/table">
            <a:tbl>
              <a:tblPr firstRow="1" bandRow="1">
                <a:tableStyleId>{5C22544A-7EE6-4342-B048-85BDC9FD1C3A}</a:tableStyleId>
              </a:tblPr>
              <a:tblGrid>
                <a:gridCol w="10852728">
                  <a:extLst>
                    <a:ext uri="{9D8B030D-6E8A-4147-A177-3AD203B41FA5}">
                      <a16:colId xmlns:a16="http://schemas.microsoft.com/office/drawing/2014/main" xmlns="" val="960820422"/>
                    </a:ext>
                  </a:extLst>
                </a:gridCol>
              </a:tblGrid>
              <a:tr h="249916">
                <a:tc>
                  <a:txBody>
                    <a:bodyPr/>
                    <a:lstStyle/>
                    <a:p>
                      <a:r>
                        <a:rPr lang="en-US" sz="2400" dirty="0">
                          <a:latin typeface="Times New Roman" panose="02020603050405020304" pitchFamily="18" charset="0"/>
                          <a:cs typeface="Times New Roman" panose="02020603050405020304" pitchFamily="18" charset="0"/>
                        </a:rPr>
                        <a:t>Sentinel-2</a:t>
                      </a:r>
                    </a:p>
                  </a:txBody>
                  <a:tcPr>
                    <a:solidFill>
                      <a:schemeClr val="accent2"/>
                    </a:solidFill>
                  </a:tcPr>
                </a:tc>
                <a:extLst>
                  <a:ext uri="{0D108BD9-81ED-4DB2-BD59-A6C34878D82A}">
                    <a16:rowId xmlns:a16="http://schemas.microsoft.com/office/drawing/2014/main" xmlns="" val="3390498018"/>
                  </a:ext>
                </a:extLst>
              </a:tr>
              <a:tr h="2325947">
                <a:tc>
                  <a:txBody>
                    <a:bodyPr/>
                    <a:lstStyle/>
                    <a:p>
                      <a:pPr marL="573088" indent="-231775"/>
                      <a:r>
                        <a:rPr lang="en-GB" sz="1800" b="0" i="0" kern="1200" dirty="0">
                          <a:solidFill>
                            <a:schemeClr val="dk1"/>
                          </a:solidFill>
                          <a:effectLst/>
                          <a:latin typeface="+mn-lt"/>
                          <a:ea typeface="+mn-ea"/>
                          <a:cs typeface="+mn-cs"/>
                        </a:rPr>
                        <a:t>1. Level-0 is compressed raw data.</a:t>
                      </a:r>
                    </a:p>
                    <a:p>
                      <a:pPr marL="573088" indent="-231775"/>
                      <a:r>
                        <a:rPr lang="en-GB" sz="1800" b="0" i="0" kern="1200" dirty="0">
                          <a:solidFill>
                            <a:schemeClr val="dk1"/>
                          </a:solidFill>
                          <a:effectLst/>
                          <a:latin typeface="+mn-lt"/>
                          <a:ea typeface="+mn-ea"/>
                          <a:cs typeface="+mn-cs"/>
                        </a:rPr>
                        <a:t>2. Level-1A is uncompressed raw data with spectral bands.</a:t>
                      </a:r>
                    </a:p>
                    <a:p>
                      <a:pPr marL="573088" indent="-231775"/>
                      <a:r>
                        <a:rPr lang="en-GB" sz="1800" b="0" i="0" kern="1200" dirty="0">
                          <a:solidFill>
                            <a:schemeClr val="dk1"/>
                          </a:solidFill>
                          <a:effectLst/>
                          <a:latin typeface="+mn-lt"/>
                          <a:ea typeface="+mn-ea"/>
                          <a:cs typeface="+mn-cs"/>
                        </a:rPr>
                        <a:t>3. Level-1B data is radiometrically corrected radiance data.</a:t>
                      </a:r>
                    </a:p>
                    <a:p>
                      <a:pPr marL="573088" indent="-231775"/>
                      <a:r>
                        <a:rPr lang="en-GB" sz="1800" b="0" i="0" kern="1200" dirty="0">
                          <a:solidFill>
                            <a:schemeClr val="dk1"/>
                          </a:solidFill>
                          <a:effectLst/>
                          <a:latin typeface="+mn-lt"/>
                          <a:ea typeface="+mn-ea"/>
                          <a:cs typeface="+mn-cs"/>
                        </a:rPr>
                        <a:t>4. Level-1C product provides orthorectified Top-Of-Atmosphere (TOA) reflectance, with sub-pixel multispectral registration.</a:t>
                      </a:r>
                    </a:p>
                    <a:p>
                      <a:pPr marL="573088" indent="-231775"/>
                      <a:r>
                        <a:rPr lang="en-GB" sz="1800" b="0" i="0" kern="1200" dirty="0">
                          <a:solidFill>
                            <a:schemeClr val="dk1"/>
                          </a:solidFill>
                          <a:effectLst/>
                          <a:latin typeface="+mn-lt"/>
                          <a:ea typeface="+mn-ea"/>
                          <a:cs typeface="+mn-cs"/>
                        </a:rPr>
                        <a:t>5. </a:t>
                      </a:r>
                      <a:r>
                        <a:rPr lang="en-GB" sz="1800" b="1" i="0" kern="1200" dirty="0">
                          <a:solidFill>
                            <a:schemeClr val="dk1"/>
                          </a:solidFill>
                          <a:effectLst/>
                          <a:latin typeface="+mn-lt"/>
                          <a:ea typeface="+mn-ea"/>
                          <a:cs typeface="+mn-cs"/>
                        </a:rPr>
                        <a:t>Level-2A</a:t>
                      </a:r>
                      <a:r>
                        <a:rPr lang="en-GB" sz="1800" b="0" i="0" kern="1200" dirty="0">
                          <a:solidFill>
                            <a:schemeClr val="dk1"/>
                          </a:solidFill>
                          <a:effectLst/>
                          <a:latin typeface="+mn-lt"/>
                          <a:ea typeface="+mn-ea"/>
                          <a:cs typeface="+mn-cs"/>
                        </a:rPr>
                        <a:t> product provides orthorectified Bottom-Of-Atmosphere (BOA) reflectance, with sub-pixel multispectral registration.</a:t>
                      </a:r>
                    </a:p>
                    <a:p>
                      <a:pPr marL="573088" indent="-231775">
                        <a:spcAft>
                          <a:spcPts val="600"/>
                        </a:spcAft>
                      </a:pPr>
                      <a:r>
                        <a:rPr lang="en-GB" sz="1800" b="0" i="0" kern="1200" dirty="0">
                          <a:solidFill>
                            <a:srgbClr val="C00000"/>
                          </a:solidFill>
                          <a:effectLst/>
                          <a:latin typeface="+mn-lt"/>
                          <a:ea typeface="+mn-ea"/>
                          <a:cs typeface="+mn-cs"/>
                        </a:rPr>
                        <a:t>N. B. Level-1C and Level-2A products are made available to users</a:t>
                      </a:r>
                      <a:endParaRPr lang="en-US" sz="1800" b="0" i="0" kern="1200" dirty="0">
                        <a:solidFill>
                          <a:srgbClr val="C00000"/>
                        </a:solidFill>
                        <a:effectLst/>
                        <a:latin typeface="+mn-lt"/>
                        <a:ea typeface="+mn-ea"/>
                        <a:cs typeface="+mn-cs"/>
                      </a:endParaRPr>
                    </a:p>
                  </a:txBody>
                  <a:tcPr>
                    <a:solidFill>
                      <a:schemeClr val="accent2">
                        <a:lumMod val="20000"/>
                        <a:lumOff val="80000"/>
                      </a:schemeClr>
                    </a:solidFill>
                  </a:tcPr>
                </a:tc>
                <a:extLst>
                  <a:ext uri="{0D108BD9-81ED-4DB2-BD59-A6C34878D82A}">
                    <a16:rowId xmlns:a16="http://schemas.microsoft.com/office/drawing/2014/main" xmlns="" val="1066875711"/>
                  </a:ext>
                </a:extLst>
              </a:tr>
              <a:tr h="964045">
                <a:tc>
                  <a:txBody>
                    <a:bodyPr/>
                    <a:lstStyle/>
                    <a:p>
                      <a:pPr marL="573088" indent="-231775">
                        <a:buAutoNum type="arabicPeriod"/>
                      </a:pPr>
                      <a:r>
                        <a:rPr lang="en-GB" sz="1800" b="0" i="0" kern="1200" dirty="0">
                          <a:solidFill>
                            <a:schemeClr val="dk1"/>
                          </a:solidFill>
                          <a:effectLst/>
                          <a:latin typeface="+mn-lt"/>
                          <a:ea typeface="+mn-ea"/>
                          <a:cs typeface="+mn-cs"/>
                        </a:rPr>
                        <a:t>The acquisition, processing, archiving and dissemination of Level-0 to Level-2A data can be performed by the Sentinel-2 Ground Segment. </a:t>
                      </a:r>
                    </a:p>
                    <a:p>
                      <a:pPr marL="573088" indent="-231775">
                        <a:buAutoNum type="arabicPeriod"/>
                      </a:pPr>
                      <a:r>
                        <a:rPr lang="en-GB" sz="1800" b="0" i="0" kern="1200" dirty="0">
                          <a:solidFill>
                            <a:schemeClr val="dk1"/>
                          </a:solidFill>
                          <a:effectLst/>
                          <a:latin typeface="+mn-lt"/>
                          <a:ea typeface="+mn-ea"/>
                          <a:cs typeface="+mn-cs"/>
                        </a:rPr>
                        <a:t>Level-2A can be also performed by the user using the </a:t>
                      </a:r>
                      <a:r>
                        <a:rPr lang="en-GB" sz="1800" b="1" i="0" kern="1200" dirty="0">
                          <a:solidFill>
                            <a:schemeClr val="dk1"/>
                          </a:solidFill>
                          <a:effectLst/>
                          <a:latin typeface="+mn-lt"/>
                          <a:ea typeface="+mn-ea"/>
                          <a:cs typeface="+mn-cs"/>
                        </a:rPr>
                        <a:t>Sentinel-2 Toolbox</a:t>
                      </a:r>
                      <a:r>
                        <a:rPr lang="en-GB" sz="1800" b="0" i="0" kern="1200" dirty="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solidFill>
                      <a:schemeClr val="accent2">
                        <a:lumMod val="40000"/>
                        <a:lumOff val="60000"/>
                      </a:schemeClr>
                    </a:solidFill>
                  </a:tcPr>
                </a:tc>
                <a:extLst>
                  <a:ext uri="{0D108BD9-81ED-4DB2-BD59-A6C34878D82A}">
                    <a16:rowId xmlns:a16="http://schemas.microsoft.com/office/drawing/2014/main" xmlns="" val="4169997400"/>
                  </a:ext>
                </a:extLst>
              </a:tr>
              <a:tr h="370840">
                <a:tc>
                  <a:txBody>
                    <a:bodyPr/>
                    <a:lstStyle/>
                    <a:p>
                      <a:r>
                        <a:rPr lang="en-GB" sz="1800" b="0" i="0" kern="1200" dirty="0">
                          <a:solidFill>
                            <a:schemeClr val="dk1"/>
                          </a:solidFill>
                          <a:effectLst/>
                          <a:latin typeface="+mn-lt"/>
                          <a:ea typeface="+mn-ea"/>
                          <a:cs typeface="+mn-cs"/>
                        </a:rPr>
                        <a:t>From Level-2A products</a:t>
                      </a:r>
                    </a:p>
                    <a:p>
                      <a:pPr marL="608013" marR="0" lvl="0" indent="-266700" algn="l" defTabSz="914400" rtl="0" eaLnBrk="1" fontAlgn="auto" latinLnBrk="0" hangingPunct="1">
                        <a:lnSpc>
                          <a:spcPct val="100000"/>
                        </a:lnSpc>
                        <a:spcBef>
                          <a:spcPts val="0"/>
                        </a:spcBef>
                        <a:spcAft>
                          <a:spcPts val="0"/>
                        </a:spcAft>
                        <a:buClrTx/>
                        <a:buSzTx/>
                        <a:buFontTx/>
                        <a:buAutoNum type="arabicPeriod"/>
                        <a:tabLst/>
                        <a:defRPr/>
                      </a:pPr>
                      <a:r>
                        <a:rPr lang="en-GB" sz="1800" b="0" i="0" kern="1200" dirty="0">
                          <a:solidFill>
                            <a:schemeClr val="dk1"/>
                          </a:solidFill>
                          <a:effectLst/>
                          <a:latin typeface="+mn-lt"/>
                          <a:ea typeface="+mn-ea"/>
                          <a:cs typeface="+mn-cs"/>
                        </a:rPr>
                        <a:t>Radiometric corrections may need in a multi-temporal approach (change detection).</a:t>
                      </a:r>
                    </a:p>
                    <a:p>
                      <a:pPr marL="608013" marR="0" lvl="0" indent="-266700" algn="l" defTabSz="914400" rtl="0" eaLnBrk="1" fontAlgn="auto" latinLnBrk="0" hangingPunct="1">
                        <a:lnSpc>
                          <a:spcPct val="100000"/>
                        </a:lnSpc>
                        <a:spcBef>
                          <a:spcPts val="0"/>
                        </a:spcBef>
                        <a:spcAft>
                          <a:spcPts val="0"/>
                        </a:spcAft>
                        <a:buClrTx/>
                        <a:buSzTx/>
                        <a:buFontTx/>
                        <a:buAutoNum type="arabicPeriod"/>
                        <a:tabLst/>
                        <a:defRPr/>
                      </a:pPr>
                      <a:r>
                        <a:rPr lang="en-GB" sz="1800" b="0" i="0" kern="1200" dirty="0">
                          <a:solidFill>
                            <a:schemeClr val="dk1"/>
                          </a:solidFill>
                          <a:effectLst/>
                          <a:latin typeface="+mn-lt"/>
                          <a:ea typeface="+mn-ea"/>
                          <a:cs typeface="+mn-cs"/>
                        </a:rPr>
                        <a:t>Cloud masking with </a:t>
                      </a:r>
                      <a:r>
                        <a:rPr lang="en-US" sz="1800" b="1" dirty="0"/>
                        <a:t>QA60</a:t>
                      </a:r>
                      <a:r>
                        <a:rPr lang="en-US" sz="1800" dirty="0"/>
                        <a:t> band </a:t>
                      </a:r>
                      <a:r>
                        <a:rPr lang="en-GB" sz="1800" b="0" i="0" kern="1200" dirty="0">
                          <a:solidFill>
                            <a:schemeClr val="dk1"/>
                          </a:solidFill>
                          <a:effectLst/>
                          <a:latin typeface="+mn-lt"/>
                          <a:ea typeface="+mn-ea"/>
                          <a:cs typeface="+mn-cs"/>
                        </a:rPr>
                        <a:t>if needed</a:t>
                      </a:r>
                    </a:p>
                    <a:p>
                      <a:pPr marL="608013" marR="0" lvl="0" indent="-266700" algn="l" defTabSz="914400" rtl="0" eaLnBrk="1" fontAlgn="auto" latinLnBrk="0" hangingPunct="1">
                        <a:lnSpc>
                          <a:spcPct val="100000"/>
                        </a:lnSpc>
                        <a:spcBef>
                          <a:spcPts val="0"/>
                        </a:spcBef>
                        <a:spcAft>
                          <a:spcPts val="0"/>
                        </a:spcAft>
                        <a:buClrTx/>
                        <a:buSzTx/>
                        <a:buFontTx/>
                        <a:buAutoNum type="arabicPeriod"/>
                        <a:tabLst/>
                        <a:defRPr/>
                      </a:pPr>
                      <a:r>
                        <a:rPr lang="en-GB" sz="1800" b="0" i="0" kern="1200" dirty="0">
                          <a:solidFill>
                            <a:schemeClr val="dk1"/>
                          </a:solidFill>
                          <a:effectLst/>
                          <a:latin typeface="+mn-lt"/>
                          <a:ea typeface="+mn-ea"/>
                          <a:cs typeface="+mn-cs"/>
                        </a:rPr>
                        <a:t>Mosaic tiles</a:t>
                      </a:r>
                    </a:p>
                    <a:p>
                      <a:pPr marL="608013" marR="0" lvl="0" indent="-266700" algn="l" defTabSz="914400" rtl="0" eaLnBrk="1" fontAlgn="auto" latinLnBrk="0" hangingPunct="1">
                        <a:lnSpc>
                          <a:spcPct val="100000"/>
                        </a:lnSpc>
                        <a:spcBef>
                          <a:spcPts val="0"/>
                        </a:spcBef>
                        <a:spcAft>
                          <a:spcPts val="0"/>
                        </a:spcAft>
                        <a:buClrTx/>
                        <a:buSzTx/>
                        <a:buFontTx/>
                        <a:buAutoNum type="arabicPeriod"/>
                        <a:tabLst/>
                        <a:defRPr/>
                      </a:pPr>
                      <a:r>
                        <a:rPr lang="en-GB" sz="1800" b="1" i="0" kern="1200" dirty="0">
                          <a:solidFill>
                            <a:schemeClr val="dk1"/>
                          </a:solidFill>
                          <a:effectLst/>
                          <a:latin typeface="+mn-lt"/>
                          <a:ea typeface="+mn-ea"/>
                          <a:cs typeface="+mn-cs"/>
                        </a:rPr>
                        <a:t>Resample</a:t>
                      </a:r>
                      <a:r>
                        <a:rPr lang="en-GB" sz="1800" b="0" i="0" kern="1200" dirty="0">
                          <a:solidFill>
                            <a:schemeClr val="dk1"/>
                          </a:solidFill>
                          <a:effectLst/>
                          <a:latin typeface="+mn-lt"/>
                          <a:ea typeface="+mn-ea"/>
                          <a:cs typeface="+mn-cs"/>
                        </a:rPr>
                        <a:t> all bands to 10 m</a:t>
                      </a:r>
                    </a:p>
                    <a:p>
                      <a:pPr marL="608013" marR="0" lvl="0" indent="-266700" algn="l" defTabSz="914400" rtl="0" eaLnBrk="1" fontAlgn="auto" latinLnBrk="0" hangingPunct="1">
                        <a:lnSpc>
                          <a:spcPct val="100000"/>
                        </a:lnSpc>
                        <a:spcBef>
                          <a:spcPts val="0"/>
                        </a:spcBef>
                        <a:spcAft>
                          <a:spcPts val="0"/>
                        </a:spcAft>
                        <a:buClrTx/>
                        <a:buSzTx/>
                        <a:buFontTx/>
                        <a:buAutoNum type="arabicPeriod"/>
                        <a:tabLst/>
                        <a:defRPr/>
                      </a:pPr>
                      <a:r>
                        <a:rPr lang="en-GB" sz="1800" b="0" i="0" kern="1200" dirty="0">
                          <a:solidFill>
                            <a:schemeClr val="dk1"/>
                          </a:solidFill>
                          <a:effectLst/>
                          <a:latin typeface="+mn-lt"/>
                          <a:ea typeface="+mn-ea"/>
                          <a:cs typeface="+mn-cs"/>
                        </a:rPr>
                        <a:t>Spatial and bands subset</a:t>
                      </a:r>
                    </a:p>
                    <a:p>
                      <a:pPr marL="608013" marR="0" lvl="0" indent="-266700" algn="l" defTabSz="914400" rtl="0" eaLnBrk="1" fontAlgn="auto" latinLnBrk="0" hangingPunct="1">
                        <a:lnSpc>
                          <a:spcPct val="100000"/>
                        </a:lnSpc>
                        <a:spcBef>
                          <a:spcPts val="0"/>
                        </a:spcBef>
                        <a:spcAft>
                          <a:spcPts val="0"/>
                        </a:spcAft>
                        <a:buClrTx/>
                        <a:buSzTx/>
                        <a:buFontTx/>
                        <a:buAutoNum type="arabicPeriod"/>
                        <a:tabLst/>
                        <a:defRPr/>
                      </a:pPr>
                      <a:r>
                        <a:rPr lang="en-GB" sz="1800" b="0" i="0" kern="1200" dirty="0">
                          <a:solidFill>
                            <a:schemeClr val="dk1"/>
                          </a:solidFill>
                          <a:effectLst/>
                          <a:latin typeface="+mn-lt"/>
                          <a:ea typeface="+mn-ea"/>
                          <a:cs typeface="+mn-cs"/>
                        </a:rPr>
                        <a:t>Save image as geotiff for further analysis.</a:t>
                      </a:r>
                      <a:endParaRPr lang="en-US" sz="1800" b="0" i="0" kern="1200" dirty="0">
                        <a:solidFill>
                          <a:schemeClr val="dk1"/>
                        </a:solidFill>
                        <a:effectLst/>
                        <a:latin typeface="+mn-lt"/>
                        <a:ea typeface="+mn-ea"/>
                        <a:cs typeface="+mn-cs"/>
                      </a:endParaRPr>
                    </a:p>
                  </a:txBody>
                  <a:tcPr>
                    <a:solidFill>
                      <a:schemeClr val="accent2">
                        <a:lumMod val="20000"/>
                        <a:lumOff val="80000"/>
                      </a:schemeClr>
                    </a:solidFill>
                  </a:tcPr>
                </a:tc>
                <a:extLst>
                  <a:ext uri="{0D108BD9-81ED-4DB2-BD59-A6C34878D82A}">
                    <a16:rowId xmlns:a16="http://schemas.microsoft.com/office/drawing/2014/main" xmlns="" val="741023584"/>
                  </a:ext>
                </a:extLst>
              </a:tr>
            </a:tbl>
          </a:graphicData>
        </a:graphic>
      </p:graphicFrame>
      <p:sp>
        <p:nvSpPr>
          <p:cNvPr id="9" name="TextBox 8">
            <a:extLst>
              <a:ext uri="{FF2B5EF4-FFF2-40B4-BE49-F238E27FC236}">
                <a16:creationId xmlns:a16="http://schemas.microsoft.com/office/drawing/2014/main" xmlns="" id="{5F544373-73B6-4933-957A-698DA12BBFA6}"/>
              </a:ext>
            </a:extLst>
          </p:cNvPr>
          <p:cNvSpPr txBox="1"/>
          <p:nvPr/>
        </p:nvSpPr>
        <p:spPr>
          <a:xfrm>
            <a:off x="880366" y="79817"/>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Pre-processing of Sensor imagery (</a:t>
            </a:r>
            <a:r>
              <a:rPr lang="en-GB" b="1" dirty="0">
                <a:solidFill>
                  <a:srgbClr val="0033CC"/>
                </a:solidFill>
                <a:latin typeface="Times New Roman" panose="02020603050405020304" pitchFamily="18" charset="0"/>
                <a:cs typeface="Times New Roman" panose="02020603050405020304" pitchFamily="18" charset="0"/>
              </a:rPr>
              <a:t>Multispectral Broadband</a:t>
            </a:r>
            <a:r>
              <a:rPr lang="en-GB" sz="2400" b="1"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xmlns="" id="{75CAAFFE-E7D5-455A-81FD-6DEEC5D1BAE5}"/>
              </a:ext>
            </a:extLst>
          </p:cNvPr>
          <p:cNvSpPr>
            <a:spLocks noGrp="1"/>
          </p:cNvSpPr>
          <p:nvPr>
            <p:ph type="sldNum" sz="quarter" idx="12"/>
          </p:nvPr>
        </p:nvSpPr>
        <p:spPr/>
        <p:txBody>
          <a:bodyPr/>
          <a:lstStyle/>
          <a:p>
            <a:fld id="{A815690C-8442-432F-9AC0-D5AC1EF802B8}" type="slidenum">
              <a:rPr lang="en-US" smtClean="0"/>
              <a:t>6</a:t>
            </a:fld>
            <a:endParaRPr lang="en-US"/>
          </a:p>
        </p:txBody>
      </p:sp>
    </p:spTree>
    <p:extLst>
      <p:ext uri="{BB962C8B-B14F-4D97-AF65-F5344CB8AC3E}">
        <p14:creationId xmlns:p14="http://schemas.microsoft.com/office/powerpoint/2010/main" val="194762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5">
            <a:extLst>
              <a:ext uri="{FF2B5EF4-FFF2-40B4-BE49-F238E27FC236}">
                <a16:creationId xmlns:a16="http://schemas.microsoft.com/office/drawing/2014/main" xmlns="" id="{C35CE352-F8F6-4DE9-B37A-0908FD68D14B}"/>
              </a:ext>
            </a:extLst>
          </p:cNvPr>
          <p:cNvGraphicFramePr>
            <a:graphicFrameLocks noGrp="1"/>
          </p:cNvGraphicFramePr>
          <p:nvPr>
            <p:extLst>
              <p:ext uri="{D42A27DB-BD31-4B8C-83A1-F6EECF244321}">
                <p14:modId xmlns:p14="http://schemas.microsoft.com/office/powerpoint/2010/main" val="3807432737"/>
              </p:ext>
            </p:extLst>
          </p:nvPr>
        </p:nvGraphicFramePr>
        <p:xfrm>
          <a:off x="508000" y="701432"/>
          <a:ext cx="11009745" cy="3840480"/>
        </p:xfrm>
        <a:graphic>
          <a:graphicData uri="http://schemas.openxmlformats.org/drawingml/2006/table">
            <a:tbl>
              <a:tblPr firstRow="1" bandRow="1">
                <a:tableStyleId>{5C22544A-7EE6-4342-B048-85BDC9FD1C3A}</a:tableStyleId>
              </a:tblPr>
              <a:tblGrid>
                <a:gridCol w="11009745">
                  <a:extLst>
                    <a:ext uri="{9D8B030D-6E8A-4147-A177-3AD203B41FA5}">
                      <a16:colId xmlns:a16="http://schemas.microsoft.com/office/drawing/2014/main" xmlns="" val="778837869"/>
                    </a:ext>
                  </a:extLst>
                </a:gridCol>
              </a:tblGrid>
              <a:tr h="456037">
                <a:tc>
                  <a:txBody>
                    <a:bodyPr/>
                    <a:lstStyle/>
                    <a:p>
                      <a:r>
                        <a:rPr lang="en-US" sz="2400" dirty="0">
                          <a:latin typeface="Times New Roman" panose="02020603050405020304" pitchFamily="18" charset="0"/>
                          <a:cs typeface="Times New Roman" panose="02020603050405020304" pitchFamily="18" charset="0"/>
                        </a:rPr>
                        <a:t>Landsat</a:t>
                      </a:r>
                    </a:p>
                  </a:txBody>
                  <a:tcPr>
                    <a:solidFill>
                      <a:srgbClr val="006699"/>
                    </a:solidFill>
                  </a:tcPr>
                </a:tc>
                <a:extLst>
                  <a:ext uri="{0D108BD9-81ED-4DB2-BD59-A6C34878D82A}">
                    <a16:rowId xmlns:a16="http://schemas.microsoft.com/office/drawing/2014/main" xmlns="" val="3390498018"/>
                  </a:ext>
                </a:extLst>
              </a:tr>
              <a:tr h="1337708">
                <a:tc>
                  <a:txBody>
                    <a:bodyPr/>
                    <a:lstStyle/>
                    <a:p>
                      <a:pPr marL="396875" indent="-220663">
                        <a:spcAft>
                          <a:spcPts val="600"/>
                        </a:spcAft>
                        <a:buFont typeface="Arial" panose="020B0604020202020204" pitchFamily="34" charset="0"/>
                        <a:buChar char="•"/>
                      </a:pPr>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Pre processing techniques of all the sensors are almost similar. </a:t>
                      </a:r>
                    </a:p>
                    <a:p>
                      <a:pPr marL="396875" indent="-220663">
                        <a:spcAft>
                          <a:spcPts val="600"/>
                        </a:spcAft>
                        <a:buFont typeface="Arial" panose="020B0604020202020204" pitchFamily="34" charset="0"/>
                        <a:buChar char="•"/>
                      </a:pPr>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Level-2 Science Products are time-series observational data of sufficient length, consistency, and continuity to record effects of climate change, and serve as input into Landsat Level-3 Science Products. </a:t>
                      </a:r>
                    </a:p>
                    <a:p>
                      <a:pPr marL="396875" indent="-220663">
                        <a:buFont typeface="Arial" panose="020B0604020202020204" pitchFamily="34" charset="0"/>
                        <a:buChar char="•"/>
                      </a:pPr>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Level-3 science products represent biophysical properties of the Earth's surface</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xmlns="" val="1066875711"/>
                  </a:ext>
                </a:extLst>
              </a:tr>
              <a:tr h="2036965">
                <a:tc>
                  <a:txBody>
                    <a:bodyPr/>
                    <a:lstStyle/>
                    <a:p>
                      <a:pPr marL="396875" indent="-220663" algn="l" defTabSz="914400" rtl="0" eaLnBrk="1" latinLnBrk="0" hangingPunct="1">
                        <a:spcAft>
                          <a:spcPts val="600"/>
                        </a:spcAft>
                        <a:buAutoNum type="arabicPeriod"/>
                      </a:pPr>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GB" sz="1800" b="0" i="0" kern="1200" dirty="0" err="1">
                          <a:solidFill>
                            <a:schemeClr val="dk1"/>
                          </a:solidFill>
                          <a:effectLst/>
                          <a:latin typeface="Times New Roman" panose="02020603050405020304" pitchFamily="18" charset="0"/>
                          <a:ea typeface="+mn-ea"/>
                          <a:cs typeface="Times New Roman" panose="02020603050405020304" pitchFamily="18" charset="0"/>
                        </a:rPr>
                        <a:t>Radiometrical</a:t>
                      </a:r>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 pre-processing-elimination of striping</a:t>
                      </a:r>
                    </a:p>
                    <a:p>
                      <a:pPr marL="396875" indent="-220663" algn="l" defTabSz="914400" rtl="0" eaLnBrk="1" latinLnBrk="0" hangingPunct="1">
                        <a:spcAft>
                          <a:spcPts val="600"/>
                        </a:spcAft>
                        <a:buAutoNum type="arabicPeriod"/>
                      </a:pPr>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Geometrical mosaicking and rectification-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fit the coordinate system of the map</a:t>
                      </a:r>
                    </a:p>
                    <a:p>
                      <a:pPr marL="396875" indent="-220663" algn="l" defTabSz="914400" rtl="0" eaLnBrk="1" latinLnBrk="0" hangingPunct="1">
                        <a:spcAft>
                          <a:spcPts val="600"/>
                        </a:spcAft>
                        <a:buAutoNum type="arabicPeriod"/>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Image resampling by pixel doubling</a:t>
                      </a:r>
                    </a:p>
                    <a:p>
                      <a:pPr marL="396875" indent="-220663" algn="l" defTabSz="914400" rtl="0" eaLnBrk="1" latinLnBrk="0" hangingPunct="1">
                        <a:spcAft>
                          <a:spcPts val="600"/>
                        </a:spcAft>
                        <a:buAutoNum type="arabicPeriod"/>
                      </a:pPr>
                      <a:r>
                        <a:rPr lang="en-US" sz="1800" dirty="0">
                          <a:latin typeface="Times New Roman" panose="02020603050405020304" pitchFamily="18" charset="0"/>
                          <a:cs typeface="Times New Roman" panose="02020603050405020304" pitchFamily="18" charset="0"/>
                        </a:rPr>
                        <a:t>Relative calibration of detector data </a:t>
                      </a:r>
                    </a:p>
                    <a:p>
                      <a:pPr marL="396875" indent="-220663" algn="l" defTabSz="914400" rtl="0" eaLnBrk="1" latinLnBrk="0" hangingPunct="1">
                        <a:buAutoNum type="arabicPeriod"/>
                      </a:pPr>
                      <a:r>
                        <a:rPr lang="en-US" sz="1800" dirty="0">
                          <a:latin typeface="Times New Roman" panose="02020603050405020304" pitchFamily="18" charset="0"/>
                          <a:cs typeface="Times New Roman" panose="02020603050405020304" pitchFamily="18" charset="0"/>
                        </a:rPr>
                        <a:t>Combination of panchromatic and THEMATIC MAPPER data</a:t>
                      </a:r>
                    </a:p>
                    <a:p>
                      <a:pPr marL="684213" indent="-287338" algn="l" defTabSz="914400" rtl="0" eaLnBrk="1" latinLnBrk="0" hangingPunct="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band replacement, principle component analysis, arithmetic terms, edge integration, color transformation.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4169997400"/>
                  </a:ext>
                </a:extLst>
              </a:tr>
            </a:tbl>
          </a:graphicData>
        </a:graphic>
      </p:graphicFrame>
      <p:sp>
        <p:nvSpPr>
          <p:cNvPr id="2" name="Slide Number Placeholder 1">
            <a:extLst>
              <a:ext uri="{FF2B5EF4-FFF2-40B4-BE49-F238E27FC236}">
                <a16:creationId xmlns:a16="http://schemas.microsoft.com/office/drawing/2014/main" xmlns="" id="{75CAAFFE-E7D5-455A-81FD-6DEEC5D1BAE5}"/>
              </a:ext>
            </a:extLst>
          </p:cNvPr>
          <p:cNvSpPr>
            <a:spLocks noGrp="1"/>
          </p:cNvSpPr>
          <p:nvPr>
            <p:ph type="sldNum" sz="quarter" idx="12"/>
          </p:nvPr>
        </p:nvSpPr>
        <p:spPr/>
        <p:txBody>
          <a:bodyPr/>
          <a:lstStyle/>
          <a:p>
            <a:fld id="{A815690C-8442-432F-9AC0-D5AC1EF802B8}" type="slidenum">
              <a:rPr lang="en-US" smtClean="0"/>
              <a:t>7</a:t>
            </a:fld>
            <a:endParaRPr lang="en-US"/>
          </a:p>
        </p:txBody>
      </p:sp>
      <p:sp>
        <p:nvSpPr>
          <p:cNvPr id="5" name="TextBox 4">
            <a:extLst>
              <a:ext uri="{FF2B5EF4-FFF2-40B4-BE49-F238E27FC236}">
                <a16:creationId xmlns:a16="http://schemas.microsoft.com/office/drawing/2014/main" xmlns="" id="{856B5003-E311-42A8-BDC0-7DE71A2AD787}"/>
              </a:ext>
            </a:extLst>
          </p:cNvPr>
          <p:cNvSpPr txBox="1"/>
          <p:nvPr/>
        </p:nvSpPr>
        <p:spPr>
          <a:xfrm>
            <a:off x="880366" y="135233"/>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Pre-processing of Sensor imagery (</a:t>
            </a:r>
            <a:r>
              <a:rPr lang="en-GB" b="1" dirty="0">
                <a:solidFill>
                  <a:srgbClr val="0033CC"/>
                </a:solidFill>
                <a:latin typeface="Times New Roman" panose="02020603050405020304" pitchFamily="18" charset="0"/>
                <a:cs typeface="Times New Roman" panose="02020603050405020304" pitchFamily="18" charset="0"/>
              </a:rPr>
              <a:t>Multispectral Broadband</a:t>
            </a:r>
            <a:r>
              <a:rPr lang="en-GB" sz="2400" b="1" dirty="0">
                <a:latin typeface="Times New Roman" panose="02020603050405020304" pitchFamily="18" charset="0"/>
                <a:cs typeface="Times New Roman" panose="02020603050405020304" pitchFamily="18" charset="0"/>
              </a:rPr>
              <a:t>)</a:t>
            </a:r>
          </a:p>
        </p:txBody>
      </p:sp>
      <p:graphicFrame>
        <p:nvGraphicFramePr>
          <p:cNvPr id="3" name="Table 2">
            <a:extLst>
              <a:ext uri="{FF2B5EF4-FFF2-40B4-BE49-F238E27FC236}">
                <a16:creationId xmlns:a16="http://schemas.microsoft.com/office/drawing/2014/main" xmlns="" id="{E6FE1E3C-18C4-4282-AF71-56F0EC9BEE6F}"/>
              </a:ext>
            </a:extLst>
          </p:cNvPr>
          <p:cNvGraphicFramePr>
            <a:graphicFrameLocks noGrp="1"/>
          </p:cNvGraphicFramePr>
          <p:nvPr>
            <p:extLst>
              <p:ext uri="{D42A27DB-BD31-4B8C-83A1-F6EECF244321}">
                <p14:modId xmlns:p14="http://schemas.microsoft.com/office/powerpoint/2010/main" val="1353154626"/>
              </p:ext>
            </p:extLst>
          </p:nvPr>
        </p:nvGraphicFramePr>
        <p:xfrm>
          <a:off x="508000" y="4830621"/>
          <a:ext cx="11009745" cy="1728182"/>
        </p:xfrm>
        <a:graphic>
          <a:graphicData uri="http://schemas.openxmlformats.org/drawingml/2006/table">
            <a:tbl>
              <a:tblPr firstRow="1" bandRow="1">
                <a:tableStyleId>{5C22544A-7EE6-4342-B048-85BDC9FD1C3A}</a:tableStyleId>
              </a:tblPr>
              <a:tblGrid>
                <a:gridCol w="11009745">
                  <a:extLst>
                    <a:ext uri="{9D8B030D-6E8A-4147-A177-3AD203B41FA5}">
                      <a16:colId xmlns:a16="http://schemas.microsoft.com/office/drawing/2014/main" xmlns="" val="2198599405"/>
                    </a:ext>
                  </a:extLst>
                </a:gridCol>
              </a:tblGrid>
              <a:tr h="458809">
                <a:tc>
                  <a:txBody>
                    <a:bodyPr/>
                    <a:lstStyle/>
                    <a:p>
                      <a:r>
                        <a:rPr lang="en-US" sz="2400" dirty="0">
                          <a:latin typeface="Times New Roman" panose="02020603050405020304" pitchFamily="18" charset="0"/>
                          <a:cs typeface="Times New Roman" panose="02020603050405020304" pitchFamily="18" charset="0"/>
                        </a:rPr>
                        <a:t>MODIS</a:t>
                      </a:r>
                    </a:p>
                  </a:txBody>
                  <a:tcPr>
                    <a:solidFill>
                      <a:srgbClr val="006666"/>
                    </a:solidFill>
                  </a:tcPr>
                </a:tc>
                <a:extLst>
                  <a:ext uri="{0D108BD9-81ED-4DB2-BD59-A6C34878D82A}">
                    <a16:rowId xmlns:a16="http://schemas.microsoft.com/office/drawing/2014/main" xmlns="" val="2953520777"/>
                  </a:ext>
                </a:extLst>
              </a:tr>
              <a:tr h="1269373">
                <a:tc>
                  <a:txBody>
                    <a:bodyPr/>
                    <a:lstStyle/>
                    <a:p>
                      <a:pPr marL="171450" indent="-171450">
                        <a:spcAft>
                          <a:spcPts val="6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Modis data are transferred from the </a:t>
                      </a:r>
                      <a:r>
                        <a:rPr lang="en-US" sz="1800" dirty="0" smtClean="0">
                          <a:latin typeface="Times New Roman" panose="02020603050405020304" pitchFamily="18" charset="0"/>
                          <a:cs typeface="Times New Roman" panose="02020603050405020304" pitchFamily="18" charset="0"/>
                        </a:rPr>
                        <a:t>spacecraft </a:t>
                      </a:r>
                      <a:r>
                        <a:rPr lang="en-US" sz="1800" dirty="0">
                          <a:latin typeface="Times New Roman" panose="02020603050405020304" pitchFamily="18" charset="0"/>
                          <a:cs typeface="Times New Roman" panose="02020603050405020304" pitchFamily="18" charset="0"/>
                        </a:rPr>
                        <a:t>to the ground station via Tracking and Data Relay Satellite System. The data are then sent to the Earth Observing System (EOS) data and Operating system (EDOS).</a:t>
                      </a:r>
                    </a:p>
                    <a:p>
                      <a:pPr marL="171450" indent="-1714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Level 1A, Level 1B, geolocation and cloud mask products and the high level MODIS land and atmosphere products are produced by the MODIS Adaptive Processing System, and then </a:t>
                      </a:r>
                      <a:r>
                        <a:rPr lang="en-US" sz="1800" dirty="0" smtClean="0">
                          <a:latin typeface="Times New Roman" panose="02020603050405020304" pitchFamily="18" charset="0"/>
                          <a:cs typeface="Times New Roman" panose="02020603050405020304" pitchFamily="18" charset="0"/>
                        </a:rPr>
                        <a:t>the data are </a:t>
                      </a:r>
                      <a:r>
                        <a:rPr lang="en-US" sz="1800" dirty="0">
                          <a:latin typeface="Times New Roman" panose="02020603050405020304" pitchFamily="18" charset="0"/>
                          <a:cs typeface="Times New Roman" panose="02020603050405020304" pitchFamily="18" charset="0"/>
                        </a:rPr>
                        <a:t>parceled out.  </a:t>
                      </a:r>
                    </a:p>
                  </a:txBody>
                  <a:tcPr>
                    <a:solidFill>
                      <a:srgbClr val="CDFFEB"/>
                    </a:solidFill>
                  </a:tcPr>
                </a:tc>
                <a:extLst>
                  <a:ext uri="{0D108BD9-81ED-4DB2-BD59-A6C34878D82A}">
                    <a16:rowId xmlns:a16="http://schemas.microsoft.com/office/drawing/2014/main" xmlns="" val="717990357"/>
                  </a:ext>
                </a:extLst>
              </a:tr>
            </a:tbl>
          </a:graphicData>
        </a:graphic>
      </p:graphicFrame>
    </p:spTree>
    <p:extLst>
      <p:ext uri="{BB962C8B-B14F-4D97-AF65-F5344CB8AC3E}">
        <p14:creationId xmlns:p14="http://schemas.microsoft.com/office/powerpoint/2010/main" val="369919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5">
            <a:extLst>
              <a:ext uri="{FF2B5EF4-FFF2-40B4-BE49-F238E27FC236}">
                <a16:creationId xmlns:a16="http://schemas.microsoft.com/office/drawing/2014/main" xmlns="" id="{C35CE352-F8F6-4DE9-B37A-0908FD68D14B}"/>
              </a:ext>
            </a:extLst>
          </p:cNvPr>
          <p:cNvGraphicFramePr>
            <a:graphicFrameLocks noGrp="1"/>
          </p:cNvGraphicFramePr>
          <p:nvPr>
            <p:extLst>
              <p:ext uri="{D42A27DB-BD31-4B8C-83A1-F6EECF244321}">
                <p14:modId xmlns:p14="http://schemas.microsoft.com/office/powerpoint/2010/main" val="2511236240"/>
              </p:ext>
            </p:extLst>
          </p:nvPr>
        </p:nvGraphicFramePr>
        <p:xfrm>
          <a:off x="365760" y="676657"/>
          <a:ext cx="11503152" cy="5952743"/>
        </p:xfrm>
        <a:graphic>
          <a:graphicData uri="http://schemas.openxmlformats.org/drawingml/2006/table">
            <a:tbl>
              <a:tblPr firstRow="1" bandRow="1">
                <a:tableStyleId>{5C22544A-7EE6-4342-B048-85BDC9FD1C3A}</a:tableStyleId>
              </a:tblPr>
              <a:tblGrid>
                <a:gridCol w="11503152">
                  <a:extLst>
                    <a:ext uri="{9D8B030D-6E8A-4147-A177-3AD203B41FA5}">
                      <a16:colId xmlns:a16="http://schemas.microsoft.com/office/drawing/2014/main" xmlns="" val="289618779"/>
                    </a:ext>
                  </a:extLst>
                </a:gridCol>
              </a:tblGrid>
              <a:tr h="458388">
                <a:tc>
                  <a:txBody>
                    <a:bodyPr/>
                    <a:lstStyle/>
                    <a:p>
                      <a:r>
                        <a:rPr lang="en-US" sz="2400" dirty="0" err="1">
                          <a:latin typeface="Times New Roman" panose="02020603050405020304" pitchFamily="18" charset="0"/>
                          <a:cs typeface="Times New Roman" panose="02020603050405020304" pitchFamily="18" charset="0"/>
                        </a:rPr>
                        <a:t>QuickBird</a:t>
                      </a:r>
                      <a:endParaRPr lang="en-US" sz="2400" dirty="0">
                        <a:latin typeface="Times New Roman" panose="02020603050405020304" pitchFamily="18" charset="0"/>
                        <a:cs typeface="Times New Roman" panose="02020603050405020304" pitchFamily="18" charset="0"/>
                      </a:endParaRPr>
                    </a:p>
                  </a:txBody>
                  <a:tcPr>
                    <a:solidFill>
                      <a:srgbClr val="669900"/>
                    </a:solidFill>
                  </a:tcPr>
                </a:tc>
                <a:extLst>
                  <a:ext uri="{0D108BD9-81ED-4DB2-BD59-A6C34878D82A}">
                    <a16:rowId xmlns:a16="http://schemas.microsoft.com/office/drawing/2014/main" xmlns="" val="3390498018"/>
                  </a:ext>
                </a:extLst>
              </a:tr>
              <a:tr h="1446629">
                <a:tc>
                  <a:txBody>
                    <a:bodyPr/>
                    <a:lstStyle/>
                    <a:p>
                      <a:r>
                        <a:rPr lang="en-US" sz="1700" dirty="0" err="1">
                          <a:latin typeface="Times New Roman" panose="02020603050405020304" pitchFamily="18" charset="0"/>
                          <a:cs typeface="Times New Roman" panose="02020603050405020304" pitchFamily="18" charset="0"/>
                        </a:rPr>
                        <a:t>QuickBird</a:t>
                      </a:r>
                      <a:r>
                        <a:rPr lang="en-US" sz="1700" dirty="0">
                          <a:latin typeface="Times New Roman" panose="02020603050405020304" pitchFamily="18" charset="0"/>
                          <a:cs typeface="Times New Roman" panose="02020603050405020304" pitchFamily="18" charset="0"/>
                        </a:rPr>
                        <a:t> offers satellite images in three basic products</a:t>
                      </a:r>
                    </a:p>
                    <a:p>
                      <a:pPr marL="342900" indent="-342900">
                        <a:buAutoNum type="arabicPeriod"/>
                      </a:pPr>
                      <a:r>
                        <a:rPr lang="en-US" sz="1700" dirty="0">
                          <a:latin typeface="Times New Roman" panose="02020603050405020304" pitchFamily="18" charset="0"/>
                          <a:cs typeface="Times New Roman" panose="02020603050405020304" pitchFamily="18" charset="0"/>
                        </a:rPr>
                        <a:t>Basic ( corrections for elimination of the radiometric and sensor distortion are made)</a:t>
                      </a:r>
                    </a:p>
                    <a:p>
                      <a:pPr marL="342900" indent="-342900">
                        <a:buAutoNum type="arabicPeriod"/>
                      </a:pPr>
                      <a:r>
                        <a:rPr lang="en-US" sz="1700" dirty="0">
                          <a:latin typeface="Times New Roman" panose="02020603050405020304" pitchFamily="18" charset="0"/>
                          <a:cs typeface="Times New Roman" panose="02020603050405020304" pitchFamily="18" charset="0"/>
                        </a:rPr>
                        <a:t>Standard (corrected with radiometric, sensor, and platform-induced distortions and the topographic distortion, using the GTOPO30 digital elevation model. The image is georeferenced and is made in a pre-set cartographic projection) and</a:t>
                      </a:r>
                    </a:p>
                    <a:p>
                      <a:pPr marL="342900" indent="-342900">
                        <a:buAutoNum type="arabicPeriod"/>
                      </a:pPr>
                      <a:r>
                        <a:rPr lang="en-US" sz="1700" dirty="0">
                          <a:latin typeface="Times New Roman" panose="02020603050405020304" pitchFamily="18" charset="0"/>
                          <a:cs typeface="Times New Roman" panose="02020603050405020304" pitchFamily="18" charset="0"/>
                        </a:rPr>
                        <a:t>Orthorectified (corrected for radiometric, sensor and topographic distortion.).</a:t>
                      </a:r>
                    </a:p>
                  </a:txBody>
                  <a:tcPr/>
                </a:tc>
                <a:extLst>
                  <a:ext uri="{0D108BD9-81ED-4DB2-BD59-A6C34878D82A}">
                    <a16:rowId xmlns:a16="http://schemas.microsoft.com/office/drawing/2014/main" xmlns="" val="1066875711"/>
                  </a:ext>
                </a:extLst>
              </a:tr>
              <a:tr h="1466842">
                <a:tc>
                  <a:txBody>
                    <a:bodyPr/>
                    <a:lstStyle/>
                    <a:p>
                      <a:r>
                        <a:rPr lang="en-US" sz="1700" dirty="0">
                          <a:latin typeface="Times New Roman" panose="02020603050405020304" pitchFamily="18" charset="0"/>
                          <a:cs typeface="Times New Roman" panose="02020603050405020304" pitchFamily="18" charset="0"/>
                        </a:rPr>
                        <a:t>counteracting atmospheric influences, input parameters are either taken from </a:t>
                      </a:r>
                    </a:p>
                    <a:p>
                      <a:pPr marL="342900" indent="-342900">
                        <a:buAutoNum type="arabicPeriod"/>
                      </a:pPr>
                      <a:r>
                        <a:rPr lang="en-US" sz="1700" dirty="0">
                          <a:latin typeface="Times New Roman" panose="02020603050405020304" pitchFamily="18" charset="0"/>
                          <a:cs typeface="Times New Roman" panose="02020603050405020304" pitchFamily="18" charset="0"/>
                        </a:rPr>
                        <a:t>the recording conditions (e.g. sun and satellite angles, date, mean terrain height) or</a:t>
                      </a:r>
                    </a:p>
                    <a:p>
                      <a:pPr marL="342900" indent="-342900">
                        <a:buAutoNum type="arabicPeriod"/>
                      </a:pPr>
                      <a:r>
                        <a:rPr lang="en-US" sz="1700" dirty="0">
                          <a:latin typeface="Times New Roman" panose="02020603050405020304" pitchFamily="18" charset="0"/>
                          <a:cs typeface="Times New Roman" panose="02020603050405020304" pitchFamily="18" charset="0"/>
                        </a:rPr>
                        <a:t>estimated by the implemented tool Spectra (atmosphere type, aerosol type, scene visibility).</a:t>
                      </a:r>
                    </a:p>
                    <a:p>
                      <a:pPr marL="342900" indent="-342900">
                        <a:buAutoNum type="arabicPeriod"/>
                      </a:pPr>
                      <a:r>
                        <a:rPr lang="en-US" sz="1700" dirty="0">
                          <a:latin typeface="Times New Roman" panose="02020603050405020304" pitchFamily="18" charset="0"/>
                          <a:cs typeface="Times New Roman" panose="02020603050405020304" pitchFamily="18" charset="0"/>
                        </a:rPr>
                        <a:t>Orographic effects are modelled using a digital elevation model (DEM) </a:t>
                      </a:r>
                    </a:p>
                    <a:p>
                      <a:pPr marL="342900" indent="-342900">
                        <a:buAutoNum type="arabicPeriod"/>
                      </a:pPr>
                      <a:r>
                        <a:rPr lang="en-US" sz="1700" dirty="0">
                          <a:latin typeface="Times New Roman" panose="02020603050405020304" pitchFamily="18" charset="0"/>
                          <a:cs typeface="Times New Roman" panose="02020603050405020304" pitchFamily="18" charset="0"/>
                        </a:rPr>
                        <a:t>ERDAS Imagine includes orographic correction. </a:t>
                      </a:r>
                    </a:p>
                  </a:txBody>
                  <a:tcPr/>
                </a:tc>
                <a:extLst>
                  <a:ext uri="{0D108BD9-81ED-4DB2-BD59-A6C34878D82A}">
                    <a16:rowId xmlns:a16="http://schemas.microsoft.com/office/drawing/2014/main" xmlns="" val="4169997400"/>
                  </a:ext>
                </a:extLst>
              </a:tr>
              <a:tr h="1389075">
                <a:tc>
                  <a:txBody>
                    <a:bodyPr/>
                    <a:lstStyle/>
                    <a:p>
                      <a:r>
                        <a:rPr lang="en-US" sz="1700" dirty="0" err="1">
                          <a:latin typeface="Times New Roman" panose="02020603050405020304" pitchFamily="18" charset="0"/>
                          <a:cs typeface="Times New Roman" panose="02020603050405020304" pitchFamily="18" charset="0"/>
                        </a:rPr>
                        <a:t>QuickBird</a:t>
                      </a:r>
                      <a:r>
                        <a:rPr lang="en-US" sz="1700" dirty="0">
                          <a:latin typeface="Times New Roman" panose="02020603050405020304" pitchFamily="18" charset="0"/>
                          <a:cs typeface="Times New Roman" panose="02020603050405020304" pitchFamily="18" charset="0"/>
                        </a:rPr>
                        <a:t> offers satellite images in three basic products</a:t>
                      </a:r>
                    </a:p>
                    <a:p>
                      <a:pPr marL="342900" indent="-342900">
                        <a:buAutoNum type="arabicPeriod"/>
                      </a:pPr>
                      <a:r>
                        <a:rPr lang="en-US" sz="1700" dirty="0">
                          <a:latin typeface="Times New Roman" panose="02020603050405020304" pitchFamily="18" charset="0"/>
                          <a:cs typeface="Times New Roman" panose="02020603050405020304" pitchFamily="18" charset="0"/>
                        </a:rPr>
                        <a:t>Basic ( corrections for elimination of the radiometric and sensor distortion are made)</a:t>
                      </a:r>
                    </a:p>
                    <a:p>
                      <a:pPr marL="342900" indent="-342900">
                        <a:buAutoNum type="arabicPeriod"/>
                      </a:pPr>
                      <a:r>
                        <a:rPr lang="en-US" sz="1700" dirty="0">
                          <a:latin typeface="Times New Roman" panose="02020603050405020304" pitchFamily="18" charset="0"/>
                          <a:cs typeface="Times New Roman" panose="02020603050405020304" pitchFamily="18" charset="0"/>
                        </a:rPr>
                        <a:t>Standard (corrected with radiometric, sensor, and platform-induced distortions and the topographic distortion, using the GTOPO30 digital elevation model. The image is georeferenced and is made in a pre-set cartographic projection) and</a:t>
                      </a:r>
                    </a:p>
                    <a:p>
                      <a:pPr marL="342900" indent="-342900">
                        <a:buAutoNum type="arabicPeriod"/>
                      </a:pPr>
                      <a:r>
                        <a:rPr lang="en-US" sz="1700" dirty="0">
                          <a:latin typeface="Times New Roman" panose="02020603050405020304" pitchFamily="18" charset="0"/>
                          <a:cs typeface="Times New Roman" panose="02020603050405020304" pitchFamily="18" charset="0"/>
                        </a:rPr>
                        <a:t>Orthorectified (corrected for radiometric, sensor and topographic distortion.).</a:t>
                      </a:r>
                    </a:p>
                  </a:txBody>
                  <a:tcPr/>
                </a:tc>
                <a:extLst>
                  <a:ext uri="{0D108BD9-81ED-4DB2-BD59-A6C34878D82A}">
                    <a16:rowId xmlns:a16="http://schemas.microsoft.com/office/drawing/2014/main" xmlns="" val="741023584"/>
                  </a:ext>
                </a:extLst>
              </a:tr>
              <a:tr h="11918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700" b="0" i="0" kern="1200" dirty="0">
                          <a:solidFill>
                            <a:schemeClr val="dk1"/>
                          </a:solidFill>
                          <a:effectLst/>
                          <a:latin typeface="Times New Roman" panose="02020603050405020304" pitchFamily="18" charset="0"/>
                          <a:ea typeface="+mn-ea"/>
                          <a:cs typeface="Times New Roman" panose="02020603050405020304" pitchFamily="18" charset="0"/>
                        </a:rPr>
                        <a:t>From Standard products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700" dirty="0">
                          <a:latin typeface="Times New Roman" panose="02020603050405020304" pitchFamily="18" charset="0"/>
                          <a:cs typeface="Times New Roman" panose="02020603050405020304" pitchFamily="18" charset="0"/>
                        </a:rPr>
                        <a:t>Atmospheric corrections (ATCOR, Richter 1996, tool for an interactive atm. correction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700" dirty="0">
                          <a:latin typeface="Times New Roman" panose="02020603050405020304" pitchFamily="18" charset="0"/>
                          <a:cs typeface="Times New Roman" panose="02020603050405020304" pitchFamily="18" charset="0"/>
                        </a:rPr>
                        <a:t>Correction orographic influences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anose="02020603050405020304" pitchFamily="18" charset="0"/>
                          <a:cs typeface="Times New Roman" panose="02020603050405020304" pitchFamily="18" charset="0"/>
                        </a:rPr>
                        <a:t>Need for homogeneous image mosaic.</a:t>
                      </a:r>
                    </a:p>
                  </a:txBody>
                  <a:tcPr/>
                </a:tc>
                <a:extLst>
                  <a:ext uri="{0D108BD9-81ED-4DB2-BD59-A6C34878D82A}">
                    <a16:rowId xmlns:a16="http://schemas.microsoft.com/office/drawing/2014/main" xmlns="" val="3881309538"/>
                  </a:ext>
                </a:extLst>
              </a:tr>
            </a:tbl>
          </a:graphicData>
        </a:graphic>
      </p:graphicFrame>
      <p:sp>
        <p:nvSpPr>
          <p:cNvPr id="2" name="Slide Number Placeholder 1">
            <a:extLst>
              <a:ext uri="{FF2B5EF4-FFF2-40B4-BE49-F238E27FC236}">
                <a16:creationId xmlns:a16="http://schemas.microsoft.com/office/drawing/2014/main" xmlns="" id="{75CAAFFE-E7D5-455A-81FD-6DEEC5D1BAE5}"/>
              </a:ext>
            </a:extLst>
          </p:cNvPr>
          <p:cNvSpPr>
            <a:spLocks noGrp="1"/>
          </p:cNvSpPr>
          <p:nvPr>
            <p:ph type="sldNum" sz="quarter" idx="12"/>
          </p:nvPr>
        </p:nvSpPr>
        <p:spPr/>
        <p:txBody>
          <a:bodyPr/>
          <a:lstStyle/>
          <a:p>
            <a:fld id="{A815690C-8442-432F-9AC0-D5AC1EF802B8}" type="slidenum">
              <a:rPr lang="en-US" smtClean="0"/>
              <a:t>8</a:t>
            </a:fld>
            <a:endParaRPr lang="en-US"/>
          </a:p>
        </p:txBody>
      </p:sp>
      <p:sp>
        <p:nvSpPr>
          <p:cNvPr id="6" name="TextBox 5">
            <a:extLst>
              <a:ext uri="{FF2B5EF4-FFF2-40B4-BE49-F238E27FC236}">
                <a16:creationId xmlns:a16="http://schemas.microsoft.com/office/drawing/2014/main" xmlns="" id="{67F38728-AAF1-4964-94FD-CB4112F8580D}"/>
              </a:ext>
            </a:extLst>
          </p:cNvPr>
          <p:cNvSpPr txBox="1"/>
          <p:nvPr/>
        </p:nvSpPr>
        <p:spPr>
          <a:xfrm>
            <a:off x="880366" y="135233"/>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Pre-processing of Sensor imagery (</a:t>
            </a:r>
            <a:r>
              <a:rPr lang="en-GB" b="1" dirty="0">
                <a:solidFill>
                  <a:srgbClr val="0033CC"/>
                </a:solidFill>
                <a:latin typeface="Times New Roman" panose="02020603050405020304" pitchFamily="18" charset="0"/>
                <a:cs typeface="Times New Roman" panose="02020603050405020304" pitchFamily="18" charset="0"/>
              </a:rPr>
              <a:t>Multispectral Broadband</a:t>
            </a:r>
            <a:r>
              <a:rPr lang="en-GB"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7948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5CAAFFE-E7D5-455A-81FD-6DEEC5D1BAE5}"/>
              </a:ext>
            </a:extLst>
          </p:cNvPr>
          <p:cNvSpPr>
            <a:spLocks noGrp="1"/>
          </p:cNvSpPr>
          <p:nvPr>
            <p:ph type="sldNum" sz="quarter" idx="12"/>
          </p:nvPr>
        </p:nvSpPr>
        <p:spPr/>
        <p:txBody>
          <a:bodyPr/>
          <a:lstStyle/>
          <a:p>
            <a:fld id="{A815690C-8442-432F-9AC0-D5AC1EF802B8}" type="slidenum">
              <a:rPr lang="en-US" smtClean="0"/>
              <a:t>9</a:t>
            </a:fld>
            <a:endParaRPr lang="en-US"/>
          </a:p>
        </p:txBody>
      </p:sp>
      <p:graphicFrame>
        <p:nvGraphicFramePr>
          <p:cNvPr id="3" name="Table 2">
            <a:extLst>
              <a:ext uri="{FF2B5EF4-FFF2-40B4-BE49-F238E27FC236}">
                <a16:creationId xmlns:a16="http://schemas.microsoft.com/office/drawing/2014/main" xmlns="" id="{0472AEBF-2098-42BD-A3A4-6BD807B188DE}"/>
              </a:ext>
            </a:extLst>
          </p:cNvPr>
          <p:cNvGraphicFramePr>
            <a:graphicFrameLocks noGrp="1"/>
          </p:cNvGraphicFramePr>
          <p:nvPr>
            <p:extLst>
              <p:ext uri="{D42A27DB-BD31-4B8C-83A1-F6EECF244321}">
                <p14:modId xmlns:p14="http://schemas.microsoft.com/office/powerpoint/2010/main" val="4157468496"/>
              </p:ext>
            </p:extLst>
          </p:nvPr>
        </p:nvGraphicFramePr>
        <p:xfrm>
          <a:off x="466165" y="1126368"/>
          <a:ext cx="11313459" cy="4210359"/>
        </p:xfrm>
        <a:graphic>
          <a:graphicData uri="http://schemas.openxmlformats.org/drawingml/2006/table">
            <a:tbl>
              <a:tblPr firstRow="1" bandRow="1">
                <a:tableStyleId>{5C22544A-7EE6-4342-B048-85BDC9FD1C3A}</a:tableStyleId>
              </a:tblPr>
              <a:tblGrid>
                <a:gridCol w="11313459">
                  <a:extLst>
                    <a:ext uri="{9D8B030D-6E8A-4147-A177-3AD203B41FA5}">
                      <a16:colId xmlns:a16="http://schemas.microsoft.com/office/drawing/2014/main" xmlns="" val="1420013671"/>
                    </a:ext>
                  </a:extLst>
                </a:gridCol>
              </a:tblGrid>
              <a:tr h="334411">
                <a:tc>
                  <a:txBody>
                    <a:bodyPr/>
                    <a:lstStyle/>
                    <a:p>
                      <a:pPr algn="l"/>
                      <a:r>
                        <a:rPr lang="en-US" sz="2400" dirty="0">
                          <a:latin typeface="Times New Roman" panose="02020603050405020304" pitchFamily="18" charset="0"/>
                          <a:cs typeface="Times New Roman" panose="02020603050405020304" pitchFamily="18" charset="0"/>
                        </a:rPr>
                        <a:t>SPOT</a:t>
                      </a:r>
                    </a:p>
                  </a:txBody>
                  <a:tcPr>
                    <a:solidFill>
                      <a:srgbClr val="660066"/>
                    </a:solidFill>
                  </a:tcPr>
                </a:tc>
                <a:extLst>
                  <a:ext uri="{0D108BD9-81ED-4DB2-BD59-A6C34878D82A}">
                    <a16:rowId xmlns:a16="http://schemas.microsoft.com/office/drawing/2014/main" xmlns="" val="1938064752"/>
                  </a:ext>
                </a:extLst>
              </a:tr>
              <a:tr h="369879">
                <a:tc>
                  <a:txBody>
                    <a:bodyPr/>
                    <a:lstStyle/>
                    <a:p>
                      <a:pPr marL="403225" marR="0" lvl="0" indent="-403225"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1. Level-0 is compressed raw data.</a:t>
                      </a:r>
                    </a:p>
                  </a:txBody>
                  <a:tcPr/>
                </a:tc>
                <a:extLst>
                  <a:ext uri="{0D108BD9-81ED-4DB2-BD59-A6C34878D82A}">
                    <a16:rowId xmlns:a16="http://schemas.microsoft.com/office/drawing/2014/main" xmlns="" val="3565316298"/>
                  </a:ext>
                </a:extLst>
              </a:tr>
              <a:tr h="369879">
                <a:tc>
                  <a:txBody>
                    <a:bodyPr/>
                    <a:lstStyle/>
                    <a:p>
                      <a:pPr marL="287338" marR="0" lvl="0" indent="-287338"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 Level 1A: Radiometric correction of distortions due to differences in sensitivity of the elementary detectors of the viewing instrument. Intended for users who wish to do their own geometric image processing.</a:t>
                      </a:r>
                    </a:p>
                  </a:txBody>
                  <a:tcPr/>
                </a:tc>
                <a:extLst>
                  <a:ext uri="{0D108BD9-81ED-4DB2-BD59-A6C34878D82A}">
                    <a16:rowId xmlns:a16="http://schemas.microsoft.com/office/drawing/2014/main" xmlns="" val="2066147336"/>
                  </a:ext>
                </a:extLst>
              </a:tr>
              <a:tr h="369879">
                <a:tc>
                  <a:txBody>
                    <a:bodyPr/>
                    <a:lstStyle/>
                    <a:p>
                      <a:pPr marL="233363" indent="-233363"/>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3. Level 1B: Radiometric correction identical to that of level 1A. Geometric correction of systematic effects (panoramic effect, Earth curvature and rotation). Internal distortions of the image are corrected for measuring distances, angles and surface areas. Specially designed product for photo-interpreting and thematic studies.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88629923"/>
                  </a:ext>
                </a:extLst>
              </a:tr>
              <a:tr h="369879">
                <a:tc>
                  <a:txBody>
                    <a:body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4. Level 2A: Radiometric correction identical to that of level 1A. Geometrical correction done in a standard cartographic projection (UTM WGS84 by default) not tied to ground control points. Allowing for possible differences in location, this product is used to combine the image with geographical information of various types (vectors, raster maps and other satellite images).</a:t>
                      </a:r>
                    </a:p>
                  </a:txBody>
                  <a:tcPr/>
                </a:tc>
                <a:extLst>
                  <a:ext uri="{0D108BD9-81ED-4DB2-BD59-A6C34878D82A}">
                    <a16:rowId xmlns:a16="http://schemas.microsoft.com/office/drawing/2014/main" xmlns="" val="3387170290"/>
                  </a:ext>
                </a:extLst>
              </a:tr>
              <a:tr h="369879">
                <a:tc>
                  <a:txBody>
                    <a:body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5. Level 3 (Ortho): Map projection based on ground control points and a DEM based on Reference3D data to eliminate distortions due to relief.</a:t>
                      </a:r>
                    </a:p>
                  </a:txBody>
                  <a:tcPr/>
                </a:tc>
                <a:extLst>
                  <a:ext uri="{0D108BD9-81ED-4DB2-BD59-A6C34878D82A}">
                    <a16:rowId xmlns:a16="http://schemas.microsoft.com/office/drawing/2014/main" xmlns="" val="60607273"/>
                  </a:ext>
                </a:extLst>
              </a:tr>
            </a:tbl>
          </a:graphicData>
        </a:graphic>
      </p:graphicFrame>
      <p:sp>
        <p:nvSpPr>
          <p:cNvPr id="6" name="TextBox 5">
            <a:extLst>
              <a:ext uri="{FF2B5EF4-FFF2-40B4-BE49-F238E27FC236}">
                <a16:creationId xmlns:a16="http://schemas.microsoft.com/office/drawing/2014/main" xmlns="" id="{67F38728-AAF1-4964-94FD-CB4112F8580D}"/>
              </a:ext>
            </a:extLst>
          </p:cNvPr>
          <p:cNvSpPr txBox="1"/>
          <p:nvPr/>
        </p:nvSpPr>
        <p:spPr>
          <a:xfrm>
            <a:off x="880366" y="135233"/>
            <a:ext cx="10431261" cy="461665"/>
          </a:xfrm>
          <a:prstGeom prst="rect">
            <a:avLst/>
          </a:prstGeom>
          <a:noFill/>
        </p:spPr>
        <p:txBody>
          <a:bodyPr wrap="square">
            <a:spAutoFit/>
          </a:bodyPr>
          <a:lstStyle/>
          <a:p>
            <a:pPr algn="ctr"/>
            <a:r>
              <a:rPr lang="en-GB" sz="2400" b="1" dirty="0">
                <a:latin typeface="Times New Roman" panose="02020603050405020304" pitchFamily="18" charset="0"/>
                <a:cs typeface="Times New Roman" panose="02020603050405020304" pitchFamily="18" charset="0"/>
              </a:rPr>
              <a:t>Pre-processing of Sensor imagery (</a:t>
            </a:r>
            <a:r>
              <a:rPr lang="en-GB" b="1" dirty="0">
                <a:solidFill>
                  <a:srgbClr val="0033CC"/>
                </a:solidFill>
                <a:latin typeface="Times New Roman" panose="02020603050405020304" pitchFamily="18" charset="0"/>
                <a:cs typeface="Times New Roman" panose="02020603050405020304" pitchFamily="18" charset="0"/>
              </a:rPr>
              <a:t>Multispectral Broadband</a:t>
            </a:r>
            <a:r>
              <a:rPr lang="en-GB"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8559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2597</Words>
  <Application>Microsoft Office PowerPoint</Application>
  <PresentationFormat>Widescreen</PresentationFormat>
  <Paragraphs>361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shohel ovro</dc:creator>
  <cp:lastModifiedBy>hp</cp:lastModifiedBy>
  <cp:revision>125</cp:revision>
  <dcterms:created xsi:type="dcterms:W3CDTF">2021-11-25T10:26:16Z</dcterms:created>
  <dcterms:modified xsi:type="dcterms:W3CDTF">2021-12-07T07:52:47Z</dcterms:modified>
</cp:coreProperties>
</file>