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0" r:id="rId3"/>
    <p:sldId id="261" r:id="rId4"/>
    <p:sldId id="262" r:id="rId5"/>
    <p:sldId id="264" r:id="rId6"/>
    <p:sldId id="271" r:id="rId7"/>
    <p:sldId id="272" r:id="rId8"/>
    <p:sldId id="273" r:id="rId9"/>
    <p:sldId id="257" r:id="rId10"/>
    <p:sldId id="268" r:id="rId11"/>
    <p:sldId id="269" r:id="rId12"/>
    <p:sldId id="270" r:id="rId13"/>
    <p:sldId id="265" r:id="rId14"/>
    <p:sldId id="263" r:id="rId15"/>
    <p:sldId id="25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21D429-4CB8-46A5-A684-30427E3E49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9119CC7-7A0A-446F-882C-3345CB4BBB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3CABC-75A7-48CB-94D0-977DCB44C3F5}" type="datetimeFigureOut">
              <a:rPr lang="en-US" smtClean="0"/>
              <a:t>28-Nov-21</a:t>
            </a:fld>
            <a:endParaRPr lang="en-US"/>
          </a:p>
        </p:txBody>
      </p:sp>
      <p:sp>
        <p:nvSpPr>
          <p:cNvPr id="4" name="Footer Placeholder 3">
            <a:extLst>
              <a:ext uri="{FF2B5EF4-FFF2-40B4-BE49-F238E27FC236}">
                <a16:creationId xmlns:a16="http://schemas.microsoft.com/office/drawing/2014/main" id="{67B14923-929C-4CEB-B353-48075559FA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874269-9984-4523-AC2D-CB0F77E515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6FC8F-32FF-4E6F-BB89-16544B570FAC}" type="slidenum">
              <a:rPr lang="en-US" smtClean="0"/>
              <a:t>‹#›</a:t>
            </a:fld>
            <a:endParaRPr lang="en-US"/>
          </a:p>
        </p:txBody>
      </p:sp>
    </p:spTree>
    <p:extLst>
      <p:ext uri="{BB962C8B-B14F-4D97-AF65-F5344CB8AC3E}">
        <p14:creationId xmlns:p14="http://schemas.microsoft.com/office/powerpoint/2010/main" val="355251533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6E602-5BBB-4645-AD72-B962FC6C017A}" type="datetimeFigureOut">
              <a:rPr lang="en-US" smtClean="0"/>
              <a:t>28-Nov-21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B2ACD-A443-4071-A8E1-F8585AA4FDA7}" type="slidenum">
              <a:rPr lang="en-US" smtClean="0"/>
              <a:t>‹#›</a:t>
            </a:fld>
            <a:endParaRPr lang="en-US"/>
          </a:p>
        </p:txBody>
      </p:sp>
    </p:spTree>
    <p:extLst>
      <p:ext uri="{BB962C8B-B14F-4D97-AF65-F5344CB8AC3E}">
        <p14:creationId xmlns:p14="http://schemas.microsoft.com/office/powerpoint/2010/main" val="322385335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18F9-3BF2-4F2C-8879-DD070610D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C11409-5A0A-45A1-84E2-53B9D4E1F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7DD453-DF56-4A20-8521-4B72997ECF87}"/>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5" name="Footer Placeholder 4">
            <a:extLst>
              <a:ext uri="{FF2B5EF4-FFF2-40B4-BE49-F238E27FC236}">
                <a16:creationId xmlns:a16="http://schemas.microsoft.com/office/drawing/2014/main" id="{4BBF13BA-3B27-4E80-9328-FCE21C181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FD90B-D5B5-4DF1-BC52-8B81FA09EBA1}"/>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7982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D5DD-5BEC-4611-A1B5-3696480FA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B6DBF3-5D5C-4015-BB5A-9477F2971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0FD64-C619-4F5F-A1EC-48F94362D886}"/>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5" name="Footer Placeholder 4">
            <a:extLst>
              <a:ext uri="{FF2B5EF4-FFF2-40B4-BE49-F238E27FC236}">
                <a16:creationId xmlns:a16="http://schemas.microsoft.com/office/drawing/2014/main" id="{DD4F0FA4-8EF5-4D91-AEE3-0AE864208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B89F3-E0A5-49C6-A738-64D840877035}"/>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10371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A5508-AFC6-4545-94FB-629CC23AA2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5498A-E63F-497B-A9DF-0FCC638E8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A181B-4145-4C77-BDAC-2340A6AC7CE4}"/>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5" name="Footer Placeholder 4">
            <a:extLst>
              <a:ext uri="{FF2B5EF4-FFF2-40B4-BE49-F238E27FC236}">
                <a16:creationId xmlns:a16="http://schemas.microsoft.com/office/drawing/2014/main" id="{5527934A-D7D3-48A9-80E3-AD2851DE4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49401-0AFA-43D2-A5F0-3840DD9A13D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65780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57DC-DED0-4220-A677-A7819C119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C3C7F-4939-46A4-B46F-5B6A76F05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8FED7-62FB-423A-8D8D-CB962B74930C}"/>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5" name="Footer Placeholder 4">
            <a:extLst>
              <a:ext uri="{FF2B5EF4-FFF2-40B4-BE49-F238E27FC236}">
                <a16:creationId xmlns:a16="http://schemas.microsoft.com/office/drawing/2014/main" id="{CF6CA335-CEEA-4D29-9DB2-15699A6D5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5FE9B-0980-4B0E-BF7C-E8D5AB1AC4DD}"/>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56589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40B1-3D9E-4EE5-BD87-A48384B3A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F9BBE-8A5E-4988-AB7A-4C39BF4AF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FE83-5342-426B-8A74-F33A4A46739F}"/>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5" name="Footer Placeholder 4">
            <a:extLst>
              <a:ext uri="{FF2B5EF4-FFF2-40B4-BE49-F238E27FC236}">
                <a16:creationId xmlns:a16="http://schemas.microsoft.com/office/drawing/2014/main" id="{9ED4DB05-5BC7-444B-ABF5-FF3349382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8E93B-D60F-40CC-B82C-1A6084DA7E5E}"/>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10317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7B35-548D-4AB9-8CD6-E73A15CF0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56DF2-3C42-41D1-9965-32CF5F8E0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EA74B2-F966-461D-AAA4-4E09202DB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242550-467A-4D6E-929B-1F14AF061CA1}"/>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6" name="Footer Placeholder 5">
            <a:extLst>
              <a:ext uri="{FF2B5EF4-FFF2-40B4-BE49-F238E27FC236}">
                <a16:creationId xmlns:a16="http://schemas.microsoft.com/office/drawing/2014/main" id="{BE40AD7E-30E3-4E2F-ABAC-B4170342B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40145-3EA9-4105-96F4-40C93711DBFC}"/>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81009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72F1-DC76-404A-B632-09E0A882F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1537B2-A1B3-4ECD-9018-B7DA44052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964EF-1F5F-4661-B7EC-4C0342CCC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8F3D91-462A-4A6D-8645-8B71AE020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8E12A6-5B31-4F50-81BD-38331EF9F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A99D2-1BA2-4B0B-A421-854A71D57D9E}"/>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8" name="Footer Placeholder 7">
            <a:extLst>
              <a:ext uri="{FF2B5EF4-FFF2-40B4-BE49-F238E27FC236}">
                <a16:creationId xmlns:a16="http://schemas.microsoft.com/office/drawing/2014/main" id="{14653BC4-0EAD-4EA9-A4D7-9E66B74DC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31F8F2-FCD2-44BB-A755-7920D72EEDC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5501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CA4B-175E-4E3D-8CDC-0158CB17A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F0D9CB-0B94-423C-9FFB-D0899EAD2A64}"/>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4" name="Footer Placeholder 3">
            <a:extLst>
              <a:ext uri="{FF2B5EF4-FFF2-40B4-BE49-F238E27FC236}">
                <a16:creationId xmlns:a16="http://schemas.microsoft.com/office/drawing/2014/main" id="{A3BD0085-6224-4768-913E-75959C9F70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1358AC-6F45-4502-8397-EC636496DCB0}"/>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27742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A6649-8A9B-4229-9687-A93641A40413}"/>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3" name="Footer Placeholder 2">
            <a:extLst>
              <a:ext uri="{FF2B5EF4-FFF2-40B4-BE49-F238E27FC236}">
                <a16:creationId xmlns:a16="http://schemas.microsoft.com/office/drawing/2014/main" id="{1F8970E4-01BB-4FA0-8736-0B93DC9C60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CB9E99-9BAD-44A6-B6A8-918AADD17A9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270799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B1D-E7FA-4FF4-A627-1F522507F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7423A-3441-4214-B1FB-3EC4348E3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281382-9301-4A9C-AE88-A400C7919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14B6F-9A38-4386-B623-7B381716EBAB}"/>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6" name="Footer Placeholder 5">
            <a:extLst>
              <a:ext uri="{FF2B5EF4-FFF2-40B4-BE49-F238E27FC236}">
                <a16:creationId xmlns:a16="http://schemas.microsoft.com/office/drawing/2014/main" id="{D97873D4-3970-4805-8BAD-5C69F893B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0512D-F6A6-429A-801C-01FE7E12AB36}"/>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4674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B481-2A89-4B04-8AFA-7ADC952F9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06EAD9-0EF3-419C-A793-3D43DAE2F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009E4-2D72-4893-A23F-4A4733E32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CA463-36F6-4756-AFCE-0C014F647CA6}"/>
              </a:ext>
            </a:extLst>
          </p:cNvPr>
          <p:cNvSpPr>
            <a:spLocks noGrp="1"/>
          </p:cNvSpPr>
          <p:nvPr>
            <p:ph type="dt" sz="half" idx="10"/>
          </p:nvPr>
        </p:nvSpPr>
        <p:spPr/>
        <p:txBody>
          <a:bodyPr/>
          <a:lstStyle/>
          <a:p>
            <a:fld id="{EE52EEBE-2E9A-490C-BF94-7E34D8736333}" type="datetimeFigureOut">
              <a:rPr lang="en-US" smtClean="0"/>
              <a:t>28-Nov-21</a:t>
            </a:fld>
            <a:endParaRPr lang="en-US"/>
          </a:p>
        </p:txBody>
      </p:sp>
      <p:sp>
        <p:nvSpPr>
          <p:cNvPr id="6" name="Footer Placeholder 5">
            <a:extLst>
              <a:ext uri="{FF2B5EF4-FFF2-40B4-BE49-F238E27FC236}">
                <a16:creationId xmlns:a16="http://schemas.microsoft.com/office/drawing/2014/main" id="{B2398942-1B55-490E-BDE2-7B89CC1BA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A902F-866D-49C9-AE21-8EB24A4EC327}"/>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211371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B2686-00B2-4884-A920-7ACA03C39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02299-EC29-453A-A59F-7B0D1D9BD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2BEF8-9B1F-4FCA-BFAE-5133D448D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2EEBE-2E9A-490C-BF94-7E34D8736333}" type="datetimeFigureOut">
              <a:rPr lang="en-US" smtClean="0"/>
              <a:t>28-Nov-21</a:t>
            </a:fld>
            <a:endParaRPr lang="en-US"/>
          </a:p>
        </p:txBody>
      </p:sp>
      <p:sp>
        <p:nvSpPr>
          <p:cNvPr id="5" name="Footer Placeholder 4">
            <a:extLst>
              <a:ext uri="{FF2B5EF4-FFF2-40B4-BE49-F238E27FC236}">
                <a16:creationId xmlns:a16="http://schemas.microsoft.com/office/drawing/2014/main" id="{58ED85EF-F7F7-4EA0-8220-5DC3B71DB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AB838-767A-4AD8-8377-5190A5EBE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5690C-8442-432F-9AC0-D5AC1EF802B8}" type="slidenum">
              <a:rPr lang="en-US" smtClean="0"/>
              <a:t>‹#›</a:t>
            </a:fld>
            <a:endParaRPr lang="en-US"/>
          </a:p>
        </p:txBody>
      </p:sp>
    </p:spTree>
    <p:extLst>
      <p:ext uri="{BB962C8B-B14F-4D97-AF65-F5344CB8AC3E}">
        <p14:creationId xmlns:p14="http://schemas.microsoft.com/office/powerpoint/2010/main" val="196526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earth-engine/datasets/catalog/COPERNICUS_S2_SR" TargetMode="External"/><Relationship Id="rId2" Type="http://schemas.openxmlformats.org/officeDocument/2006/relationships/hyperlink" Target="https://scihub.copernicus.eu/dhus/#/home 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880369" y="216911"/>
            <a:ext cx="10431262" cy="830997"/>
          </a:xfrm>
          <a:prstGeom prst="rect">
            <a:avLst/>
          </a:prstGeom>
          <a:noFill/>
        </p:spPr>
        <p:txBody>
          <a:bodyPr wrap="square" rtlCol="0">
            <a:spAutoFit/>
          </a:bodyPr>
          <a:lstStyle/>
          <a:p>
            <a:pPr algn="ctr"/>
            <a:r>
              <a:rPr lang="en-GB" sz="2400" b="1" dirty="0">
                <a:latin typeface="Times New Roman" panose="02020603050405020304" pitchFamily="18" charset="0"/>
              </a:rPr>
              <a:t>Exploring Multispectral and Thermal Sensors regarding its application in Agricultural Monitoring System (Tentative Topic)  </a:t>
            </a:r>
            <a:endParaRPr lang="en-US" sz="2400" b="1"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9" y="1175715"/>
            <a:ext cx="10431261" cy="4801314"/>
          </a:xfrm>
          <a:prstGeom prst="rect">
            <a:avLst/>
          </a:prstGeom>
          <a:noFill/>
        </p:spPr>
        <p:txBody>
          <a:bodyPr wrap="square">
            <a:spAutoFit/>
          </a:bodyPr>
          <a:lstStyle/>
          <a:p>
            <a:pPr algn="ctr"/>
            <a:r>
              <a:rPr lang="en-US" b="1" i="0" dirty="0">
                <a:solidFill>
                  <a:srgbClr val="0070C0"/>
                </a:solidFill>
                <a:effectLst/>
                <a:latin typeface="Times New Roman" panose="02020603050405020304" pitchFamily="18" charset="0"/>
                <a:cs typeface="Times New Roman" panose="02020603050405020304" pitchFamily="18" charset="0"/>
              </a:rPr>
              <a:t>Group Name: ‘Multispectral Broadband + Thermal’ group</a:t>
            </a:r>
          </a:p>
          <a:p>
            <a:br>
              <a:rPr lang="en-US" b="1" dirty="0">
                <a:latin typeface="Times New Roman" panose="02020603050405020304" pitchFamily="18" charset="0"/>
                <a:cs typeface="Times New Roman" panose="02020603050405020304" pitchFamily="18" charset="0"/>
              </a:rPr>
            </a:br>
            <a:r>
              <a:rPr lang="en-US" b="1" i="0" dirty="0">
                <a:solidFill>
                  <a:srgbClr val="3A3A3A"/>
                </a:solidFill>
                <a:effectLst/>
                <a:latin typeface="Times New Roman" panose="02020603050405020304" pitchFamily="18" charset="0"/>
                <a:cs typeface="Times New Roman" panose="02020603050405020304" pitchFamily="18" charset="0"/>
              </a:rPr>
              <a:t>Coordinator: Dr. Taslima Zahan</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1. Dr. Md. Golam Mahboob, SSO, ASICT Division,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2. </a:t>
            </a:r>
            <a:r>
              <a:rPr lang="en-US" b="1" i="0" dirty="0">
                <a:solidFill>
                  <a:srgbClr val="00B050"/>
                </a:solidFill>
                <a:effectLst/>
                <a:latin typeface="Times New Roman" panose="02020603050405020304" pitchFamily="18" charset="0"/>
                <a:cs typeface="Times New Roman" panose="02020603050405020304" pitchFamily="18" charset="0"/>
              </a:rPr>
              <a:t>Dr. AFM Tariqul Islam, SSO, ASICT Division,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3. Dr. </a:t>
            </a:r>
            <a:r>
              <a:rPr lang="en-US" b="0" i="0" dirty="0" err="1">
                <a:solidFill>
                  <a:srgbClr val="3A3A3A"/>
                </a:solidFill>
                <a:effectLst/>
                <a:latin typeface="Times New Roman" panose="02020603050405020304" pitchFamily="18" charset="0"/>
                <a:cs typeface="Times New Roman" panose="02020603050405020304" pitchFamily="18" charset="0"/>
              </a:rPr>
              <a:t>Taslima</a:t>
            </a:r>
            <a:r>
              <a:rPr lang="en-US" b="0" i="0" dirty="0">
                <a:solidFill>
                  <a:srgbClr val="3A3A3A"/>
                </a:solidFill>
                <a:effectLst/>
                <a:latin typeface="Times New Roman" panose="02020603050405020304" pitchFamily="18" charset="0"/>
                <a:cs typeface="Times New Roman" panose="02020603050405020304" pitchFamily="18" charset="0"/>
              </a:rPr>
              <a:t> </a:t>
            </a:r>
            <a:r>
              <a:rPr lang="en-US" b="0" i="0" dirty="0" err="1">
                <a:solidFill>
                  <a:srgbClr val="3A3A3A"/>
                </a:solidFill>
                <a:effectLst/>
                <a:latin typeface="Times New Roman" panose="02020603050405020304" pitchFamily="18" charset="0"/>
                <a:cs typeface="Times New Roman" panose="02020603050405020304" pitchFamily="18" charset="0"/>
              </a:rPr>
              <a:t>Zahan</a:t>
            </a:r>
            <a:r>
              <a:rPr lang="en-US" b="0" i="0" dirty="0">
                <a:solidFill>
                  <a:srgbClr val="3A3A3A"/>
                </a:solidFill>
                <a:effectLst/>
                <a:latin typeface="Times New Roman" panose="02020603050405020304" pitchFamily="18" charset="0"/>
                <a:cs typeface="Times New Roman" panose="02020603050405020304" pitchFamily="18" charset="0"/>
              </a:rPr>
              <a:t>, SO, OFRD,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4. Shakhawat Hossain, RA, </a:t>
            </a:r>
            <a:r>
              <a:rPr lang="en-US" b="0" i="0" dirty="0" err="1">
                <a:solidFill>
                  <a:srgbClr val="3A3A3A"/>
                </a:solidFill>
                <a:effectLst/>
                <a:latin typeface="Times New Roman" panose="02020603050405020304" pitchFamily="18" charset="0"/>
                <a:cs typeface="Times New Roman" panose="02020603050405020304" pitchFamily="18" charset="0"/>
              </a:rPr>
              <a:t>Agro</a:t>
            </a:r>
            <a:r>
              <a:rPr lang="en-US" b="0" i="0" dirty="0">
                <a:solidFill>
                  <a:srgbClr val="3A3A3A"/>
                </a:solidFill>
                <a:effectLst/>
                <a:latin typeface="Times New Roman" panose="02020603050405020304" pitchFamily="18" charset="0"/>
                <a:cs typeface="Times New Roman" panose="02020603050405020304" pitchFamily="18" charset="0"/>
              </a:rPr>
              <a:t>-Environmental Remote Sensing and Modeling Lab, ASICT Division,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5. </a:t>
            </a:r>
            <a:r>
              <a:rPr lang="en-US" b="0" i="0" dirty="0" err="1">
                <a:solidFill>
                  <a:srgbClr val="3A3A3A"/>
                </a:solidFill>
                <a:effectLst/>
                <a:latin typeface="Times New Roman" panose="02020603050405020304" pitchFamily="18" charset="0"/>
                <a:cs typeface="Times New Roman" panose="02020603050405020304" pitchFamily="18" charset="0"/>
              </a:rPr>
              <a:t>Khandakar</a:t>
            </a:r>
            <a:r>
              <a:rPr lang="en-US" b="0" i="0" dirty="0">
                <a:solidFill>
                  <a:srgbClr val="3A3A3A"/>
                </a:solidFill>
                <a:effectLst/>
                <a:latin typeface="Times New Roman" panose="02020603050405020304" pitchFamily="18" charset="0"/>
                <a:cs typeface="Times New Roman" panose="02020603050405020304" pitchFamily="18" charset="0"/>
              </a:rPr>
              <a:t> Faisal Ibn Murad, SO, Irrigation and Water Management Division,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6. Mustafa Kamal Shahadat, SO, OFRD,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7. Sadia Sabrina </a:t>
            </a:r>
            <a:r>
              <a:rPr lang="en-US" b="0" i="0" dirty="0" err="1">
                <a:solidFill>
                  <a:srgbClr val="3A3A3A"/>
                </a:solidFill>
                <a:effectLst/>
                <a:latin typeface="Times New Roman" panose="02020603050405020304" pitchFamily="18" charset="0"/>
                <a:cs typeface="Times New Roman" panose="02020603050405020304" pitchFamily="18" charset="0"/>
              </a:rPr>
              <a:t>Alam</a:t>
            </a:r>
            <a:r>
              <a:rPr lang="en-US" b="0" i="0" dirty="0">
                <a:solidFill>
                  <a:srgbClr val="3A3A3A"/>
                </a:solidFill>
                <a:effectLst/>
                <a:latin typeface="Times New Roman" panose="02020603050405020304" pitchFamily="18" charset="0"/>
                <a:cs typeface="Times New Roman" panose="02020603050405020304" pitchFamily="18" charset="0"/>
              </a:rPr>
              <a:t>, SO, Plant Breeding Division,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8. </a:t>
            </a:r>
            <a:r>
              <a:rPr lang="en-US" b="1" i="0" dirty="0" err="1">
                <a:solidFill>
                  <a:srgbClr val="00B050"/>
                </a:solidFill>
                <a:effectLst/>
                <a:latin typeface="Times New Roman" panose="02020603050405020304" pitchFamily="18" charset="0"/>
                <a:cs typeface="Times New Roman" panose="02020603050405020304" pitchFamily="18" charset="0"/>
              </a:rPr>
              <a:t>Istiak</a:t>
            </a:r>
            <a:r>
              <a:rPr lang="en-US" b="1" i="0" dirty="0">
                <a:solidFill>
                  <a:srgbClr val="00B050"/>
                </a:solidFill>
                <a:effectLst/>
                <a:latin typeface="Times New Roman" panose="02020603050405020304" pitchFamily="18" charset="0"/>
                <a:cs typeface="Times New Roman" panose="02020603050405020304" pitchFamily="18" charset="0"/>
              </a:rPr>
              <a:t> Ahmed, SO, ASICT Division,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9. Md. </a:t>
            </a:r>
            <a:r>
              <a:rPr lang="en-US" b="0" i="0" dirty="0" err="1">
                <a:solidFill>
                  <a:srgbClr val="3A3A3A"/>
                </a:solidFill>
                <a:effectLst/>
                <a:latin typeface="Times New Roman" panose="02020603050405020304" pitchFamily="18" charset="0"/>
                <a:cs typeface="Times New Roman" panose="02020603050405020304" pitchFamily="18" charset="0"/>
              </a:rPr>
              <a:t>Aminul</a:t>
            </a:r>
            <a:r>
              <a:rPr lang="en-US" b="0" i="0" dirty="0">
                <a:solidFill>
                  <a:srgbClr val="3A3A3A"/>
                </a:solidFill>
                <a:effectLst/>
                <a:latin typeface="Times New Roman" panose="02020603050405020304" pitchFamily="18" charset="0"/>
                <a:cs typeface="Times New Roman" panose="02020603050405020304" pitchFamily="18" charset="0"/>
              </a:rPr>
              <a:t> Islam, SO, OFRD,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10. Nasrin Sultana, SO, SPARSO, Bangladesh</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11. </a:t>
            </a:r>
            <a:r>
              <a:rPr lang="en-US" b="0" i="0" dirty="0" err="1">
                <a:solidFill>
                  <a:srgbClr val="3A3A3A"/>
                </a:solidFill>
                <a:effectLst/>
                <a:latin typeface="Times New Roman" panose="02020603050405020304" pitchFamily="18" charset="0"/>
                <a:cs typeface="Times New Roman" panose="02020603050405020304" pitchFamily="18" charset="0"/>
              </a:rPr>
              <a:t>Mst</a:t>
            </a:r>
            <a:r>
              <a:rPr lang="en-US" b="0" i="0" dirty="0">
                <a:solidFill>
                  <a:srgbClr val="3A3A3A"/>
                </a:solidFill>
                <a:effectLst/>
                <a:latin typeface="Times New Roman" panose="02020603050405020304" pitchFamily="18" charset="0"/>
                <a:cs typeface="Times New Roman" panose="02020603050405020304" pitchFamily="18" charset="0"/>
              </a:rPr>
              <a:t>. Salina </a:t>
            </a:r>
            <a:r>
              <a:rPr lang="en-US" b="0" i="0" dirty="0" err="1">
                <a:solidFill>
                  <a:srgbClr val="3A3A3A"/>
                </a:solidFill>
                <a:effectLst/>
                <a:latin typeface="Times New Roman" panose="02020603050405020304" pitchFamily="18" charset="0"/>
                <a:cs typeface="Times New Roman" panose="02020603050405020304" pitchFamily="18" charset="0"/>
              </a:rPr>
              <a:t>Akter</a:t>
            </a:r>
            <a:r>
              <a:rPr lang="en-US" b="0" i="0" dirty="0">
                <a:solidFill>
                  <a:srgbClr val="3A3A3A"/>
                </a:solidFill>
                <a:effectLst/>
                <a:latin typeface="Times New Roman" panose="02020603050405020304" pitchFamily="18" charset="0"/>
                <a:cs typeface="Times New Roman" panose="02020603050405020304" pitchFamily="18" charset="0"/>
              </a:rPr>
              <a:t>, SO, Plant Breeding Division, BARI</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12. </a:t>
            </a:r>
            <a:r>
              <a:rPr lang="en-US" b="0" i="0" dirty="0" err="1">
                <a:solidFill>
                  <a:srgbClr val="3A3A3A"/>
                </a:solidFill>
                <a:effectLst/>
                <a:latin typeface="Times New Roman" panose="02020603050405020304" pitchFamily="18" charset="0"/>
                <a:cs typeface="Times New Roman" panose="02020603050405020304" pitchFamily="18" charset="0"/>
              </a:rPr>
              <a:t>Sumaiya</a:t>
            </a:r>
            <a:r>
              <a:rPr lang="en-US" b="0" i="0" dirty="0">
                <a:solidFill>
                  <a:srgbClr val="3A3A3A"/>
                </a:solidFill>
                <a:effectLst/>
                <a:latin typeface="Times New Roman" panose="02020603050405020304" pitchFamily="18" charset="0"/>
                <a:cs typeface="Times New Roman" panose="02020603050405020304" pitchFamily="18" charset="0"/>
              </a:rPr>
              <a:t> Haque </a:t>
            </a:r>
            <a:r>
              <a:rPr lang="en-US" b="0" i="0" dirty="0" err="1">
                <a:solidFill>
                  <a:srgbClr val="3A3A3A"/>
                </a:solidFill>
                <a:effectLst/>
                <a:latin typeface="Times New Roman" panose="02020603050405020304" pitchFamily="18" charset="0"/>
                <a:cs typeface="Times New Roman" panose="02020603050405020304" pitchFamily="18" charset="0"/>
              </a:rPr>
              <a:t>Omy</a:t>
            </a:r>
            <a:r>
              <a:rPr lang="en-US" b="0" i="0" dirty="0">
                <a:solidFill>
                  <a:srgbClr val="3A3A3A"/>
                </a:solidFill>
                <a:effectLst/>
                <a:latin typeface="Times New Roman" panose="02020603050405020304" pitchFamily="18" charset="0"/>
                <a:cs typeface="Times New Roman" panose="02020603050405020304" pitchFamily="18" charset="0"/>
              </a:rPr>
              <a:t>, SO, Plant Breeding Division, BARI</a:t>
            </a:r>
          </a:p>
          <a:p>
            <a:r>
              <a:rPr lang="en-US" dirty="0">
                <a:solidFill>
                  <a:srgbClr val="3A3A3A"/>
                </a:solidFill>
                <a:latin typeface="Times New Roman" panose="02020603050405020304" pitchFamily="18" charset="0"/>
                <a:cs typeface="Times New Roman" panose="02020603050405020304" pitchFamily="18" charset="0"/>
              </a:rPr>
              <a:t>13. Arindam Biswas, SO, BARI</a:t>
            </a:r>
          </a:p>
          <a:p>
            <a:r>
              <a:rPr lang="en-US" dirty="0">
                <a:solidFill>
                  <a:srgbClr val="3A3A3A"/>
                </a:solidFill>
                <a:latin typeface="Times New Roman" panose="02020603050405020304" pitchFamily="18" charset="0"/>
                <a:cs typeface="Times New Roman" panose="02020603050405020304" pitchFamily="18" charset="0"/>
              </a:rPr>
              <a:t>14. Dr. Selim Ahmed, PSO, OFRD, BARI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1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9" y="572512"/>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List of Sensors </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Thermal</a:t>
            </a:r>
            <a:r>
              <a:rPr lang="en-GB" b="1"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235292-6991-4249-AFE9-697E0CFAEECA}"/>
              </a:ext>
            </a:extLst>
          </p:cNvPr>
          <p:cNvSpPr txBox="1"/>
          <p:nvPr/>
        </p:nvSpPr>
        <p:spPr>
          <a:xfrm>
            <a:off x="811580" y="1237357"/>
            <a:ext cx="9997317" cy="1477328"/>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Thermal Sensors:</a:t>
            </a:r>
          </a:p>
          <a:p>
            <a:r>
              <a:rPr lang="en-GB" dirty="0">
                <a:latin typeface="Times New Roman" panose="02020603050405020304" pitchFamily="18" charset="0"/>
                <a:cs typeface="Times New Roman" panose="02020603050405020304" pitchFamily="18" charset="0"/>
              </a:rPr>
              <a:t>1. NOAA’s AVHRR (Channel 3 to 5)</a:t>
            </a:r>
          </a:p>
          <a:p>
            <a:r>
              <a:rPr lang="en-GB" dirty="0">
                <a:latin typeface="Times New Roman" panose="02020603050405020304" pitchFamily="18" charset="0"/>
                <a:cs typeface="Times New Roman" panose="02020603050405020304" pitchFamily="18" charset="0"/>
              </a:rPr>
              <a:t>2. Terra’s ASTER (Channel 10 to 14)</a:t>
            </a:r>
          </a:p>
          <a:p>
            <a:r>
              <a:rPr lang="en-GB"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Landsat 8 &amp; 9 Thermal InfraRed Sensor (TIRS and TIRS-2)</a:t>
            </a:r>
          </a:p>
          <a:p>
            <a:endParaRPr lang="en-GB"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4D4A9F8-4B3C-4FB8-ABE7-15028F6A0670}"/>
              </a:ext>
            </a:extLst>
          </p:cNvPr>
          <p:cNvSpPr txBox="1"/>
          <p:nvPr/>
        </p:nvSpPr>
        <p:spPr>
          <a:xfrm rot="679510">
            <a:off x="5285115" y="3084743"/>
            <a:ext cx="1621767" cy="1631216"/>
          </a:xfrm>
          <a:prstGeom prst="rect">
            <a:avLst/>
          </a:prstGeom>
          <a:noFill/>
        </p:spPr>
        <p:txBody>
          <a:bodyPr wrap="square">
            <a:spAutoFit/>
          </a:bodyPr>
          <a:lstStyle/>
          <a:p>
            <a:pPr algn="ctr"/>
            <a:r>
              <a:rPr lang="en-GB" sz="10000" dirty="0">
                <a:solidFill>
                  <a:srgbClr val="FF0000"/>
                </a:solidFill>
                <a:latin typeface="Times New Roman" panose="02020603050405020304" pitchFamily="18" charset="0"/>
                <a:cs typeface="Times New Roman" panose="02020603050405020304" pitchFamily="18" charset="0"/>
              </a:rPr>
              <a:t>?</a:t>
            </a:r>
            <a:endParaRPr lang="en-US" sz="10000" dirty="0">
              <a:solidFill>
                <a:srgbClr val="FF0000"/>
              </a:solidFill>
            </a:endParaRPr>
          </a:p>
        </p:txBody>
      </p:sp>
    </p:spTree>
    <p:extLst>
      <p:ext uri="{BB962C8B-B14F-4D97-AF65-F5344CB8AC3E}">
        <p14:creationId xmlns:p14="http://schemas.microsoft.com/office/powerpoint/2010/main" val="153562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8" y="71810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Sensor Properties</a:t>
            </a:r>
          </a:p>
        </p:txBody>
      </p:sp>
      <p:sp>
        <p:nvSpPr>
          <p:cNvPr id="3" name="TextBox 2">
            <a:extLst>
              <a:ext uri="{FF2B5EF4-FFF2-40B4-BE49-F238E27FC236}">
                <a16:creationId xmlns:a16="http://schemas.microsoft.com/office/drawing/2014/main" id="{67526545-DE4C-4E24-9F2B-54B3D08DE1FA}"/>
              </a:ext>
            </a:extLst>
          </p:cNvPr>
          <p:cNvSpPr txBox="1"/>
          <p:nvPr/>
        </p:nvSpPr>
        <p:spPr>
          <a:xfrm>
            <a:off x="2006353" y="1970843"/>
            <a:ext cx="2574525"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Multispectral Sensors:</a:t>
            </a:r>
          </a:p>
          <a:p>
            <a:r>
              <a:rPr lang="en-GB" dirty="0">
                <a:latin typeface="Times New Roman" panose="02020603050405020304" pitchFamily="18" charset="0"/>
                <a:cs typeface="Times New Roman" panose="02020603050405020304" pitchFamily="18" charset="0"/>
              </a:rPr>
              <a:t>1.</a:t>
            </a:r>
          </a:p>
          <a:p>
            <a:r>
              <a:rPr lang="en-GB" dirty="0">
                <a:latin typeface="Times New Roman" panose="02020603050405020304" pitchFamily="18" charset="0"/>
                <a:cs typeface="Times New Roman" panose="02020603050405020304" pitchFamily="18" charset="0"/>
              </a:rPr>
              <a:t>2.</a:t>
            </a:r>
          </a:p>
          <a:p>
            <a:r>
              <a:rPr lang="en-GB" dirty="0">
                <a:latin typeface="Times New Roman" panose="02020603050405020304" pitchFamily="18" charset="0"/>
                <a:cs typeface="Times New Roman" panose="02020603050405020304" pitchFamily="18" charset="0"/>
              </a:rPr>
              <a:t>3.</a:t>
            </a:r>
          </a:p>
        </p:txBody>
      </p:sp>
      <p:sp>
        <p:nvSpPr>
          <p:cNvPr id="5" name="TextBox 4">
            <a:extLst>
              <a:ext uri="{FF2B5EF4-FFF2-40B4-BE49-F238E27FC236}">
                <a16:creationId xmlns:a16="http://schemas.microsoft.com/office/drawing/2014/main" id="{76DF275B-AC51-49F4-BBFD-5090DD777508}"/>
              </a:ext>
            </a:extLst>
          </p:cNvPr>
          <p:cNvSpPr txBox="1"/>
          <p:nvPr/>
        </p:nvSpPr>
        <p:spPr>
          <a:xfrm>
            <a:off x="7611124" y="1988599"/>
            <a:ext cx="2574525"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Thermal Sensors:</a:t>
            </a:r>
          </a:p>
          <a:p>
            <a:r>
              <a:rPr lang="en-GB" dirty="0">
                <a:latin typeface="Times New Roman" panose="02020603050405020304" pitchFamily="18" charset="0"/>
                <a:cs typeface="Times New Roman" panose="02020603050405020304" pitchFamily="18" charset="0"/>
              </a:rPr>
              <a:t>1. </a:t>
            </a:r>
          </a:p>
          <a:p>
            <a:r>
              <a:rPr lang="en-GB" dirty="0">
                <a:latin typeface="Times New Roman" panose="02020603050405020304" pitchFamily="18" charset="0"/>
                <a:cs typeface="Times New Roman" panose="02020603050405020304" pitchFamily="18" charset="0"/>
              </a:rPr>
              <a:t>2. </a:t>
            </a:r>
          </a:p>
          <a:p>
            <a:r>
              <a:rPr lang="en-GB" dirty="0">
                <a:latin typeface="Times New Roman" panose="02020603050405020304" pitchFamily="18" charset="0"/>
                <a:cs typeface="Times New Roman" panose="02020603050405020304" pitchFamily="18" charset="0"/>
              </a:rPr>
              <a:t>3. </a:t>
            </a:r>
          </a:p>
        </p:txBody>
      </p:sp>
      <p:sp>
        <p:nvSpPr>
          <p:cNvPr id="7" name="TextBox 6">
            <a:extLst>
              <a:ext uri="{FF2B5EF4-FFF2-40B4-BE49-F238E27FC236}">
                <a16:creationId xmlns:a16="http://schemas.microsoft.com/office/drawing/2014/main" id="{353593F7-3495-4732-A5CB-BF3583696440}"/>
              </a:ext>
            </a:extLst>
          </p:cNvPr>
          <p:cNvSpPr txBox="1"/>
          <p:nvPr/>
        </p:nvSpPr>
        <p:spPr>
          <a:xfrm>
            <a:off x="514904" y="4538254"/>
            <a:ext cx="6094520" cy="1754326"/>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Include the properties by </a:t>
            </a:r>
          </a:p>
          <a:p>
            <a:pPr marL="342900" indent="-342900">
              <a:buAutoNum type="arabicPeriod"/>
            </a:pPr>
            <a:r>
              <a:rPr lang="en-GB" dirty="0">
                <a:latin typeface="Times New Roman" panose="02020603050405020304" pitchFamily="18" charset="0"/>
                <a:cs typeface="Times New Roman" panose="02020603050405020304" pitchFamily="18" charset="0"/>
              </a:rPr>
              <a:t>Sensor name or others </a:t>
            </a:r>
          </a:p>
          <a:p>
            <a:pPr marL="342900" indent="-342900">
              <a:buAutoNum type="arabicPeriod"/>
            </a:pPr>
            <a:r>
              <a:rPr lang="en-GB" dirty="0">
                <a:latin typeface="Times New Roman" panose="02020603050405020304" pitchFamily="18" charset="0"/>
                <a:cs typeface="Times New Roman" panose="02020603050405020304" pitchFamily="18" charset="0"/>
              </a:rPr>
              <a:t>Band properties</a:t>
            </a:r>
          </a:p>
          <a:p>
            <a:pPr marL="342900" indent="-342900">
              <a:buAutoNum type="arabicPeriod"/>
            </a:pPr>
            <a:r>
              <a:rPr lang="en-GB" dirty="0">
                <a:latin typeface="Times New Roman" panose="02020603050405020304" pitchFamily="18" charset="0"/>
                <a:cs typeface="Times New Roman" panose="02020603050405020304" pitchFamily="18" charset="0"/>
              </a:rPr>
              <a:t>Resolution (Spatial, Spectral, Radiometric, Temporal)</a:t>
            </a:r>
          </a:p>
          <a:p>
            <a:pPr marL="342900" indent="-342900">
              <a:buAutoNum type="arabicPeriod"/>
            </a:pPr>
            <a:r>
              <a:rPr lang="en-GB" dirty="0">
                <a:latin typeface="Times New Roman" panose="02020603050405020304" pitchFamily="18" charset="0"/>
                <a:cs typeface="Times New Roman" panose="02020603050405020304" pitchFamily="18" charset="0"/>
              </a:rPr>
              <a:t>Data acquisition process</a:t>
            </a:r>
          </a:p>
          <a:p>
            <a:pPr marL="342900" indent="-342900">
              <a:buAutoNum type="arabicPeriod"/>
            </a:pPr>
            <a:r>
              <a:rPr lang="en-GB" dirty="0">
                <a:latin typeface="Times New Roman" panose="02020603050405020304" pitchFamily="18" charset="0"/>
                <a:cs typeface="Times New Roman" panose="02020603050405020304" pitchFamily="18" charset="0"/>
              </a:rPr>
              <a:t>Data availability (time period/source/data policies etc.)</a:t>
            </a:r>
          </a:p>
        </p:txBody>
      </p:sp>
    </p:spTree>
    <p:extLst>
      <p:ext uri="{BB962C8B-B14F-4D97-AF65-F5344CB8AC3E}">
        <p14:creationId xmlns:p14="http://schemas.microsoft.com/office/powerpoint/2010/main" val="323300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8" y="71810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Pre-processing of Sensor imagery (M)</a:t>
            </a:r>
          </a:p>
        </p:txBody>
      </p:sp>
      <p:sp>
        <p:nvSpPr>
          <p:cNvPr id="5" name="TextBox 4">
            <a:extLst>
              <a:ext uri="{FF2B5EF4-FFF2-40B4-BE49-F238E27FC236}">
                <a16:creationId xmlns:a16="http://schemas.microsoft.com/office/drawing/2014/main" id="{76DF275B-AC51-49F4-BBFD-5090DD777508}"/>
              </a:ext>
            </a:extLst>
          </p:cNvPr>
          <p:cNvSpPr txBox="1"/>
          <p:nvPr/>
        </p:nvSpPr>
        <p:spPr>
          <a:xfrm>
            <a:off x="7611124" y="1988599"/>
            <a:ext cx="2574525"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Thermal Sensors:</a:t>
            </a:r>
          </a:p>
          <a:p>
            <a:r>
              <a:rPr lang="en-GB" dirty="0">
                <a:latin typeface="Times New Roman" panose="02020603050405020304" pitchFamily="18" charset="0"/>
                <a:cs typeface="Times New Roman" panose="02020603050405020304" pitchFamily="18" charset="0"/>
              </a:rPr>
              <a:t>1. </a:t>
            </a:r>
          </a:p>
          <a:p>
            <a:r>
              <a:rPr lang="en-GB" dirty="0">
                <a:latin typeface="Times New Roman" panose="02020603050405020304" pitchFamily="18" charset="0"/>
                <a:cs typeface="Times New Roman" panose="02020603050405020304" pitchFamily="18" charset="0"/>
              </a:rPr>
              <a:t>2. </a:t>
            </a:r>
          </a:p>
          <a:p>
            <a:r>
              <a:rPr lang="en-GB" dirty="0">
                <a:latin typeface="Times New Roman" panose="02020603050405020304" pitchFamily="18" charset="0"/>
                <a:cs typeface="Times New Roman" panose="02020603050405020304" pitchFamily="18" charset="0"/>
              </a:rPr>
              <a:t>3. </a:t>
            </a:r>
          </a:p>
        </p:txBody>
      </p:sp>
      <p:sp>
        <p:nvSpPr>
          <p:cNvPr id="7" name="TextBox 6">
            <a:extLst>
              <a:ext uri="{FF2B5EF4-FFF2-40B4-BE49-F238E27FC236}">
                <a16:creationId xmlns:a16="http://schemas.microsoft.com/office/drawing/2014/main" id="{353593F7-3495-4732-A5CB-BF3583696440}"/>
              </a:ext>
            </a:extLst>
          </p:cNvPr>
          <p:cNvSpPr txBox="1"/>
          <p:nvPr/>
        </p:nvSpPr>
        <p:spPr>
          <a:xfrm>
            <a:off x="1162974" y="4316313"/>
            <a:ext cx="6094520" cy="2031325"/>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Include the properties by </a:t>
            </a:r>
          </a:p>
          <a:p>
            <a:pPr marL="342900" indent="-342900">
              <a:buAutoNum type="arabicPeriod"/>
            </a:pPr>
            <a:r>
              <a:rPr lang="en-GB" dirty="0">
                <a:latin typeface="Times New Roman" panose="02020603050405020304" pitchFamily="18" charset="0"/>
                <a:cs typeface="Times New Roman" panose="02020603050405020304" pitchFamily="18" charset="0"/>
              </a:rPr>
              <a:t>Sensor name or others </a:t>
            </a:r>
          </a:p>
          <a:p>
            <a:pPr marL="342900" indent="-342900">
              <a:buAutoNum type="arabicPeriod"/>
            </a:pPr>
            <a:r>
              <a:rPr lang="en-GB" dirty="0">
                <a:latin typeface="Times New Roman" panose="02020603050405020304" pitchFamily="18" charset="0"/>
                <a:cs typeface="Times New Roman" panose="02020603050405020304" pitchFamily="18" charset="0"/>
              </a:rPr>
              <a:t>Atmospheric correction</a:t>
            </a:r>
          </a:p>
          <a:p>
            <a:pPr marL="342900" indent="-342900">
              <a:buAutoNum type="arabicPeriod"/>
            </a:pPr>
            <a:r>
              <a:rPr lang="en-GB" dirty="0">
                <a:latin typeface="Times New Roman" panose="02020603050405020304" pitchFamily="18" charset="0"/>
                <a:cs typeface="Times New Roman" panose="02020603050405020304" pitchFamily="18" charset="0"/>
              </a:rPr>
              <a:t>Radiometric correction</a:t>
            </a:r>
          </a:p>
          <a:p>
            <a:pPr marL="342900" indent="-342900">
              <a:buAutoNum type="arabicPeriod"/>
            </a:pPr>
            <a:r>
              <a:rPr lang="en-GB" dirty="0">
                <a:latin typeface="Times New Roman" panose="02020603050405020304" pitchFamily="18" charset="0"/>
                <a:cs typeface="Times New Roman" panose="02020603050405020304" pitchFamily="18" charset="0"/>
              </a:rPr>
              <a:t>Geometric correction</a:t>
            </a:r>
          </a:p>
          <a:p>
            <a:pPr marL="342900" indent="-342900">
              <a:buAutoNum type="arabicPeriod"/>
            </a:pPr>
            <a:r>
              <a:rPr lang="en-GB" dirty="0">
                <a:latin typeface="Times New Roman" panose="02020603050405020304" pitchFamily="18" charset="0"/>
                <a:cs typeface="Times New Roman" panose="02020603050405020304" pitchFamily="18" charset="0"/>
              </a:rPr>
              <a:t>Cloud correction</a:t>
            </a:r>
          </a:p>
          <a:p>
            <a:pPr marL="342900" indent="-342900">
              <a:buAutoNum type="arabicPeriod"/>
            </a:pPr>
            <a:r>
              <a:rPr lang="en-GB" dirty="0">
                <a:latin typeface="Times New Roman" panose="02020603050405020304" pitchFamily="18" charset="0"/>
                <a:cs typeface="Times New Roman" panose="02020603050405020304" pitchFamily="18" charset="0"/>
              </a:rPr>
              <a:t>Filtering procedure etc.</a:t>
            </a:r>
          </a:p>
        </p:txBody>
      </p:sp>
      <p:graphicFrame>
        <p:nvGraphicFramePr>
          <p:cNvPr id="8" name="Table 5">
            <a:extLst>
              <a:ext uri="{FF2B5EF4-FFF2-40B4-BE49-F238E27FC236}">
                <a16:creationId xmlns:a16="http://schemas.microsoft.com/office/drawing/2014/main" id="{C35CE352-F8F6-4DE9-B37A-0908FD68D14B}"/>
              </a:ext>
            </a:extLst>
          </p:cNvPr>
          <p:cNvGraphicFramePr>
            <a:graphicFrameLocks noGrp="1"/>
          </p:cNvGraphicFramePr>
          <p:nvPr/>
        </p:nvGraphicFramePr>
        <p:xfrm>
          <a:off x="1162974" y="1401371"/>
          <a:ext cx="9868563" cy="22250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18916817"/>
                    </a:ext>
                  </a:extLst>
                </a:gridCol>
                <a:gridCol w="1586230">
                  <a:extLst>
                    <a:ext uri="{9D8B030D-6E8A-4147-A177-3AD203B41FA5}">
                      <a16:colId xmlns:a16="http://schemas.microsoft.com/office/drawing/2014/main" val="960820422"/>
                    </a:ext>
                  </a:extLst>
                </a:gridCol>
                <a:gridCol w="1161143">
                  <a:extLst>
                    <a:ext uri="{9D8B030D-6E8A-4147-A177-3AD203B41FA5}">
                      <a16:colId xmlns:a16="http://schemas.microsoft.com/office/drawing/2014/main" val="778837869"/>
                    </a:ext>
                  </a:extLst>
                </a:gridCol>
                <a:gridCol w="1459230">
                  <a:extLst>
                    <a:ext uri="{9D8B030D-6E8A-4147-A177-3AD203B41FA5}">
                      <a16:colId xmlns:a16="http://schemas.microsoft.com/office/drawing/2014/main" val="2337988045"/>
                    </a:ext>
                  </a:extLst>
                </a:gridCol>
                <a:gridCol w="1184275">
                  <a:extLst>
                    <a:ext uri="{9D8B030D-6E8A-4147-A177-3AD203B41FA5}">
                      <a16:colId xmlns:a16="http://schemas.microsoft.com/office/drawing/2014/main" val="289618779"/>
                    </a:ext>
                  </a:extLst>
                </a:gridCol>
                <a:gridCol w="1436053">
                  <a:extLst>
                    <a:ext uri="{9D8B030D-6E8A-4147-A177-3AD203B41FA5}">
                      <a16:colId xmlns:a16="http://schemas.microsoft.com/office/drawing/2014/main" val="1143417527"/>
                    </a:ext>
                  </a:extLst>
                </a:gridCol>
                <a:gridCol w="1880489">
                  <a:extLst>
                    <a:ext uri="{9D8B030D-6E8A-4147-A177-3AD203B41FA5}">
                      <a16:colId xmlns:a16="http://schemas.microsoft.com/office/drawing/2014/main" val="1831344241"/>
                    </a:ext>
                  </a:extLst>
                </a:gridCol>
              </a:tblGrid>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Filtering</a:t>
                      </a:r>
                    </a:p>
                  </a:txBody>
                  <a:tcPr/>
                </a:tc>
                <a:tc>
                  <a:txBody>
                    <a:bodyPr/>
                    <a:lstStyle/>
                    <a:p>
                      <a:r>
                        <a:rPr lang="en-US" dirty="0">
                          <a:latin typeface="Times New Roman" panose="02020603050405020304" pitchFamily="18" charset="0"/>
                          <a:cs typeface="Times New Roman" panose="02020603050405020304" pitchFamily="18" charset="0"/>
                        </a:rPr>
                        <a:t>Spectral</a:t>
                      </a:r>
                    </a:p>
                  </a:txBody>
                  <a:tcPr/>
                </a:tc>
                <a:tc>
                  <a:txBody>
                    <a:bodyPr/>
                    <a:lstStyle/>
                    <a:p>
                      <a:r>
                        <a:rPr lang="en-US" dirty="0">
                          <a:latin typeface="Times New Roman" panose="02020603050405020304" pitchFamily="18" charset="0"/>
                          <a:cs typeface="Times New Roman" panose="02020603050405020304" pitchFamily="18" charset="0"/>
                        </a:rPr>
                        <a:t>Radiometric</a:t>
                      </a:r>
                    </a:p>
                  </a:txBody>
                  <a:tcPr/>
                </a:tc>
                <a:tc>
                  <a:txBody>
                    <a:bodyPr/>
                    <a:lstStyle/>
                    <a:p>
                      <a:r>
                        <a:rPr lang="en-US" dirty="0">
                          <a:latin typeface="Times New Roman" panose="02020603050405020304" pitchFamily="18" charset="0"/>
                          <a:cs typeface="Times New Roman" panose="02020603050405020304" pitchFamily="18" charset="0"/>
                        </a:rPr>
                        <a:t>Temporal</a:t>
                      </a:r>
                    </a:p>
                  </a:txBody>
                  <a:tcPr/>
                </a:tc>
                <a:tc>
                  <a:txBody>
                    <a:bodyPr/>
                    <a:lstStyle/>
                    <a:p>
                      <a:r>
                        <a:rPr lang="en-US" dirty="0">
                          <a:latin typeface="Times New Roman" panose="02020603050405020304" pitchFamily="18" charset="0"/>
                          <a:cs typeface="Times New Roman" panose="02020603050405020304" pitchFamily="18" charset="0"/>
                        </a:rPr>
                        <a:t>Data Source</a:t>
                      </a:r>
                    </a:p>
                  </a:txBody>
                  <a:tcPr/>
                </a:tc>
                <a:tc>
                  <a:txBody>
                    <a:bodyPr/>
                    <a:lstStyle/>
                    <a:p>
                      <a:r>
                        <a:rPr lang="en-US" dirty="0">
                          <a:latin typeface="Times New Roman" panose="02020603050405020304" pitchFamily="18" charset="0"/>
                          <a:cs typeface="Times New Roman" panose="02020603050405020304" pitchFamily="18" charset="0"/>
                        </a:rPr>
                        <a:t>Data Availability</a:t>
                      </a:r>
                    </a:p>
                  </a:txBody>
                  <a:tcPr/>
                </a:tc>
                <a:extLst>
                  <a:ext uri="{0D108BD9-81ED-4DB2-BD59-A6C34878D82A}">
                    <a16:rowId xmlns:a16="http://schemas.microsoft.com/office/drawing/2014/main" val="3390498018"/>
                  </a:ext>
                </a:extLst>
              </a:tr>
              <a:tr h="370840">
                <a:tc>
                  <a:txBody>
                    <a:bodyPr/>
                    <a:lstStyle/>
                    <a:p>
                      <a:r>
                        <a:rPr lang="en-US" dirty="0">
                          <a:latin typeface="Times New Roman" panose="02020603050405020304" pitchFamily="18" charset="0"/>
                          <a:cs typeface="Times New Roman" panose="02020603050405020304" pitchFamily="18" charset="0"/>
                        </a:rPr>
                        <a:t>Sentinel-2</a:t>
                      </a:r>
                    </a:p>
                  </a:txBody>
                  <a:tcPr/>
                </a:tc>
                <a:tc>
                  <a:txBody>
                    <a:bodyPr/>
                    <a:lstStyle/>
                    <a:p>
                      <a:r>
                        <a:rPr lang="en-US" dirty="0">
                          <a:latin typeface="Times New Roman" panose="02020603050405020304" pitchFamily="18" charset="0"/>
                          <a:cs typeface="Times New Roman" panose="02020603050405020304" pitchFamily="18" charset="0"/>
                        </a:rPr>
                        <a:t>30m/20m/60m</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6875711"/>
                  </a:ext>
                </a:extLst>
              </a:tr>
              <a:tr h="370840">
                <a:tc>
                  <a:txBody>
                    <a:bodyPr/>
                    <a:lstStyle/>
                    <a:p>
                      <a:r>
                        <a:rPr lang="en-US" dirty="0">
                          <a:latin typeface="Times New Roman" panose="02020603050405020304" pitchFamily="18" charset="0"/>
                          <a:cs typeface="Times New Roman" panose="02020603050405020304" pitchFamily="18" charset="0"/>
                        </a:rPr>
                        <a:t>Landsat</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9997400"/>
                  </a:ext>
                </a:extLst>
              </a:tr>
              <a:tr h="370840">
                <a:tc>
                  <a:txBody>
                    <a:bodyPr/>
                    <a:lstStyle/>
                    <a:p>
                      <a:r>
                        <a:rPr lang="en-US" dirty="0">
                          <a:latin typeface="Times New Roman" panose="02020603050405020304" pitchFamily="18" charset="0"/>
                          <a:cs typeface="Times New Roman" panose="02020603050405020304" pitchFamily="18" charset="0"/>
                        </a:rPr>
                        <a:t>Modis</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1023584"/>
                  </a:ext>
                </a:extLst>
              </a:tr>
              <a:tr h="370840">
                <a:tc>
                  <a:txBody>
                    <a:bodyPr/>
                    <a:lstStyle/>
                    <a:p>
                      <a:r>
                        <a:rPr lang="en-US" dirty="0" err="1">
                          <a:latin typeface="Times New Roman" panose="02020603050405020304" pitchFamily="18" charset="0"/>
                          <a:cs typeface="Times New Roman" panose="02020603050405020304" pitchFamily="18" charset="0"/>
                        </a:rPr>
                        <a:t>QuickBird</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891882"/>
                  </a:ext>
                </a:extLst>
              </a:tr>
              <a:tr h="370840">
                <a:tc>
                  <a:txBody>
                    <a:bodyPr/>
                    <a:lstStyle/>
                    <a:p>
                      <a:r>
                        <a:rPr lang="en-US" dirty="0">
                          <a:latin typeface="Times New Roman" panose="02020603050405020304" pitchFamily="18" charset="0"/>
                          <a:cs typeface="Times New Roman" panose="02020603050405020304" pitchFamily="18" charset="0"/>
                        </a:rPr>
                        <a:t>Spot</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3000920"/>
                  </a:ext>
                </a:extLst>
              </a:tr>
            </a:tbl>
          </a:graphicData>
        </a:graphic>
      </p:graphicFrame>
    </p:spTree>
    <p:extLst>
      <p:ext uri="{BB962C8B-B14F-4D97-AF65-F5344CB8AC3E}">
        <p14:creationId xmlns:p14="http://schemas.microsoft.com/office/powerpoint/2010/main" val="287362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8" y="71810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Extraction of Sensor info</a:t>
            </a:r>
          </a:p>
        </p:txBody>
      </p:sp>
      <p:sp>
        <p:nvSpPr>
          <p:cNvPr id="3" name="TextBox 2">
            <a:extLst>
              <a:ext uri="{FF2B5EF4-FFF2-40B4-BE49-F238E27FC236}">
                <a16:creationId xmlns:a16="http://schemas.microsoft.com/office/drawing/2014/main" id="{67526545-DE4C-4E24-9F2B-54B3D08DE1FA}"/>
              </a:ext>
            </a:extLst>
          </p:cNvPr>
          <p:cNvSpPr txBox="1"/>
          <p:nvPr/>
        </p:nvSpPr>
        <p:spPr>
          <a:xfrm>
            <a:off x="2006353" y="1970843"/>
            <a:ext cx="2574525"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Multispectral Sensors:</a:t>
            </a:r>
          </a:p>
          <a:p>
            <a:r>
              <a:rPr lang="en-GB" dirty="0">
                <a:latin typeface="Times New Roman" panose="02020603050405020304" pitchFamily="18" charset="0"/>
                <a:cs typeface="Times New Roman" panose="02020603050405020304" pitchFamily="18" charset="0"/>
              </a:rPr>
              <a:t>1.</a:t>
            </a:r>
          </a:p>
          <a:p>
            <a:r>
              <a:rPr lang="en-GB" dirty="0">
                <a:latin typeface="Times New Roman" panose="02020603050405020304" pitchFamily="18" charset="0"/>
                <a:cs typeface="Times New Roman" panose="02020603050405020304" pitchFamily="18" charset="0"/>
              </a:rPr>
              <a:t>2.</a:t>
            </a:r>
          </a:p>
          <a:p>
            <a:r>
              <a:rPr lang="en-GB" dirty="0">
                <a:latin typeface="Times New Roman" panose="02020603050405020304" pitchFamily="18" charset="0"/>
                <a:cs typeface="Times New Roman" panose="02020603050405020304" pitchFamily="18" charset="0"/>
              </a:rPr>
              <a:t>3.</a:t>
            </a:r>
          </a:p>
        </p:txBody>
      </p:sp>
      <p:sp>
        <p:nvSpPr>
          <p:cNvPr id="5" name="TextBox 4">
            <a:extLst>
              <a:ext uri="{FF2B5EF4-FFF2-40B4-BE49-F238E27FC236}">
                <a16:creationId xmlns:a16="http://schemas.microsoft.com/office/drawing/2014/main" id="{76DF275B-AC51-49F4-BBFD-5090DD777508}"/>
              </a:ext>
            </a:extLst>
          </p:cNvPr>
          <p:cNvSpPr txBox="1"/>
          <p:nvPr/>
        </p:nvSpPr>
        <p:spPr>
          <a:xfrm>
            <a:off x="7611124" y="1988599"/>
            <a:ext cx="2574525"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Thermal Sensors:</a:t>
            </a:r>
          </a:p>
          <a:p>
            <a:r>
              <a:rPr lang="en-GB" dirty="0">
                <a:latin typeface="Times New Roman" panose="02020603050405020304" pitchFamily="18" charset="0"/>
                <a:cs typeface="Times New Roman" panose="02020603050405020304" pitchFamily="18" charset="0"/>
              </a:rPr>
              <a:t>1. </a:t>
            </a:r>
          </a:p>
          <a:p>
            <a:r>
              <a:rPr lang="en-GB" dirty="0">
                <a:latin typeface="Times New Roman" panose="02020603050405020304" pitchFamily="18" charset="0"/>
                <a:cs typeface="Times New Roman" panose="02020603050405020304" pitchFamily="18" charset="0"/>
              </a:rPr>
              <a:t>2. </a:t>
            </a:r>
          </a:p>
          <a:p>
            <a:r>
              <a:rPr lang="en-GB" dirty="0">
                <a:latin typeface="Times New Roman" panose="02020603050405020304" pitchFamily="18" charset="0"/>
                <a:cs typeface="Times New Roman" panose="02020603050405020304" pitchFamily="18" charset="0"/>
              </a:rPr>
              <a:t>3. </a:t>
            </a:r>
          </a:p>
        </p:txBody>
      </p:sp>
      <p:sp>
        <p:nvSpPr>
          <p:cNvPr id="7" name="TextBox 6">
            <a:extLst>
              <a:ext uri="{FF2B5EF4-FFF2-40B4-BE49-F238E27FC236}">
                <a16:creationId xmlns:a16="http://schemas.microsoft.com/office/drawing/2014/main" id="{353593F7-3495-4732-A5CB-BF3583696440}"/>
              </a:ext>
            </a:extLst>
          </p:cNvPr>
          <p:cNvSpPr txBox="1"/>
          <p:nvPr/>
        </p:nvSpPr>
        <p:spPr>
          <a:xfrm>
            <a:off x="1162974" y="4316313"/>
            <a:ext cx="6094520" cy="1200329"/>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Include the properties by </a:t>
            </a:r>
          </a:p>
          <a:p>
            <a:pPr marL="342900" indent="-342900">
              <a:buAutoNum type="arabicPeriod"/>
            </a:pPr>
            <a:r>
              <a:rPr lang="en-GB" dirty="0">
                <a:latin typeface="Times New Roman" panose="02020603050405020304" pitchFamily="18" charset="0"/>
                <a:cs typeface="Times New Roman" panose="02020603050405020304" pitchFamily="18" charset="0"/>
              </a:rPr>
              <a:t>Sensor name or others </a:t>
            </a:r>
          </a:p>
          <a:p>
            <a:pPr marL="342900" indent="-342900">
              <a:buAutoNum type="arabicPeriod"/>
            </a:pPr>
            <a:r>
              <a:rPr lang="en-GB" dirty="0">
                <a:latin typeface="Times New Roman" panose="02020603050405020304" pitchFamily="18" charset="0"/>
                <a:cs typeface="Times New Roman" panose="02020603050405020304" pitchFamily="18" charset="0"/>
              </a:rPr>
              <a:t>Image classification</a:t>
            </a:r>
          </a:p>
          <a:p>
            <a:pPr marL="342900" indent="-342900">
              <a:buAutoNum type="arabicPeriod"/>
            </a:pPr>
            <a:r>
              <a:rPr lang="en-GB" dirty="0">
                <a:latin typeface="Times New Roman" panose="02020603050405020304" pitchFamily="18" charset="0"/>
                <a:cs typeface="Times New Roman" panose="02020603050405020304" pitchFamily="18" charset="0"/>
              </a:rPr>
              <a:t>Calculate spectral indices etc.</a:t>
            </a:r>
          </a:p>
        </p:txBody>
      </p:sp>
    </p:spTree>
    <p:extLst>
      <p:ext uri="{BB962C8B-B14F-4D97-AF65-F5344CB8AC3E}">
        <p14:creationId xmlns:p14="http://schemas.microsoft.com/office/powerpoint/2010/main" val="187767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8" y="71810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Application of Sensors in Agricultural Monitoring</a:t>
            </a:r>
          </a:p>
        </p:txBody>
      </p:sp>
      <p:sp>
        <p:nvSpPr>
          <p:cNvPr id="3" name="TextBox 2">
            <a:extLst>
              <a:ext uri="{FF2B5EF4-FFF2-40B4-BE49-F238E27FC236}">
                <a16:creationId xmlns:a16="http://schemas.microsoft.com/office/drawing/2014/main" id="{67526545-DE4C-4E24-9F2B-54B3D08DE1FA}"/>
              </a:ext>
            </a:extLst>
          </p:cNvPr>
          <p:cNvSpPr txBox="1"/>
          <p:nvPr/>
        </p:nvSpPr>
        <p:spPr>
          <a:xfrm>
            <a:off x="2006353" y="1518080"/>
            <a:ext cx="2574525"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Multispectral Sensors:</a:t>
            </a:r>
          </a:p>
          <a:p>
            <a:r>
              <a:rPr lang="en-GB" dirty="0">
                <a:latin typeface="Times New Roman" panose="02020603050405020304" pitchFamily="18" charset="0"/>
                <a:cs typeface="Times New Roman" panose="02020603050405020304" pitchFamily="18" charset="0"/>
              </a:rPr>
              <a:t>1.</a:t>
            </a:r>
          </a:p>
          <a:p>
            <a:r>
              <a:rPr lang="en-GB" dirty="0">
                <a:latin typeface="Times New Roman" panose="02020603050405020304" pitchFamily="18" charset="0"/>
                <a:cs typeface="Times New Roman" panose="02020603050405020304" pitchFamily="18" charset="0"/>
              </a:rPr>
              <a:t>2.</a:t>
            </a:r>
          </a:p>
          <a:p>
            <a:r>
              <a:rPr lang="en-GB" dirty="0">
                <a:latin typeface="Times New Roman" panose="02020603050405020304" pitchFamily="18" charset="0"/>
                <a:cs typeface="Times New Roman" panose="02020603050405020304" pitchFamily="18" charset="0"/>
              </a:rPr>
              <a:t>3.</a:t>
            </a:r>
          </a:p>
        </p:txBody>
      </p:sp>
      <p:sp>
        <p:nvSpPr>
          <p:cNvPr id="5" name="TextBox 4">
            <a:extLst>
              <a:ext uri="{FF2B5EF4-FFF2-40B4-BE49-F238E27FC236}">
                <a16:creationId xmlns:a16="http://schemas.microsoft.com/office/drawing/2014/main" id="{76DF275B-AC51-49F4-BBFD-5090DD777508}"/>
              </a:ext>
            </a:extLst>
          </p:cNvPr>
          <p:cNvSpPr txBox="1"/>
          <p:nvPr/>
        </p:nvSpPr>
        <p:spPr>
          <a:xfrm>
            <a:off x="7611124" y="1535836"/>
            <a:ext cx="2574525"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Thermal Sensors:</a:t>
            </a:r>
          </a:p>
          <a:p>
            <a:r>
              <a:rPr lang="en-GB" dirty="0">
                <a:latin typeface="Times New Roman" panose="02020603050405020304" pitchFamily="18" charset="0"/>
                <a:cs typeface="Times New Roman" panose="02020603050405020304" pitchFamily="18" charset="0"/>
              </a:rPr>
              <a:t>1. </a:t>
            </a:r>
          </a:p>
          <a:p>
            <a:r>
              <a:rPr lang="en-GB" dirty="0">
                <a:latin typeface="Times New Roman" panose="02020603050405020304" pitchFamily="18" charset="0"/>
                <a:cs typeface="Times New Roman" panose="02020603050405020304" pitchFamily="18" charset="0"/>
              </a:rPr>
              <a:t>2. </a:t>
            </a:r>
          </a:p>
          <a:p>
            <a:r>
              <a:rPr lang="en-GB" dirty="0">
                <a:latin typeface="Times New Roman" panose="02020603050405020304" pitchFamily="18" charset="0"/>
                <a:cs typeface="Times New Roman" panose="02020603050405020304" pitchFamily="18" charset="0"/>
              </a:rPr>
              <a:t>3. </a:t>
            </a:r>
          </a:p>
        </p:txBody>
      </p:sp>
      <p:sp>
        <p:nvSpPr>
          <p:cNvPr id="7" name="TextBox 6">
            <a:extLst>
              <a:ext uri="{FF2B5EF4-FFF2-40B4-BE49-F238E27FC236}">
                <a16:creationId xmlns:a16="http://schemas.microsoft.com/office/drawing/2014/main" id="{353593F7-3495-4732-A5CB-BF3583696440}"/>
              </a:ext>
            </a:extLst>
          </p:cNvPr>
          <p:cNvSpPr txBox="1"/>
          <p:nvPr/>
        </p:nvSpPr>
        <p:spPr>
          <a:xfrm>
            <a:off x="880368" y="3429000"/>
            <a:ext cx="6094520" cy="1200329"/>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Include the applications by </a:t>
            </a:r>
          </a:p>
          <a:p>
            <a:pPr marL="342900" indent="-342900">
              <a:buAutoNum type="arabicPeriod"/>
            </a:pPr>
            <a:r>
              <a:rPr lang="en-GB" dirty="0">
                <a:latin typeface="Times New Roman" panose="02020603050405020304" pitchFamily="18" charset="0"/>
                <a:cs typeface="Times New Roman" panose="02020603050405020304" pitchFamily="18" charset="0"/>
              </a:rPr>
              <a:t>Sensor name or others</a:t>
            </a:r>
          </a:p>
          <a:p>
            <a:pPr marL="342900" indent="-342900">
              <a:buAutoNum type="arabicPeriod"/>
            </a:pPr>
            <a:r>
              <a:rPr lang="en-GB" dirty="0">
                <a:latin typeface="Times New Roman" panose="02020603050405020304" pitchFamily="18" charset="0"/>
                <a:cs typeface="Times New Roman" panose="02020603050405020304" pitchFamily="18" charset="0"/>
              </a:rPr>
              <a:t>We can follow the indicators or variables as shown in figure below:</a:t>
            </a:r>
          </a:p>
        </p:txBody>
      </p:sp>
      <p:pic>
        <p:nvPicPr>
          <p:cNvPr id="8" name="Picture 7">
            <a:extLst>
              <a:ext uri="{FF2B5EF4-FFF2-40B4-BE49-F238E27FC236}">
                <a16:creationId xmlns:a16="http://schemas.microsoft.com/office/drawing/2014/main" id="{FBB6C4BD-10AC-4CF5-A5C0-2C0E97478478}"/>
              </a:ext>
            </a:extLst>
          </p:cNvPr>
          <p:cNvPicPr>
            <a:picLocks noChangeAspect="1"/>
          </p:cNvPicPr>
          <p:nvPr/>
        </p:nvPicPr>
        <p:blipFill>
          <a:blip r:embed="rId2"/>
          <a:stretch>
            <a:fillRect/>
          </a:stretch>
        </p:blipFill>
        <p:spPr>
          <a:xfrm>
            <a:off x="3293615" y="4791687"/>
            <a:ext cx="8543925" cy="1800225"/>
          </a:xfrm>
          <a:prstGeom prst="rect">
            <a:avLst/>
          </a:prstGeom>
        </p:spPr>
      </p:pic>
    </p:spTree>
    <p:extLst>
      <p:ext uri="{BB962C8B-B14F-4D97-AF65-F5344CB8AC3E}">
        <p14:creationId xmlns:p14="http://schemas.microsoft.com/office/powerpoint/2010/main" val="166681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07AF-62C6-4E73-8A81-3787B5262FF0}"/>
              </a:ext>
            </a:extLst>
          </p:cNvPr>
          <p:cNvSpPr>
            <a:spLocks noGrp="1"/>
          </p:cNvSpPr>
          <p:nvPr>
            <p:ph type="title"/>
          </p:nvPr>
        </p:nvSpPr>
        <p:spPr>
          <a:xfrm>
            <a:off x="838200" y="2766218"/>
            <a:ext cx="10515600" cy="1325563"/>
          </a:xfrm>
        </p:spPr>
        <p:txBody>
          <a:bodyPr/>
          <a:lstStyle/>
          <a:p>
            <a:pPr algn="ctr"/>
            <a:r>
              <a:rPr lang="en-GB" dirty="0">
                <a:latin typeface="Algerian" panose="04020705040A02060702" pitchFamily="82" charset="0"/>
              </a:rPr>
              <a:t>Thanks</a:t>
            </a:r>
            <a:endParaRPr lang="en-US" dirty="0">
              <a:latin typeface="Algerian" panose="04020705040A02060702" pitchFamily="82" charset="0"/>
            </a:endParaRPr>
          </a:p>
        </p:txBody>
      </p:sp>
    </p:spTree>
    <p:extLst>
      <p:ext uri="{BB962C8B-B14F-4D97-AF65-F5344CB8AC3E}">
        <p14:creationId xmlns:p14="http://schemas.microsoft.com/office/powerpoint/2010/main" val="208196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4DA97-1900-44BA-9E92-263E02248DFF}"/>
              </a:ext>
            </a:extLst>
          </p:cNvPr>
          <p:cNvSpPr>
            <a:spLocks noGrp="1"/>
          </p:cNvSpPr>
          <p:nvPr>
            <p:ph type="title"/>
          </p:nvPr>
        </p:nvSpPr>
        <p:spPr>
          <a:xfrm>
            <a:off x="838200" y="365126"/>
            <a:ext cx="10515600" cy="359494"/>
          </a:xfrm>
        </p:spPr>
        <p:txBody>
          <a:bodyPr>
            <a:normAutofit fontScale="90000"/>
          </a:bodyPr>
          <a:lstStyle/>
          <a:p>
            <a:r>
              <a:rPr lang="en-US" sz="2400" dirty="0">
                <a:latin typeface="Times New Roman" panose="02020603050405020304" pitchFamily="18" charset="0"/>
                <a:cs typeface="Times New Roman" panose="02020603050405020304" pitchFamily="18" charset="0"/>
              </a:rPr>
              <a:t>References:</a:t>
            </a:r>
            <a:endParaRPr lang="en-US" sz="1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695D8BF-4601-44E0-9F56-28A38008F9E0}"/>
              </a:ext>
            </a:extLst>
          </p:cNvPr>
          <p:cNvSpPr txBox="1"/>
          <p:nvPr/>
        </p:nvSpPr>
        <p:spPr>
          <a:xfrm>
            <a:off x="940279" y="2690336"/>
            <a:ext cx="10765766" cy="1477328"/>
          </a:xfrm>
          <a:prstGeom prst="rect">
            <a:avLst/>
          </a:prstGeom>
          <a:noFill/>
        </p:spPr>
        <p:txBody>
          <a:bodyPr wrap="square">
            <a:spAutoFit/>
          </a:bodyPr>
          <a:lstStyle/>
          <a:p>
            <a:pPr marL="342900" indent="-342900">
              <a:buAutoNum type="arabicPeriod"/>
            </a:pPr>
            <a:r>
              <a:rPr lang="en-US" sz="1800" b="0" i="0" dirty="0">
                <a:solidFill>
                  <a:srgbClr val="202122"/>
                </a:solidFill>
                <a:effectLst/>
                <a:latin typeface="Times New Roman" panose="02020603050405020304" pitchFamily="18" charset="0"/>
                <a:cs typeface="Times New Roman" panose="02020603050405020304" pitchFamily="18" charset="0"/>
              </a:rPr>
              <a:t>Jensen, J. R. (2005). Introductory Digital Image Processing: A Remote Sensing Perspective. Upper Saddle River : Pearson Prentice Hall.</a:t>
            </a:r>
          </a:p>
          <a:p>
            <a:pPr marL="342900" indent="-342900">
              <a:buAutoNum type="arabicPeriod"/>
            </a:pPr>
            <a:br>
              <a:rPr lang="en-US" sz="1800" b="0" i="0" dirty="0">
                <a:solidFill>
                  <a:srgbClr val="202122"/>
                </a:solidFill>
                <a:effectLst/>
                <a:latin typeface="Times New Roman" panose="02020603050405020304" pitchFamily="18" charset="0"/>
                <a:cs typeface="Times New Roman" panose="02020603050405020304" pitchFamily="18" charset="0"/>
              </a:rPr>
            </a:br>
            <a:br>
              <a:rPr lang="en-US" sz="1800" b="0" i="0" dirty="0">
                <a:solidFill>
                  <a:srgbClr val="202122"/>
                </a:solidFill>
                <a:effectLst/>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31408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468701" y="482427"/>
            <a:ext cx="11254595" cy="387798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Definition (in Remote Sensing)</a:t>
            </a:r>
          </a:p>
          <a:p>
            <a:endParaRPr lang="en-GB" sz="2000" b="1"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Multispectral 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Multispectral remote sensing is the collection and analysis of reflected, emitted, or back-scattered energy from an object or an area of interest in </a:t>
            </a:r>
            <a:r>
              <a:rPr lang="en-US" dirty="0">
                <a:solidFill>
                  <a:srgbClr val="FF0000"/>
                </a:solidFill>
                <a:latin typeface="Times New Roman" panose="02020603050405020304" pitchFamily="18" charset="0"/>
                <a:cs typeface="Times New Roman" panose="02020603050405020304" pitchFamily="18" charset="0"/>
              </a:rPr>
              <a:t>multiple bands of regions of the electromagnetic spectrum </a:t>
            </a:r>
            <a:r>
              <a:rPr lang="en-US" dirty="0">
                <a:latin typeface="Times New Roman" panose="02020603050405020304" pitchFamily="18" charset="0"/>
                <a:cs typeface="Times New Roman" panose="02020603050405020304" pitchFamily="18" charset="0"/>
              </a:rPr>
              <a:t>(Jensen, 2005).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purpose of multispectral imaging is the potential to classify the image using multispectral broadbands. Multispectral sensor captures image data within specific wavelength ranges across the electromagnetic spectrum. These sensors usually have between </a:t>
            </a:r>
            <a:r>
              <a:rPr lang="en-US" dirty="0">
                <a:solidFill>
                  <a:srgbClr val="FF0000"/>
                </a:solidFill>
                <a:latin typeface="Times New Roman" panose="02020603050405020304" pitchFamily="18" charset="0"/>
                <a:cs typeface="Times New Roman" panose="02020603050405020304" pitchFamily="18" charset="0"/>
              </a:rPr>
              <a:t>3 and 10 different band measurements</a:t>
            </a:r>
            <a:r>
              <a:rPr lang="en-US" dirty="0">
                <a:latin typeface="Times New Roman" panose="02020603050405020304" pitchFamily="18" charset="0"/>
                <a:cs typeface="Times New Roman" panose="02020603050405020304" pitchFamily="18" charset="0"/>
              </a:rPr>
              <a:t> in each pixel of the images they produce. Examples of bands in these sensors typically include visible green, visible red, near infrared, etc.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wavelengths may be separated by filters or detected via the use of instruments that are sensitive to particular wavelengths, including light from frequencies beyond the visible light range, i.e. infrared and ultra-violet.</a:t>
            </a:r>
          </a:p>
          <a:p>
            <a:endParaRPr lang="en-GB" b="1"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Thermal RS:</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AE2832-F713-455D-BDB8-7CAD50AEA3A5}"/>
              </a:ext>
            </a:extLst>
          </p:cNvPr>
          <p:cNvSpPr txBox="1"/>
          <p:nvPr/>
        </p:nvSpPr>
        <p:spPr>
          <a:xfrm rot="679510">
            <a:off x="5285115" y="4503770"/>
            <a:ext cx="1621767" cy="1631216"/>
          </a:xfrm>
          <a:prstGeom prst="rect">
            <a:avLst/>
          </a:prstGeom>
          <a:noFill/>
        </p:spPr>
        <p:txBody>
          <a:bodyPr wrap="square">
            <a:spAutoFit/>
          </a:bodyPr>
          <a:lstStyle/>
          <a:p>
            <a:pPr algn="ctr"/>
            <a:r>
              <a:rPr lang="en-GB" sz="10000" dirty="0">
                <a:solidFill>
                  <a:srgbClr val="FF0000"/>
                </a:solidFill>
                <a:latin typeface="Times New Roman" panose="02020603050405020304" pitchFamily="18" charset="0"/>
                <a:cs typeface="Times New Roman" panose="02020603050405020304" pitchFamily="18" charset="0"/>
              </a:rPr>
              <a:t>?</a:t>
            </a:r>
            <a:endParaRPr lang="en-US" sz="10000" dirty="0">
              <a:solidFill>
                <a:srgbClr val="FF0000"/>
              </a:solidFill>
            </a:endParaRPr>
          </a:p>
        </p:txBody>
      </p:sp>
    </p:spTree>
    <p:extLst>
      <p:ext uri="{BB962C8B-B14F-4D97-AF65-F5344CB8AC3E}">
        <p14:creationId xmlns:p14="http://schemas.microsoft.com/office/powerpoint/2010/main" val="410689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9" y="572512"/>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List of Sensors </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Multispectral</a:t>
            </a:r>
            <a:r>
              <a:rPr lang="en-GB" b="1"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C23E16-0B25-4B40-886B-DF599859659B}"/>
              </a:ext>
            </a:extLst>
          </p:cNvPr>
          <p:cNvSpPr txBox="1"/>
          <p:nvPr/>
        </p:nvSpPr>
        <p:spPr>
          <a:xfrm>
            <a:off x="434915" y="1236155"/>
            <a:ext cx="11348768" cy="584775"/>
          </a:xfrm>
          <a:prstGeom prst="rect">
            <a:avLst/>
          </a:prstGeom>
          <a:noFill/>
        </p:spPr>
        <p:txBody>
          <a:bodyPr wrap="square">
            <a:spAutoFit/>
          </a:bodyPr>
          <a:lstStyle/>
          <a:p>
            <a:r>
              <a:rPr lang="en-US" sz="1600" b="0" i="0" dirty="0">
                <a:solidFill>
                  <a:srgbClr val="202122"/>
                </a:solidFill>
                <a:effectLst/>
                <a:latin typeface="Times New Roman" panose="02020603050405020304" pitchFamily="18" charset="0"/>
                <a:cs typeface="Times New Roman" panose="02020603050405020304" pitchFamily="18" charset="0"/>
              </a:rPr>
              <a:t>Remote sensing systems gather data via instruments typically carried on satellites in orbit, drones, airborne platforms around the Earth. There are several multispectral remote sensing systems that can be categorized in the following way: </a:t>
            </a:r>
            <a:endParaRPr lang="en-US"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CDA22E6-424D-456B-8DDB-3EF630B7B54A}"/>
              </a:ext>
            </a:extLst>
          </p:cNvPr>
          <p:cNvSpPr txBox="1"/>
          <p:nvPr/>
        </p:nvSpPr>
        <p:spPr>
          <a:xfrm>
            <a:off x="434915" y="2077244"/>
            <a:ext cx="5546785" cy="427809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Multispectral imaging using discrete detectors and scanning mirrors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European Space Agency (ESAs) </a:t>
            </a:r>
            <a:r>
              <a:rPr lang="en-US" sz="1400" dirty="0">
                <a:solidFill>
                  <a:srgbClr val="FF0000"/>
                </a:solidFill>
                <a:latin typeface="Times New Roman" panose="02020603050405020304" pitchFamily="18" charset="0"/>
                <a:cs typeface="Times New Roman" panose="02020603050405020304" pitchFamily="18" charset="0"/>
              </a:rPr>
              <a:t>Sentinel-2</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Landsat Multispectral Scanner (</a:t>
            </a:r>
            <a:r>
              <a:rPr lang="en-US" sz="1400" dirty="0">
                <a:solidFill>
                  <a:srgbClr val="FF0000"/>
                </a:solidFill>
                <a:latin typeface="Times New Roman" panose="02020603050405020304" pitchFamily="18" charset="0"/>
                <a:cs typeface="Times New Roman" panose="02020603050405020304" pitchFamily="18" charset="0"/>
              </a:rPr>
              <a:t>MSS</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Landsat Thematic Mapper (</a:t>
            </a:r>
            <a:r>
              <a:rPr lang="en-US" sz="1400" dirty="0">
                <a:solidFill>
                  <a:srgbClr val="FF0000"/>
                </a:solidFill>
                <a:latin typeface="Times New Roman" panose="02020603050405020304" pitchFamily="18" charset="0"/>
                <a:cs typeface="Times New Roman" panose="02020603050405020304" pitchFamily="18" charset="0"/>
              </a:rPr>
              <a:t>TM</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Landsat 8 &amp; 9 Operational Land Imager (</a:t>
            </a:r>
            <a:r>
              <a:rPr lang="en-US" sz="1400" dirty="0">
                <a:solidFill>
                  <a:srgbClr val="FF0000"/>
                </a:solidFill>
                <a:latin typeface="Times New Roman" panose="02020603050405020304" pitchFamily="18" charset="0"/>
                <a:cs typeface="Times New Roman" panose="02020603050405020304" pitchFamily="18" charset="0"/>
              </a:rPr>
              <a:t>OLI and OLI-2</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NOAA Geostationary Operational Environmental Satellite (GOES)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NOAA Advanced Very High Resolution Radiometer (</a:t>
            </a:r>
            <a:r>
              <a:rPr lang="en-US" sz="1400" dirty="0">
                <a:solidFill>
                  <a:srgbClr val="FF0000"/>
                </a:solidFill>
                <a:latin typeface="Times New Roman" panose="02020603050405020304" pitchFamily="18" charset="0"/>
                <a:cs typeface="Times New Roman" panose="02020603050405020304" pitchFamily="18" charset="0"/>
              </a:rPr>
              <a:t>AVHRR</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NASA and ORBIMAGE, Inc., Sea-viewing Wide field-of-view Sensor (</a:t>
            </a:r>
            <a:r>
              <a:rPr lang="en-US" sz="1400" dirty="0" err="1">
                <a:latin typeface="Times New Roman" panose="02020603050405020304" pitchFamily="18" charset="0"/>
                <a:cs typeface="Times New Roman" panose="02020603050405020304" pitchFamily="18" charset="0"/>
              </a:rPr>
              <a:t>SeaWiFS</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Daedalus, Inc., Aircraft Multispectral Scanner (AMS)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NASA Airborne Terrestrial Applications Sensor (ATLAS)</a:t>
            </a:r>
          </a:p>
          <a:p>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Multispectral imaging using linear arrays</a:t>
            </a:r>
          </a:p>
          <a:p>
            <a:pPr marL="285750" indent="-285750">
              <a:buFont typeface="Arial" panose="020B0604020202020204" pitchFamily="34" charset="0"/>
              <a:buChar char="•"/>
            </a:pPr>
            <a:r>
              <a:rPr lang="en-US" sz="1400" dirty="0">
                <a:solidFill>
                  <a:srgbClr val="FF0000"/>
                </a:solidFill>
                <a:latin typeface="Times New Roman" panose="02020603050405020304" pitchFamily="18" charset="0"/>
                <a:cs typeface="Times New Roman" panose="02020603050405020304" pitchFamily="18" charset="0"/>
              </a:rPr>
              <a:t>SPOT</a:t>
            </a:r>
            <a:r>
              <a:rPr lang="en-US" sz="1400" dirty="0">
                <a:latin typeface="Times New Roman" panose="02020603050405020304" pitchFamily="18" charset="0"/>
                <a:cs typeface="Times New Roman" panose="02020603050405020304" pitchFamily="18" charset="0"/>
              </a:rPr>
              <a:t> 1, 2, and 3 High Resolution Visible (HRV) sensors and Spot 4 and 5 High Resolution Visible Infrared (HRVIR) and vegetation sensor</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Indian Remote Sensing System (IRS) Linear Imaging Self-scanning Sensor (LISS)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Space Imaging, Inc. (IKONOS)</a:t>
            </a:r>
          </a:p>
        </p:txBody>
      </p:sp>
      <p:sp>
        <p:nvSpPr>
          <p:cNvPr id="11" name="TextBox 10">
            <a:extLst>
              <a:ext uri="{FF2B5EF4-FFF2-40B4-BE49-F238E27FC236}">
                <a16:creationId xmlns:a16="http://schemas.microsoft.com/office/drawing/2014/main" id="{49D94FEE-30EE-461B-B64B-874C14BD3EEF}"/>
              </a:ext>
            </a:extLst>
          </p:cNvPr>
          <p:cNvSpPr txBox="1"/>
          <p:nvPr/>
        </p:nvSpPr>
        <p:spPr>
          <a:xfrm>
            <a:off x="6096000" y="2077244"/>
            <a:ext cx="5837927" cy="4031873"/>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Digital Globe, Inc. (</a:t>
            </a:r>
            <a:r>
              <a:rPr lang="en-US" sz="1400" dirty="0" err="1">
                <a:solidFill>
                  <a:srgbClr val="FF0000"/>
                </a:solidFill>
                <a:latin typeface="Times New Roman" panose="02020603050405020304" pitchFamily="18" charset="0"/>
                <a:cs typeface="Times New Roman" panose="02020603050405020304" pitchFamily="18" charset="0"/>
              </a:rPr>
              <a:t>QuickBird</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ORBIMAGE, Inc. (OrbView-3)</a:t>
            </a:r>
          </a:p>
          <a:p>
            <a:pPr marL="285750"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ImageSat</a:t>
            </a:r>
            <a:r>
              <a:rPr lang="en-US" sz="1400" dirty="0">
                <a:latin typeface="Times New Roman" panose="02020603050405020304" pitchFamily="18" charset="0"/>
                <a:cs typeface="Times New Roman" panose="02020603050405020304" pitchFamily="18" charset="0"/>
              </a:rPr>
              <a:t> International, Inc. (EROS A1)</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NASA Terra Advanced Spaceborne Thermal Emission and Reflection Radiometer (ASTER)</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NASA Terra Multiangle Imaging Spectroradiometer (MISR)</a:t>
            </a:r>
          </a:p>
          <a:p>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Imaging spectrometry using linear and area arrays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NASA Jet Propulsion Laboratory Airborne Visible/Infrared Imaging Spectrometer (AVIRIS)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Compact Airborne Spectrographic Imager 3 (CASI 3)</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NASA Terra Moderate Resolution Imaging Spectrometer (</a:t>
            </a:r>
            <a:r>
              <a:rPr lang="en-US" sz="1400" dirty="0">
                <a:solidFill>
                  <a:srgbClr val="FF0000"/>
                </a:solidFill>
                <a:latin typeface="Times New Roman" panose="02020603050405020304" pitchFamily="18" charset="0"/>
                <a:cs typeface="Times New Roman" panose="02020603050405020304" pitchFamily="18" charset="0"/>
              </a:rPr>
              <a:t>MODIS)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NASA Earth Observer (EO-1) Advanced Land Imager (ALI), Hyperion, and LEISA Atmospheric Corrector (LAC)</a:t>
            </a:r>
          </a:p>
          <a:p>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Satellite analog and digital photographic systems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Russian SPIN-2 TK-350, and KVR-1000</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NASA Space Shuttle and International Space Station Imagery</a:t>
            </a:r>
          </a:p>
        </p:txBody>
      </p:sp>
    </p:spTree>
    <p:extLst>
      <p:ext uri="{BB962C8B-B14F-4D97-AF65-F5344CB8AC3E}">
        <p14:creationId xmlns:p14="http://schemas.microsoft.com/office/powerpoint/2010/main" val="427239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8" y="71810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Sensor Properties </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Multispectral</a:t>
            </a:r>
            <a:r>
              <a:rPr lang="en-GB" b="1"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53593F7-3495-4732-A5CB-BF3583696440}"/>
              </a:ext>
            </a:extLst>
          </p:cNvPr>
          <p:cNvSpPr txBox="1"/>
          <p:nvPr/>
        </p:nvSpPr>
        <p:spPr>
          <a:xfrm>
            <a:off x="514904" y="4538254"/>
            <a:ext cx="6094520" cy="1754326"/>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Include the properties by </a:t>
            </a:r>
          </a:p>
          <a:p>
            <a:pPr marL="342900" indent="-342900">
              <a:buAutoNum type="arabicPeriod"/>
            </a:pPr>
            <a:r>
              <a:rPr lang="en-GB" dirty="0">
                <a:latin typeface="Times New Roman" panose="02020603050405020304" pitchFamily="18" charset="0"/>
                <a:cs typeface="Times New Roman" panose="02020603050405020304" pitchFamily="18" charset="0"/>
              </a:rPr>
              <a:t>Sensor name or others </a:t>
            </a:r>
          </a:p>
          <a:p>
            <a:pPr marL="342900" indent="-342900">
              <a:buAutoNum type="arabicPeriod"/>
            </a:pPr>
            <a:r>
              <a:rPr lang="en-GB" dirty="0">
                <a:latin typeface="Times New Roman" panose="02020603050405020304" pitchFamily="18" charset="0"/>
                <a:cs typeface="Times New Roman" panose="02020603050405020304" pitchFamily="18" charset="0"/>
              </a:rPr>
              <a:t>Band properties</a:t>
            </a:r>
          </a:p>
          <a:p>
            <a:pPr marL="342900" indent="-342900">
              <a:buAutoNum type="arabicPeriod"/>
            </a:pPr>
            <a:r>
              <a:rPr lang="en-GB" dirty="0">
                <a:latin typeface="Times New Roman" panose="02020603050405020304" pitchFamily="18" charset="0"/>
                <a:cs typeface="Times New Roman" panose="02020603050405020304" pitchFamily="18" charset="0"/>
              </a:rPr>
              <a:t>Resolution (Spatial, Spectral, Radiometric, Temporal)</a:t>
            </a:r>
          </a:p>
          <a:p>
            <a:pPr marL="342900" indent="-342900">
              <a:buAutoNum type="arabicPeriod"/>
            </a:pPr>
            <a:r>
              <a:rPr lang="en-GB" dirty="0">
                <a:latin typeface="Times New Roman" panose="02020603050405020304" pitchFamily="18" charset="0"/>
                <a:cs typeface="Times New Roman" panose="02020603050405020304" pitchFamily="18" charset="0"/>
              </a:rPr>
              <a:t>Data acquisition process</a:t>
            </a:r>
          </a:p>
          <a:p>
            <a:pPr marL="342900" indent="-342900">
              <a:buAutoNum type="arabicPeriod"/>
            </a:pPr>
            <a:r>
              <a:rPr lang="en-GB" dirty="0">
                <a:latin typeface="Times New Roman" panose="02020603050405020304" pitchFamily="18" charset="0"/>
                <a:cs typeface="Times New Roman" panose="02020603050405020304" pitchFamily="18" charset="0"/>
              </a:rPr>
              <a:t>Data availability (time period/source/data policies etc.)</a:t>
            </a:r>
          </a:p>
        </p:txBody>
      </p:sp>
      <p:graphicFrame>
        <p:nvGraphicFramePr>
          <p:cNvPr id="3" name="Table 2">
            <a:extLst>
              <a:ext uri="{FF2B5EF4-FFF2-40B4-BE49-F238E27FC236}">
                <a16:creationId xmlns:a16="http://schemas.microsoft.com/office/drawing/2014/main" id="{37B6F5D7-B42E-4837-A863-BA4CA3458C4D}"/>
              </a:ext>
            </a:extLst>
          </p:cNvPr>
          <p:cNvGraphicFramePr>
            <a:graphicFrameLocks noGrp="1"/>
          </p:cNvGraphicFramePr>
          <p:nvPr>
            <p:extLst>
              <p:ext uri="{D42A27DB-BD31-4B8C-83A1-F6EECF244321}">
                <p14:modId xmlns:p14="http://schemas.microsoft.com/office/powerpoint/2010/main" val="946499029"/>
              </p:ext>
            </p:extLst>
          </p:nvPr>
        </p:nvGraphicFramePr>
        <p:xfrm>
          <a:off x="387252" y="1451610"/>
          <a:ext cx="11721888" cy="2190750"/>
        </p:xfrm>
        <a:graphic>
          <a:graphicData uri="http://schemas.openxmlformats.org/drawingml/2006/table">
            <a:tbl>
              <a:tblPr firstRow="1" bandRow="1">
                <a:tableStyleId>{BC89EF96-8CEA-46FF-86C4-4CE0E7609802}</a:tableStyleId>
              </a:tblPr>
              <a:tblGrid>
                <a:gridCol w="1044717">
                  <a:extLst>
                    <a:ext uri="{9D8B030D-6E8A-4147-A177-3AD203B41FA5}">
                      <a16:colId xmlns:a16="http://schemas.microsoft.com/office/drawing/2014/main" val="173797658"/>
                    </a:ext>
                  </a:extLst>
                </a:gridCol>
                <a:gridCol w="1139247">
                  <a:extLst>
                    <a:ext uri="{9D8B030D-6E8A-4147-A177-3AD203B41FA5}">
                      <a16:colId xmlns:a16="http://schemas.microsoft.com/office/drawing/2014/main" val="3849568985"/>
                    </a:ext>
                  </a:extLst>
                </a:gridCol>
                <a:gridCol w="2245701">
                  <a:extLst>
                    <a:ext uri="{9D8B030D-6E8A-4147-A177-3AD203B41FA5}">
                      <a16:colId xmlns:a16="http://schemas.microsoft.com/office/drawing/2014/main" val="1858118838"/>
                    </a:ext>
                  </a:extLst>
                </a:gridCol>
                <a:gridCol w="1038197">
                  <a:extLst>
                    <a:ext uri="{9D8B030D-6E8A-4147-A177-3AD203B41FA5}">
                      <a16:colId xmlns:a16="http://schemas.microsoft.com/office/drawing/2014/main" val="3245733258"/>
                    </a:ext>
                  </a:extLst>
                </a:gridCol>
                <a:gridCol w="819345">
                  <a:extLst>
                    <a:ext uri="{9D8B030D-6E8A-4147-A177-3AD203B41FA5}">
                      <a16:colId xmlns:a16="http://schemas.microsoft.com/office/drawing/2014/main" val="956689173"/>
                    </a:ext>
                  </a:extLst>
                </a:gridCol>
                <a:gridCol w="3570372">
                  <a:extLst>
                    <a:ext uri="{9D8B030D-6E8A-4147-A177-3AD203B41FA5}">
                      <a16:colId xmlns:a16="http://schemas.microsoft.com/office/drawing/2014/main" val="2780969356"/>
                    </a:ext>
                  </a:extLst>
                </a:gridCol>
                <a:gridCol w="902713">
                  <a:extLst>
                    <a:ext uri="{9D8B030D-6E8A-4147-A177-3AD203B41FA5}">
                      <a16:colId xmlns:a16="http://schemas.microsoft.com/office/drawing/2014/main" val="3057620836"/>
                    </a:ext>
                  </a:extLst>
                </a:gridCol>
                <a:gridCol w="961596">
                  <a:extLst>
                    <a:ext uri="{9D8B030D-6E8A-4147-A177-3AD203B41FA5}">
                      <a16:colId xmlns:a16="http://schemas.microsoft.com/office/drawing/2014/main" val="1720798733"/>
                    </a:ext>
                  </a:extLst>
                </a:gridCol>
              </a:tblGrid>
              <a:tr h="190500">
                <a:tc>
                  <a:txBody>
                    <a:bodyPr/>
                    <a:lstStyle/>
                    <a:p>
                      <a:pPr algn="ctr" fontAlgn="ctr"/>
                      <a:r>
                        <a:rPr lang="en-US" sz="1400" b="0" u="none" strike="noStrike" dirty="0">
                          <a:solidFill>
                            <a:srgbClr val="000000"/>
                          </a:solidFill>
                          <a:effectLst/>
                          <a:latin typeface="Times New Roman" panose="02020603050405020304" pitchFamily="18" charset="0"/>
                          <a:cs typeface="Times New Roman" panose="02020603050405020304" pitchFamily="18" charset="0"/>
                        </a:rPr>
                        <a:t>Sensor Name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Spatial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Spectral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Radiometric</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Temporal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Data Source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Data Availability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Data Policy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197238104"/>
                  </a:ext>
                </a:extLst>
              </a:tr>
              <a:tr h="571500">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Sentinel-2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10m/20m/60m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13 Spectral bands with </a:t>
                      </a:r>
                    </a:p>
                    <a:p>
                      <a:pPr algn="l" fontAlgn="ctr"/>
                      <a:r>
                        <a:rPr lang="en-US" sz="1400" u="none" strike="noStrike" dirty="0">
                          <a:effectLst/>
                          <a:latin typeface="Times New Roman" panose="02020603050405020304" pitchFamily="18" charset="0"/>
                          <a:cs typeface="Times New Roman" panose="02020603050405020304" pitchFamily="18" charset="0"/>
                        </a:rPr>
                        <a:t>S2A: 443.9nm-2202.4nm and </a:t>
                      </a:r>
                    </a:p>
                    <a:p>
                      <a:pPr algn="l" fontAlgn="ctr"/>
                      <a:r>
                        <a:rPr lang="en-US" sz="1400" u="none" strike="noStrike" dirty="0">
                          <a:effectLst/>
                          <a:latin typeface="Times New Roman" panose="02020603050405020304" pitchFamily="18" charset="0"/>
                          <a:cs typeface="Times New Roman" panose="02020603050405020304" pitchFamily="18" charset="0"/>
                        </a:rPr>
                        <a:t>S2B: 442.3nm-2185.7nm spectrum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8 to 16 bits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5-day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marL="342900" indent="-182880" algn="l" fontAlgn="ctr">
                        <a:buAutoNum type="arabicPeriod"/>
                      </a:pPr>
                      <a:r>
                        <a:rPr lang="en-US" sz="1400" u="none" strike="noStrike" dirty="0">
                          <a:effectLst/>
                          <a:latin typeface="Times New Roman" panose="02020603050405020304" pitchFamily="18" charset="0"/>
                          <a:cs typeface="Times New Roman" panose="02020603050405020304" pitchFamily="18" charset="0"/>
                          <a:hlinkClick r:id="rId2"/>
                        </a:rPr>
                        <a:t>https://scihub.copernicus.eu/dhus/#/home </a:t>
                      </a:r>
                    </a:p>
                    <a:p>
                      <a:pPr marL="342900" indent="-182880" algn="l" fontAlgn="ctr">
                        <a:buAutoNum type="arabicPeriod"/>
                      </a:pPr>
                      <a:r>
                        <a:rPr lang="en-US" sz="1400" u="none" strike="noStrike" dirty="0">
                          <a:effectLst/>
                          <a:latin typeface="Times New Roman" panose="02020603050405020304" pitchFamily="18" charset="0"/>
                          <a:cs typeface="Times New Roman" panose="02020603050405020304" pitchFamily="18" charset="0"/>
                          <a:hlinkClick r:id="rId3"/>
                        </a:rPr>
                        <a:t>https://developers.google.com/earth-engine/datasets/catalog/COPERNICUS_S2_SR</a:t>
                      </a:r>
                      <a:endParaRPr lang="en-US" sz="1400" u="none" strike="noStrike" dirty="0">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2015-Present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Free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146770138"/>
                  </a:ext>
                </a:extLst>
              </a:tr>
              <a:tr h="1905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Landsat</a:t>
                      </a: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296184271"/>
                  </a:ext>
                </a:extLst>
              </a:tr>
              <a:tr h="1905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Modis</a:t>
                      </a: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930502215"/>
                  </a:ext>
                </a:extLst>
              </a:tr>
              <a:tr h="190500">
                <a:tc>
                  <a:txBody>
                    <a:bodyPr/>
                    <a:lstStyle/>
                    <a:p>
                      <a:pPr algn="ctr" fontAlgn="ctr"/>
                      <a:r>
                        <a:rPr lang="en-US" sz="1400" dirty="0" err="1">
                          <a:latin typeface="Times New Roman" panose="02020603050405020304" pitchFamily="18" charset="0"/>
                          <a:cs typeface="Times New Roman" panose="02020603050405020304" pitchFamily="18" charset="0"/>
                        </a:rPr>
                        <a:t>QuickBird</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464658103"/>
                  </a:ext>
                </a:extLst>
              </a:tr>
              <a:tr h="190500">
                <a:tc>
                  <a:txBody>
                    <a:bodyPr/>
                    <a:lstStyle/>
                    <a:p>
                      <a:pPr algn="ctr" fontAlgn="ctr"/>
                      <a:r>
                        <a:rPr lang="en-US" sz="1400" dirty="0">
                          <a:latin typeface="Times New Roman" panose="02020603050405020304" pitchFamily="18" charset="0"/>
                          <a:cs typeface="Times New Roman" panose="02020603050405020304" pitchFamily="18" charset="0"/>
                        </a:rPr>
                        <a:t>Spot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747546217"/>
                  </a:ext>
                </a:extLst>
              </a:tr>
            </a:tbl>
          </a:graphicData>
        </a:graphic>
      </p:graphicFrame>
    </p:spTree>
    <p:extLst>
      <p:ext uri="{BB962C8B-B14F-4D97-AF65-F5344CB8AC3E}">
        <p14:creationId xmlns:p14="http://schemas.microsoft.com/office/powerpoint/2010/main" val="7496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5">
            <a:extLst>
              <a:ext uri="{FF2B5EF4-FFF2-40B4-BE49-F238E27FC236}">
                <a16:creationId xmlns:a16="http://schemas.microsoft.com/office/drawing/2014/main" id="{C35CE352-F8F6-4DE9-B37A-0908FD68D14B}"/>
              </a:ext>
            </a:extLst>
          </p:cNvPr>
          <p:cNvGraphicFramePr>
            <a:graphicFrameLocks noGrp="1"/>
          </p:cNvGraphicFramePr>
          <p:nvPr>
            <p:extLst>
              <p:ext uri="{D42A27DB-BD31-4B8C-83A1-F6EECF244321}">
                <p14:modId xmlns:p14="http://schemas.microsoft.com/office/powerpoint/2010/main" val="285909623"/>
              </p:ext>
            </p:extLst>
          </p:nvPr>
        </p:nvGraphicFramePr>
        <p:xfrm>
          <a:off x="147958" y="526258"/>
          <a:ext cx="11916795" cy="6192520"/>
        </p:xfrm>
        <a:graphic>
          <a:graphicData uri="http://schemas.openxmlformats.org/drawingml/2006/table">
            <a:tbl>
              <a:tblPr firstRow="1" bandRow="1">
                <a:tableStyleId>{5C22544A-7EE6-4342-B048-85BDC9FD1C3A}</a:tableStyleId>
              </a:tblPr>
              <a:tblGrid>
                <a:gridCol w="3855871">
                  <a:extLst>
                    <a:ext uri="{9D8B030D-6E8A-4147-A177-3AD203B41FA5}">
                      <a16:colId xmlns:a16="http://schemas.microsoft.com/office/drawing/2014/main" val="960820422"/>
                    </a:ext>
                  </a:extLst>
                </a:gridCol>
                <a:gridCol w="1970843">
                  <a:extLst>
                    <a:ext uri="{9D8B030D-6E8A-4147-A177-3AD203B41FA5}">
                      <a16:colId xmlns:a16="http://schemas.microsoft.com/office/drawing/2014/main" val="778837869"/>
                    </a:ext>
                  </a:extLst>
                </a:gridCol>
                <a:gridCol w="2041864">
                  <a:extLst>
                    <a:ext uri="{9D8B030D-6E8A-4147-A177-3AD203B41FA5}">
                      <a16:colId xmlns:a16="http://schemas.microsoft.com/office/drawing/2014/main" val="2337988045"/>
                    </a:ext>
                  </a:extLst>
                </a:gridCol>
                <a:gridCol w="2041864">
                  <a:extLst>
                    <a:ext uri="{9D8B030D-6E8A-4147-A177-3AD203B41FA5}">
                      <a16:colId xmlns:a16="http://schemas.microsoft.com/office/drawing/2014/main" val="289618779"/>
                    </a:ext>
                  </a:extLst>
                </a:gridCol>
                <a:gridCol w="2006353">
                  <a:extLst>
                    <a:ext uri="{9D8B030D-6E8A-4147-A177-3AD203B41FA5}">
                      <a16:colId xmlns:a16="http://schemas.microsoft.com/office/drawing/2014/main" val="1143417527"/>
                    </a:ext>
                  </a:extLst>
                </a:gridCol>
              </a:tblGrid>
              <a:tr h="370840">
                <a:tc>
                  <a:txBody>
                    <a:bodyPr/>
                    <a:lstStyle/>
                    <a:p>
                      <a:r>
                        <a:rPr lang="en-US" dirty="0">
                          <a:latin typeface="Times New Roman" panose="02020603050405020304" pitchFamily="18" charset="0"/>
                          <a:cs typeface="Times New Roman" panose="02020603050405020304" pitchFamily="18" charset="0"/>
                        </a:rPr>
                        <a:t>Sentinel-2</a:t>
                      </a:r>
                    </a:p>
                  </a:txBody>
                  <a:tcPr/>
                </a:tc>
                <a:tc>
                  <a:txBody>
                    <a:bodyPr/>
                    <a:lstStyle/>
                    <a:p>
                      <a:r>
                        <a:rPr lang="en-US" dirty="0">
                          <a:latin typeface="Times New Roman" panose="02020603050405020304" pitchFamily="18" charset="0"/>
                          <a:cs typeface="Times New Roman" panose="02020603050405020304" pitchFamily="18" charset="0"/>
                        </a:rPr>
                        <a:t>Landsat</a:t>
                      </a:r>
                    </a:p>
                  </a:txBody>
                  <a:tcPr/>
                </a:tc>
                <a:tc>
                  <a:txBody>
                    <a:bodyPr/>
                    <a:lstStyle/>
                    <a:p>
                      <a:r>
                        <a:rPr lang="en-US" dirty="0">
                          <a:latin typeface="Times New Roman" panose="02020603050405020304" pitchFamily="18" charset="0"/>
                          <a:cs typeface="Times New Roman" panose="02020603050405020304" pitchFamily="18" charset="0"/>
                        </a:rPr>
                        <a:t>Modis</a:t>
                      </a:r>
                    </a:p>
                  </a:txBody>
                  <a:tcPr/>
                </a:tc>
                <a:tc>
                  <a:txBody>
                    <a:bodyPr/>
                    <a:lstStyle/>
                    <a:p>
                      <a:r>
                        <a:rPr lang="en-US" dirty="0" err="1">
                          <a:latin typeface="Times New Roman" panose="02020603050405020304" pitchFamily="18" charset="0"/>
                          <a:cs typeface="Times New Roman" panose="02020603050405020304" pitchFamily="18" charset="0"/>
                        </a:rPr>
                        <a:t>QuickBird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Spot</a:t>
                      </a:r>
                    </a:p>
                  </a:txBody>
                  <a:tcPr/>
                </a:tc>
                <a:extLst>
                  <a:ext uri="{0D108BD9-81ED-4DB2-BD59-A6C34878D82A}">
                    <a16:rowId xmlns:a16="http://schemas.microsoft.com/office/drawing/2014/main" val="3390498018"/>
                  </a:ext>
                </a:extLst>
              </a:tr>
              <a:tr h="370840">
                <a:tc>
                  <a:txBody>
                    <a:bodyPr/>
                    <a:lstStyle/>
                    <a:p>
                      <a:r>
                        <a:rPr lang="en-GB" sz="1400" b="0" i="0" kern="1200" dirty="0">
                          <a:solidFill>
                            <a:schemeClr val="dk1"/>
                          </a:solidFill>
                          <a:effectLst/>
                          <a:latin typeface="+mn-lt"/>
                          <a:ea typeface="+mn-ea"/>
                          <a:cs typeface="+mn-cs"/>
                        </a:rPr>
                        <a:t>1. Level-0 is compressed raw data.</a:t>
                      </a:r>
                    </a:p>
                    <a:p>
                      <a:r>
                        <a:rPr lang="en-GB" sz="1400" b="0" i="0" kern="1200" dirty="0">
                          <a:solidFill>
                            <a:schemeClr val="dk1"/>
                          </a:solidFill>
                          <a:effectLst/>
                          <a:latin typeface="+mn-lt"/>
                          <a:ea typeface="+mn-ea"/>
                          <a:cs typeface="+mn-cs"/>
                        </a:rPr>
                        <a:t>2. Level-1A is uncompressed raw data with spectral bands.</a:t>
                      </a:r>
                    </a:p>
                    <a:p>
                      <a:r>
                        <a:rPr lang="en-GB" sz="1400" b="0" i="0" kern="1200" dirty="0">
                          <a:solidFill>
                            <a:schemeClr val="dk1"/>
                          </a:solidFill>
                          <a:effectLst/>
                          <a:latin typeface="+mn-lt"/>
                          <a:ea typeface="+mn-ea"/>
                          <a:cs typeface="+mn-cs"/>
                        </a:rPr>
                        <a:t>3. Level-1B data is radiometrically corrected radiance data.</a:t>
                      </a:r>
                    </a:p>
                    <a:p>
                      <a:r>
                        <a:rPr lang="en-GB" sz="1400" b="0" i="0" kern="1200" dirty="0">
                          <a:solidFill>
                            <a:schemeClr val="dk1"/>
                          </a:solidFill>
                          <a:effectLst/>
                          <a:latin typeface="+mn-lt"/>
                          <a:ea typeface="+mn-ea"/>
                          <a:cs typeface="+mn-cs"/>
                        </a:rPr>
                        <a:t>4. Level-1C product provides orthorectified Top-Of-Atmosphere (TOA) reflectance, with sub-pixel multispectral registration.</a:t>
                      </a:r>
                    </a:p>
                    <a:p>
                      <a:r>
                        <a:rPr lang="en-GB" sz="1400" b="0" i="0" kern="1200" dirty="0">
                          <a:solidFill>
                            <a:schemeClr val="dk1"/>
                          </a:solidFill>
                          <a:effectLst/>
                          <a:latin typeface="+mn-lt"/>
                          <a:ea typeface="+mn-ea"/>
                          <a:cs typeface="+mn-cs"/>
                        </a:rPr>
                        <a:t>5. </a:t>
                      </a:r>
                      <a:r>
                        <a:rPr lang="en-GB" sz="1400" b="1" i="0" kern="1200" dirty="0">
                          <a:solidFill>
                            <a:schemeClr val="dk1"/>
                          </a:solidFill>
                          <a:effectLst/>
                          <a:latin typeface="+mn-lt"/>
                          <a:ea typeface="+mn-ea"/>
                          <a:cs typeface="+mn-cs"/>
                        </a:rPr>
                        <a:t>Level-2A</a:t>
                      </a:r>
                      <a:r>
                        <a:rPr lang="en-GB" sz="1400" b="0" i="0" kern="1200" dirty="0">
                          <a:solidFill>
                            <a:schemeClr val="dk1"/>
                          </a:solidFill>
                          <a:effectLst/>
                          <a:latin typeface="+mn-lt"/>
                          <a:ea typeface="+mn-ea"/>
                          <a:cs typeface="+mn-cs"/>
                        </a:rPr>
                        <a:t> product provides orthorectified Bottom-Of-Atmosphere (BOA) reflectance, with sub-pixel multispectral registration.</a:t>
                      </a:r>
                    </a:p>
                    <a:p>
                      <a:r>
                        <a:rPr lang="en-GB" sz="1400" b="1" i="0" kern="1200" dirty="0">
                          <a:solidFill>
                            <a:srgbClr val="FF0000"/>
                          </a:solidFill>
                          <a:effectLst/>
                          <a:latin typeface="+mn-lt"/>
                          <a:ea typeface="+mn-ea"/>
                          <a:cs typeface="+mn-cs"/>
                        </a:rPr>
                        <a:t>N. B. Level-1C and Level-2A products are made available to users</a:t>
                      </a:r>
                      <a:endParaRPr lang="en-US" sz="1400" b="1" i="0" kern="1200" dirty="0">
                        <a:solidFill>
                          <a:srgbClr val="FF0000"/>
                        </a:solidFill>
                        <a:effectLst/>
                        <a:latin typeface="+mn-lt"/>
                        <a:ea typeface="+mn-ea"/>
                        <a:cs typeface="+mn-cs"/>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6875711"/>
                  </a:ext>
                </a:extLst>
              </a:tr>
              <a:tr h="370840">
                <a:tc>
                  <a:txBody>
                    <a:bodyPr/>
                    <a:lstStyle/>
                    <a:p>
                      <a:pPr marL="0" indent="0">
                        <a:buAutoNum type="arabicPeriod"/>
                      </a:pPr>
                      <a:r>
                        <a:rPr lang="en-GB" sz="1400" b="0" i="0" kern="1200" dirty="0">
                          <a:solidFill>
                            <a:schemeClr val="dk1"/>
                          </a:solidFill>
                          <a:effectLst/>
                          <a:latin typeface="+mn-lt"/>
                          <a:ea typeface="+mn-ea"/>
                          <a:cs typeface="+mn-cs"/>
                        </a:rPr>
                        <a:t>The acquisition, processing, archiving and dissemination of Level-0 to Level-2A data can be performed by the Sentinel-2 Ground Segment. </a:t>
                      </a:r>
                    </a:p>
                    <a:p>
                      <a:pPr marL="0" indent="0">
                        <a:buAutoNum type="arabicPeriod"/>
                      </a:pPr>
                      <a:r>
                        <a:rPr lang="en-GB" sz="1400" b="0" i="0" kern="1200" dirty="0">
                          <a:solidFill>
                            <a:schemeClr val="dk1"/>
                          </a:solidFill>
                          <a:effectLst/>
                          <a:latin typeface="+mn-lt"/>
                          <a:ea typeface="+mn-ea"/>
                          <a:cs typeface="+mn-cs"/>
                        </a:rPr>
                        <a:t>Level-2A can be also performed by the user using the </a:t>
                      </a:r>
                      <a:r>
                        <a:rPr lang="en-GB" sz="1400" b="1" i="0" kern="1200" dirty="0">
                          <a:solidFill>
                            <a:schemeClr val="dk1"/>
                          </a:solidFill>
                          <a:effectLst/>
                          <a:latin typeface="+mn-lt"/>
                          <a:ea typeface="+mn-ea"/>
                          <a:cs typeface="+mn-cs"/>
                        </a:rPr>
                        <a:t>Sentinel-2 Toolbox</a:t>
                      </a:r>
                      <a:r>
                        <a:rPr lang="en-GB" sz="1400" b="0" i="0" kern="1200" dirty="0">
                          <a:solidFill>
                            <a:schemeClr val="dk1"/>
                          </a:solidFill>
                          <a:effectLst/>
                          <a:latin typeface="+mn-lt"/>
                          <a:ea typeface="+mn-ea"/>
                          <a:cs typeface="+mn-cs"/>
                        </a:rPr>
                        <a:t>.</a:t>
                      </a:r>
                      <a:endParaRPr lang="en-US" sz="1400" b="0" i="0" kern="1200" dirty="0">
                        <a:solidFill>
                          <a:schemeClr val="dk1"/>
                        </a:solidFill>
                        <a:effectLst/>
                        <a:latin typeface="+mn-lt"/>
                        <a:ea typeface="+mn-ea"/>
                        <a:cs typeface="+mn-cs"/>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9997400"/>
                  </a:ext>
                </a:extLst>
              </a:tr>
              <a:tr h="370840">
                <a:tc>
                  <a:txBody>
                    <a:bodyPr/>
                    <a:lstStyle/>
                    <a:p>
                      <a:r>
                        <a:rPr lang="en-GB" sz="1400" b="0" i="0" kern="1200" dirty="0">
                          <a:solidFill>
                            <a:schemeClr val="dk1"/>
                          </a:solidFill>
                          <a:effectLst/>
                          <a:latin typeface="+mn-lt"/>
                          <a:ea typeface="+mn-ea"/>
                          <a:cs typeface="+mn-cs"/>
                        </a:rPr>
                        <a:t>From Level-2A products</a:t>
                      </a:r>
                    </a:p>
                    <a:p>
                      <a:pPr marL="0" marR="0" lvl="0" indent="-91440" algn="l" defTabSz="914400" rtl="0" eaLnBrk="1" fontAlgn="auto" latinLnBrk="0" hangingPunct="1">
                        <a:lnSpc>
                          <a:spcPct val="100000"/>
                        </a:lnSpc>
                        <a:spcBef>
                          <a:spcPts val="0"/>
                        </a:spcBef>
                        <a:spcAft>
                          <a:spcPts val="0"/>
                        </a:spcAft>
                        <a:buClrTx/>
                        <a:buSzTx/>
                        <a:buFontTx/>
                        <a:buAutoNum type="arabicPeriod"/>
                        <a:tabLst/>
                        <a:defRPr/>
                      </a:pPr>
                      <a:r>
                        <a:rPr lang="en-GB" sz="1400" b="0" i="0" kern="1200" dirty="0">
                          <a:solidFill>
                            <a:schemeClr val="dk1"/>
                          </a:solidFill>
                          <a:effectLst/>
                          <a:latin typeface="+mn-lt"/>
                          <a:ea typeface="+mn-ea"/>
                          <a:cs typeface="+mn-cs"/>
                        </a:rPr>
                        <a:t>Radiometric corrections may need in a </a:t>
                      </a:r>
                      <a:r>
                        <a:rPr lang="en-GB" sz="1400" b="0" i="0" kern="1200" dirty="0" err="1">
                          <a:solidFill>
                            <a:schemeClr val="dk1"/>
                          </a:solidFill>
                          <a:effectLst/>
                          <a:latin typeface="+mn-lt"/>
                          <a:ea typeface="+mn-ea"/>
                          <a:cs typeface="+mn-cs"/>
                        </a:rPr>
                        <a:t>mult</a:t>
                      </a:r>
                      <a:r>
                        <a:rPr lang="en-GB" sz="1400" b="0" i="0" kern="1200" dirty="0">
                          <a:solidFill>
                            <a:schemeClr val="dk1"/>
                          </a:solidFill>
                          <a:effectLst/>
                          <a:latin typeface="+mn-lt"/>
                          <a:ea typeface="+mn-ea"/>
                          <a:cs typeface="+mn-cs"/>
                        </a:rPr>
                        <a:t>-temporal approach (change detection).</a:t>
                      </a:r>
                    </a:p>
                    <a:p>
                      <a:pPr marL="0" marR="0" lvl="0" indent="-91440" algn="l" defTabSz="914400" rtl="0" eaLnBrk="1" fontAlgn="auto" latinLnBrk="0" hangingPunct="1">
                        <a:lnSpc>
                          <a:spcPct val="100000"/>
                        </a:lnSpc>
                        <a:spcBef>
                          <a:spcPts val="0"/>
                        </a:spcBef>
                        <a:spcAft>
                          <a:spcPts val="0"/>
                        </a:spcAft>
                        <a:buClrTx/>
                        <a:buSzTx/>
                        <a:buFontTx/>
                        <a:buAutoNum type="arabicPeriod"/>
                        <a:tabLst/>
                        <a:defRPr/>
                      </a:pPr>
                      <a:r>
                        <a:rPr lang="en-GB" sz="1400" b="0" i="0" kern="1200" dirty="0">
                          <a:solidFill>
                            <a:schemeClr val="dk1"/>
                          </a:solidFill>
                          <a:effectLst/>
                          <a:latin typeface="+mn-lt"/>
                          <a:ea typeface="+mn-ea"/>
                          <a:cs typeface="+mn-cs"/>
                        </a:rPr>
                        <a:t>Cloud masking with </a:t>
                      </a:r>
                      <a:r>
                        <a:rPr lang="en-US" sz="1400" b="1" dirty="0"/>
                        <a:t>QA60</a:t>
                      </a:r>
                      <a:r>
                        <a:rPr lang="en-US" sz="1400" dirty="0"/>
                        <a:t> band </a:t>
                      </a:r>
                      <a:r>
                        <a:rPr lang="en-GB" sz="1400" b="0" i="0" kern="1200" dirty="0">
                          <a:solidFill>
                            <a:schemeClr val="dk1"/>
                          </a:solidFill>
                          <a:effectLst/>
                          <a:latin typeface="+mn-lt"/>
                          <a:ea typeface="+mn-ea"/>
                          <a:cs typeface="+mn-cs"/>
                        </a:rPr>
                        <a:t>if needed</a:t>
                      </a:r>
                    </a:p>
                    <a:p>
                      <a:pPr marL="0" marR="0" lvl="0" indent="-91440" algn="l" defTabSz="914400" rtl="0" eaLnBrk="1" fontAlgn="auto" latinLnBrk="0" hangingPunct="1">
                        <a:lnSpc>
                          <a:spcPct val="100000"/>
                        </a:lnSpc>
                        <a:spcBef>
                          <a:spcPts val="0"/>
                        </a:spcBef>
                        <a:spcAft>
                          <a:spcPts val="0"/>
                        </a:spcAft>
                        <a:buClrTx/>
                        <a:buSzTx/>
                        <a:buFontTx/>
                        <a:buAutoNum type="arabicPeriod"/>
                        <a:tabLst/>
                        <a:defRPr/>
                      </a:pPr>
                      <a:r>
                        <a:rPr lang="en-GB" sz="1400" b="0" i="0" kern="1200" dirty="0">
                          <a:solidFill>
                            <a:schemeClr val="dk1"/>
                          </a:solidFill>
                          <a:effectLst/>
                          <a:latin typeface="+mn-lt"/>
                          <a:ea typeface="+mn-ea"/>
                          <a:cs typeface="+mn-cs"/>
                        </a:rPr>
                        <a:t>Mosaic tiles</a:t>
                      </a:r>
                    </a:p>
                    <a:p>
                      <a:pPr marL="0" marR="0" lvl="0" indent="-91440" algn="l" defTabSz="914400" rtl="0" eaLnBrk="1" fontAlgn="auto" latinLnBrk="0" hangingPunct="1">
                        <a:lnSpc>
                          <a:spcPct val="100000"/>
                        </a:lnSpc>
                        <a:spcBef>
                          <a:spcPts val="0"/>
                        </a:spcBef>
                        <a:spcAft>
                          <a:spcPts val="0"/>
                        </a:spcAft>
                        <a:buClrTx/>
                        <a:buSzTx/>
                        <a:buFontTx/>
                        <a:buAutoNum type="arabicPeriod"/>
                        <a:tabLst/>
                        <a:defRPr/>
                      </a:pPr>
                      <a:r>
                        <a:rPr lang="en-GB" sz="1400" b="1" i="0" kern="1200" dirty="0">
                          <a:solidFill>
                            <a:schemeClr val="dk1"/>
                          </a:solidFill>
                          <a:effectLst/>
                          <a:latin typeface="+mn-lt"/>
                          <a:ea typeface="+mn-ea"/>
                          <a:cs typeface="+mn-cs"/>
                        </a:rPr>
                        <a:t>Resample</a:t>
                      </a:r>
                      <a:r>
                        <a:rPr lang="en-GB" sz="1400" b="0" i="0" kern="1200" dirty="0">
                          <a:solidFill>
                            <a:schemeClr val="dk1"/>
                          </a:solidFill>
                          <a:effectLst/>
                          <a:latin typeface="+mn-lt"/>
                          <a:ea typeface="+mn-ea"/>
                          <a:cs typeface="+mn-cs"/>
                        </a:rPr>
                        <a:t> all bands to 10 m</a:t>
                      </a:r>
                    </a:p>
                    <a:p>
                      <a:pPr marL="0" marR="0" lvl="0" indent="-91440" algn="l" defTabSz="914400" rtl="0" eaLnBrk="1" fontAlgn="auto" latinLnBrk="0" hangingPunct="1">
                        <a:lnSpc>
                          <a:spcPct val="100000"/>
                        </a:lnSpc>
                        <a:spcBef>
                          <a:spcPts val="0"/>
                        </a:spcBef>
                        <a:spcAft>
                          <a:spcPts val="0"/>
                        </a:spcAft>
                        <a:buClrTx/>
                        <a:buSzTx/>
                        <a:buFontTx/>
                        <a:buAutoNum type="arabicPeriod"/>
                        <a:tabLst/>
                        <a:defRPr/>
                      </a:pPr>
                      <a:r>
                        <a:rPr lang="en-GB" sz="1400" b="0" i="0" kern="1200" dirty="0">
                          <a:solidFill>
                            <a:schemeClr val="dk1"/>
                          </a:solidFill>
                          <a:effectLst/>
                          <a:latin typeface="+mn-lt"/>
                          <a:ea typeface="+mn-ea"/>
                          <a:cs typeface="+mn-cs"/>
                        </a:rPr>
                        <a:t>Spatial and bands subset</a:t>
                      </a:r>
                    </a:p>
                    <a:p>
                      <a:pPr marL="0" marR="0" lvl="0" indent="-91440" algn="l" defTabSz="914400" rtl="0" eaLnBrk="1" fontAlgn="auto" latinLnBrk="0" hangingPunct="1">
                        <a:lnSpc>
                          <a:spcPct val="100000"/>
                        </a:lnSpc>
                        <a:spcBef>
                          <a:spcPts val="0"/>
                        </a:spcBef>
                        <a:spcAft>
                          <a:spcPts val="0"/>
                        </a:spcAft>
                        <a:buClrTx/>
                        <a:buSzTx/>
                        <a:buFontTx/>
                        <a:buAutoNum type="arabicPeriod"/>
                        <a:tabLst/>
                        <a:defRPr/>
                      </a:pPr>
                      <a:r>
                        <a:rPr lang="en-GB" sz="1400" b="0" i="0" kern="1200" dirty="0">
                          <a:solidFill>
                            <a:schemeClr val="dk1"/>
                          </a:solidFill>
                          <a:effectLst/>
                          <a:latin typeface="+mn-lt"/>
                          <a:ea typeface="+mn-ea"/>
                          <a:cs typeface="+mn-cs"/>
                        </a:rPr>
                        <a:t>Save image as geotiff for further analysis.</a:t>
                      </a:r>
                      <a:endParaRPr lang="en-US" sz="1400" b="0" i="0" kern="1200" dirty="0">
                        <a:solidFill>
                          <a:schemeClr val="dk1"/>
                        </a:solidFill>
                        <a:effectLst/>
                        <a:latin typeface="+mn-lt"/>
                        <a:ea typeface="+mn-ea"/>
                        <a:cs typeface="+mn-cs"/>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1023584"/>
                  </a:ext>
                </a:extLst>
              </a:tr>
            </a:tbl>
          </a:graphicData>
        </a:graphic>
      </p:graphicFrame>
      <p:sp>
        <p:nvSpPr>
          <p:cNvPr id="9" name="TextBox 8">
            <a:extLst>
              <a:ext uri="{FF2B5EF4-FFF2-40B4-BE49-F238E27FC236}">
                <a16:creationId xmlns:a16="http://schemas.microsoft.com/office/drawing/2014/main" id="{5F544373-73B6-4933-957A-698DA12BBFA6}"/>
              </a:ext>
            </a:extLst>
          </p:cNvPr>
          <p:cNvSpPr txBox="1"/>
          <p:nvPr/>
        </p:nvSpPr>
        <p:spPr>
          <a:xfrm>
            <a:off x="880367" y="-9617"/>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Pre-processing of Sensor imagery (</a:t>
            </a:r>
            <a:r>
              <a:rPr lang="en-GB" dirty="0">
                <a:latin typeface="Times New Roman" panose="02020603050405020304" pitchFamily="18" charset="0"/>
                <a:cs typeface="Times New Roman" panose="02020603050405020304" pitchFamily="18" charset="0"/>
              </a:rPr>
              <a:t>Multispectral</a:t>
            </a:r>
            <a:r>
              <a:rPr lang="en-GB"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762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544373-73B6-4933-957A-698DA12BBFA6}"/>
              </a:ext>
            </a:extLst>
          </p:cNvPr>
          <p:cNvSpPr txBox="1"/>
          <p:nvPr/>
        </p:nvSpPr>
        <p:spPr>
          <a:xfrm>
            <a:off x="880366" y="485926"/>
            <a:ext cx="10431261" cy="584775"/>
          </a:xfrm>
          <a:prstGeom prst="rect">
            <a:avLst/>
          </a:prstGeom>
          <a:noFill/>
        </p:spPr>
        <p:txBody>
          <a:bodyPr wrap="square">
            <a:spAutoFit/>
          </a:bodyPr>
          <a:lstStyle/>
          <a:p>
            <a:pPr algn="ctr"/>
            <a:r>
              <a:rPr lang="en-GB" sz="3200" b="1" dirty="0">
                <a:latin typeface="Times New Roman" panose="02020603050405020304" pitchFamily="18" charset="0"/>
                <a:cs typeface="Times New Roman" panose="02020603050405020304" pitchFamily="18" charset="0"/>
              </a:rPr>
              <a:t>Extraction of Sensor info. (</a:t>
            </a:r>
            <a:r>
              <a:rPr lang="en-GB" sz="2400" dirty="0">
                <a:latin typeface="Times New Roman" panose="02020603050405020304" pitchFamily="18" charset="0"/>
                <a:cs typeface="Times New Roman" panose="02020603050405020304" pitchFamily="18" charset="0"/>
              </a:rPr>
              <a:t>Multispectral</a:t>
            </a:r>
            <a:r>
              <a:rPr lang="en-GB" sz="3200" b="1"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B78B8430-2401-4BD5-A1C5-CEF588E89028}"/>
              </a:ext>
            </a:extLst>
          </p:cNvPr>
          <p:cNvSpPr txBox="1"/>
          <p:nvPr/>
        </p:nvSpPr>
        <p:spPr>
          <a:xfrm>
            <a:off x="960265" y="1509204"/>
            <a:ext cx="10271464" cy="4401205"/>
          </a:xfrm>
          <a:prstGeom prst="rect">
            <a:avLst/>
          </a:prstGeom>
          <a:noFill/>
        </p:spPr>
        <p:txBody>
          <a:bodyPr wrap="square" rtlCol="0">
            <a:spAutoFit/>
          </a:bodyPr>
          <a:lstStyle/>
          <a:p>
            <a:pPr marL="342900" indent="-342900">
              <a:buAutoNum type="arabicPeriod"/>
            </a:pPr>
            <a:r>
              <a:rPr lang="en-GB" sz="2800" dirty="0">
                <a:latin typeface="Times New Roman" panose="02020603050405020304" pitchFamily="18" charset="0"/>
                <a:cs typeface="Times New Roman" panose="02020603050405020304" pitchFamily="18" charset="0"/>
              </a:rPr>
              <a:t>Identification of problems those have to be resolved using remotely sensed data.</a:t>
            </a:r>
          </a:p>
          <a:p>
            <a:pPr marL="342900" indent="-342900">
              <a:buAutoNum type="arabicPeriod"/>
            </a:pPr>
            <a:r>
              <a:rPr lang="en-GB" sz="2800" dirty="0">
                <a:latin typeface="Times New Roman" panose="02020603050405020304" pitchFamily="18" charset="0"/>
                <a:cs typeface="Times New Roman" panose="02020603050405020304" pitchFamily="18" charset="0"/>
              </a:rPr>
              <a:t>Selection of appropriate sensor outputs to achieve the goals.</a:t>
            </a:r>
          </a:p>
          <a:p>
            <a:pPr marL="342900" indent="-342900">
              <a:buAutoNum type="arabicPeriod"/>
            </a:pPr>
            <a:r>
              <a:rPr lang="en-GB" sz="2800" dirty="0">
                <a:latin typeface="Times New Roman" panose="02020603050405020304" pitchFamily="18" charset="0"/>
                <a:cs typeface="Times New Roman" panose="02020603050405020304" pitchFamily="18" charset="0"/>
              </a:rPr>
              <a:t>Identification of sensor band properties which are sensitive to respective target objects.</a:t>
            </a:r>
          </a:p>
          <a:p>
            <a:pPr marL="342900" indent="-342900">
              <a:buAutoNum type="arabicPeriod"/>
            </a:pPr>
            <a:r>
              <a:rPr lang="en-GB" sz="2800" dirty="0">
                <a:latin typeface="Times New Roman" panose="02020603050405020304" pitchFamily="18" charset="0"/>
                <a:cs typeface="Times New Roman" panose="02020603050405020304" pitchFamily="18" charset="0"/>
              </a:rPr>
              <a:t>Image supervised/unsupervised classification using different machine learning algorithms (RF, ANN, DT, etc.), regression, image segmentation, clustering, etc. </a:t>
            </a:r>
          </a:p>
          <a:p>
            <a:pPr marL="342900" indent="-342900">
              <a:buAutoNum type="arabicPeriod"/>
            </a:pPr>
            <a:r>
              <a:rPr lang="en-GB" sz="2800" dirty="0">
                <a:latin typeface="Times New Roman" panose="02020603050405020304" pitchFamily="18" charset="0"/>
                <a:cs typeface="Times New Roman" panose="02020603050405020304" pitchFamily="18" charset="0"/>
              </a:rPr>
              <a:t>Evaluation of classification/regression outcomes with respect to referenced datasets.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04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1162974" y="0"/>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880368" y="71810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Application of Sensors in Agricultural Monitoring</a:t>
            </a:r>
          </a:p>
        </p:txBody>
      </p:sp>
      <p:graphicFrame>
        <p:nvGraphicFramePr>
          <p:cNvPr id="10" name="Table 9">
            <a:extLst>
              <a:ext uri="{FF2B5EF4-FFF2-40B4-BE49-F238E27FC236}">
                <a16:creationId xmlns:a16="http://schemas.microsoft.com/office/drawing/2014/main" id="{6B01D557-99F7-482D-BC5D-C7C688A4734E}"/>
              </a:ext>
            </a:extLst>
          </p:cNvPr>
          <p:cNvGraphicFramePr>
            <a:graphicFrameLocks noGrp="1"/>
          </p:cNvGraphicFramePr>
          <p:nvPr>
            <p:extLst>
              <p:ext uri="{D42A27DB-BD31-4B8C-83A1-F6EECF244321}">
                <p14:modId xmlns:p14="http://schemas.microsoft.com/office/powerpoint/2010/main" val="2387226553"/>
              </p:ext>
            </p:extLst>
          </p:nvPr>
        </p:nvGraphicFramePr>
        <p:xfrm>
          <a:off x="164468" y="1422505"/>
          <a:ext cx="11863059" cy="4381020"/>
        </p:xfrm>
        <a:graphic>
          <a:graphicData uri="http://schemas.openxmlformats.org/drawingml/2006/table">
            <a:tbl>
              <a:tblPr firstRow="1" bandRow="1">
                <a:tableStyleId>{BC89EF96-8CEA-46FF-86C4-4CE0E7609802}</a:tableStyleId>
              </a:tblPr>
              <a:tblGrid>
                <a:gridCol w="1728787">
                  <a:extLst>
                    <a:ext uri="{9D8B030D-6E8A-4147-A177-3AD203B41FA5}">
                      <a16:colId xmlns:a16="http://schemas.microsoft.com/office/drawing/2014/main" val="173797658"/>
                    </a:ext>
                  </a:extLst>
                </a:gridCol>
                <a:gridCol w="10134272">
                  <a:extLst>
                    <a:ext uri="{9D8B030D-6E8A-4147-A177-3AD203B41FA5}">
                      <a16:colId xmlns:a16="http://schemas.microsoft.com/office/drawing/2014/main" val="3849568985"/>
                    </a:ext>
                  </a:extLst>
                </a:gridCol>
              </a:tblGrid>
              <a:tr h="536656">
                <a:tc>
                  <a:txBody>
                    <a:bodyPr/>
                    <a:lstStyle/>
                    <a:p>
                      <a:pPr algn="ctr" fontAlgn="ctr"/>
                      <a:r>
                        <a:rPr lang="en-US" sz="2400" b="0" u="none" strike="noStrike" dirty="0">
                          <a:solidFill>
                            <a:srgbClr val="000000"/>
                          </a:solidFill>
                          <a:effectLst/>
                          <a:latin typeface="Times New Roman" panose="02020603050405020304" pitchFamily="18" charset="0"/>
                          <a:cs typeface="Times New Roman" panose="02020603050405020304" pitchFamily="18" charset="0"/>
                        </a:rPr>
                        <a:t>Sensor Name</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2400" u="none" strike="noStrike" dirty="0">
                          <a:effectLst/>
                          <a:latin typeface="Times New Roman" panose="02020603050405020304" pitchFamily="18" charset="0"/>
                          <a:cs typeface="Times New Roman" panose="02020603050405020304" pitchFamily="18" charset="0"/>
                        </a:rPr>
                        <a:t>Application</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197238104"/>
                  </a:ext>
                </a:extLst>
              </a:tr>
              <a:tr h="1564099">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Sentinel-2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just" fontAlgn="ctr"/>
                      <a:r>
                        <a:rPr lang="en-GB" sz="2000" b="0" i="0" u="none" strike="noStrike" dirty="0">
                          <a:solidFill>
                            <a:srgbClr val="000000"/>
                          </a:solidFill>
                          <a:effectLst/>
                          <a:latin typeface="Times New Roman" panose="02020603050405020304" pitchFamily="18" charset="0"/>
                          <a:cs typeface="Times New Roman" panose="02020603050405020304" pitchFamily="18" charset="0"/>
                        </a:rPr>
                        <a:t>Crop type identification (Luo et al. 2021; </a:t>
                      </a:r>
                      <a:r>
                        <a:rPr lang="en-GB" sz="2000" b="0" i="0" u="none" strike="noStrike" dirty="0" err="1">
                          <a:solidFill>
                            <a:srgbClr val="000000"/>
                          </a:solidFill>
                          <a:effectLst/>
                          <a:latin typeface="Times New Roman" panose="02020603050405020304" pitchFamily="18" charset="0"/>
                          <a:cs typeface="Times New Roman" panose="02020603050405020304" pitchFamily="18" charset="0"/>
                        </a:rPr>
                        <a:t>Gumma</a:t>
                      </a:r>
                      <a:r>
                        <a:rPr lang="en-GB" sz="2000" b="0" i="0" u="none" strike="noStrike" dirty="0">
                          <a:solidFill>
                            <a:srgbClr val="000000"/>
                          </a:solidFill>
                          <a:effectLst/>
                          <a:latin typeface="Times New Roman" panose="02020603050405020304" pitchFamily="18" charset="0"/>
                          <a:cs typeface="Times New Roman" panose="02020603050405020304" pitchFamily="18" charset="0"/>
                        </a:rPr>
                        <a:t> et al. 2020; Jiang et al. 2020), identification of cropping </a:t>
                      </a:r>
                      <a:r>
                        <a:rPr lang="en-GB"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patterns (</a:t>
                      </a:r>
                      <a:r>
                        <a:rPr lang="en-US"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Chavan et al. 2020; Minh et al. 2019)</a:t>
                      </a:r>
                      <a:r>
                        <a:rPr lang="en-GB"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monitoring crop growth stages (</a:t>
                      </a:r>
                      <a:r>
                        <a:rPr lang="en-GB" sz="20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Ramadhani</a:t>
                      </a:r>
                      <a:r>
                        <a:rPr lang="en-GB"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et al. 2020; </a:t>
                      </a:r>
                      <a:r>
                        <a:rPr lang="en-US"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Minh et al. 2019), yield prediction (</a:t>
                      </a:r>
                      <a:r>
                        <a:rPr lang="en-GB" sz="20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Parida</a:t>
                      </a:r>
                      <a:r>
                        <a:rPr lang="en-GB"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Kumar, and Ranjan, 2021; Gomez et al. 2019), application in precision agriculture (Segarra et al. 2020), crop phenology analysis (Veloso et al. 2017) etc.</a:t>
                      </a:r>
                      <a:endParaRPr lang="en-US"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 marR="9525" marT="9525" marB="0" anchor="ctr"/>
                </a:tc>
                <a:extLst>
                  <a:ext uri="{0D108BD9-81ED-4DB2-BD59-A6C34878D82A}">
                    <a16:rowId xmlns:a16="http://schemas.microsoft.com/office/drawing/2014/main" val="2146770138"/>
                  </a:ext>
                </a:extLst>
              </a:tr>
              <a:tr h="67029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Landsat</a:t>
                      </a: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296184271"/>
                  </a:ext>
                </a:extLst>
              </a:tr>
              <a:tr h="53665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Modis</a:t>
                      </a: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930502215"/>
                  </a:ext>
                </a:extLst>
              </a:tr>
              <a:tr h="536656">
                <a:tc>
                  <a:txBody>
                    <a:bodyPr/>
                    <a:lstStyle/>
                    <a:p>
                      <a:pPr algn="ctr" fontAlgn="ctr"/>
                      <a:r>
                        <a:rPr lang="en-US" sz="1400" dirty="0" err="1">
                          <a:latin typeface="Times New Roman" panose="02020603050405020304" pitchFamily="18" charset="0"/>
                          <a:cs typeface="Times New Roman" panose="02020603050405020304" pitchFamily="18" charset="0"/>
                        </a:rPr>
                        <a:t>QuickBird</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464658103"/>
                  </a:ext>
                </a:extLst>
              </a:tr>
              <a:tr h="536656">
                <a:tc>
                  <a:txBody>
                    <a:bodyPr/>
                    <a:lstStyle/>
                    <a:p>
                      <a:pPr algn="ctr" fontAlgn="ctr"/>
                      <a:r>
                        <a:rPr lang="en-US" sz="1400" dirty="0">
                          <a:latin typeface="Times New Roman" panose="02020603050405020304" pitchFamily="18" charset="0"/>
                          <a:cs typeface="Times New Roman" panose="02020603050405020304" pitchFamily="18" charset="0"/>
                        </a:rPr>
                        <a:t>Spot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747546217"/>
                  </a:ext>
                </a:extLst>
              </a:tr>
            </a:tbl>
          </a:graphicData>
        </a:graphic>
      </p:graphicFrame>
    </p:spTree>
    <p:extLst>
      <p:ext uri="{BB962C8B-B14F-4D97-AF65-F5344CB8AC3E}">
        <p14:creationId xmlns:p14="http://schemas.microsoft.com/office/powerpoint/2010/main" val="274505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513521"/>
            <a:ext cx="10515600" cy="1325563"/>
          </a:xfrm>
        </p:spPr>
        <p:txBody>
          <a:bodyPr/>
          <a:lstStyle/>
          <a:p>
            <a:pPr algn="ctr"/>
            <a:r>
              <a:rPr lang="en-GB" dirty="0">
                <a:latin typeface="Times New Roman" panose="02020603050405020304" pitchFamily="18" charset="0"/>
                <a:cs typeface="Times New Roman" panose="02020603050405020304" pitchFamily="18" charset="0"/>
              </a:rPr>
              <a:t>Additional Slides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30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EE7F6-3DAE-417F-8AC7-3794A5F1BAD7}"/>
              </a:ext>
            </a:extLst>
          </p:cNvPr>
          <p:cNvSpPr txBox="1"/>
          <p:nvPr/>
        </p:nvSpPr>
        <p:spPr>
          <a:xfrm>
            <a:off x="1218481" y="1035496"/>
            <a:ext cx="6094562" cy="2031325"/>
          </a:xfrm>
          <a:prstGeom prst="rect">
            <a:avLst/>
          </a:prstGeom>
          <a:noFill/>
        </p:spPr>
        <p:txBody>
          <a:bodyPr wrap="square">
            <a:spAutoFit/>
          </a:bodyPr>
          <a:lstStyle/>
          <a:p>
            <a:r>
              <a:rPr lang="en-US" sz="1800" b="1" i="0" dirty="0">
                <a:solidFill>
                  <a:srgbClr val="231F20"/>
                </a:solidFill>
                <a:effectLst/>
                <a:latin typeface="Times New Roman" panose="02020603050405020304" pitchFamily="18" charset="0"/>
                <a:cs typeface="Times New Roman" panose="02020603050405020304" pitchFamily="18" charset="0"/>
              </a:rPr>
              <a:t>Process of applying sensor outputs:</a:t>
            </a:r>
          </a:p>
          <a:p>
            <a:pPr marL="342900" indent="-342900">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Data acquisition</a:t>
            </a:r>
            <a:r>
              <a:rPr lang="en-US" dirty="0">
                <a:latin typeface="Times New Roman" panose="02020603050405020304" pitchFamily="18" charset="0"/>
                <a:cs typeface="Times New Roman" panose="02020603050405020304" pitchFamily="18" charset="0"/>
              </a:rPr>
              <a:t> </a:t>
            </a:r>
          </a:p>
          <a:p>
            <a:pPr marL="800100" lvl="1" indent="-342900">
              <a:buAutoNum type="arabicPeriod"/>
            </a:pPr>
            <a:r>
              <a:rPr lang="en-US" b="0" i="0" dirty="0">
                <a:solidFill>
                  <a:srgbClr val="231F20"/>
                </a:solidFill>
                <a:effectLst/>
                <a:latin typeface="Times New Roman" panose="02020603050405020304" pitchFamily="18" charset="0"/>
                <a:cs typeface="Times New Roman" panose="02020603050405020304" pitchFamily="18" charset="0"/>
              </a:rPr>
              <a:t>Image data acquisition</a:t>
            </a:r>
          </a:p>
          <a:p>
            <a:pPr marL="800100" lvl="1" indent="-342900">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Reference data acquisition</a:t>
            </a:r>
          </a:p>
          <a:p>
            <a:pPr marL="342900" indent="-342900">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Image pre-processing</a:t>
            </a:r>
          </a:p>
          <a:p>
            <a:pPr marL="342900" indent="-342900">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Extracting information</a:t>
            </a:r>
            <a:r>
              <a:rPr lang="en-US" dirty="0">
                <a:latin typeface="Times New Roman" panose="02020603050405020304" pitchFamily="18" charset="0"/>
                <a:cs typeface="Times New Roman" panose="02020603050405020304" pitchFamily="18" charset="0"/>
              </a:rPr>
              <a:t> </a:t>
            </a:r>
          </a:p>
          <a:p>
            <a:pPr marL="342900" indent="-342900">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Evaluation and reporting</a:t>
            </a:r>
            <a:r>
              <a:rPr lang="en-US" dirty="0">
                <a:latin typeface="Times New Roman" panose="02020603050405020304" pitchFamily="18" charset="0"/>
                <a:cs typeface="Times New Roman" panose="02020603050405020304" pitchFamily="18" charset="0"/>
              </a:rPr>
              <a:t> (Optional)</a:t>
            </a:r>
          </a:p>
        </p:txBody>
      </p:sp>
      <p:sp>
        <p:nvSpPr>
          <p:cNvPr id="3" name="Content Placeholder 2">
            <a:extLst>
              <a:ext uri="{FF2B5EF4-FFF2-40B4-BE49-F238E27FC236}">
                <a16:creationId xmlns:a16="http://schemas.microsoft.com/office/drawing/2014/main" id="{A6CD0598-4DD2-4FE1-AA78-1F5275553972}"/>
              </a:ext>
            </a:extLst>
          </p:cNvPr>
          <p:cNvSpPr>
            <a:spLocks noGrp="1"/>
          </p:cNvSpPr>
          <p:nvPr>
            <p:ph idx="1"/>
          </p:nvPr>
        </p:nvSpPr>
        <p:spPr>
          <a:xfrm>
            <a:off x="1218481" y="3698813"/>
            <a:ext cx="10515600" cy="2613210"/>
          </a:xfrm>
        </p:spPr>
        <p:txBody>
          <a:bodyPr>
            <a:normAutofit lnSpcReduction="10000"/>
          </a:bodyPr>
          <a:lstStyle/>
          <a:p>
            <a:pPr marL="0" indent="0">
              <a:lnSpc>
                <a:spcPct val="110000"/>
              </a:lnSpc>
              <a:spcBef>
                <a:spcPts val="0"/>
              </a:spcBef>
              <a:buNone/>
            </a:pPr>
            <a:r>
              <a:rPr lang="en-US" sz="1800" b="1" dirty="0">
                <a:solidFill>
                  <a:srgbClr val="231F20"/>
                </a:solidFill>
                <a:latin typeface="Times New Roman" panose="02020603050405020304" pitchFamily="18" charset="0"/>
                <a:cs typeface="Times New Roman" panose="02020603050405020304" pitchFamily="18" charset="0"/>
              </a:rPr>
              <a:t>Phases of designing an Agricultural Monitoring Project:</a:t>
            </a:r>
          </a:p>
          <a:p>
            <a:pPr marL="0" indent="0">
              <a:lnSpc>
                <a:spcPct val="110000"/>
              </a:lnSpc>
              <a:spcBef>
                <a:spcPts val="0"/>
              </a:spcBef>
              <a:buNone/>
            </a:pPr>
            <a:r>
              <a:rPr lang="en-US" sz="1800" dirty="0">
                <a:solidFill>
                  <a:srgbClr val="231F20"/>
                </a:solidFill>
                <a:latin typeface="Times New Roman" panose="02020603050405020304" pitchFamily="18" charset="0"/>
                <a:cs typeface="Times New Roman" panose="02020603050405020304" pitchFamily="18" charset="0"/>
              </a:rPr>
              <a:t>Phase 1: Identify imagery appropriate to detect changes in resource attributes </a:t>
            </a:r>
          </a:p>
          <a:p>
            <a:pPr marL="0" indent="0">
              <a:lnSpc>
                <a:spcPct val="110000"/>
              </a:lnSpc>
              <a:spcBef>
                <a:spcPts val="0"/>
              </a:spcBef>
              <a:buNone/>
            </a:pPr>
            <a:r>
              <a:rPr lang="en-US" sz="1800" dirty="0">
                <a:solidFill>
                  <a:srgbClr val="231F20"/>
                </a:solidFill>
                <a:latin typeface="Times New Roman" panose="02020603050405020304" pitchFamily="18" charset="0"/>
                <a:cs typeface="Times New Roman" panose="02020603050405020304" pitchFamily="18" charset="0"/>
              </a:rPr>
              <a:t>Step 1. Identify management or conservation attribute or indicator </a:t>
            </a:r>
          </a:p>
          <a:p>
            <a:pPr marL="0" indent="0">
              <a:lnSpc>
                <a:spcPct val="110000"/>
              </a:lnSpc>
              <a:spcBef>
                <a:spcPts val="0"/>
              </a:spcBef>
              <a:buNone/>
            </a:pPr>
            <a:r>
              <a:rPr lang="en-US" sz="1800" dirty="0">
                <a:solidFill>
                  <a:srgbClr val="231F20"/>
                </a:solidFill>
                <a:latin typeface="Times New Roman" panose="02020603050405020304" pitchFamily="18" charset="0"/>
                <a:cs typeface="Times New Roman" panose="02020603050405020304" pitchFamily="18" charset="0"/>
              </a:rPr>
              <a:t>Step 2. Identify potential imagery of appropriate grain and extent </a:t>
            </a:r>
            <a:br>
              <a:rPr lang="en-US" sz="1800" dirty="0">
                <a:solidFill>
                  <a:srgbClr val="231F20"/>
                </a:solidFill>
                <a:latin typeface="Times New Roman" panose="02020603050405020304" pitchFamily="18" charset="0"/>
                <a:cs typeface="Times New Roman" panose="02020603050405020304" pitchFamily="18" charset="0"/>
              </a:rPr>
            </a:br>
            <a:r>
              <a:rPr lang="en-US" sz="1800" dirty="0">
                <a:solidFill>
                  <a:srgbClr val="231F20"/>
                </a:solidFill>
                <a:latin typeface="Times New Roman" panose="02020603050405020304" pitchFamily="18" charset="0"/>
                <a:cs typeface="Times New Roman" panose="02020603050405020304" pitchFamily="18" charset="0"/>
              </a:rPr>
              <a:t>Step 3: Evaluate availability of potential imagery </a:t>
            </a:r>
          </a:p>
          <a:p>
            <a:pPr marL="0" indent="0">
              <a:lnSpc>
                <a:spcPct val="110000"/>
              </a:lnSpc>
              <a:spcBef>
                <a:spcPts val="0"/>
              </a:spcBef>
              <a:buNone/>
            </a:pPr>
            <a:r>
              <a:rPr lang="en-US" sz="1800" dirty="0">
                <a:solidFill>
                  <a:srgbClr val="231F20"/>
                </a:solidFill>
                <a:latin typeface="Times New Roman" panose="02020603050405020304" pitchFamily="18" charset="0"/>
                <a:cs typeface="Times New Roman" panose="02020603050405020304" pitchFamily="18" charset="0"/>
              </a:rPr>
              <a:t>Phase 2: Estimate costs of pre-processing and analysis (Methodology of the given papers) </a:t>
            </a:r>
            <a:br>
              <a:rPr lang="en-US" sz="1800" dirty="0">
                <a:solidFill>
                  <a:srgbClr val="231F20"/>
                </a:solidFill>
                <a:latin typeface="Times New Roman" panose="02020603050405020304" pitchFamily="18" charset="0"/>
                <a:cs typeface="Times New Roman" panose="02020603050405020304" pitchFamily="18" charset="0"/>
              </a:rPr>
            </a:br>
            <a:r>
              <a:rPr lang="en-US" sz="1800" dirty="0">
                <a:solidFill>
                  <a:srgbClr val="231F20"/>
                </a:solidFill>
                <a:latin typeface="Times New Roman" panose="02020603050405020304" pitchFamily="18" charset="0"/>
                <a:cs typeface="Times New Roman" panose="02020603050405020304" pitchFamily="18" charset="0"/>
              </a:rPr>
              <a:t>Phase 3: Evaluate the availability and cost of appropriate reference data </a:t>
            </a:r>
          </a:p>
          <a:p>
            <a:pPr marL="0" indent="0">
              <a:lnSpc>
                <a:spcPct val="110000"/>
              </a:lnSpc>
              <a:spcBef>
                <a:spcPts val="0"/>
              </a:spcBef>
              <a:buNone/>
            </a:pPr>
            <a:r>
              <a:rPr lang="en-US" sz="1800" dirty="0">
                <a:solidFill>
                  <a:srgbClr val="231F20"/>
                </a:solidFill>
                <a:latin typeface="Times New Roman" panose="02020603050405020304" pitchFamily="18" charset="0"/>
                <a:cs typeface="Times New Roman" panose="02020603050405020304" pitchFamily="18" charset="0"/>
              </a:rPr>
              <a:t>Phase 4: Characterize performance of different options in terms of cost, confidence in resulting maps, and the ultimate utility of those maps </a:t>
            </a:r>
          </a:p>
        </p:txBody>
      </p:sp>
      <p:sp>
        <p:nvSpPr>
          <p:cNvPr id="2" name="TextBox 1">
            <a:extLst>
              <a:ext uri="{FF2B5EF4-FFF2-40B4-BE49-F238E27FC236}">
                <a16:creationId xmlns:a16="http://schemas.microsoft.com/office/drawing/2014/main" id="{F57CCB69-7FC0-4CB6-82FF-0833EE531ADD}"/>
              </a:ext>
            </a:extLst>
          </p:cNvPr>
          <p:cNvSpPr txBox="1"/>
          <p:nvPr/>
        </p:nvSpPr>
        <p:spPr>
          <a:xfrm>
            <a:off x="2272683" y="363984"/>
            <a:ext cx="7119892" cy="369332"/>
          </a:xfrm>
          <a:prstGeom prst="rect">
            <a:avLst/>
          </a:prstGeom>
          <a:noFill/>
        </p:spPr>
        <p:txBody>
          <a:bodyPr wrap="square" rtlCol="0">
            <a:spAutoFit/>
          </a:bodyPr>
          <a:lstStyle/>
          <a:p>
            <a:pPr algn="ctr"/>
            <a:r>
              <a:rPr lang="en-GB" b="1" dirty="0">
                <a:latin typeface="Times New Roman" panose="02020603050405020304" pitchFamily="18" charset="0"/>
                <a:cs typeface="Times New Roman" panose="02020603050405020304" pitchFamily="18" charset="0"/>
              </a:rPr>
              <a:t>Additional information which may need to complete the group task</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30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1682</Words>
  <Application>Microsoft Office PowerPoint</Application>
  <PresentationFormat>Widescreen</PresentationFormat>
  <Paragraphs>210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Slides</vt:lpstr>
      <vt:lpstr>PowerPoint Presentation</vt:lpstr>
      <vt:lpstr>PowerPoint Presentation</vt:lpstr>
      <vt:lpstr>PowerPoint Presentation</vt:lpstr>
      <vt:lpstr>PowerPoint Presentation</vt:lpstr>
      <vt:lpstr>PowerPoint Presentation</vt:lpstr>
      <vt:lpstr>PowerPoint Presentation</vt:lpstr>
      <vt:lpstr>Thanks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shohel ovro</dc:creator>
  <cp:lastModifiedBy>shohel ovro</cp:lastModifiedBy>
  <cp:revision>27</cp:revision>
  <dcterms:created xsi:type="dcterms:W3CDTF">2021-11-25T10:26:16Z</dcterms:created>
  <dcterms:modified xsi:type="dcterms:W3CDTF">2021-11-28T17:26:46Z</dcterms:modified>
</cp:coreProperties>
</file>