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Robo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5.xml"/><Relationship Id="rId75" Type="http://schemas.openxmlformats.org/officeDocument/2006/relationships/font" Target="fonts/Roboto-boldItalic.fntdata"/><Relationship Id="rId30" Type="http://schemas.openxmlformats.org/officeDocument/2006/relationships/slide" Target="slides/slide24.xml"/><Relationship Id="rId74" Type="http://schemas.openxmlformats.org/officeDocument/2006/relationships/font" Target="fonts/Roboto-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cf1babec_0_858:notes"/>
          <p:cNvSpPr/>
          <p:nvPr>
            <p:ph idx="2" type="sldImg"/>
          </p:nvPr>
        </p:nvSpPr>
        <p:spPr>
          <a:xfrm>
            <a:off x="400050" y="496887"/>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 name="Google Shape;205;g104cf1babec_0_8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98b98c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98b98c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cf1babe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04cf1babec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4cf1babe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04cf1babec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cf1babec_0_8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g104cf1babec_0_8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4cf1babec_0_8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 name="Google Shape;236;g104cf1babec_0_8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4cf1babe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04cf1babec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4cf1babec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4cf1babec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4cf1babec_0_6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4" name="Google Shape;254;g104cf1babec_0_6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4cf1babec_0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0" name="Google Shape;260;g104cf1babec_0_6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fbc717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fbc717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4cf1babec_0_6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7" name="Google Shape;267;g104cf1babec_0_6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4cf1babec_0_629:notes"/>
          <p:cNvSpPr/>
          <p:nvPr>
            <p:ph idx="2" type="sldImg"/>
          </p:nvPr>
        </p:nvSpPr>
        <p:spPr>
          <a:xfrm>
            <a:off x="400050" y="496887"/>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2" name="Google Shape;272;g104cf1babec_0_6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4cf1babec_0_6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 name="Google Shape;278;g104cf1babec_0_6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4cf1babec_0_6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4" name="Google Shape;284;g104cf1babec_0_6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4cf1babec_0_644:notes"/>
          <p:cNvSpPr/>
          <p:nvPr>
            <p:ph idx="2" type="sldImg"/>
          </p:nvPr>
        </p:nvSpPr>
        <p:spPr>
          <a:xfrm>
            <a:off x="400050" y="496887"/>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g104cf1babec_0_6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4cf1babec_0_6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6" name="Google Shape;296;g104cf1babec_0_6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4cf1babec_0_6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2" name="Google Shape;302;g104cf1babec_0_6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4cf1babec_0_6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8" name="Google Shape;308;g104cf1babec_0_6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4cf1babec_0_6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4" name="Google Shape;314;g104cf1babec_0_6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4cf1babec_0_6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 name="Google Shape;320;g104cf1babec_0_6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cf1bab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04cf1babe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4cf1babec_0_6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6" name="Google Shape;326;g104cf1babec_0_6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4cf1babec_0_6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3" name="Google Shape;333;g104cf1babec_0_6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4cf1babec_0_6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0" name="Google Shape;340;g104cf1babec_0_6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4cf1babec_0_6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 name="Google Shape;347;g104cf1babec_0_6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4cf1babec_0_6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4" name="Google Shape;354;g104cf1babec_0_6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4cf1babec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0" name="Google Shape;360;g104cf1babec_0_7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4cf1babec_0_7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6" name="Google Shape;366;g104cf1babec_0_7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4cf1babec_0_7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2" name="Google Shape;372;g104cf1babec_0_7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4cf1babec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9" name="Google Shape;379;g104cf1babec_0_7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4cf1babec_0_7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1" name="Google Shape;391;g104cf1babec_0_7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b45c9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b45c9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4cf1babec_0_7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7" name="Google Shape;397;g104cf1babec_0_7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4cf1babec_0_7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3" name="Google Shape;403;g104cf1babec_0_7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4cf1babec_0_7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9" name="Google Shape;409;g104cf1babec_0_7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4cf1babec_0_7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5" name="Google Shape;415;g104cf1babec_0_7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4cf1babec_0_7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1" name="Google Shape;421;g104cf1babec_0_7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4cf1babe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g104cf1babec_0_7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4cf1babec_0_7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5" name="Google Shape;435;g104cf1babec_0_7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4cf1babe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1" name="Google Shape;441;g104cf1babec_0_7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4cf1babec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7" name="Google Shape;447;g104cf1babec_0_7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4cf1babec_0_7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3" name="Google Shape;453;g104cf1babec_0_7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b45c97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b45c97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4cf1babec_0_7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9" name="Google Shape;459;g104cf1babec_0_7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4cf1babec_0_7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5" name="Google Shape;465;g104cf1babec_0_7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4cf1babec_0_7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1" name="Google Shape;471;g104cf1babec_0_7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3bdd251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3bdd251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3bdd251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3bdd251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3bdd2512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03bdd251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3bdd2512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3bdd251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3bdd251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03bdd251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3bdd251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3bdd251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3bdd251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3bdd251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98b98c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98b98c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4fc494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4fc494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3bdd2512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03bdd251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3bdd2512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3bdd2512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4ed2df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04ed2df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4ed2df6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04ed2df6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4b45c97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04b45c97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c2e8dc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c2e8dc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cf1babec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cf1babec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cf1babec_0_8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8" name="Google Shape;198;g104cf1babec_0_8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3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3" name="Google Shape;133;p26"/>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4" name="Google Shape;134;p26"/>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5" name="Google Shape;135;p26"/>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26"/>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37" name="Shape 137"/>
        <p:cNvGrpSpPr/>
        <p:nvPr/>
      </p:nvGrpSpPr>
      <p:grpSpPr>
        <a:xfrm>
          <a:off x="0" y="0"/>
          <a:ext cx="0" cy="0"/>
          <a:chOff x="0" y="0"/>
          <a:chExt cx="0" cy="0"/>
        </a:xfrm>
      </p:grpSpPr>
      <p:sp>
        <p:nvSpPr>
          <p:cNvPr id="138" name="Google Shape;138;p27"/>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33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9" name="Google Shape;139;p27"/>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40" name="Google Shape;140;p2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2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2" name="Google Shape;142;p2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43" name="Shape 143"/>
        <p:cNvGrpSpPr/>
        <p:nvPr/>
      </p:nvGrpSpPr>
      <p:grpSpPr>
        <a:xfrm>
          <a:off x="0" y="0"/>
          <a:ext cx="0" cy="0"/>
          <a:chOff x="0" y="0"/>
          <a:chExt cx="0" cy="0"/>
        </a:xfrm>
      </p:grpSpPr>
      <p:sp>
        <p:nvSpPr>
          <p:cNvPr id="144" name="Google Shape;144;p28"/>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28"/>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6" name="Google Shape;146;p28"/>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envisat.esa.i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4.xml"/><Relationship Id="rId3" Type="http://schemas.openxmlformats.org/officeDocument/2006/relationships/image" Target="../media/image2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5.xml"/><Relationship Id="rId3" Type="http://schemas.openxmlformats.org/officeDocument/2006/relationships/hyperlink" Target="https://sentinels.copernicus.eu/web/sentinel/user-guides/sentinel-1-sar/acquisition-modes/stripmap" TargetMode="External"/><Relationship Id="rId4" Type="http://schemas.openxmlformats.org/officeDocument/2006/relationships/hyperlink" Target="https://sentinels.copernicus.eu/web/sentinel/user-guides/sentinel-1-sar/acquisition-modes/interferometric-wide-swath" TargetMode="External"/><Relationship Id="rId5" Type="http://schemas.openxmlformats.org/officeDocument/2006/relationships/hyperlink" Target="https://sentinels.copernicus.eu/web/sentinel/user-guides/sentinel-1-sar/acquisition-modes/extra-wide-swath" TargetMode="External"/><Relationship Id="rId6" Type="http://schemas.openxmlformats.org/officeDocument/2006/relationships/hyperlink" Target="https://sentinels.copernicus.eu/web/sentinel/user-guides/sentinel-1-sar/acquisition-modes/wav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6.xml"/><Relationship Id="rId3" Type="http://schemas.openxmlformats.org/officeDocument/2006/relationships/image" Target="../media/image2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7.xml"/><Relationship Id="rId3" Type="http://schemas.openxmlformats.org/officeDocument/2006/relationships/image" Target="../media/image2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 Id="rId3" Type="http://schemas.openxmlformats.org/officeDocument/2006/relationships/hyperlink" Target="https://sentinels.copernicus.eu/web/sentinel/user-guides/sentinel-1-sar/resolutions/level-1-single-look-complex" TargetMode="External"/><Relationship Id="rId4" Type="http://schemas.openxmlformats.org/officeDocument/2006/relationships/hyperlink" Target="https://sentinels.copernicus.eu/web/sentinel/user-guides/sentinel-1-sar/resolutions/level-1-ground-range-detected" TargetMode="External"/><Relationship Id="rId5" Type="http://schemas.openxmlformats.org/officeDocument/2006/relationships/hyperlink" Target="https://sentinels.copernicus.eu/web/sentinel/user-guides/sentinel-1-sar/resolutions/level-2-ocea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9.xml"/><Relationship Id="rId3" Type="http://schemas.openxmlformats.org/officeDocument/2006/relationships/image" Target="../media/image2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 Id="rId3" Type="http://schemas.openxmlformats.org/officeDocument/2006/relationships/hyperlink" Target="https://sentinels.copernicus.eu/web/sentinel/user-guides/sentinel-1-sar/acquisition-modes/stripmap" TargetMode="External"/><Relationship Id="rId4" Type="http://schemas.openxmlformats.org/officeDocument/2006/relationships/hyperlink" Target="https://sentinels.copernicus.eu/web/sentinel/user-guides/sentinel-1-sar/acquisition-modes/interferometric-wide-swath" TargetMode="External"/><Relationship Id="rId5" Type="http://schemas.openxmlformats.org/officeDocument/2006/relationships/hyperlink" Target="https://sentinels.copernicus.eu/web/sentinel/user-guides/sentinel-1-sar/acquisition-modes/extra-wide-swath" TargetMode="External"/><Relationship Id="rId6" Type="http://schemas.openxmlformats.org/officeDocument/2006/relationships/hyperlink" Target="https://sentinels.copernicus.eu/web/sentinel/user-guides/sentinel-1-sar/acquisition-modes/wav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 Id="rId3" Type="http://schemas.openxmlformats.org/officeDocument/2006/relationships/image" Target="../media/image29.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4.xml"/><Relationship Id="rId3" Type="http://schemas.openxmlformats.org/officeDocument/2006/relationships/image" Target="../media/image3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311700" y="766000"/>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solidFill>
                  <a:srgbClr val="980000"/>
                </a:solidFill>
              </a:rPr>
              <a:t>Group: RADAR</a:t>
            </a:r>
            <a:endParaRPr b="1" sz="3600">
              <a:solidFill>
                <a:srgbClr val="980000"/>
              </a:solidFill>
            </a:endParaRPr>
          </a:p>
        </p:txBody>
      </p:sp>
      <p:sp>
        <p:nvSpPr>
          <p:cNvPr id="152" name="Google Shape;152;p29"/>
          <p:cNvSpPr txBox="1"/>
          <p:nvPr/>
        </p:nvSpPr>
        <p:spPr>
          <a:xfrm>
            <a:off x="1936050" y="2728950"/>
            <a:ext cx="53364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Group Members (4):</a:t>
            </a:r>
            <a:endParaRPr b="1" sz="2000"/>
          </a:p>
          <a:p>
            <a:pPr indent="0" lvl="0" marL="0" rtl="0" algn="ctr">
              <a:spcBef>
                <a:spcPts val="0"/>
              </a:spcBef>
              <a:spcAft>
                <a:spcPts val="0"/>
              </a:spcAft>
              <a:buNone/>
            </a:pPr>
            <a:r>
              <a:rPr lang="en" sz="2000"/>
              <a:t>Hasan Md. Hamidur Rahman</a:t>
            </a:r>
            <a:endParaRPr sz="2000"/>
          </a:p>
          <a:p>
            <a:pPr indent="0" lvl="0" marL="0" rtl="0" algn="ctr">
              <a:spcBef>
                <a:spcPts val="0"/>
              </a:spcBef>
              <a:spcAft>
                <a:spcPts val="0"/>
              </a:spcAft>
              <a:buNone/>
            </a:pPr>
            <a:r>
              <a:rPr lang="en" sz="2000"/>
              <a:t>Farhana Tazneen</a:t>
            </a:r>
            <a:endParaRPr sz="2000"/>
          </a:p>
          <a:p>
            <a:pPr indent="0" lvl="0" marL="0" rtl="0" algn="ctr">
              <a:spcBef>
                <a:spcPts val="0"/>
              </a:spcBef>
              <a:spcAft>
                <a:spcPts val="0"/>
              </a:spcAft>
              <a:buNone/>
            </a:pPr>
            <a:r>
              <a:rPr lang="en" sz="2000"/>
              <a:t>Debolina Sarkar</a:t>
            </a:r>
            <a:endParaRPr sz="2000"/>
          </a:p>
          <a:p>
            <a:pPr indent="0" lvl="0" marL="0" rtl="0" algn="ctr">
              <a:spcBef>
                <a:spcPts val="0"/>
              </a:spcBef>
              <a:spcAft>
                <a:spcPts val="0"/>
              </a:spcAft>
              <a:buNone/>
            </a:pPr>
            <a:r>
              <a:rPr lang="en" sz="2000"/>
              <a:t>Mohammad Imrul Islam</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8"/>
          <p:cNvSpPr txBox="1"/>
          <p:nvPr/>
        </p:nvSpPr>
        <p:spPr>
          <a:xfrm>
            <a:off x="4741862" y="350044"/>
            <a:ext cx="4021200" cy="18138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FF0000"/>
              </a:buClr>
              <a:buSzPts val="2800"/>
              <a:buFont typeface="Times"/>
              <a:buNone/>
            </a:pPr>
            <a:r>
              <a:rPr b="0" i="0" lang="en" sz="2800" u="none">
                <a:solidFill>
                  <a:srgbClr val="FF0000"/>
                </a:solidFill>
                <a:latin typeface="Times"/>
                <a:ea typeface="Times"/>
                <a:cs typeface="Times"/>
                <a:sym typeface="Times"/>
              </a:rPr>
              <a:t>SIR-C/X-SAR Images of a Portion of Rondonia, Brazil, Obtained on April 10, 1994</a:t>
            </a:r>
            <a:endParaRPr/>
          </a:p>
        </p:txBody>
      </p:sp>
      <p:pic>
        <p:nvPicPr>
          <p:cNvPr id="208" name="Google Shape;208;p38"/>
          <p:cNvPicPr preferRelativeResize="0"/>
          <p:nvPr/>
        </p:nvPicPr>
        <p:blipFill rotWithShape="1">
          <a:blip r:embed="rId3">
            <a:alphaModFix/>
          </a:blip>
          <a:srcRect b="0" l="0" r="0" t="0"/>
          <a:stretch/>
        </p:blipFill>
        <p:spPr>
          <a:xfrm>
            <a:off x="1358900" y="285750"/>
            <a:ext cx="3111499" cy="46291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00"/>
              <a:t>Passive Microwave</a:t>
            </a:r>
            <a:endParaRPr b="1" sz="3000"/>
          </a:p>
        </p:txBody>
      </p:sp>
      <p:sp>
        <p:nvSpPr>
          <p:cNvPr id="214" name="Google Shape;214;p39"/>
          <p:cNvSpPr txBox="1"/>
          <p:nvPr>
            <p:ph idx="1" type="body"/>
          </p:nvPr>
        </p:nvSpPr>
        <p:spPr>
          <a:xfrm>
            <a:off x="311700" y="1152475"/>
            <a:ext cx="8520600" cy="3583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Char char="●"/>
            </a:pPr>
            <a:r>
              <a:rPr lang="en" sz="2300">
                <a:solidFill>
                  <a:srgbClr val="000000"/>
                </a:solidFill>
                <a:highlight>
                  <a:srgbClr val="FFFFFF"/>
                </a:highlight>
              </a:rPr>
              <a:t>Objects at the </a:t>
            </a:r>
            <a:r>
              <a:rPr lang="en" sz="2300">
                <a:solidFill>
                  <a:srgbClr val="980000"/>
                </a:solidFill>
                <a:highlight>
                  <a:srgbClr val="FFFFFF"/>
                </a:highlight>
              </a:rPr>
              <a:t>Earth's surface emit not only infrared radiation</a:t>
            </a:r>
            <a:r>
              <a:rPr lang="en" sz="2300">
                <a:solidFill>
                  <a:srgbClr val="000000"/>
                </a:solidFill>
                <a:highlight>
                  <a:srgbClr val="FFFFFF"/>
                </a:highlight>
              </a:rPr>
              <a:t>; they also </a:t>
            </a:r>
            <a:r>
              <a:rPr lang="en" sz="2300">
                <a:solidFill>
                  <a:srgbClr val="126BBA"/>
                </a:solidFill>
                <a:highlight>
                  <a:srgbClr val="FFFFFF"/>
                </a:highlight>
              </a:rPr>
              <a:t>emit microwaves</a:t>
            </a:r>
            <a:r>
              <a:rPr lang="en" sz="2300">
                <a:solidFill>
                  <a:srgbClr val="000000"/>
                </a:solidFill>
                <a:highlight>
                  <a:srgbClr val="FFFFFF"/>
                </a:highlight>
              </a:rPr>
              <a:t> at relatively low energy levels </a:t>
            </a:r>
            <a:endParaRPr sz="2300">
              <a:solidFill>
                <a:srgbClr val="000000"/>
              </a:solidFill>
              <a:highlight>
                <a:srgbClr val="FFFFFF"/>
              </a:highlight>
            </a:endParaRPr>
          </a:p>
          <a:p>
            <a:pPr indent="-374650" lvl="0" marL="457200" rtl="0" algn="l">
              <a:spcBef>
                <a:spcPts val="0"/>
              </a:spcBef>
              <a:spcAft>
                <a:spcPts val="0"/>
              </a:spcAft>
              <a:buClr>
                <a:srgbClr val="980000"/>
              </a:buClr>
              <a:buSzPts val="2300"/>
              <a:buChar char="●"/>
            </a:pPr>
            <a:r>
              <a:rPr lang="en" sz="2300">
                <a:solidFill>
                  <a:srgbClr val="980000"/>
                </a:solidFill>
                <a:highlight>
                  <a:schemeClr val="lt1"/>
                </a:highlight>
              </a:rPr>
              <a:t>When a sensor detects microwave radiation </a:t>
            </a:r>
            <a:r>
              <a:rPr lang="en" sz="2300">
                <a:solidFill>
                  <a:srgbClr val="1155CC"/>
                </a:solidFill>
                <a:highlight>
                  <a:schemeClr val="lt1"/>
                </a:highlight>
              </a:rPr>
              <a:t>naturally </a:t>
            </a:r>
            <a:r>
              <a:rPr lang="en" sz="2300">
                <a:solidFill>
                  <a:srgbClr val="980000"/>
                </a:solidFill>
                <a:highlight>
                  <a:schemeClr val="lt1"/>
                </a:highlight>
              </a:rPr>
              <a:t>emitted by the Earth, that radiation is called </a:t>
            </a:r>
            <a:r>
              <a:rPr b="1" lang="en" sz="2300">
                <a:solidFill>
                  <a:srgbClr val="126BBA"/>
                </a:solidFill>
                <a:highlight>
                  <a:schemeClr val="lt1"/>
                </a:highlight>
              </a:rPr>
              <a:t>passive microwave</a:t>
            </a:r>
            <a:endParaRPr b="1" sz="2300">
              <a:solidFill>
                <a:srgbClr val="126BBA"/>
              </a:solidFill>
              <a:highlight>
                <a:schemeClr val="lt1"/>
              </a:highlight>
            </a:endParaRPr>
          </a:p>
          <a:p>
            <a:pPr indent="-374650" lvl="0" marL="457200" rtl="0" algn="l">
              <a:lnSpc>
                <a:spcPct val="90000"/>
              </a:lnSpc>
              <a:spcBef>
                <a:spcPts val="800"/>
              </a:spcBef>
              <a:spcAft>
                <a:spcPts val="0"/>
              </a:spcAft>
              <a:buClr>
                <a:srgbClr val="126BBA"/>
              </a:buClr>
              <a:buSzPts val="2300"/>
              <a:buChar char="●"/>
            </a:pPr>
            <a:r>
              <a:rPr lang="en" sz="2300">
                <a:solidFill>
                  <a:srgbClr val="000000"/>
                </a:solidFill>
              </a:rPr>
              <a:t>Commonly, passive microwave sensors operate in the</a:t>
            </a:r>
            <a:r>
              <a:rPr lang="en" sz="2300"/>
              <a:t> </a:t>
            </a:r>
            <a:r>
              <a:rPr lang="en" sz="2300">
                <a:solidFill>
                  <a:srgbClr val="0070C0"/>
                </a:solidFill>
              </a:rPr>
              <a:t>1 mm-30 cm wavelengths</a:t>
            </a:r>
            <a:r>
              <a:rPr lang="en" sz="2300"/>
              <a:t>.</a:t>
            </a:r>
            <a:endParaRPr sz="2300">
              <a:solidFill>
                <a:srgbClr val="126BBA"/>
              </a:solidFill>
              <a:highlight>
                <a:schemeClr val="lt1"/>
              </a:highlight>
            </a:endParaRPr>
          </a:p>
          <a:p>
            <a:pPr indent="0" lvl="0" marL="457200" rtl="0" algn="l">
              <a:spcBef>
                <a:spcPts val="0"/>
              </a:spcBef>
              <a:spcAft>
                <a:spcPts val="1200"/>
              </a:spcAft>
              <a:buNone/>
            </a:pPr>
            <a:r>
              <a:t/>
            </a:r>
            <a:endParaRPr sz="23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628650" y="273844"/>
            <a:ext cx="7886700" cy="32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Font typeface="Times"/>
              <a:buNone/>
            </a:pPr>
            <a:r>
              <a:rPr b="1" i="0" lang="en" sz="3000" u="none" strike="noStrike"/>
              <a:t>Passive Microwave Sensors</a:t>
            </a:r>
            <a:endParaRPr b="1" sz="3000"/>
          </a:p>
        </p:txBody>
      </p:sp>
      <p:sp>
        <p:nvSpPr>
          <p:cNvPr id="220" name="Google Shape;220;p40"/>
          <p:cNvSpPr txBox="1"/>
          <p:nvPr>
            <p:ph idx="1" type="body"/>
          </p:nvPr>
        </p:nvSpPr>
        <p:spPr>
          <a:xfrm>
            <a:off x="405250" y="1007275"/>
            <a:ext cx="8515500" cy="3814800"/>
          </a:xfrm>
          <a:prstGeom prst="rect">
            <a:avLst/>
          </a:prstGeom>
          <a:noFill/>
          <a:ln>
            <a:noFill/>
          </a:ln>
        </p:spPr>
        <p:txBody>
          <a:bodyPr anchorCtr="0" anchor="t" bIns="34275" lIns="68575" spcFirstLastPara="1" rIns="68575" wrap="square" tIns="34275">
            <a:noAutofit/>
          </a:bodyPr>
          <a:lstStyle/>
          <a:p>
            <a:pPr indent="-203200" lvl="0" marL="177800" rtl="0" algn="l">
              <a:lnSpc>
                <a:spcPct val="90000"/>
              </a:lnSpc>
              <a:spcBef>
                <a:spcPts val="800"/>
              </a:spcBef>
              <a:spcAft>
                <a:spcPts val="0"/>
              </a:spcAft>
              <a:buClr>
                <a:srgbClr val="000000"/>
              </a:buClr>
              <a:buSzPts val="2600"/>
              <a:buChar char="●"/>
            </a:pPr>
            <a:r>
              <a:rPr lang="en" sz="2300">
                <a:solidFill>
                  <a:srgbClr val="000000"/>
                </a:solidFill>
              </a:rPr>
              <a:t>Passive microwave sensing is similar in concept to thermal remote sensing. </a:t>
            </a:r>
            <a:endParaRPr sz="2300">
              <a:solidFill>
                <a:srgbClr val="000000"/>
              </a:solidFill>
            </a:endParaRPr>
          </a:p>
          <a:p>
            <a:pPr indent="-203200" lvl="0" marL="177800" rtl="0" algn="l">
              <a:lnSpc>
                <a:spcPct val="90000"/>
              </a:lnSpc>
              <a:spcBef>
                <a:spcPts val="800"/>
              </a:spcBef>
              <a:spcAft>
                <a:spcPts val="0"/>
              </a:spcAft>
              <a:buClr>
                <a:srgbClr val="000000"/>
              </a:buClr>
              <a:buSzPts val="2600"/>
              <a:buChar char="●"/>
            </a:pPr>
            <a:r>
              <a:rPr lang="en" sz="2300">
                <a:solidFill>
                  <a:srgbClr val="000000"/>
                </a:solidFill>
              </a:rPr>
              <a:t>All objects emit microwave energy of some magnitude, but the amounts are generally very small. </a:t>
            </a:r>
            <a:endParaRPr sz="2300">
              <a:solidFill>
                <a:srgbClr val="000000"/>
              </a:solidFill>
            </a:endParaRPr>
          </a:p>
          <a:p>
            <a:pPr indent="-203200" lvl="0" marL="177800" rtl="0" algn="l">
              <a:lnSpc>
                <a:spcPct val="90000"/>
              </a:lnSpc>
              <a:spcBef>
                <a:spcPts val="800"/>
              </a:spcBef>
              <a:spcAft>
                <a:spcPts val="0"/>
              </a:spcAft>
              <a:buClr>
                <a:schemeClr val="dk1"/>
              </a:buClr>
              <a:buSzPts val="2600"/>
              <a:buChar char="●"/>
            </a:pPr>
            <a:r>
              <a:rPr lang="en" sz="2300">
                <a:solidFill>
                  <a:srgbClr val="0070C0"/>
                </a:solidFill>
              </a:rPr>
              <a:t>A passive microwave sensor detects the naturally emitted microwave energy within its field of view. </a:t>
            </a:r>
            <a:endParaRPr sz="2300">
              <a:solidFill>
                <a:srgbClr val="0070C0"/>
              </a:solidFill>
            </a:endParaRPr>
          </a:p>
          <a:p>
            <a:pPr indent="-203200" lvl="0" marL="177800" rtl="0" algn="l">
              <a:lnSpc>
                <a:spcPct val="90000"/>
              </a:lnSpc>
              <a:spcBef>
                <a:spcPts val="800"/>
              </a:spcBef>
              <a:spcAft>
                <a:spcPts val="0"/>
              </a:spcAft>
              <a:buClr>
                <a:srgbClr val="000000"/>
              </a:buClr>
              <a:buSzPts val="2600"/>
              <a:buChar char="●"/>
            </a:pPr>
            <a:r>
              <a:rPr lang="en" sz="2300">
                <a:solidFill>
                  <a:srgbClr val="000000"/>
                </a:solidFill>
              </a:rPr>
              <a:t>This emitted energy is related to the temperature and moisture properties of the emitting object or surface. </a:t>
            </a:r>
            <a:endParaRPr sz="2300">
              <a:solidFill>
                <a:srgbClr val="000000"/>
              </a:solidFill>
            </a:endParaRPr>
          </a:p>
          <a:p>
            <a:pPr indent="-203200" lvl="0" marL="177800" rtl="0" algn="l">
              <a:lnSpc>
                <a:spcPct val="90000"/>
              </a:lnSpc>
              <a:spcBef>
                <a:spcPts val="800"/>
              </a:spcBef>
              <a:spcAft>
                <a:spcPts val="1200"/>
              </a:spcAft>
              <a:buClr>
                <a:schemeClr val="dk1"/>
              </a:buClr>
              <a:buSzPts val="2600"/>
              <a:buChar char="●"/>
            </a:pPr>
            <a:r>
              <a:rPr lang="en" sz="2300">
                <a:solidFill>
                  <a:schemeClr val="dk1"/>
                </a:solidFill>
              </a:rPr>
              <a:t>Passive microwave sensors are typically</a:t>
            </a:r>
            <a:r>
              <a:rPr lang="en" sz="2300"/>
              <a:t> </a:t>
            </a:r>
            <a:r>
              <a:rPr lang="en" sz="2300">
                <a:solidFill>
                  <a:srgbClr val="0070C0"/>
                </a:solidFill>
              </a:rPr>
              <a:t>radiometers or scanners.</a:t>
            </a:r>
            <a:endParaRPr i="0" sz="2300" u="none" strike="noStrike">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628650" y="576250"/>
            <a:ext cx="7886700" cy="62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2430"/>
              <a:buFont typeface="Calibri"/>
              <a:buNone/>
            </a:pPr>
            <a:br>
              <a:rPr b="1" lang="en" sz="2730">
                <a:latin typeface="Calibri"/>
                <a:ea typeface="Calibri"/>
                <a:cs typeface="Calibri"/>
                <a:sym typeface="Calibri"/>
              </a:rPr>
            </a:br>
            <a:endParaRPr b="1" sz="2820">
              <a:latin typeface="Calibri"/>
              <a:ea typeface="Calibri"/>
              <a:cs typeface="Calibri"/>
              <a:sym typeface="Calibri"/>
            </a:endParaRPr>
          </a:p>
        </p:txBody>
      </p:sp>
      <p:sp>
        <p:nvSpPr>
          <p:cNvPr id="226" name="Google Shape;226;p41"/>
          <p:cNvSpPr txBox="1"/>
          <p:nvPr>
            <p:ph idx="1" type="body"/>
          </p:nvPr>
        </p:nvSpPr>
        <p:spPr>
          <a:xfrm>
            <a:off x="628650" y="540150"/>
            <a:ext cx="7886700" cy="4028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n" sz="2430">
                <a:solidFill>
                  <a:schemeClr val="dk1"/>
                </a:solidFill>
                <a:latin typeface="Calibri"/>
                <a:ea typeface="Calibri"/>
                <a:cs typeface="Calibri"/>
                <a:sym typeface="Calibri"/>
              </a:rPr>
              <a:t>The microwave energy recorded by a passive sensor can be </a:t>
            </a:r>
            <a:endParaRPr b="1" sz="2430">
              <a:solidFill>
                <a:schemeClr val="dk1"/>
              </a:solidFill>
              <a:latin typeface="Calibri"/>
              <a:ea typeface="Calibri"/>
              <a:cs typeface="Calibri"/>
              <a:sym typeface="Calibri"/>
            </a:endParaRPr>
          </a:p>
          <a:p>
            <a:pPr indent="0" lvl="0" marL="0" rtl="0" algn="ctr">
              <a:spcBef>
                <a:spcPts val="0"/>
              </a:spcBef>
              <a:spcAft>
                <a:spcPts val="0"/>
              </a:spcAft>
              <a:buNone/>
            </a:pPr>
            <a:r>
              <a:t/>
            </a:r>
            <a:endParaRPr b="1" sz="2430">
              <a:solidFill>
                <a:schemeClr val="dk1"/>
              </a:solidFill>
              <a:latin typeface="Calibri"/>
              <a:ea typeface="Calibri"/>
              <a:cs typeface="Calibri"/>
              <a:sym typeface="Calibri"/>
            </a:endParaRPr>
          </a:p>
          <a:p>
            <a:pPr indent="-361950" lvl="0" marL="457200" rtl="0" algn="l">
              <a:lnSpc>
                <a:spcPct val="90000"/>
              </a:lnSpc>
              <a:spcBef>
                <a:spcPts val="0"/>
              </a:spcBef>
              <a:spcAft>
                <a:spcPts val="0"/>
              </a:spcAft>
              <a:buSzPts val="2100"/>
              <a:buChar char="●"/>
            </a:pPr>
            <a:r>
              <a:rPr lang="en" sz="2100">
                <a:solidFill>
                  <a:schemeClr val="dk1"/>
                </a:solidFill>
              </a:rPr>
              <a:t>Emitted by the atmosphere</a:t>
            </a:r>
            <a:endParaRPr sz="2100">
              <a:solidFill>
                <a:schemeClr val="dk1"/>
              </a:solidFill>
            </a:endParaRPr>
          </a:p>
          <a:p>
            <a:pPr indent="-361950" lvl="0" marL="457200" rtl="0" algn="l">
              <a:lnSpc>
                <a:spcPct val="90000"/>
              </a:lnSpc>
              <a:spcBef>
                <a:spcPts val="0"/>
              </a:spcBef>
              <a:spcAft>
                <a:spcPts val="0"/>
              </a:spcAft>
              <a:buSzPts val="2100"/>
              <a:buChar char="●"/>
            </a:pPr>
            <a:r>
              <a:rPr lang="en" sz="2100">
                <a:solidFill>
                  <a:schemeClr val="dk1"/>
                </a:solidFill>
              </a:rPr>
              <a:t>Reflected from the surface</a:t>
            </a:r>
            <a:endParaRPr sz="2100">
              <a:solidFill>
                <a:schemeClr val="dk1"/>
              </a:solidFill>
            </a:endParaRPr>
          </a:p>
          <a:p>
            <a:pPr indent="-361950" lvl="0" marL="457200" rtl="0" algn="l">
              <a:lnSpc>
                <a:spcPct val="90000"/>
              </a:lnSpc>
              <a:spcBef>
                <a:spcPts val="0"/>
              </a:spcBef>
              <a:spcAft>
                <a:spcPts val="0"/>
              </a:spcAft>
              <a:buSzPts val="2100"/>
              <a:buChar char="●"/>
            </a:pPr>
            <a:r>
              <a:rPr lang="en" sz="2100">
                <a:solidFill>
                  <a:schemeClr val="dk1"/>
                </a:solidFill>
              </a:rPr>
              <a:t>Emitted from the surface or </a:t>
            </a:r>
            <a:endParaRPr sz="2100">
              <a:solidFill>
                <a:schemeClr val="dk1"/>
              </a:solidFill>
            </a:endParaRPr>
          </a:p>
          <a:p>
            <a:pPr indent="-361950" lvl="0" marL="457200" rtl="0" algn="l">
              <a:lnSpc>
                <a:spcPct val="90000"/>
              </a:lnSpc>
              <a:spcBef>
                <a:spcPts val="0"/>
              </a:spcBef>
              <a:spcAft>
                <a:spcPts val="0"/>
              </a:spcAft>
              <a:buSzPts val="2100"/>
              <a:buChar char="●"/>
            </a:pPr>
            <a:r>
              <a:rPr lang="en" sz="2100">
                <a:solidFill>
                  <a:schemeClr val="dk1"/>
                </a:solidFill>
              </a:rPr>
              <a:t>Transmitted from the subsurface</a:t>
            </a:r>
            <a:endParaRPr sz="2100">
              <a:solidFill>
                <a:schemeClr val="dk1"/>
              </a:solidFill>
            </a:endParaRPr>
          </a:p>
          <a:p>
            <a:pPr indent="0" lvl="0" marL="0" rtl="0" algn="just">
              <a:lnSpc>
                <a:spcPct val="90000"/>
              </a:lnSpc>
              <a:spcBef>
                <a:spcPts val="800"/>
              </a:spcBef>
              <a:spcAft>
                <a:spcPts val="0"/>
              </a:spcAft>
              <a:buClr>
                <a:schemeClr val="dk1"/>
              </a:buClr>
              <a:buSzPts val="2400"/>
              <a:buNone/>
            </a:pPr>
            <a:r>
              <a:rPr lang="en" sz="2100">
                <a:solidFill>
                  <a:schemeClr val="dk1"/>
                </a:solidFill>
              </a:rPr>
              <a:t>Because the </a:t>
            </a:r>
            <a:r>
              <a:rPr lang="en" sz="2100">
                <a:solidFill>
                  <a:srgbClr val="FF0000"/>
                </a:solidFill>
              </a:rPr>
              <a:t>wavelengths are so long</a:t>
            </a:r>
            <a:r>
              <a:rPr lang="en" sz="2100"/>
              <a:t>, </a:t>
            </a:r>
            <a:r>
              <a:rPr lang="en" sz="2100">
                <a:solidFill>
                  <a:schemeClr val="dk1"/>
                </a:solidFill>
              </a:rPr>
              <a:t>the </a:t>
            </a:r>
            <a:r>
              <a:rPr lang="en" sz="2100">
                <a:solidFill>
                  <a:srgbClr val="FF0000"/>
                </a:solidFill>
              </a:rPr>
              <a:t>energy available is quite small </a:t>
            </a:r>
            <a:r>
              <a:rPr lang="en" sz="2100"/>
              <a:t>c</a:t>
            </a:r>
            <a:r>
              <a:rPr lang="en" sz="2100">
                <a:solidFill>
                  <a:srgbClr val="000000"/>
                </a:solidFill>
              </a:rPr>
              <a:t>ompared to optical wavelengths. Thus, the</a:t>
            </a:r>
            <a:r>
              <a:rPr lang="en" sz="2100"/>
              <a:t> </a:t>
            </a:r>
            <a:r>
              <a:rPr lang="en" sz="2100">
                <a:solidFill>
                  <a:srgbClr val="FF0000"/>
                </a:solidFill>
              </a:rPr>
              <a:t>fields of view must be large to detect enough energy to record a signal</a:t>
            </a:r>
            <a:r>
              <a:rPr lang="en" sz="2100"/>
              <a:t>. </a:t>
            </a:r>
            <a:endParaRPr sz="2100"/>
          </a:p>
          <a:p>
            <a:pPr indent="0" lvl="0" marL="0" rtl="0" algn="just">
              <a:lnSpc>
                <a:spcPct val="90000"/>
              </a:lnSpc>
              <a:spcBef>
                <a:spcPts val="800"/>
              </a:spcBef>
              <a:spcAft>
                <a:spcPts val="1200"/>
              </a:spcAft>
              <a:buClr>
                <a:schemeClr val="dk1"/>
              </a:buClr>
              <a:buSzPts val="2400"/>
              <a:buNone/>
            </a:pPr>
            <a:r>
              <a:rPr lang="en" sz="2100">
                <a:solidFill>
                  <a:schemeClr val="dk1"/>
                </a:solidFill>
              </a:rPr>
              <a:t>Most passive microwave sensors are therefore characterized by</a:t>
            </a:r>
            <a:r>
              <a:rPr lang="en" sz="2100"/>
              <a:t> </a:t>
            </a:r>
            <a:r>
              <a:rPr lang="en" sz="2100">
                <a:solidFill>
                  <a:srgbClr val="0070C0"/>
                </a:solidFill>
              </a:rPr>
              <a:t>low spatial resolution.</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42"/>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latin typeface="Times New Roman"/>
                <a:ea typeface="Times New Roman"/>
                <a:cs typeface="Times New Roman"/>
                <a:sym typeface="Times New Roman"/>
              </a:rPr>
              <a:t>Passive Microwave Sensing</a:t>
            </a:r>
            <a:endParaRPr b="1" sz="3000"/>
          </a:p>
        </p:txBody>
      </p:sp>
      <p:sp>
        <p:nvSpPr>
          <p:cNvPr id="232" name="Google Shape;232;p42"/>
          <p:cNvSpPr/>
          <p:nvPr/>
        </p:nvSpPr>
        <p:spPr>
          <a:xfrm>
            <a:off x="2438400" y="1410890"/>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Figure 2" id="233" name="Google Shape;233;p42"/>
          <p:cNvPicPr preferRelativeResize="0"/>
          <p:nvPr/>
        </p:nvPicPr>
        <p:blipFill rotWithShape="1">
          <a:blip r:embed="rId3">
            <a:alphaModFix/>
          </a:blip>
          <a:srcRect b="-5741" l="0" r="0" t="0"/>
          <a:stretch/>
        </p:blipFill>
        <p:spPr>
          <a:xfrm>
            <a:off x="1600200" y="1276350"/>
            <a:ext cx="5915824" cy="3456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43"/>
          <p:cNvSpPr txBox="1"/>
          <p:nvPr>
            <p:ph type="title"/>
          </p:nvPr>
        </p:nvSpPr>
        <p:spPr>
          <a:xfrm>
            <a:off x="533400" y="2286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latin typeface="Times New Roman"/>
                <a:ea typeface="Times New Roman"/>
                <a:cs typeface="Times New Roman"/>
                <a:sym typeface="Times New Roman"/>
              </a:rPr>
              <a:t>Passive Microwave Sensing</a:t>
            </a:r>
            <a:endParaRPr b="1" sz="3000"/>
          </a:p>
        </p:txBody>
      </p:sp>
      <p:sp>
        <p:nvSpPr>
          <p:cNvPr id="239" name="Google Shape;239;p43"/>
          <p:cNvSpPr txBox="1"/>
          <p:nvPr>
            <p:ph idx="1" type="body"/>
          </p:nvPr>
        </p:nvSpPr>
        <p:spPr>
          <a:xfrm>
            <a:off x="533400" y="1276350"/>
            <a:ext cx="8229600" cy="22986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200"/>
              <a:buFont typeface="Trebuchet MS"/>
              <a:buChar char="•"/>
            </a:pPr>
            <a:r>
              <a:rPr b="0" i="0" lang="en" sz="2200" u="none">
                <a:solidFill>
                  <a:schemeClr val="dk1"/>
                </a:solidFill>
                <a:latin typeface="Trebuchet MS"/>
                <a:ea typeface="Trebuchet MS"/>
                <a:cs typeface="Trebuchet MS"/>
                <a:sym typeface="Trebuchet MS"/>
              </a:rPr>
              <a:t> </a:t>
            </a:r>
            <a:r>
              <a:rPr b="0" i="0" lang="en" sz="2200" u="none">
                <a:solidFill>
                  <a:schemeClr val="dk1"/>
                </a:solidFill>
                <a:latin typeface="Times New Roman"/>
                <a:ea typeface="Times New Roman"/>
                <a:cs typeface="Times New Roman"/>
                <a:sym typeface="Times New Roman"/>
              </a:rPr>
              <a:t>Passive Earth observation has numerous applications, for instance: </a:t>
            </a:r>
            <a:endParaRPr sz="2200"/>
          </a:p>
          <a:p>
            <a:pPr indent="-342900" lvl="0" marL="342900" marR="0" rtl="0" algn="l">
              <a:lnSpc>
                <a:spcPct val="100000"/>
              </a:lnSpc>
              <a:spcBef>
                <a:spcPts val="560"/>
              </a:spcBef>
              <a:spcAft>
                <a:spcPts val="0"/>
              </a:spcAft>
              <a:buClr>
                <a:schemeClr val="dk1"/>
              </a:buClr>
              <a:buSzPts val="2800"/>
              <a:buFont typeface="Times New Roman"/>
              <a:buNone/>
            </a:pPr>
            <a:r>
              <a:rPr b="0" i="0" lang="en" sz="2200" u="none">
                <a:solidFill>
                  <a:schemeClr val="dk1"/>
                </a:solidFill>
                <a:latin typeface="Times New Roman"/>
                <a:ea typeface="Times New Roman"/>
                <a:cs typeface="Times New Roman"/>
                <a:sym typeface="Times New Roman"/>
              </a:rPr>
              <a:t>    - Global surface brightness temperature</a:t>
            </a:r>
            <a:endParaRPr sz="2200"/>
          </a:p>
          <a:p>
            <a:pPr indent="-342900" lvl="0" marL="342900" marR="0" rtl="0" algn="l">
              <a:lnSpc>
                <a:spcPct val="100000"/>
              </a:lnSpc>
              <a:spcBef>
                <a:spcPts val="560"/>
              </a:spcBef>
              <a:spcAft>
                <a:spcPts val="0"/>
              </a:spcAft>
              <a:buClr>
                <a:schemeClr val="dk1"/>
              </a:buClr>
              <a:buSzPts val="2800"/>
              <a:buFont typeface="Times New Roman"/>
              <a:buNone/>
            </a:pPr>
            <a:r>
              <a:rPr b="0" i="0" lang="en" sz="2200" u="none">
                <a:solidFill>
                  <a:schemeClr val="dk1"/>
                </a:solidFill>
                <a:latin typeface="Times New Roman"/>
                <a:ea typeface="Times New Roman"/>
                <a:cs typeface="Times New Roman"/>
                <a:sym typeface="Times New Roman"/>
              </a:rPr>
              <a:t>    - Geological mapping applications</a:t>
            </a:r>
            <a:endParaRPr sz="2200"/>
          </a:p>
          <a:p>
            <a:pPr indent="-342900" lvl="0" marL="342900" marR="0" rtl="0" algn="l">
              <a:lnSpc>
                <a:spcPct val="100000"/>
              </a:lnSpc>
              <a:spcBef>
                <a:spcPts val="560"/>
              </a:spcBef>
              <a:spcAft>
                <a:spcPts val="0"/>
              </a:spcAft>
              <a:buClr>
                <a:schemeClr val="dk1"/>
              </a:buClr>
              <a:buSzPts val="2800"/>
              <a:buFont typeface="Times New Roman"/>
              <a:buNone/>
            </a:pPr>
            <a:r>
              <a:rPr b="0" i="0" lang="en" sz="2200" u="none">
                <a:solidFill>
                  <a:schemeClr val="dk1"/>
                </a:solidFill>
                <a:latin typeface="Times New Roman"/>
                <a:ea typeface="Times New Roman"/>
                <a:cs typeface="Times New Roman"/>
                <a:sym typeface="Times New Roman"/>
              </a:rPr>
              <a:t>    - Soil studies – soil temperature, soil moisture</a:t>
            </a:r>
            <a:endParaRPr sz="2200"/>
          </a:p>
          <a:p>
            <a:pPr indent="-342900" lvl="0" marL="342900" marR="0" rtl="0" algn="l">
              <a:lnSpc>
                <a:spcPct val="100000"/>
              </a:lnSpc>
              <a:spcBef>
                <a:spcPts val="560"/>
              </a:spcBef>
              <a:spcAft>
                <a:spcPts val="0"/>
              </a:spcAft>
              <a:buClr>
                <a:schemeClr val="dk1"/>
              </a:buClr>
              <a:buSzPts val="2800"/>
              <a:buFont typeface="Times New Roman"/>
              <a:buNone/>
            </a:pPr>
            <a:r>
              <a:rPr b="0" i="0" lang="en" sz="2200" u="none">
                <a:solidFill>
                  <a:schemeClr val="dk1"/>
                </a:solidFill>
                <a:latin typeface="Times New Roman"/>
                <a:ea typeface="Times New Roman"/>
                <a:cs typeface="Times New Roman"/>
                <a:sym typeface="Times New Roman"/>
              </a:rPr>
              <a:t>    - Outside surface studies – oceanography, atmospheric sciences</a:t>
            </a:r>
            <a:endParaRPr sz="2200"/>
          </a:p>
          <a:p>
            <a:pPr indent="-165100" lvl="0" marL="342900" marR="0" rtl="0" algn="l">
              <a:lnSpc>
                <a:spcPct val="100000"/>
              </a:lnSpc>
              <a:spcBef>
                <a:spcPts val="560"/>
              </a:spcBef>
              <a:spcAft>
                <a:spcPts val="0"/>
              </a:spcAft>
              <a:buClr>
                <a:schemeClr val="dk1"/>
              </a:buClr>
              <a:buSzPts val="2800"/>
              <a:buFont typeface="Trebuchet MS"/>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628650" y="273844"/>
            <a:ext cx="7886700" cy="535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Font typeface="Calibri"/>
              <a:buNone/>
            </a:pPr>
            <a:r>
              <a:rPr b="1" lang="en" sz="2500">
                <a:solidFill>
                  <a:srgbClr val="0070C0"/>
                </a:solidFill>
              </a:rPr>
              <a:t>Applications of passive microwave</a:t>
            </a:r>
            <a:r>
              <a:rPr b="1" lang="en" sz="2500"/>
              <a:t> remote sensing </a:t>
            </a:r>
            <a:endParaRPr b="1" sz="2500"/>
          </a:p>
        </p:txBody>
      </p:sp>
      <p:sp>
        <p:nvSpPr>
          <p:cNvPr id="245" name="Google Shape;245;p44"/>
          <p:cNvSpPr txBox="1"/>
          <p:nvPr>
            <p:ph idx="1" type="body"/>
          </p:nvPr>
        </p:nvSpPr>
        <p:spPr>
          <a:xfrm>
            <a:off x="628650" y="940000"/>
            <a:ext cx="7886700" cy="3903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FF0000"/>
              </a:buClr>
              <a:buSzPts val="2100"/>
              <a:buNone/>
            </a:pPr>
            <a:r>
              <a:rPr b="1" lang="en" sz="2200">
                <a:solidFill>
                  <a:srgbClr val="FF0000"/>
                </a:solidFill>
              </a:rPr>
              <a:t>Meteorology, hydrology, and oceanography</a:t>
            </a:r>
            <a:endParaRPr sz="2200"/>
          </a:p>
          <a:p>
            <a:pPr indent="-177800" lvl="0" marL="177800" rtl="0" algn="just">
              <a:lnSpc>
                <a:spcPct val="90000"/>
              </a:lnSpc>
              <a:spcBef>
                <a:spcPts val="800"/>
              </a:spcBef>
              <a:spcAft>
                <a:spcPts val="0"/>
              </a:spcAft>
              <a:buSzPts val="2200"/>
              <a:buChar char="●"/>
            </a:pPr>
            <a:r>
              <a:rPr lang="en" sz="2200">
                <a:solidFill>
                  <a:schemeClr val="dk1"/>
                </a:solidFill>
              </a:rPr>
              <a:t>Meteorologists can use passive microwaves to measure atmospheric profiles and to determine water and ozone content in the atmosphere. </a:t>
            </a:r>
            <a:endParaRPr sz="2200">
              <a:solidFill>
                <a:schemeClr val="dk1"/>
              </a:solidFill>
            </a:endParaRPr>
          </a:p>
          <a:p>
            <a:pPr indent="-177800" lvl="0" marL="177800" rtl="0" algn="just">
              <a:lnSpc>
                <a:spcPct val="90000"/>
              </a:lnSpc>
              <a:spcBef>
                <a:spcPts val="800"/>
              </a:spcBef>
              <a:spcAft>
                <a:spcPts val="0"/>
              </a:spcAft>
              <a:buSzPts val="2200"/>
              <a:buChar char="●"/>
            </a:pPr>
            <a:r>
              <a:rPr lang="en" sz="2200">
                <a:solidFill>
                  <a:schemeClr val="dk1"/>
                </a:solidFill>
              </a:rPr>
              <a:t>Hydrologists use passive microwaves to measure soil moisture since microwave emission is influenced by moisture content.</a:t>
            </a:r>
            <a:endParaRPr sz="2200">
              <a:solidFill>
                <a:schemeClr val="dk1"/>
              </a:solidFill>
            </a:endParaRPr>
          </a:p>
          <a:p>
            <a:pPr indent="-177800" lvl="0" marL="177800" rtl="0" algn="just">
              <a:lnSpc>
                <a:spcPct val="90000"/>
              </a:lnSpc>
              <a:spcBef>
                <a:spcPts val="800"/>
              </a:spcBef>
              <a:spcAft>
                <a:spcPts val="1200"/>
              </a:spcAft>
              <a:buSzPts val="2200"/>
              <a:buChar char="●"/>
            </a:pPr>
            <a:r>
              <a:rPr lang="en" sz="2200">
                <a:solidFill>
                  <a:schemeClr val="dk1"/>
                </a:solidFill>
              </a:rPr>
              <a:t> Oceanographic applications include mapping sea ice, currents, and surface winds as well as detection of pollutants, such as oil slicks.</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idx="1" type="body"/>
          </p:nvPr>
        </p:nvSpPr>
        <p:spPr>
          <a:xfrm>
            <a:off x="628650" y="1369226"/>
            <a:ext cx="7886700" cy="3645600"/>
          </a:xfrm>
          <a:prstGeom prst="rect">
            <a:avLst/>
          </a:prstGeom>
          <a:noFill/>
          <a:ln>
            <a:noFill/>
          </a:ln>
        </p:spPr>
        <p:txBody>
          <a:bodyPr anchorCtr="0" anchor="t" bIns="34275" lIns="68575" spcFirstLastPara="1" rIns="68575" wrap="square" tIns="34275">
            <a:noAutofit/>
          </a:bodyPr>
          <a:lstStyle/>
          <a:p>
            <a:pPr indent="-165100" lvl="0" marL="177800" rtl="0" algn="just">
              <a:lnSpc>
                <a:spcPct val="90000"/>
              </a:lnSpc>
              <a:spcBef>
                <a:spcPts val="0"/>
              </a:spcBef>
              <a:spcAft>
                <a:spcPts val="0"/>
              </a:spcAft>
              <a:buClr>
                <a:schemeClr val="dk1"/>
              </a:buClr>
              <a:buSzPts val="2000"/>
              <a:buChar char="•"/>
            </a:pPr>
            <a:r>
              <a:rPr lang="en" sz="2000">
                <a:latin typeface="Arial"/>
                <a:ea typeface="Arial"/>
                <a:cs typeface="Arial"/>
                <a:sym typeface="Arial"/>
              </a:rPr>
              <a:t>The sensor transmits a (radio) signal in the microwave bandwidth and records the part that is backscattered by the target towards the sensor itself. </a:t>
            </a:r>
            <a:endParaRPr sz="2000">
              <a:latin typeface="Arial"/>
              <a:ea typeface="Arial"/>
              <a:cs typeface="Arial"/>
              <a:sym typeface="Arial"/>
            </a:endParaRPr>
          </a:p>
          <a:p>
            <a:pPr indent="-165100" lvl="0" marL="177800" rtl="0" algn="just">
              <a:lnSpc>
                <a:spcPct val="90000"/>
              </a:lnSpc>
              <a:spcBef>
                <a:spcPts val="0"/>
              </a:spcBef>
              <a:spcAft>
                <a:spcPts val="0"/>
              </a:spcAft>
              <a:buClr>
                <a:schemeClr val="dk1"/>
              </a:buClr>
              <a:buSzPts val="2000"/>
              <a:buChar char="•"/>
            </a:pPr>
            <a:r>
              <a:rPr lang="en" sz="2000">
                <a:latin typeface="Arial"/>
                <a:ea typeface="Arial"/>
                <a:cs typeface="Arial"/>
                <a:sym typeface="Arial"/>
              </a:rPr>
              <a:t>The power of the backscattered signal allows to discriminate between different targets within the scene, while the time between the sent and the received signal is used to measure the distance of the target. </a:t>
            </a:r>
            <a:endParaRPr sz="2000">
              <a:latin typeface="Arial"/>
              <a:ea typeface="Arial"/>
              <a:cs typeface="Arial"/>
              <a:sym typeface="Arial"/>
            </a:endParaRPr>
          </a:p>
          <a:p>
            <a:pPr indent="-165100" lvl="0" marL="177800" rtl="0" algn="just">
              <a:lnSpc>
                <a:spcPct val="90000"/>
              </a:lnSpc>
              <a:spcBef>
                <a:spcPts val="0"/>
              </a:spcBef>
              <a:spcAft>
                <a:spcPts val="0"/>
              </a:spcAft>
              <a:buClr>
                <a:schemeClr val="dk1"/>
              </a:buClr>
              <a:buSzPts val="2000"/>
              <a:buChar char="•"/>
            </a:pPr>
            <a:r>
              <a:rPr lang="en" sz="2000">
                <a:latin typeface="Arial"/>
                <a:ea typeface="Arial"/>
                <a:cs typeface="Arial"/>
                <a:sym typeface="Arial"/>
              </a:rPr>
              <a:t>A system that operates in this way is called RADAR (the name stands for RAdio Detection And Ranging), and may allow to obtain a “microwave image” of the observed scene.</a:t>
            </a:r>
            <a:endParaRPr sz="2000">
              <a:latin typeface="Arial"/>
              <a:ea typeface="Arial"/>
              <a:cs typeface="Arial"/>
              <a:sym typeface="Arial"/>
            </a:endParaRPr>
          </a:p>
        </p:txBody>
      </p:sp>
      <p:sp>
        <p:nvSpPr>
          <p:cNvPr id="251" name="Google Shape;251;p45"/>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lang="en" sz="3000">
                <a:solidFill>
                  <a:srgbClr val="FF0000"/>
                </a:solidFill>
                <a:latin typeface="Times New Roman"/>
                <a:ea typeface="Times New Roman"/>
                <a:cs typeface="Times New Roman"/>
                <a:sym typeface="Times New Roman"/>
              </a:rPr>
              <a:t>RADAR</a:t>
            </a:r>
            <a:endParaRPr b="1"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46"/>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Overview of Radar Use</a:t>
            </a:r>
            <a:endParaRPr b="1" sz="3000"/>
          </a:p>
        </p:txBody>
      </p:sp>
      <p:sp>
        <p:nvSpPr>
          <p:cNvPr id="257" name="Google Shape;257;p46"/>
          <p:cNvSpPr txBox="1"/>
          <p:nvPr>
            <p:ph idx="1" type="body"/>
          </p:nvPr>
        </p:nvSpPr>
        <p:spPr>
          <a:xfrm>
            <a:off x="685800" y="1200150"/>
            <a:ext cx="7772400" cy="37659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rgbClr val="000000"/>
              </a:buClr>
              <a:buSzPts val="2000"/>
              <a:buFont typeface="Times New Roman"/>
              <a:buChar char="•"/>
            </a:pPr>
            <a:r>
              <a:rPr b="0" i="0" lang="en" sz="2000" u="none">
                <a:solidFill>
                  <a:srgbClr val="000000"/>
                </a:solidFill>
                <a:latin typeface="Times New Roman"/>
                <a:ea typeface="Times New Roman"/>
                <a:cs typeface="Times New Roman"/>
                <a:sym typeface="Times New Roman"/>
              </a:rPr>
              <a:t>Radar-based projects started producing results as early as 1967</a:t>
            </a:r>
            <a:endParaRPr sz="2000">
              <a:solidFill>
                <a:srgbClr val="000000"/>
              </a:solidFill>
            </a:endParaRPr>
          </a:p>
          <a:p>
            <a:pPr indent="-317500" lvl="0" marL="342900" marR="0" rtl="0" algn="l">
              <a:lnSpc>
                <a:spcPct val="100000"/>
              </a:lnSpc>
              <a:spcBef>
                <a:spcPts val="480"/>
              </a:spcBef>
              <a:spcAft>
                <a:spcPts val="0"/>
              </a:spcAft>
              <a:buClr>
                <a:srgbClr val="000000"/>
              </a:buClr>
              <a:buSzPts val="2000"/>
              <a:buFont typeface="Times New Roman"/>
              <a:buChar char="•"/>
            </a:pPr>
            <a:r>
              <a:rPr b="0" i="0" lang="en" sz="2000" u="none">
                <a:solidFill>
                  <a:srgbClr val="000000"/>
                </a:solidFill>
                <a:latin typeface="Times New Roman"/>
                <a:ea typeface="Times New Roman"/>
                <a:cs typeface="Times New Roman"/>
                <a:sym typeface="Times New Roman"/>
              </a:rPr>
              <a:t>Widely used in areas of perpetually adverse weather conditions (e.g. cloud coverage)</a:t>
            </a:r>
            <a:endParaRPr sz="2000">
              <a:solidFill>
                <a:srgbClr val="000000"/>
              </a:solidFill>
            </a:endParaRPr>
          </a:p>
          <a:p>
            <a:pPr indent="-317500" lvl="0" marL="342900" marR="0" rtl="0" algn="l">
              <a:lnSpc>
                <a:spcPct val="100000"/>
              </a:lnSpc>
              <a:spcBef>
                <a:spcPts val="480"/>
              </a:spcBef>
              <a:spcAft>
                <a:spcPts val="0"/>
              </a:spcAft>
              <a:buClr>
                <a:srgbClr val="000000"/>
              </a:buClr>
              <a:buSzPts val="2000"/>
              <a:buFont typeface="Times New Roman"/>
              <a:buChar char="•"/>
            </a:pPr>
            <a:r>
              <a:rPr b="0" i="0" lang="en" sz="2000" u="none">
                <a:solidFill>
                  <a:srgbClr val="000000"/>
                </a:solidFill>
                <a:latin typeface="Times New Roman"/>
                <a:ea typeface="Times New Roman"/>
                <a:cs typeface="Times New Roman"/>
                <a:sym typeface="Times New Roman"/>
              </a:rPr>
              <a:t>Difficulties in analyzing the collected imagery as several aspects of expected object behaviors are still unknown</a:t>
            </a:r>
            <a:endParaRPr sz="2000">
              <a:solidFill>
                <a:srgbClr val="000000"/>
              </a:solidFill>
            </a:endParaRPr>
          </a:p>
          <a:p>
            <a:pPr indent="-317500" lvl="0" marL="342900" marR="0" rtl="0" algn="l">
              <a:lnSpc>
                <a:spcPct val="100000"/>
              </a:lnSpc>
              <a:spcBef>
                <a:spcPts val="480"/>
              </a:spcBef>
              <a:spcAft>
                <a:spcPts val="0"/>
              </a:spcAft>
              <a:buClr>
                <a:srgbClr val="000000"/>
              </a:buClr>
              <a:buSzPts val="2000"/>
              <a:buFont typeface="Times New Roman"/>
              <a:buChar char="•"/>
            </a:pPr>
            <a:r>
              <a:rPr b="0" i="0" lang="en" sz="2000" u="none">
                <a:solidFill>
                  <a:srgbClr val="000000"/>
                </a:solidFill>
                <a:latin typeface="Times New Roman"/>
                <a:ea typeface="Times New Roman"/>
                <a:cs typeface="Times New Roman"/>
                <a:sym typeface="Times New Roman"/>
              </a:rPr>
              <a:t>Spaceborne: Seasat (1978)</a:t>
            </a:r>
            <a:endParaRPr sz="2000">
              <a:solidFill>
                <a:srgbClr val="000000"/>
              </a:solidFill>
            </a:endParaRPr>
          </a:p>
          <a:p>
            <a:pPr indent="-285750" lvl="1" marL="742950" marR="0" rtl="0" algn="l">
              <a:lnSpc>
                <a:spcPct val="100000"/>
              </a:lnSpc>
              <a:spcBef>
                <a:spcPts val="400"/>
              </a:spcBef>
              <a:spcAft>
                <a:spcPts val="0"/>
              </a:spcAft>
              <a:buClr>
                <a:srgbClr val="000000"/>
              </a:buClr>
              <a:buSzPts val="2000"/>
              <a:buFont typeface="Times New Roman"/>
              <a:buChar char="–"/>
            </a:pPr>
            <a:r>
              <a:rPr b="0" i="0" lang="en" sz="2000" u="none" cap="none" strike="noStrike">
                <a:solidFill>
                  <a:srgbClr val="000000"/>
                </a:solidFill>
                <a:latin typeface="Times New Roman"/>
                <a:ea typeface="Times New Roman"/>
                <a:cs typeface="Times New Roman"/>
                <a:sym typeface="Times New Roman"/>
              </a:rPr>
              <a:t>ESA Envisat: the most advanced to date </a:t>
            </a:r>
            <a:r>
              <a:rPr b="0" i="0" lang="en" sz="2000" u="sng" cap="none" strike="noStrike">
                <a:solidFill>
                  <a:srgbClr val="000000"/>
                </a:solidFill>
                <a:latin typeface="Trebuchet MS"/>
                <a:ea typeface="Trebuchet MS"/>
                <a:cs typeface="Trebuchet MS"/>
                <a:sym typeface="Trebuchet MS"/>
                <a:hlinkClick r:id="rId3">
                  <a:extLst>
                    <a:ext uri="{A12FA001-AC4F-418D-AE19-62706E023703}">
                      <ahyp:hlinkClr val="tx"/>
                    </a:ext>
                  </a:extLst>
                </a:hlinkClick>
              </a:rPr>
              <a:t>http://envisat.esa.int/</a:t>
            </a:r>
            <a:endParaRPr sz="2000">
              <a:solidFill>
                <a:srgbClr val="000000"/>
              </a:solidFill>
            </a:endParaRPr>
          </a:p>
          <a:p>
            <a:pPr indent="-285750" lvl="1" marL="742950" marR="0" rtl="0" algn="l">
              <a:lnSpc>
                <a:spcPct val="100000"/>
              </a:lnSpc>
              <a:spcBef>
                <a:spcPts val="400"/>
              </a:spcBef>
              <a:spcAft>
                <a:spcPts val="0"/>
              </a:spcAft>
              <a:buClr>
                <a:srgbClr val="000000"/>
              </a:buClr>
              <a:buSzPts val="2000"/>
              <a:buFont typeface="Times New Roman"/>
              <a:buChar char="–"/>
            </a:pPr>
            <a:r>
              <a:rPr b="0" i="0" lang="en" sz="2000" u="none" cap="none" strike="noStrike">
                <a:solidFill>
                  <a:srgbClr val="000000"/>
                </a:solidFill>
                <a:latin typeface="Times New Roman"/>
                <a:ea typeface="Times New Roman"/>
                <a:cs typeface="Times New Roman"/>
                <a:sym typeface="Times New Roman"/>
              </a:rPr>
              <a:t>Radarsat-2 and ALOS (2004)</a:t>
            </a:r>
            <a:r>
              <a:rPr b="0" i="0" lang="en" sz="2000" u="none" cap="none" strike="noStrike">
                <a:solidFill>
                  <a:srgbClr val="000000"/>
                </a:solidFill>
                <a:latin typeface="Trebuchet MS"/>
                <a:ea typeface="Trebuchet MS"/>
                <a:cs typeface="Trebuchet MS"/>
                <a:sym typeface="Trebuchet MS"/>
              </a:rPr>
              <a:t> </a:t>
            </a:r>
            <a:endParaRPr sz="2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47"/>
          <p:cNvSpPr txBox="1"/>
          <p:nvPr>
            <p:ph type="title"/>
          </p:nvPr>
        </p:nvSpPr>
        <p:spPr>
          <a:xfrm>
            <a:off x="533400" y="57150"/>
            <a:ext cx="8153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Side-Looking Radar System Operation</a:t>
            </a:r>
            <a:endParaRPr b="1" sz="3000"/>
          </a:p>
        </p:txBody>
      </p:sp>
      <p:sp>
        <p:nvSpPr>
          <p:cNvPr id="263" name="Google Shape;263;p47"/>
          <p:cNvSpPr txBox="1"/>
          <p:nvPr>
            <p:ph idx="1" type="body"/>
          </p:nvPr>
        </p:nvSpPr>
        <p:spPr>
          <a:xfrm>
            <a:off x="457200" y="971550"/>
            <a:ext cx="8458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 sz="2000" u="none">
                <a:solidFill>
                  <a:schemeClr val="dk1"/>
                </a:solidFill>
                <a:latin typeface="Times New Roman"/>
                <a:ea typeface="Times New Roman"/>
                <a:cs typeface="Times New Roman"/>
                <a:sym typeface="Times New Roman"/>
              </a:rPr>
              <a:t>Energy propagates in air at the velocity of light </a:t>
            </a:r>
            <a:r>
              <a:rPr b="0" i="1" lang="en" sz="2000" u="none">
                <a:solidFill>
                  <a:schemeClr val="dk1"/>
                </a:solidFill>
                <a:latin typeface="Times New Roman"/>
                <a:ea typeface="Times New Roman"/>
                <a:cs typeface="Times New Roman"/>
                <a:sym typeface="Times New Roman"/>
              </a:rPr>
              <a:t>c</a:t>
            </a:r>
            <a:r>
              <a:rPr b="0" i="0" lang="en" sz="2000" u="none">
                <a:solidFill>
                  <a:schemeClr val="dk1"/>
                </a:solidFill>
                <a:latin typeface="Times New Roman"/>
                <a:ea typeface="Times New Roman"/>
                <a:cs typeface="Times New Roman"/>
                <a:sym typeface="Times New Roman"/>
              </a:rPr>
              <a:t>, so the slant range to any object is:</a:t>
            </a:r>
            <a:endParaRPr sz="2000"/>
          </a:p>
          <a:p>
            <a:pPr indent="-190500" lvl="0" marL="342900" marR="0" rtl="0" algn="l">
              <a:lnSpc>
                <a:spcPct val="90000"/>
              </a:lnSpc>
              <a:spcBef>
                <a:spcPts val="480"/>
              </a:spcBef>
              <a:spcAft>
                <a:spcPts val="0"/>
              </a:spcAft>
              <a:buClr>
                <a:schemeClr val="dk1"/>
              </a:buClr>
              <a:buSzPts val="2400"/>
              <a:buFont typeface="Trebuchet MS"/>
              <a:buNone/>
            </a:pPr>
            <a:r>
              <a:t/>
            </a:r>
            <a:endParaRPr b="0" i="0" sz="2000" u="non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80"/>
              </a:spcBef>
              <a:spcAft>
                <a:spcPts val="0"/>
              </a:spcAft>
              <a:buClr>
                <a:schemeClr val="dk1"/>
              </a:buClr>
              <a:buSzPts val="2400"/>
              <a:buFont typeface="Trebuchet MS"/>
              <a:buNone/>
            </a:pPr>
            <a:r>
              <a:t/>
            </a:r>
            <a:endParaRPr b="0" i="0" sz="2000" u="non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80"/>
              </a:spcBef>
              <a:spcAft>
                <a:spcPts val="0"/>
              </a:spcAft>
              <a:buClr>
                <a:schemeClr val="dk1"/>
              </a:buClr>
              <a:buSzPts val="2400"/>
              <a:buFont typeface="Trebuchet MS"/>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SzPts val="2400"/>
              <a:buFont typeface="Trebuchet MS"/>
              <a:buNone/>
            </a:pPr>
            <a:r>
              <a:rPr lang="en" sz="2000">
                <a:latin typeface="Times New Roman"/>
                <a:ea typeface="Times New Roman"/>
                <a:cs typeface="Times New Roman"/>
                <a:sym typeface="Times New Roman"/>
              </a:rPr>
              <a:t>W</a:t>
            </a:r>
            <a:r>
              <a:rPr b="0" i="0" lang="en" sz="2000" u="none">
                <a:solidFill>
                  <a:schemeClr val="dk1"/>
                </a:solidFill>
                <a:latin typeface="Times New Roman"/>
                <a:ea typeface="Times New Roman"/>
                <a:cs typeface="Times New Roman"/>
                <a:sym typeface="Times New Roman"/>
              </a:rPr>
              <a:t>here: </a:t>
            </a:r>
            <a:endParaRPr sz="2000"/>
          </a:p>
          <a:p>
            <a:pPr indent="-342900" lvl="0" marL="342900" marR="0" rtl="0" algn="l">
              <a:lnSpc>
                <a:spcPct val="90000"/>
              </a:lnSpc>
              <a:spcBef>
                <a:spcPts val="480"/>
              </a:spcBef>
              <a:spcAft>
                <a:spcPts val="0"/>
              </a:spcAft>
              <a:buClr>
                <a:schemeClr val="dk1"/>
              </a:buClr>
              <a:buSzPts val="2400"/>
              <a:buFont typeface="Times New Roman"/>
              <a:buNone/>
            </a:pPr>
            <a:r>
              <a:rPr b="0" i="1" lang="en" sz="2000" u="none">
                <a:solidFill>
                  <a:schemeClr val="dk1"/>
                </a:solidFill>
                <a:latin typeface="Times New Roman"/>
                <a:ea typeface="Times New Roman"/>
                <a:cs typeface="Times New Roman"/>
                <a:sym typeface="Times New Roman"/>
              </a:rPr>
              <a:t>SR</a:t>
            </a:r>
            <a:r>
              <a:rPr b="0" i="0" lang="en" sz="2000" u="none">
                <a:solidFill>
                  <a:schemeClr val="dk1"/>
                </a:solidFill>
                <a:latin typeface="Times New Roman"/>
                <a:ea typeface="Times New Roman"/>
                <a:cs typeface="Times New Roman"/>
                <a:sym typeface="Times New Roman"/>
              </a:rPr>
              <a:t> is the direct distance between transmitter and object (slant range)</a:t>
            </a:r>
            <a:endParaRPr sz="2000"/>
          </a:p>
          <a:p>
            <a:pPr indent="-342900" lvl="0" marL="342900" marR="0" rtl="0" algn="l">
              <a:lnSpc>
                <a:spcPct val="90000"/>
              </a:lnSpc>
              <a:spcBef>
                <a:spcPts val="480"/>
              </a:spcBef>
              <a:spcAft>
                <a:spcPts val="0"/>
              </a:spcAft>
              <a:buClr>
                <a:schemeClr val="dk1"/>
              </a:buClr>
              <a:buSzPts val="2400"/>
              <a:buFont typeface="Times New Roman"/>
              <a:buNone/>
            </a:pPr>
            <a:r>
              <a:rPr b="0" i="1" lang="en" sz="2000" u="none">
                <a:solidFill>
                  <a:schemeClr val="dk1"/>
                </a:solidFill>
                <a:latin typeface="Times New Roman"/>
                <a:ea typeface="Times New Roman"/>
                <a:cs typeface="Times New Roman"/>
                <a:sym typeface="Times New Roman"/>
              </a:rPr>
              <a:t>c</a:t>
            </a:r>
            <a:r>
              <a:rPr b="0" i="0" lang="en" sz="2000" u="none">
                <a:solidFill>
                  <a:schemeClr val="dk1"/>
                </a:solidFill>
                <a:latin typeface="Times New Roman"/>
                <a:ea typeface="Times New Roman"/>
                <a:cs typeface="Times New Roman"/>
                <a:sym typeface="Times New Roman"/>
              </a:rPr>
              <a:t> is the speed of light (known) (3* 10</a:t>
            </a:r>
            <a:r>
              <a:rPr b="0" baseline="30000" i="0" lang="en" sz="2000" u="none">
                <a:solidFill>
                  <a:schemeClr val="dk1"/>
                </a:solidFill>
                <a:latin typeface="Times New Roman"/>
                <a:ea typeface="Times New Roman"/>
                <a:cs typeface="Times New Roman"/>
                <a:sym typeface="Times New Roman"/>
              </a:rPr>
              <a:t>8</a:t>
            </a:r>
            <a:r>
              <a:rPr b="0" i="0" lang="en" sz="2000" u="none">
                <a:solidFill>
                  <a:schemeClr val="dk1"/>
                </a:solidFill>
                <a:latin typeface="Times New Roman"/>
                <a:ea typeface="Times New Roman"/>
                <a:cs typeface="Times New Roman"/>
                <a:sym typeface="Times New Roman"/>
              </a:rPr>
              <a:t> m/sec)</a:t>
            </a:r>
            <a:endParaRPr sz="2000"/>
          </a:p>
          <a:p>
            <a:pPr indent="-342900" lvl="0" marL="342900" marR="0" rtl="0" algn="l">
              <a:lnSpc>
                <a:spcPct val="90000"/>
              </a:lnSpc>
              <a:spcBef>
                <a:spcPts val="480"/>
              </a:spcBef>
              <a:spcAft>
                <a:spcPts val="0"/>
              </a:spcAft>
              <a:buClr>
                <a:schemeClr val="dk1"/>
              </a:buClr>
              <a:buSzPts val="2400"/>
              <a:buFont typeface="Times New Roman"/>
              <a:buNone/>
            </a:pPr>
            <a:r>
              <a:rPr b="0" i="1" lang="en" sz="2000" u="none">
                <a:solidFill>
                  <a:schemeClr val="dk1"/>
                </a:solidFill>
                <a:latin typeface="Times New Roman"/>
                <a:ea typeface="Times New Roman"/>
                <a:cs typeface="Times New Roman"/>
                <a:sym typeface="Times New Roman"/>
              </a:rPr>
              <a:t>t</a:t>
            </a:r>
            <a:r>
              <a:rPr b="0" i="0" lang="en" sz="2000" u="none">
                <a:solidFill>
                  <a:schemeClr val="dk1"/>
                </a:solidFill>
                <a:latin typeface="Times New Roman"/>
                <a:ea typeface="Times New Roman"/>
                <a:cs typeface="Times New Roman"/>
                <a:sym typeface="Times New Roman"/>
              </a:rPr>
              <a:t> is the time between transmission and echo (return signal) reception</a:t>
            </a:r>
            <a:endParaRPr sz="2000"/>
          </a:p>
          <a:p>
            <a:pPr indent="-342900" lvl="0" marL="342900" marR="0" rtl="0" algn="l">
              <a:lnSpc>
                <a:spcPct val="90000"/>
              </a:lnSpc>
              <a:spcBef>
                <a:spcPts val="480"/>
              </a:spcBef>
              <a:spcAft>
                <a:spcPts val="0"/>
              </a:spcAft>
              <a:buClr>
                <a:schemeClr val="dk1"/>
              </a:buClr>
              <a:buSzPts val="2400"/>
              <a:buFont typeface="Trebuchet MS"/>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The factor 2 enters into the equation because the time is measured for the pulse</a:t>
            </a:r>
            <a:r>
              <a:rPr lang="en" sz="2000">
                <a:latin typeface="Times New Roman"/>
                <a:ea typeface="Times New Roman"/>
                <a:cs typeface="Times New Roman"/>
                <a:sym typeface="Times New Roman"/>
              </a:rPr>
              <a:t> </a:t>
            </a:r>
            <a:r>
              <a:rPr b="0" i="0" lang="en" sz="2000" u="none">
                <a:solidFill>
                  <a:schemeClr val="dk1"/>
                </a:solidFill>
                <a:latin typeface="Times New Roman"/>
                <a:ea typeface="Times New Roman"/>
                <a:cs typeface="Times New Roman"/>
                <a:sym typeface="Times New Roman"/>
              </a:rPr>
              <a:t>to travel the distance both to and from the target</a:t>
            </a:r>
            <a:endParaRPr sz="2000"/>
          </a:p>
        </p:txBody>
      </p:sp>
      <p:pic>
        <p:nvPicPr>
          <p:cNvPr id="264" name="Google Shape;264;p47"/>
          <p:cNvPicPr preferRelativeResize="0"/>
          <p:nvPr/>
        </p:nvPicPr>
        <p:blipFill rotWithShape="1">
          <a:blip r:embed="rId3">
            <a:alphaModFix/>
          </a:blip>
          <a:srcRect b="0" l="0" r="0" t="0"/>
          <a:stretch/>
        </p:blipFill>
        <p:spPr>
          <a:xfrm>
            <a:off x="3657600" y="1600200"/>
            <a:ext cx="985840" cy="733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8" name="Google Shape;158;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pic>
        <p:nvPicPr>
          <p:cNvPr id="269" name="Google Shape;269;p48"/>
          <p:cNvPicPr preferRelativeResize="0"/>
          <p:nvPr>
            <p:ph idx="1" type="body"/>
          </p:nvPr>
        </p:nvPicPr>
        <p:blipFill rotWithShape="1">
          <a:blip r:embed="rId3">
            <a:alphaModFix/>
          </a:blip>
          <a:srcRect b="0" l="0" r="0" t="0"/>
          <a:stretch/>
        </p:blipFill>
        <p:spPr>
          <a:xfrm>
            <a:off x="1752600" y="800100"/>
            <a:ext cx="5486400" cy="33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49"/>
          <p:cNvSpPr txBox="1"/>
          <p:nvPr/>
        </p:nvSpPr>
        <p:spPr>
          <a:xfrm>
            <a:off x="6466725" y="171450"/>
            <a:ext cx="2155800" cy="7056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FF0000"/>
              </a:buClr>
              <a:buSzPts val="3200"/>
              <a:buFont typeface="Times"/>
              <a:buNone/>
            </a:pPr>
            <a:r>
              <a:rPr b="1" i="0" lang="en" sz="2000" u="none">
                <a:solidFill>
                  <a:srgbClr val="FF0000"/>
                </a:solidFill>
                <a:latin typeface="Times"/>
                <a:ea typeface="Times"/>
                <a:cs typeface="Times"/>
                <a:sym typeface="Times"/>
              </a:rPr>
              <a:t>RADAR</a:t>
            </a:r>
            <a:endParaRPr b="1" sz="2000"/>
          </a:p>
          <a:p>
            <a:pPr indent="0" lvl="0" marL="0" marR="0" rtl="0" algn="ctr">
              <a:lnSpc>
                <a:spcPct val="100000"/>
              </a:lnSpc>
              <a:spcBef>
                <a:spcPts val="0"/>
              </a:spcBef>
              <a:spcAft>
                <a:spcPts val="0"/>
              </a:spcAft>
              <a:buClr>
                <a:srgbClr val="FF0000"/>
              </a:buClr>
              <a:buSzPts val="3200"/>
              <a:buFont typeface="Times"/>
              <a:buNone/>
            </a:pPr>
            <a:r>
              <a:rPr b="1" i="0" lang="en" sz="2000" u="none">
                <a:solidFill>
                  <a:srgbClr val="FF0000"/>
                </a:solidFill>
                <a:latin typeface="Times"/>
                <a:ea typeface="Times"/>
                <a:cs typeface="Times"/>
                <a:sym typeface="Times"/>
              </a:rPr>
              <a:t>logic</a:t>
            </a:r>
            <a:endParaRPr b="1" sz="2000"/>
          </a:p>
        </p:txBody>
      </p:sp>
      <p:pic>
        <p:nvPicPr>
          <p:cNvPr id="275" name="Google Shape;275;p49"/>
          <p:cNvPicPr preferRelativeResize="0"/>
          <p:nvPr/>
        </p:nvPicPr>
        <p:blipFill rotWithShape="1">
          <a:blip r:embed="rId3">
            <a:alphaModFix/>
          </a:blip>
          <a:srcRect b="0" l="0" r="0" t="0"/>
          <a:stretch/>
        </p:blipFill>
        <p:spPr>
          <a:xfrm>
            <a:off x="2068500" y="80625"/>
            <a:ext cx="3800574" cy="4834274"/>
          </a:xfrm>
          <a:prstGeom prst="rect">
            <a:avLst/>
          </a:prstGeom>
          <a:noFill/>
          <a:ln>
            <a:noFill/>
          </a:ln>
          <a:effectLst>
            <a:outerShdw blurRad="63500" dir="2700000" dist="107763">
              <a:srgbClr val="000000"/>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50"/>
          <p:cNvSpPr txBox="1"/>
          <p:nvPr>
            <p:ph type="title"/>
          </p:nvPr>
        </p:nvSpPr>
        <p:spPr>
          <a:xfrm>
            <a:off x="8382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SLR Image Formation Steps</a:t>
            </a:r>
            <a:endParaRPr b="1" sz="3000"/>
          </a:p>
        </p:txBody>
      </p:sp>
      <p:sp>
        <p:nvSpPr>
          <p:cNvPr id="281" name="Google Shape;281;p50"/>
          <p:cNvSpPr txBox="1"/>
          <p:nvPr>
            <p:ph idx="1" type="body"/>
          </p:nvPr>
        </p:nvSpPr>
        <p:spPr>
          <a:xfrm>
            <a:off x="685800" y="1200150"/>
            <a:ext cx="7772400" cy="308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000"/>
              <a:buFont typeface="Times"/>
              <a:buAutoNum type="arabicPeriod"/>
            </a:pPr>
            <a:r>
              <a:rPr b="0" i="0" lang="en" sz="2000" u="none">
                <a:solidFill>
                  <a:schemeClr val="dk1"/>
                </a:solidFill>
                <a:latin typeface="Times New Roman"/>
                <a:ea typeface="Times New Roman"/>
                <a:cs typeface="Times New Roman"/>
                <a:sym typeface="Times New Roman"/>
              </a:rPr>
              <a:t>As the aircraft moves, the antenna is repositioned along the flight line at the aircraft velocity V</a:t>
            </a:r>
            <a:r>
              <a:rPr b="0" baseline="-25000" i="0" lang="en" sz="2000" u="none">
                <a:solidFill>
                  <a:schemeClr val="dk1"/>
                </a:solidFill>
                <a:latin typeface="Times New Roman"/>
                <a:ea typeface="Times New Roman"/>
                <a:cs typeface="Times New Roman"/>
                <a:sym typeface="Times New Roman"/>
              </a:rPr>
              <a:t>a</a:t>
            </a:r>
            <a:endParaRPr sz="2000"/>
          </a:p>
          <a:p>
            <a:pPr indent="-317500" lvl="0" marL="342900" marR="0" rtl="0" algn="l">
              <a:lnSpc>
                <a:spcPct val="100000"/>
              </a:lnSpc>
              <a:spcBef>
                <a:spcPts val="480"/>
              </a:spcBef>
              <a:spcAft>
                <a:spcPts val="0"/>
              </a:spcAft>
              <a:buClr>
                <a:schemeClr val="dk1"/>
              </a:buClr>
              <a:buSzPts val="2000"/>
              <a:buFont typeface="Times"/>
              <a:buAutoNum type="arabicPeriod"/>
            </a:pPr>
            <a:r>
              <a:rPr b="0" i="0" lang="en" sz="2000" u="none">
                <a:solidFill>
                  <a:schemeClr val="dk1"/>
                </a:solidFill>
                <a:latin typeface="Times New Roman"/>
                <a:ea typeface="Times New Roman"/>
                <a:cs typeface="Times New Roman"/>
                <a:sym typeface="Times New Roman"/>
              </a:rPr>
              <a:t>A synchronized switch switches the antenna from a transmitter to a receiver mode</a:t>
            </a:r>
            <a:endParaRPr sz="2000"/>
          </a:p>
          <a:p>
            <a:pPr indent="-317500" lvl="0" marL="342900" marR="0" rtl="0" algn="l">
              <a:lnSpc>
                <a:spcPct val="100000"/>
              </a:lnSpc>
              <a:spcBef>
                <a:spcPts val="480"/>
              </a:spcBef>
              <a:spcAft>
                <a:spcPts val="0"/>
              </a:spcAft>
              <a:buClr>
                <a:schemeClr val="dk1"/>
              </a:buClr>
              <a:buSzPts val="2000"/>
              <a:buFont typeface="Times"/>
              <a:buAutoNum type="arabicPeriod"/>
            </a:pPr>
            <a:r>
              <a:rPr b="0" i="0" lang="en" sz="2000" u="none">
                <a:solidFill>
                  <a:schemeClr val="dk1"/>
                </a:solidFill>
                <a:latin typeface="Times New Roman"/>
                <a:ea typeface="Times New Roman"/>
                <a:cs typeface="Times New Roman"/>
                <a:sym typeface="Times New Roman"/>
              </a:rPr>
              <a:t>A portion of each transmitted pulse is received back as echo from the terrain objects that happen along each antenna beamwidth</a:t>
            </a:r>
            <a:endParaRPr sz="2000"/>
          </a:p>
          <a:p>
            <a:pPr indent="-317500" lvl="0" marL="342900" marR="0" rtl="0" algn="l">
              <a:lnSpc>
                <a:spcPct val="100000"/>
              </a:lnSpc>
              <a:spcBef>
                <a:spcPts val="480"/>
              </a:spcBef>
              <a:spcAft>
                <a:spcPts val="0"/>
              </a:spcAft>
              <a:buClr>
                <a:schemeClr val="dk1"/>
              </a:buClr>
              <a:buSzPts val="2000"/>
              <a:buFont typeface="Times"/>
              <a:buAutoNum type="arabicPeriod"/>
            </a:pPr>
            <a:r>
              <a:rPr b="0" i="0" lang="en" sz="2000" u="none">
                <a:solidFill>
                  <a:schemeClr val="dk1"/>
                </a:solidFill>
                <a:latin typeface="Times New Roman"/>
                <a:ea typeface="Times New Roman"/>
                <a:cs typeface="Times New Roman"/>
                <a:sym typeface="Times New Roman"/>
              </a:rPr>
              <a:t>The signal from one line of data </a:t>
            </a:r>
            <a:endParaRPr sz="2000"/>
          </a:p>
          <a:p>
            <a:pPr indent="-317500" lvl="0" marL="342900" marR="0" rtl="0" algn="l">
              <a:lnSpc>
                <a:spcPct val="100000"/>
              </a:lnSpc>
              <a:spcBef>
                <a:spcPts val="480"/>
              </a:spcBef>
              <a:spcAft>
                <a:spcPts val="0"/>
              </a:spcAft>
              <a:buClr>
                <a:schemeClr val="dk1"/>
              </a:buClr>
              <a:buSzPts val="2000"/>
              <a:buFont typeface="Times"/>
              <a:buAutoNum type="arabicPeriod"/>
            </a:pPr>
            <a:r>
              <a:rPr b="0" i="0" lang="en" sz="2000" u="none">
                <a:solidFill>
                  <a:schemeClr val="dk1"/>
                </a:solidFill>
                <a:latin typeface="Times New Roman"/>
                <a:ea typeface="Times New Roman"/>
                <a:cs typeface="Times New Roman"/>
                <a:sym typeface="Times New Roman"/>
              </a:rPr>
              <a:t>Echos (returned signal) are received by airborne antenna, processed and recorded</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pic>
        <p:nvPicPr>
          <p:cNvPr id="286" name="Google Shape;286;p51"/>
          <p:cNvPicPr preferRelativeResize="0"/>
          <p:nvPr>
            <p:ph idx="1" type="body"/>
          </p:nvPr>
        </p:nvPicPr>
        <p:blipFill rotWithShape="1">
          <a:blip r:embed="rId3">
            <a:alphaModFix/>
          </a:blip>
          <a:srcRect b="0" l="0" r="0" t="0"/>
          <a:stretch/>
        </p:blipFill>
        <p:spPr>
          <a:xfrm>
            <a:off x="431875" y="1168975"/>
            <a:ext cx="8303400" cy="3662400"/>
          </a:xfrm>
          <a:prstGeom prst="rect">
            <a:avLst/>
          </a:prstGeom>
          <a:noFill/>
          <a:ln>
            <a:noFill/>
          </a:ln>
        </p:spPr>
      </p:pic>
      <p:sp>
        <p:nvSpPr>
          <p:cNvPr id="287" name="Google Shape;287;p51"/>
          <p:cNvSpPr txBox="1"/>
          <p:nvPr/>
        </p:nvSpPr>
        <p:spPr>
          <a:xfrm>
            <a:off x="1143000" y="171450"/>
            <a:ext cx="7492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Times New Roman"/>
              <a:buNone/>
            </a:pPr>
            <a:r>
              <a:rPr b="1" i="0" lang="en" sz="3600" u="none">
                <a:solidFill>
                  <a:srgbClr val="FF0000"/>
                </a:solidFill>
                <a:latin typeface="Times New Roman"/>
                <a:ea typeface="Times New Roman"/>
                <a:cs typeface="Times New Roman"/>
                <a:sym typeface="Times New Roman"/>
              </a:rPr>
              <a:t>Side-looking radar system operation</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52"/>
          <p:cNvSpPr txBox="1"/>
          <p:nvPr/>
        </p:nvSpPr>
        <p:spPr>
          <a:xfrm>
            <a:off x="381000" y="228600"/>
            <a:ext cx="7924800" cy="5208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FF0000"/>
              </a:buClr>
              <a:buSzPts val="2800"/>
              <a:buFont typeface="Times"/>
              <a:buNone/>
            </a:pPr>
            <a:r>
              <a:rPr b="1" i="0" lang="en" sz="2800" u="none">
                <a:solidFill>
                  <a:srgbClr val="FF0000"/>
                </a:solidFill>
                <a:latin typeface="Times"/>
                <a:ea typeface="Times"/>
                <a:cs typeface="Times"/>
                <a:sym typeface="Times"/>
              </a:rPr>
              <a:t>Side-looking Airborne RADAR (SLAR) System</a:t>
            </a:r>
            <a:endParaRPr b="1"/>
          </a:p>
        </p:txBody>
      </p:sp>
      <p:pic>
        <p:nvPicPr>
          <p:cNvPr id="293" name="Google Shape;293;p52"/>
          <p:cNvPicPr preferRelativeResize="0"/>
          <p:nvPr/>
        </p:nvPicPr>
        <p:blipFill rotWithShape="1">
          <a:blip r:embed="rId3">
            <a:alphaModFix/>
          </a:blip>
          <a:srcRect b="0" l="0" r="0" t="0"/>
          <a:stretch/>
        </p:blipFill>
        <p:spPr>
          <a:xfrm>
            <a:off x="1039975" y="856050"/>
            <a:ext cx="6562400" cy="4084250"/>
          </a:xfrm>
          <a:prstGeom prst="rect">
            <a:avLst/>
          </a:prstGeom>
          <a:noFill/>
          <a:ln>
            <a:noFill/>
          </a:ln>
          <a:effectLst>
            <a:outerShdw blurRad="63500" dir="2700000" dist="107763">
              <a:srgbClr val="000000"/>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53"/>
          <p:cNvSpPr txBox="1"/>
          <p:nvPr>
            <p:ph type="title"/>
          </p:nvPr>
        </p:nvSpPr>
        <p:spPr>
          <a:xfrm>
            <a:off x="8382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Geometry of Radar Data Collection</a:t>
            </a:r>
            <a:endParaRPr b="1" sz="3000"/>
          </a:p>
        </p:txBody>
      </p:sp>
      <p:sp>
        <p:nvSpPr>
          <p:cNvPr id="299" name="Google Shape;299;p53"/>
          <p:cNvSpPr txBox="1"/>
          <p:nvPr>
            <p:ph idx="1" type="body"/>
          </p:nvPr>
        </p:nvSpPr>
        <p:spPr>
          <a:xfrm>
            <a:off x="533400" y="1143000"/>
            <a:ext cx="8153400" cy="3429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2800"/>
              <a:buFont typeface="Times New Roman"/>
              <a:buChar char="•"/>
            </a:pPr>
            <a:r>
              <a:rPr b="0" i="0" lang="en" sz="2800" u="none">
                <a:solidFill>
                  <a:srgbClr val="0070C0"/>
                </a:solidFill>
                <a:latin typeface="Times New Roman"/>
                <a:ea typeface="Times New Roman"/>
                <a:cs typeface="Times New Roman"/>
                <a:sym typeface="Times New Roman"/>
              </a:rPr>
              <a:t>Look angle:</a:t>
            </a:r>
            <a:r>
              <a:rPr b="0" i="0" lang="en" sz="2800" u="none">
                <a:solidFill>
                  <a:schemeClr val="dk1"/>
                </a:solidFill>
                <a:latin typeface="Times New Roman"/>
                <a:ea typeface="Times New Roman"/>
                <a:cs typeface="Times New Roman"/>
                <a:sym typeface="Times New Roman"/>
              </a:rPr>
              <a:t> the angle from nadir to a point of interest on the ground</a:t>
            </a:r>
            <a:endParaRPr/>
          </a:p>
          <a:p>
            <a:pPr indent="-342900" lvl="0" marL="342900" marR="0" rtl="0" algn="l">
              <a:lnSpc>
                <a:spcPct val="100000"/>
              </a:lnSpc>
              <a:spcBef>
                <a:spcPts val="560"/>
              </a:spcBef>
              <a:spcAft>
                <a:spcPts val="0"/>
              </a:spcAft>
              <a:buClr>
                <a:srgbClr val="0070C0"/>
              </a:buClr>
              <a:buSzPts val="2800"/>
              <a:buFont typeface="Times New Roman"/>
              <a:buChar char="•"/>
            </a:pPr>
            <a:r>
              <a:rPr b="0" i="0" lang="en" sz="2800" u="none">
                <a:solidFill>
                  <a:srgbClr val="0070C0"/>
                </a:solidFill>
                <a:latin typeface="Times New Roman"/>
                <a:ea typeface="Times New Roman"/>
                <a:cs typeface="Times New Roman"/>
                <a:sym typeface="Times New Roman"/>
              </a:rPr>
              <a:t>Depression angle: </a:t>
            </a:r>
            <a:r>
              <a:rPr b="0" i="0" lang="en" sz="2800" u="none">
                <a:solidFill>
                  <a:schemeClr val="dk1"/>
                </a:solidFill>
                <a:latin typeface="Times New Roman"/>
                <a:ea typeface="Times New Roman"/>
                <a:cs typeface="Times New Roman"/>
                <a:sym typeface="Times New Roman"/>
              </a:rPr>
              <a:t>the complement of look angle</a:t>
            </a:r>
            <a:endParaRPr/>
          </a:p>
          <a:p>
            <a:pPr indent="-342900" lvl="0" marL="342900" marR="0" rtl="0" algn="l">
              <a:lnSpc>
                <a:spcPct val="100000"/>
              </a:lnSpc>
              <a:spcBef>
                <a:spcPts val="560"/>
              </a:spcBef>
              <a:spcAft>
                <a:spcPts val="0"/>
              </a:spcAft>
              <a:buClr>
                <a:srgbClr val="0070C0"/>
              </a:buClr>
              <a:buSzPts val="2800"/>
              <a:buFont typeface="Times New Roman"/>
              <a:buChar char="•"/>
            </a:pPr>
            <a:r>
              <a:rPr b="0" i="0" lang="en" sz="2800" u="none">
                <a:solidFill>
                  <a:srgbClr val="0070C0"/>
                </a:solidFill>
                <a:latin typeface="Times New Roman"/>
                <a:ea typeface="Times New Roman"/>
                <a:cs typeface="Times New Roman"/>
                <a:sym typeface="Times New Roman"/>
              </a:rPr>
              <a:t>Incident angle:</a:t>
            </a:r>
            <a:r>
              <a:rPr b="0" i="0" lang="en" sz="2800" u="none">
                <a:solidFill>
                  <a:schemeClr val="dk1"/>
                </a:solidFill>
                <a:latin typeface="Times New Roman"/>
                <a:ea typeface="Times New Roman"/>
                <a:cs typeface="Times New Roman"/>
                <a:sym typeface="Times New Roman"/>
              </a:rPr>
              <a:t> the angle between the incident radar beam at and the ground</a:t>
            </a:r>
            <a:r>
              <a:rPr b="0" i="0" lang="en" sz="2800" u="none">
                <a:solidFill>
                  <a:schemeClr val="accent2"/>
                </a:solidFill>
                <a:latin typeface="Times New Roman"/>
                <a:ea typeface="Times New Roman"/>
                <a:cs typeface="Times New Roman"/>
                <a:sym typeface="Times New Roman"/>
              </a:rPr>
              <a:t> </a:t>
            </a:r>
            <a:r>
              <a:rPr b="0" i="0" lang="en" sz="2800" u="none">
                <a:solidFill>
                  <a:schemeClr val="dk1"/>
                </a:solidFill>
                <a:latin typeface="Times New Roman"/>
                <a:ea typeface="Times New Roman"/>
                <a:cs typeface="Times New Roman"/>
                <a:sym typeface="Times New Roman"/>
              </a:rPr>
              <a:t>surface </a:t>
            </a:r>
            <a:endParaRPr/>
          </a:p>
          <a:p>
            <a:pPr indent="-342900" lvl="0" marL="342900" marR="0" rtl="0" algn="l">
              <a:lnSpc>
                <a:spcPct val="100000"/>
              </a:lnSpc>
              <a:spcBef>
                <a:spcPts val="560"/>
              </a:spcBef>
              <a:spcAft>
                <a:spcPts val="0"/>
              </a:spcAft>
              <a:buClr>
                <a:srgbClr val="0070C0"/>
              </a:buClr>
              <a:buSzPts val="2800"/>
              <a:buFont typeface="Times New Roman"/>
              <a:buChar char="•"/>
            </a:pPr>
            <a:r>
              <a:rPr b="0" i="0" lang="en" sz="2800" u="none">
                <a:solidFill>
                  <a:schemeClr val="dk1"/>
                </a:solidFill>
                <a:latin typeface="Times New Roman"/>
                <a:ea typeface="Times New Roman"/>
                <a:cs typeface="Times New Roman"/>
                <a:sym typeface="Times New Roman"/>
              </a:rPr>
              <a:t>In the case of </a:t>
            </a:r>
            <a:r>
              <a:rPr b="0" i="0" lang="en" sz="2800" u="none">
                <a:solidFill>
                  <a:srgbClr val="0070C0"/>
                </a:solidFill>
                <a:latin typeface="Times New Roman"/>
                <a:ea typeface="Times New Roman"/>
                <a:cs typeface="Times New Roman"/>
                <a:sym typeface="Times New Roman"/>
              </a:rPr>
              <a:t>airborne imaging over flat terrain</a:t>
            </a:r>
            <a:r>
              <a:rPr b="0" i="0" lang="en" sz="2800" u="none">
                <a:solidFill>
                  <a:schemeClr val="dk1"/>
                </a:solidFill>
                <a:latin typeface="Times New Roman"/>
                <a:ea typeface="Times New Roman"/>
                <a:cs typeface="Times New Roman"/>
                <a:sym typeface="Times New Roman"/>
              </a:rPr>
              <a:t>, the </a:t>
            </a:r>
            <a:r>
              <a:rPr b="0" i="0" lang="en" sz="2800" u="none">
                <a:solidFill>
                  <a:srgbClr val="0070C0"/>
                </a:solidFill>
                <a:latin typeface="Times New Roman"/>
                <a:ea typeface="Times New Roman"/>
                <a:cs typeface="Times New Roman"/>
                <a:sym typeface="Times New Roman"/>
              </a:rPr>
              <a:t>incident angle and look angle are equal</a:t>
            </a:r>
            <a:r>
              <a:rPr b="0" i="0" lang="en" sz="2800" u="none">
                <a:solidFill>
                  <a:srgbClr val="FF0000"/>
                </a:solidFill>
                <a:latin typeface="Trebuchet MS"/>
                <a:ea typeface="Trebuchet MS"/>
                <a:cs typeface="Trebuchet MS"/>
                <a:sym typeface="Trebuchet MS"/>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id="304" name="Google Shape;304;p54"/>
          <p:cNvPicPr preferRelativeResize="0"/>
          <p:nvPr>
            <p:ph idx="4294967295" type="body"/>
          </p:nvPr>
        </p:nvPicPr>
        <p:blipFill rotWithShape="1">
          <a:blip r:embed="rId3">
            <a:alphaModFix/>
          </a:blip>
          <a:srcRect b="0" l="0" r="0" t="0"/>
          <a:stretch/>
        </p:blipFill>
        <p:spPr>
          <a:xfrm>
            <a:off x="1684950" y="803950"/>
            <a:ext cx="4764600" cy="4303800"/>
          </a:xfrm>
          <a:prstGeom prst="rect">
            <a:avLst/>
          </a:prstGeom>
          <a:noFill/>
          <a:ln>
            <a:noFill/>
          </a:ln>
        </p:spPr>
      </p:pic>
      <p:sp>
        <p:nvSpPr>
          <p:cNvPr id="305" name="Google Shape;305;p54"/>
          <p:cNvSpPr txBox="1"/>
          <p:nvPr/>
        </p:nvSpPr>
        <p:spPr>
          <a:xfrm>
            <a:off x="3108325" y="157438"/>
            <a:ext cx="37149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Times New Roman"/>
              <a:buNone/>
            </a:pPr>
            <a:r>
              <a:rPr b="1" i="0" lang="en" sz="3000" u="none">
                <a:solidFill>
                  <a:srgbClr val="FF0000"/>
                </a:solidFill>
                <a:latin typeface="Times New Roman"/>
                <a:ea typeface="Times New Roman"/>
                <a:cs typeface="Times New Roman"/>
                <a:sym typeface="Times New Roman"/>
              </a:rPr>
              <a:t>Geometry of Radar</a:t>
            </a:r>
            <a:endParaRPr b="1"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55"/>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SLR Resolution</a:t>
            </a:r>
            <a:endParaRPr/>
          </a:p>
        </p:txBody>
      </p:sp>
      <p:sp>
        <p:nvSpPr>
          <p:cNvPr id="311" name="Google Shape;311;p55"/>
          <p:cNvSpPr txBox="1"/>
          <p:nvPr>
            <p:ph idx="1" type="body"/>
          </p:nvPr>
        </p:nvSpPr>
        <p:spPr>
          <a:xfrm>
            <a:off x="685800" y="114300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1" i="0" lang="en" sz="2800" u="none">
                <a:solidFill>
                  <a:schemeClr val="dk1"/>
                </a:solidFill>
                <a:latin typeface="Times New Roman"/>
                <a:ea typeface="Times New Roman"/>
                <a:cs typeface="Times New Roman"/>
                <a:sym typeface="Times New Roman"/>
              </a:rPr>
              <a:t>Spatial Resolution of SLAR Systems</a:t>
            </a:r>
            <a:endParaRPr/>
          </a:p>
          <a:p>
            <a:pPr indent="-3429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rgbClr val="FF0000"/>
              </a:buClr>
              <a:buSzPts val="2400"/>
              <a:buFont typeface="Times New Roman"/>
              <a:buChar char="–"/>
            </a:pPr>
            <a:r>
              <a:rPr b="0" i="0" lang="en" sz="2400" u="none" cap="none" strike="noStrike">
                <a:solidFill>
                  <a:srgbClr val="FF0000"/>
                </a:solidFill>
                <a:latin typeface="Times New Roman"/>
                <a:ea typeface="Times New Roman"/>
                <a:cs typeface="Times New Roman"/>
                <a:sym typeface="Times New Roman"/>
              </a:rPr>
              <a:t>Pulse length of the radar signal</a:t>
            </a:r>
            <a:r>
              <a:rPr b="0" i="0" lang="en" sz="2400" u="none" cap="none" strike="noStrike">
                <a:solidFill>
                  <a:schemeClr val="dk1"/>
                </a:solidFill>
                <a:latin typeface="Times New Roman"/>
                <a:ea typeface="Times New Roman"/>
                <a:cs typeface="Times New Roman"/>
                <a:sym typeface="Times New Roman"/>
              </a:rPr>
              <a:t>, affects resolution in the range direction (direction of energy propagation): determined by the length of time the antenna emits the pulse</a:t>
            </a:r>
            <a:endParaRPr/>
          </a:p>
          <a:p>
            <a:pPr indent="-285750" lvl="1" marL="742950" marR="0" rtl="0" algn="l">
              <a:lnSpc>
                <a:spcPct val="100000"/>
              </a:lnSpc>
              <a:spcBef>
                <a:spcPts val="480"/>
              </a:spcBef>
              <a:spcAft>
                <a:spcPts val="0"/>
              </a:spcAft>
              <a:buClr>
                <a:srgbClr val="FF0000"/>
              </a:buClr>
              <a:buSzPts val="2400"/>
              <a:buFont typeface="Times New Roman"/>
              <a:buChar char="–"/>
            </a:pPr>
            <a:r>
              <a:rPr b="0" i="0" lang="en" sz="2400" u="none" cap="none" strike="noStrike">
                <a:solidFill>
                  <a:srgbClr val="FF0000"/>
                </a:solidFill>
                <a:latin typeface="Times New Roman"/>
                <a:ea typeface="Times New Roman"/>
                <a:cs typeface="Times New Roman"/>
                <a:sym typeface="Times New Roman"/>
              </a:rPr>
              <a:t>Antenna beamwidth</a:t>
            </a:r>
            <a:r>
              <a:rPr b="0" i="0" lang="en" sz="2400" u="none" cap="none" strike="noStrike">
                <a:solidFill>
                  <a:schemeClr val="dk1"/>
                </a:solidFill>
                <a:latin typeface="Times New Roman"/>
                <a:ea typeface="Times New Roman"/>
                <a:cs typeface="Times New Roman"/>
                <a:sym typeface="Times New Roman"/>
              </a:rPr>
              <a:t>, affects resolution in the azimuth direction (flight direction): determined by the width of the antenna beam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56"/>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 sz="4400">
                <a:solidFill>
                  <a:srgbClr val="FF0000"/>
                </a:solidFill>
                <a:latin typeface="Times New Roman"/>
                <a:ea typeface="Times New Roman"/>
                <a:cs typeface="Times New Roman"/>
                <a:sym typeface="Times New Roman"/>
              </a:rPr>
              <a:t>SLAR</a:t>
            </a:r>
            <a:endParaRPr b="0" i="0" sz="4400" u="none">
              <a:solidFill>
                <a:srgbClr val="FF0000"/>
              </a:solidFill>
              <a:latin typeface="Times New Roman"/>
              <a:ea typeface="Times New Roman"/>
              <a:cs typeface="Times New Roman"/>
              <a:sym typeface="Times New Roman"/>
            </a:endParaRPr>
          </a:p>
        </p:txBody>
      </p:sp>
      <p:pic>
        <p:nvPicPr>
          <p:cNvPr id="317" name="Google Shape;317;p56"/>
          <p:cNvPicPr preferRelativeResize="0"/>
          <p:nvPr>
            <p:ph idx="1" type="body"/>
          </p:nvPr>
        </p:nvPicPr>
        <p:blipFill rotWithShape="1">
          <a:blip r:embed="rId3">
            <a:alphaModFix/>
          </a:blip>
          <a:srcRect b="0" l="0" r="0" t="0"/>
          <a:stretch/>
        </p:blipFill>
        <p:spPr>
          <a:xfrm>
            <a:off x="2590800" y="1789509"/>
            <a:ext cx="3962400" cy="247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57"/>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SLR system operation</a:t>
            </a:r>
            <a:r>
              <a:rPr b="0" i="0" lang="en" sz="4400" u="none">
                <a:solidFill>
                  <a:srgbClr val="FF0000"/>
                </a:solidFill>
                <a:latin typeface="Times New Roman"/>
                <a:ea typeface="Times New Roman"/>
                <a:cs typeface="Times New Roman"/>
                <a:sym typeface="Times New Roman"/>
              </a:rPr>
              <a:t> </a:t>
            </a:r>
            <a:endParaRPr/>
          </a:p>
        </p:txBody>
      </p:sp>
      <p:pic>
        <p:nvPicPr>
          <p:cNvPr id="323" name="Google Shape;323;p57"/>
          <p:cNvPicPr preferRelativeResize="0"/>
          <p:nvPr/>
        </p:nvPicPr>
        <p:blipFill rotWithShape="1">
          <a:blip r:embed="rId3">
            <a:alphaModFix/>
          </a:blip>
          <a:srcRect b="0" l="0" r="0" t="0"/>
          <a:stretch/>
        </p:blipFill>
        <p:spPr>
          <a:xfrm>
            <a:off x="609600" y="1028700"/>
            <a:ext cx="7924799" cy="37099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idx="1" type="subTitle"/>
          </p:nvPr>
        </p:nvSpPr>
        <p:spPr>
          <a:xfrm>
            <a:off x="309800" y="539651"/>
            <a:ext cx="8645700" cy="458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sz="2400">
                <a:solidFill>
                  <a:schemeClr val="dk1"/>
                </a:solidFill>
              </a:rPr>
              <a:t>The EM spectrum range </a:t>
            </a:r>
            <a:r>
              <a:rPr lang="en" sz="2400">
                <a:solidFill>
                  <a:srgbClr val="980000"/>
                </a:solidFill>
              </a:rPr>
              <a:t>1 mm-80 cm</a:t>
            </a:r>
            <a:r>
              <a:rPr lang="en" sz="2400">
                <a:solidFill>
                  <a:schemeClr val="dk1"/>
                </a:solidFill>
              </a:rPr>
              <a:t> is designated as microwave.</a:t>
            </a:r>
            <a:endParaRPr sz="2400">
              <a:solidFill>
                <a:schemeClr val="dk1"/>
              </a:solidFill>
            </a:endParaRPr>
          </a:p>
          <a:p>
            <a:pPr indent="0" lvl="0" marL="0" rtl="0" algn="just">
              <a:lnSpc>
                <a:spcPct val="90000"/>
              </a:lnSpc>
              <a:spcBef>
                <a:spcPts val="800"/>
              </a:spcBef>
              <a:spcAft>
                <a:spcPts val="0"/>
              </a:spcAft>
              <a:buClr>
                <a:schemeClr val="dk1"/>
              </a:buClr>
              <a:buSzPts val="2100"/>
              <a:buNone/>
            </a:pPr>
            <a:r>
              <a:rPr i="0" lang="en" sz="2400" u="none" strike="noStrike">
                <a:solidFill>
                  <a:schemeClr val="dk1"/>
                </a:solidFill>
              </a:rPr>
              <a:t>For earth observations microwave region can be divided into</a:t>
            </a:r>
            <a:r>
              <a:rPr i="0" lang="en" sz="2400" u="none" strike="noStrike"/>
              <a:t> </a:t>
            </a:r>
            <a:r>
              <a:rPr i="0" lang="en" sz="2400" u="none" strike="noStrike">
                <a:solidFill>
                  <a:srgbClr val="980000"/>
                </a:solidFill>
              </a:rPr>
              <a:t>two main types: </a:t>
            </a:r>
            <a:endParaRPr i="0" sz="2400" u="none" strike="noStrike">
              <a:solidFill>
                <a:srgbClr val="980000"/>
              </a:solidFill>
            </a:endParaRPr>
          </a:p>
          <a:p>
            <a:pPr indent="-381000" lvl="0" marL="457200" rtl="0" algn="just">
              <a:lnSpc>
                <a:spcPct val="90000"/>
              </a:lnSpc>
              <a:spcBef>
                <a:spcPts val="800"/>
              </a:spcBef>
              <a:spcAft>
                <a:spcPts val="0"/>
              </a:spcAft>
              <a:buClr>
                <a:srgbClr val="0070C0"/>
              </a:buClr>
              <a:buSzPts val="2400"/>
              <a:buChar char="●"/>
            </a:pPr>
            <a:r>
              <a:rPr lang="en" sz="2400">
                <a:solidFill>
                  <a:srgbClr val="126BBA"/>
                </a:solidFill>
              </a:rPr>
              <a:t>Active microwave</a:t>
            </a:r>
            <a:r>
              <a:rPr lang="en" sz="2400">
                <a:solidFill>
                  <a:srgbClr val="980000"/>
                </a:solidFill>
              </a:rPr>
              <a:t> </a:t>
            </a:r>
            <a:r>
              <a:rPr lang="en" sz="2400">
                <a:solidFill>
                  <a:schemeClr val="dk1"/>
                </a:solidFill>
              </a:rPr>
              <a:t>and </a:t>
            </a:r>
            <a:endParaRPr sz="2400">
              <a:solidFill>
                <a:schemeClr val="dk1"/>
              </a:solidFill>
            </a:endParaRPr>
          </a:p>
          <a:p>
            <a:pPr indent="-381000" lvl="0" marL="457200" rtl="0" algn="just">
              <a:lnSpc>
                <a:spcPct val="90000"/>
              </a:lnSpc>
              <a:spcBef>
                <a:spcPts val="0"/>
              </a:spcBef>
              <a:spcAft>
                <a:spcPts val="0"/>
              </a:spcAft>
              <a:buClr>
                <a:srgbClr val="0070C0"/>
              </a:buClr>
              <a:buSzPts val="2400"/>
              <a:buChar char="●"/>
            </a:pPr>
            <a:r>
              <a:rPr lang="en" sz="2400">
                <a:solidFill>
                  <a:srgbClr val="126BBA"/>
                </a:solidFill>
              </a:rPr>
              <a:t>P</a:t>
            </a:r>
            <a:r>
              <a:rPr i="0" lang="en" sz="2400" u="none" strike="noStrike">
                <a:solidFill>
                  <a:srgbClr val="126BBA"/>
                </a:solidFill>
              </a:rPr>
              <a:t>assive </a:t>
            </a:r>
            <a:r>
              <a:rPr lang="en" sz="2400">
                <a:solidFill>
                  <a:srgbClr val="126BBA"/>
                </a:solidFill>
              </a:rPr>
              <a:t>microwave</a:t>
            </a:r>
            <a:endParaRPr sz="2400">
              <a:solidFill>
                <a:srgbClr val="126BBA"/>
              </a:solidFill>
            </a:endParaRPr>
          </a:p>
          <a:p>
            <a:pPr indent="0" lvl="0" marL="0" rtl="0" algn="just">
              <a:lnSpc>
                <a:spcPct val="90000"/>
              </a:lnSpc>
              <a:spcBef>
                <a:spcPts val="800"/>
              </a:spcBef>
              <a:spcAft>
                <a:spcPts val="0"/>
              </a:spcAft>
              <a:buClr>
                <a:schemeClr val="dk1"/>
              </a:buClr>
              <a:buSzPts val="2100"/>
              <a:buNone/>
            </a:pPr>
            <a:r>
              <a:t/>
            </a:r>
            <a:endParaRPr sz="2400">
              <a:solidFill>
                <a:schemeClr val="dk1"/>
              </a:solidFill>
            </a:endParaRPr>
          </a:p>
        </p:txBody>
      </p:sp>
      <p:pic>
        <p:nvPicPr>
          <p:cNvPr id="164" name="Google Shape;164;p31"/>
          <p:cNvPicPr preferRelativeResize="0"/>
          <p:nvPr/>
        </p:nvPicPr>
        <p:blipFill rotWithShape="1">
          <a:blip r:embed="rId3">
            <a:alphaModFix/>
          </a:blip>
          <a:srcRect b="0" l="0" r="0" t="0"/>
          <a:stretch/>
        </p:blipFill>
        <p:spPr>
          <a:xfrm>
            <a:off x="1241163" y="2621875"/>
            <a:ext cx="6782975" cy="2088300"/>
          </a:xfrm>
          <a:prstGeom prst="rect">
            <a:avLst/>
          </a:prstGeom>
          <a:noFill/>
          <a:ln>
            <a:noFill/>
          </a:ln>
        </p:spPr>
      </p:pic>
      <p:sp>
        <p:nvSpPr>
          <p:cNvPr id="165" name="Google Shape;165;p31"/>
          <p:cNvSpPr txBox="1"/>
          <p:nvPr/>
        </p:nvSpPr>
        <p:spPr>
          <a:xfrm>
            <a:off x="2286938" y="-51335"/>
            <a:ext cx="45702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3000" u="none" cap="none" strike="noStrike">
                <a:solidFill>
                  <a:srgbClr val="126BBA"/>
                </a:solidFill>
                <a:latin typeface="Calibri"/>
                <a:ea typeface="Calibri"/>
                <a:cs typeface="Calibri"/>
                <a:sym typeface="Calibri"/>
              </a:rPr>
              <a:t>Microwave</a:t>
            </a:r>
            <a:endParaRPr b="0" i="0" sz="3000" u="none" cap="none" strike="noStrike">
              <a:solidFill>
                <a:srgbClr val="126BBA"/>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58"/>
          <p:cNvSpPr txBox="1"/>
          <p:nvPr>
            <p:ph type="title"/>
          </p:nvPr>
        </p:nvSpPr>
        <p:spPr>
          <a:xfrm>
            <a:off x="533400" y="-114300"/>
            <a:ext cx="8153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New Roman"/>
              <a:buNone/>
            </a:pPr>
            <a:r>
              <a:rPr b="0" i="0" lang="en" sz="3200" u="none">
                <a:solidFill>
                  <a:srgbClr val="FF0000"/>
                </a:solidFill>
                <a:latin typeface="Times New Roman"/>
                <a:ea typeface="Times New Roman"/>
                <a:cs typeface="Times New Roman"/>
                <a:sym typeface="Times New Roman"/>
              </a:rPr>
              <a:t>Dependence of range resolution on pulse length</a:t>
            </a:r>
            <a:endParaRPr/>
          </a:p>
        </p:txBody>
      </p:sp>
      <p:pic>
        <p:nvPicPr>
          <p:cNvPr id="329" name="Google Shape;329;p58"/>
          <p:cNvPicPr preferRelativeResize="0"/>
          <p:nvPr/>
        </p:nvPicPr>
        <p:blipFill rotWithShape="1">
          <a:blip r:embed="rId3">
            <a:alphaModFix/>
          </a:blip>
          <a:srcRect b="0" l="4807" r="0" t="0"/>
          <a:stretch/>
        </p:blipFill>
        <p:spPr>
          <a:xfrm>
            <a:off x="1828800" y="857250"/>
            <a:ext cx="6030912" cy="3050381"/>
          </a:xfrm>
          <a:prstGeom prst="rect">
            <a:avLst/>
          </a:prstGeom>
          <a:noFill/>
          <a:ln>
            <a:noFill/>
          </a:ln>
        </p:spPr>
      </p:pic>
      <p:sp>
        <p:nvSpPr>
          <p:cNvPr id="330" name="Google Shape;330;p58"/>
          <p:cNvSpPr txBox="1"/>
          <p:nvPr/>
        </p:nvSpPr>
        <p:spPr>
          <a:xfrm>
            <a:off x="265112" y="3838575"/>
            <a:ext cx="88026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-If the distance between the two houses labeled A and B were greater than {Pulse Length ÷ 2}</a:t>
            </a:r>
            <a:endParaRPr/>
          </a:p>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 they would be distinguished as two separate features.</a:t>
            </a:r>
            <a:endParaRPr/>
          </a:p>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-If the slant range distance is less than {Pulse Length ÷ 2}, the reflected signals are fuzy</a:t>
            </a:r>
            <a:endParaRPr/>
          </a:p>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-Slant range resolution does not vary with increasing distance from the aircraft, but ground </a:t>
            </a:r>
            <a:endParaRPr/>
          </a:p>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range does</a:t>
            </a:r>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59"/>
          <p:cNvSpPr txBox="1"/>
          <p:nvPr>
            <p:ph type="title"/>
          </p:nvPr>
        </p:nvSpPr>
        <p:spPr>
          <a:xfrm>
            <a:off x="685800" y="1143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Ground Range Resolution</a:t>
            </a:r>
            <a:endParaRPr/>
          </a:p>
        </p:txBody>
      </p:sp>
      <p:sp>
        <p:nvSpPr>
          <p:cNvPr id="336" name="Google Shape;336;p59"/>
          <p:cNvSpPr txBox="1"/>
          <p:nvPr>
            <p:ph idx="1" type="body"/>
          </p:nvPr>
        </p:nvSpPr>
        <p:spPr>
          <a:xfrm>
            <a:off x="685800" y="120015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Times New Roman"/>
              <a:buChar char="•"/>
            </a:pPr>
            <a:r>
              <a:rPr b="0" i="0" lang="en" sz="2800" u="none">
                <a:solidFill>
                  <a:srgbClr val="FF0000"/>
                </a:solidFill>
                <a:latin typeface="Times New Roman"/>
                <a:ea typeface="Times New Roman"/>
                <a:cs typeface="Times New Roman"/>
                <a:sym typeface="Times New Roman"/>
              </a:rPr>
              <a:t>Ground-range resolution</a:t>
            </a:r>
            <a:r>
              <a:rPr b="0" i="0" lang="en" sz="2800" u="none">
                <a:solidFill>
                  <a:schemeClr val="dk1"/>
                </a:solidFill>
                <a:latin typeface="Times New Roman"/>
                <a:ea typeface="Times New Roman"/>
                <a:cs typeface="Times New Roman"/>
                <a:sym typeface="Times New Roman"/>
              </a:rPr>
              <a:t> becomes smaller when slant-range increases</a:t>
            </a:r>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dk1"/>
              </a:buClr>
              <a:buSzPts val="2800"/>
              <a:buFont typeface="Times New Roman"/>
              <a:buNone/>
            </a:pPr>
            <a:r>
              <a:rPr b="0" i="0" lang="en" sz="2800" u="none">
                <a:solidFill>
                  <a:schemeClr val="dk1"/>
                </a:solidFill>
                <a:latin typeface="Times New Roman"/>
                <a:ea typeface="Times New Roman"/>
                <a:cs typeface="Times New Roman"/>
                <a:sym typeface="Times New Roman"/>
              </a:rPr>
              <a:t>R</a:t>
            </a:r>
            <a:r>
              <a:rPr b="0" baseline="-25000" i="0" lang="en" sz="2800" u="none">
                <a:solidFill>
                  <a:schemeClr val="dk1"/>
                </a:solidFill>
                <a:latin typeface="Times New Roman"/>
                <a:ea typeface="Times New Roman"/>
                <a:cs typeface="Times New Roman"/>
                <a:sym typeface="Times New Roman"/>
              </a:rPr>
              <a:t>r</a:t>
            </a:r>
            <a:r>
              <a:rPr b="0" i="0" lang="en" sz="2800" u="none">
                <a:solidFill>
                  <a:schemeClr val="dk1"/>
                </a:solidFill>
                <a:latin typeface="Times New Roman"/>
                <a:ea typeface="Times New Roman"/>
                <a:cs typeface="Times New Roman"/>
                <a:sym typeface="Times New Roman"/>
              </a:rPr>
              <a:t> : ground resolution in the range direction</a:t>
            </a:r>
            <a:endParaRPr/>
          </a:p>
          <a:p>
            <a:pPr indent="-342900" lvl="0" marL="342900" marR="0" rtl="0" algn="l">
              <a:lnSpc>
                <a:spcPct val="100000"/>
              </a:lnSpc>
              <a:spcBef>
                <a:spcPts val="560"/>
              </a:spcBef>
              <a:spcAft>
                <a:spcPts val="0"/>
              </a:spcAft>
              <a:buClr>
                <a:schemeClr val="dk1"/>
              </a:buClr>
              <a:buSzPts val="2800"/>
              <a:buFont typeface="Noto Sans Symbols"/>
              <a:buChar char="τ"/>
            </a:pPr>
            <a:r>
              <a:rPr b="0" i="0" lang="en" sz="2800" u="none">
                <a:solidFill>
                  <a:schemeClr val="dk1"/>
                </a:solidFill>
                <a:latin typeface="Times New Roman"/>
                <a:ea typeface="Times New Roman"/>
                <a:cs typeface="Times New Roman"/>
                <a:sym typeface="Times New Roman"/>
              </a:rPr>
              <a:t>: pulse duration</a:t>
            </a:r>
            <a:endParaRPr/>
          </a:p>
          <a:p>
            <a:pPr indent="-342900" lvl="0" marL="342900" marR="0" rtl="0" algn="l">
              <a:lnSpc>
                <a:spcPct val="100000"/>
              </a:lnSpc>
              <a:spcBef>
                <a:spcPts val="560"/>
              </a:spcBef>
              <a:spcAft>
                <a:spcPts val="0"/>
              </a:spcAft>
              <a:buClr>
                <a:schemeClr val="dk1"/>
              </a:buClr>
              <a:buSzPts val="2800"/>
              <a:buFont typeface="Times New Roman"/>
              <a:buNone/>
            </a:pPr>
            <a:r>
              <a:rPr b="0" i="0" lang="en" sz="2800" u="none">
                <a:solidFill>
                  <a:schemeClr val="dk1"/>
                </a:solidFill>
                <a:latin typeface="Times New Roman"/>
                <a:ea typeface="Times New Roman"/>
                <a:cs typeface="Times New Roman"/>
                <a:sym typeface="Times New Roman"/>
              </a:rPr>
              <a:t>θ</a:t>
            </a:r>
            <a:r>
              <a:rPr b="0" baseline="-25000" i="0" lang="en" sz="2800" u="none">
                <a:solidFill>
                  <a:schemeClr val="dk1"/>
                </a:solidFill>
                <a:latin typeface="Times New Roman"/>
                <a:ea typeface="Times New Roman"/>
                <a:cs typeface="Times New Roman"/>
                <a:sym typeface="Times New Roman"/>
              </a:rPr>
              <a:t>d </a:t>
            </a:r>
            <a:r>
              <a:rPr b="0" i="0" lang="en" sz="2800" u="none">
                <a:solidFill>
                  <a:schemeClr val="dk1"/>
                </a:solidFill>
                <a:latin typeface="Times New Roman"/>
                <a:ea typeface="Times New Roman"/>
                <a:cs typeface="Times New Roman"/>
                <a:sym typeface="Times New Roman"/>
              </a:rPr>
              <a:t>: depression angle</a:t>
            </a:r>
            <a:endParaRPr/>
          </a:p>
        </p:txBody>
      </p:sp>
      <p:pic>
        <p:nvPicPr>
          <p:cNvPr id="337" name="Google Shape;337;p59"/>
          <p:cNvPicPr preferRelativeResize="0"/>
          <p:nvPr/>
        </p:nvPicPr>
        <p:blipFill rotWithShape="1">
          <a:blip r:embed="rId3">
            <a:alphaModFix/>
          </a:blip>
          <a:srcRect b="0" l="0" r="0" t="0"/>
          <a:stretch/>
        </p:blipFill>
        <p:spPr>
          <a:xfrm>
            <a:off x="3352800" y="2114550"/>
            <a:ext cx="1614487" cy="8203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60"/>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4000" u="none">
                <a:solidFill>
                  <a:srgbClr val="FF0000"/>
                </a:solidFill>
                <a:latin typeface="Times New Roman"/>
                <a:ea typeface="Times New Roman"/>
                <a:cs typeface="Times New Roman"/>
                <a:sym typeface="Times New Roman"/>
              </a:rPr>
              <a:t>Ground Range Resolution</a:t>
            </a:r>
            <a:br>
              <a:rPr b="1" i="0" lang="en" sz="4000" u="none">
                <a:solidFill>
                  <a:srgbClr val="FF0000"/>
                </a:solidFill>
                <a:latin typeface="Times New Roman"/>
                <a:ea typeface="Times New Roman"/>
                <a:cs typeface="Times New Roman"/>
                <a:sym typeface="Times New Roman"/>
              </a:rPr>
            </a:br>
            <a:endParaRPr/>
          </a:p>
        </p:txBody>
      </p:sp>
      <p:sp>
        <p:nvSpPr>
          <p:cNvPr id="343" name="Google Shape;343;p60"/>
          <p:cNvSpPr txBox="1"/>
          <p:nvPr/>
        </p:nvSpPr>
        <p:spPr>
          <a:xfrm>
            <a:off x="381000" y="4331494"/>
            <a:ext cx="8448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-As the pulse duration decreases, the ground resolution (horizontal distance)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decreases (meaning that the image can show greater spatial detail)</a:t>
            </a:r>
            <a:endParaRPr/>
          </a:p>
        </p:txBody>
      </p:sp>
      <p:pic>
        <p:nvPicPr>
          <p:cNvPr id="344" name="Google Shape;344;p60"/>
          <p:cNvPicPr preferRelativeResize="0"/>
          <p:nvPr>
            <p:ph idx="1" type="body"/>
          </p:nvPr>
        </p:nvPicPr>
        <p:blipFill rotWithShape="1">
          <a:blip r:embed="rId3">
            <a:alphaModFix/>
          </a:blip>
          <a:srcRect b="0" l="0" r="0" t="0"/>
          <a:stretch/>
        </p:blipFill>
        <p:spPr>
          <a:xfrm>
            <a:off x="1143000" y="1085850"/>
            <a:ext cx="6747000" cy="3086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61"/>
          <p:cNvSpPr txBox="1"/>
          <p:nvPr>
            <p:ph type="title"/>
          </p:nvPr>
        </p:nvSpPr>
        <p:spPr>
          <a:xfrm>
            <a:off x="838200" y="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Azimuth Resolution</a:t>
            </a:r>
            <a:endParaRPr/>
          </a:p>
        </p:txBody>
      </p:sp>
      <p:sp>
        <p:nvSpPr>
          <p:cNvPr id="350" name="Google Shape;350;p61"/>
          <p:cNvSpPr txBox="1"/>
          <p:nvPr>
            <p:ph idx="1" type="body"/>
          </p:nvPr>
        </p:nvSpPr>
        <p:spPr>
          <a:xfrm>
            <a:off x="762000" y="800100"/>
            <a:ext cx="8001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rebuchet MS"/>
              <a:buChar char="•"/>
            </a:pPr>
            <a:r>
              <a:rPr b="0" i="0" lang="en" sz="2800" u="none">
                <a:solidFill>
                  <a:schemeClr val="dk1"/>
                </a:solidFill>
                <a:latin typeface="Trebuchet MS"/>
                <a:ea typeface="Trebuchet MS"/>
                <a:cs typeface="Trebuchet MS"/>
                <a:sym typeface="Trebuchet MS"/>
              </a:rPr>
              <a:t> </a:t>
            </a:r>
            <a:r>
              <a:rPr b="0" i="0" lang="en" sz="2400" u="none">
                <a:solidFill>
                  <a:schemeClr val="dk1"/>
                </a:solidFill>
                <a:latin typeface="Times New Roman"/>
                <a:ea typeface="Times New Roman"/>
                <a:cs typeface="Times New Roman"/>
                <a:sym typeface="Times New Roman"/>
              </a:rPr>
              <a:t>The azimuth resolution is the ground distance definition in the azimuth direction (the direction of the airplane/satellite is moving). </a:t>
            </a:r>
            <a:endParaRPr/>
          </a:p>
          <a:p>
            <a:pPr indent="-342900" lvl="0" marL="342900" marR="0" rtl="0" algn="l">
              <a:lnSpc>
                <a:spcPct val="100000"/>
              </a:lnSpc>
              <a:spcBef>
                <a:spcPts val="480"/>
              </a:spcBef>
              <a:spcAft>
                <a:spcPts val="0"/>
              </a:spcAft>
              <a:buClr>
                <a:schemeClr val="dk1"/>
              </a:buClr>
              <a:buSzPts val="2400"/>
              <a:buFont typeface="Trebuchet MS"/>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Azimuth resolution (R</a:t>
            </a:r>
            <a:r>
              <a:rPr b="0" baseline="-25000" i="0" lang="en" sz="2400" u="none">
                <a:solidFill>
                  <a:schemeClr val="dk1"/>
                </a:solidFill>
                <a:latin typeface="Times New Roman"/>
                <a:ea typeface="Times New Roman"/>
                <a:cs typeface="Times New Roman"/>
                <a:sym typeface="Times New Roman"/>
              </a:rPr>
              <a:t>a </a:t>
            </a:r>
            <a:r>
              <a:rPr b="0" i="0" lang="en" sz="2400" u="none">
                <a:solidFill>
                  <a:schemeClr val="dk1"/>
                </a:solidFill>
                <a:latin typeface="Times New Roman"/>
                <a:ea typeface="Times New Roman"/>
                <a:cs typeface="Times New Roman"/>
                <a:sym typeface="Times New Roman"/>
              </a:rPr>
              <a:t>)</a:t>
            </a:r>
            <a:r>
              <a:rPr b="0" baseline="-25000" i="0" lang="en" sz="2400" u="none">
                <a:solidFill>
                  <a:schemeClr val="dk1"/>
                </a:solidFill>
                <a:latin typeface="Times New Roman"/>
                <a:ea typeface="Times New Roman"/>
                <a:cs typeface="Times New Roman"/>
                <a:sym typeface="Times New Roman"/>
              </a:rPr>
              <a:t> </a:t>
            </a:r>
            <a:r>
              <a:rPr b="0" i="0" lang="en" sz="2400" u="none">
                <a:solidFill>
                  <a:schemeClr val="dk1"/>
                </a:solidFill>
                <a:latin typeface="Times New Roman"/>
                <a:ea typeface="Times New Roman"/>
                <a:cs typeface="Times New Roman"/>
                <a:sym typeface="Times New Roman"/>
              </a:rPr>
              <a:t>: determined by the angular beam </a:t>
            </a:r>
            <a:r>
              <a:rPr b="0" i="0" lang="en" sz="2400" u="none">
                <a:solidFill>
                  <a:srgbClr val="FF0000"/>
                </a:solidFill>
                <a:latin typeface="Times New Roman"/>
                <a:ea typeface="Times New Roman"/>
                <a:cs typeface="Times New Roman"/>
                <a:sym typeface="Times New Roman"/>
              </a:rPr>
              <a:t>width of the antenna β</a:t>
            </a:r>
            <a:r>
              <a:rPr b="0" i="0" lang="en" sz="2400" u="none">
                <a:solidFill>
                  <a:schemeClr val="dk1"/>
                </a:solidFill>
                <a:latin typeface="Times New Roman"/>
                <a:ea typeface="Times New Roman"/>
                <a:cs typeface="Times New Roman"/>
                <a:sym typeface="Times New Roman"/>
              </a:rPr>
              <a:t> and </a:t>
            </a:r>
            <a:r>
              <a:rPr b="0" i="0" lang="en" sz="2400" u="none">
                <a:solidFill>
                  <a:srgbClr val="FF0000"/>
                </a:solidFill>
                <a:latin typeface="Times New Roman"/>
                <a:ea typeface="Times New Roman"/>
                <a:cs typeface="Times New Roman"/>
                <a:sym typeface="Times New Roman"/>
              </a:rPr>
              <a:t>the ground range GR</a:t>
            </a:r>
            <a:r>
              <a:rPr b="0" i="0" lang="en" sz="2400" u="none">
                <a:solidFill>
                  <a:schemeClr val="dk1"/>
                </a:solidFill>
                <a:latin typeface="Times New Roman"/>
                <a:ea typeface="Times New Roman"/>
                <a:cs typeface="Times New Roman"/>
                <a:sym typeface="Times New Roman"/>
              </a:rPr>
              <a:t>:</a:t>
            </a:r>
            <a:endParaRPr/>
          </a:p>
          <a:p>
            <a:pPr indent="-190500" lvl="0" marL="342900" marR="0" rtl="0" algn="l">
              <a:lnSpc>
                <a:spcPct val="100000"/>
              </a:lnSpc>
              <a:spcBef>
                <a:spcPts val="480"/>
              </a:spcBef>
              <a:spcAft>
                <a:spcPts val="0"/>
              </a:spcAft>
              <a:buClr>
                <a:schemeClr val="dk1"/>
              </a:buClr>
              <a:buSzPts val="2400"/>
              <a:buFont typeface="Trebuchet MS"/>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Trebuchet MS"/>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The </a:t>
            </a:r>
            <a:r>
              <a:rPr b="0" i="0" lang="en" sz="2400" u="none">
                <a:solidFill>
                  <a:srgbClr val="FF0000"/>
                </a:solidFill>
                <a:latin typeface="Times New Roman"/>
                <a:ea typeface="Times New Roman"/>
                <a:cs typeface="Times New Roman"/>
                <a:sym typeface="Times New Roman"/>
              </a:rPr>
              <a:t>beam width</a:t>
            </a:r>
            <a:r>
              <a:rPr b="0" i="0" lang="en" sz="2400" u="none">
                <a:solidFill>
                  <a:schemeClr val="dk1"/>
                </a:solidFill>
                <a:latin typeface="Times New Roman"/>
                <a:ea typeface="Times New Roman"/>
                <a:cs typeface="Times New Roman"/>
                <a:sym typeface="Times New Roman"/>
              </a:rPr>
              <a:t> is directly proportional to wavelength of transmitted pulses and inversely proportional to the length of the antenna</a:t>
            </a:r>
            <a:endParaRPr/>
          </a:p>
          <a:p>
            <a:pPr indent="-342900" lvl="0" marL="342900" marR="0" rtl="0" algn="ctr">
              <a:lnSpc>
                <a:spcPct val="100000"/>
              </a:lnSpc>
              <a:spcBef>
                <a:spcPts val="480"/>
              </a:spcBef>
              <a:spcAft>
                <a:spcPts val="0"/>
              </a:spcAft>
              <a:buClr>
                <a:srgbClr val="FF0000"/>
              </a:buClr>
              <a:buSzPts val="2400"/>
              <a:buFont typeface="Times New Roman"/>
              <a:buNone/>
            </a:pPr>
            <a:r>
              <a:rPr b="0" i="0" lang="en" sz="2400" u="none">
                <a:solidFill>
                  <a:srgbClr val="FF0000"/>
                </a:solidFill>
                <a:latin typeface="Times New Roman"/>
                <a:ea typeface="Times New Roman"/>
                <a:cs typeface="Times New Roman"/>
                <a:sym typeface="Times New Roman"/>
              </a:rPr>
              <a:t>Beam width=Wavelength ÷ Antenna Length</a:t>
            </a:r>
            <a:r>
              <a:rPr b="0" i="0" lang="en" sz="24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 sz="2400" u="none">
                <a:solidFill>
                  <a:schemeClr val="dk1"/>
                </a:solidFill>
                <a:latin typeface="Times New Roman"/>
                <a:ea typeface="Times New Roman"/>
                <a:cs typeface="Times New Roman"/>
                <a:sym typeface="Times New Roman"/>
              </a:rPr>
              <a:t> </a:t>
            </a:r>
            <a:endParaRPr/>
          </a:p>
          <a:p>
            <a:pPr indent="-190500" lvl="0" marL="342900" marR="0" rtl="0" algn="l">
              <a:lnSpc>
                <a:spcPct val="100000"/>
              </a:lnSpc>
              <a:spcBef>
                <a:spcPts val="480"/>
              </a:spcBef>
              <a:spcAft>
                <a:spcPts val="0"/>
              </a:spcAft>
              <a:buClr>
                <a:schemeClr val="dk1"/>
              </a:buClr>
              <a:buSzPts val="2400"/>
              <a:buFont typeface="Trebuchet MS"/>
              <a:buNone/>
            </a:pPr>
            <a:r>
              <a:t/>
            </a:r>
            <a:endParaRPr b="0" i="0" sz="2400" u="none">
              <a:solidFill>
                <a:schemeClr val="dk1"/>
              </a:solidFill>
              <a:latin typeface="Times New Roman"/>
              <a:ea typeface="Times New Roman"/>
              <a:cs typeface="Times New Roman"/>
              <a:sym typeface="Times New Roman"/>
            </a:endParaRPr>
          </a:p>
        </p:txBody>
      </p:sp>
      <p:pic>
        <p:nvPicPr>
          <p:cNvPr id="351" name="Google Shape;351;p61"/>
          <p:cNvPicPr preferRelativeResize="0"/>
          <p:nvPr/>
        </p:nvPicPr>
        <p:blipFill rotWithShape="1">
          <a:blip r:embed="rId3">
            <a:alphaModFix/>
          </a:blip>
          <a:srcRect b="0" l="0" r="0" t="0"/>
          <a:stretch/>
        </p:blipFill>
        <p:spPr>
          <a:xfrm>
            <a:off x="3276600" y="3486150"/>
            <a:ext cx="1243012" cy="3488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62"/>
          <p:cNvSpPr txBox="1"/>
          <p:nvPr>
            <p:ph type="title"/>
          </p:nvPr>
        </p:nvSpPr>
        <p:spPr>
          <a:xfrm>
            <a:off x="685800" y="1143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 sz="3600" u="none">
                <a:solidFill>
                  <a:srgbClr val="FF0000"/>
                </a:solidFill>
                <a:latin typeface="Times New Roman"/>
                <a:ea typeface="Times New Roman"/>
                <a:cs typeface="Times New Roman"/>
                <a:sym typeface="Times New Roman"/>
              </a:rPr>
              <a:t>Dependence of azimuth resolution on antenna beam width and ground range</a:t>
            </a:r>
            <a:endParaRPr/>
          </a:p>
        </p:txBody>
      </p:sp>
      <p:pic>
        <p:nvPicPr>
          <p:cNvPr id="357" name="Google Shape;357;p62"/>
          <p:cNvPicPr preferRelativeResize="0"/>
          <p:nvPr>
            <p:ph idx="1" type="body"/>
          </p:nvPr>
        </p:nvPicPr>
        <p:blipFill rotWithShape="1">
          <a:blip r:embed="rId3">
            <a:alphaModFix/>
          </a:blip>
          <a:srcRect b="0" l="0" r="0" t="0"/>
          <a:stretch/>
        </p:blipFill>
        <p:spPr>
          <a:xfrm>
            <a:off x="1597025" y="1485900"/>
            <a:ext cx="5948400" cy="308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63"/>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Real Aperture Radars</a:t>
            </a:r>
            <a:endParaRPr/>
          </a:p>
        </p:txBody>
      </p:sp>
      <p:sp>
        <p:nvSpPr>
          <p:cNvPr id="363" name="Google Shape;363;p63"/>
          <p:cNvSpPr txBox="1"/>
          <p:nvPr>
            <p:ph idx="1" type="body"/>
          </p:nvPr>
        </p:nvSpPr>
        <p:spPr>
          <a:xfrm>
            <a:off x="685800" y="1200150"/>
            <a:ext cx="8001000" cy="3429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Radars in which antenna beam width is controlled by its physical length are called real aperture radars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Relatively simple design and data processing</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Restricted to short range, low altitude, short wavelengths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Limited area of coverage, and because of shorter wavelengths, more affected by the atmosphere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64"/>
          <p:cNvSpPr txBox="1"/>
          <p:nvPr>
            <p:ph type="title"/>
          </p:nvPr>
        </p:nvSpPr>
        <p:spPr>
          <a:xfrm>
            <a:off x="762000" y="2286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Synthetic Aperture Radar (SAR)</a:t>
            </a:r>
            <a:endParaRPr/>
          </a:p>
        </p:txBody>
      </p:sp>
      <p:sp>
        <p:nvSpPr>
          <p:cNvPr id="369" name="Google Shape;369;p64"/>
          <p:cNvSpPr txBox="1"/>
          <p:nvPr>
            <p:ph idx="1" type="body"/>
          </p:nvPr>
        </p:nvSpPr>
        <p:spPr>
          <a:xfrm>
            <a:off x="762000" y="1257300"/>
            <a:ext cx="80772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The most common form of active microwave radar sensors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Antenna of short physical length but able to synthesize the effect of a long antenna (up to 100 m) to attain high spatial resolution images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Along track motion is used to create an array of antennas that can be linked together mathematically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Effective antenna length increases with range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As a result, we have virtually constant azimuth resolution irrespective to range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5"/>
          <p:cNvSpPr txBox="1"/>
          <p:nvPr>
            <p:ph type="title"/>
          </p:nvPr>
        </p:nvSpPr>
        <p:spPr>
          <a:xfrm>
            <a:off x="152400" y="171450"/>
            <a:ext cx="88392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Synthetic Aperture RADAR (SAR)</a:t>
            </a:r>
            <a:r>
              <a:rPr b="0" i="0" lang="en" sz="4400" u="none">
                <a:solidFill>
                  <a:srgbClr val="FF0000"/>
                </a:solidFill>
                <a:latin typeface="Times New Roman"/>
                <a:ea typeface="Times New Roman"/>
                <a:cs typeface="Times New Roman"/>
                <a:sym typeface="Times New Roman"/>
              </a:rPr>
              <a:t> </a:t>
            </a:r>
            <a:endParaRPr/>
          </a:p>
        </p:txBody>
      </p:sp>
      <p:pic>
        <p:nvPicPr>
          <p:cNvPr id="375" name="Google Shape;375;p65"/>
          <p:cNvPicPr preferRelativeResize="0"/>
          <p:nvPr/>
        </p:nvPicPr>
        <p:blipFill rotWithShape="1">
          <a:blip r:embed="rId3">
            <a:alphaModFix/>
          </a:blip>
          <a:srcRect b="0" l="0" r="0" t="0"/>
          <a:stretch/>
        </p:blipFill>
        <p:spPr>
          <a:xfrm>
            <a:off x="685800" y="971550"/>
            <a:ext cx="5829302" cy="3695701"/>
          </a:xfrm>
          <a:prstGeom prst="rect">
            <a:avLst/>
          </a:prstGeom>
          <a:noFill/>
          <a:ln>
            <a:noFill/>
          </a:ln>
        </p:spPr>
      </p:pic>
      <p:sp>
        <p:nvSpPr>
          <p:cNvPr id="376" name="Google Shape;376;p65"/>
          <p:cNvSpPr txBox="1"/>
          <p:nvPr/>
        </p:nvSpPr>
        <p:spPr>
          <a:xfrm>
            <a:off x="152400" y="4605338"/>
            <a:ext cx="8839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a:buNone/>
            </a:pPr>
            <a:r>
              <a:rPr b="0" i="0" lang="en" sz="1800" u="none">
                <a:solidFill>
                  <a:schemeClr val="dk1"/>
                </a:solidFill>
                <a:latin typeface="Times"/>
                <a:ea typeface="Times"/>
                <a:cs typeface="Times"/>
                <a:sym typeface="Times"/>
              </a:rPr>
              <a:t>A longer antenna is “synthesized” electronically by using the same antenna but moving it.  Recall that the azimuth resolution gets better with longer antennas in SLAR systems.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grpSp>
        <p:nvGrpSpPr>
          <p:cNvPr id="381" name="Google Shape;381;p66"/>
          <p:cNvGrpSpPr/>
          <p:nvPr/>
        </p:nvGrpSpPr>
        <p:grpSpPr>
          <a:xfrm>
            <a:off x="3235325" y="1885950"/>
            <a:ext cx="5562600" cy="0"/>
            <a:chOff x="43" y="0"/>
            <a:chExt cx="3504" cy="0"/>
          </a:xfrm>
        </p:grpSpPr>
        <p:sp>
          <p:nvSpPr>
            <p:cNvPr id="382" name="Google Shape;382;p66"/>
            <p:cNvSpPr/>
            <p:nvPr/>
          </p:nvSpPr>
          <p:spPr>
            <a:xfrm>
              <a:off x="43" y="0"/>
              <a:ext cx="1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3" name="Google Shape;383;p66"/>
            <p:cNvSpPr/>
            <p:nvPr/>
          </p:nvSpPr>
          <p:spPr>
            <a:xfrm>
              <a:off x="1747" y="0"/>
              <a:ext cx="1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84" name="Google Shape;384;p66"/>
          <p:cNvSpPr txBox="1"/>
          <p:nvPr/>
        </p:nvSpPr>
        <p:spPr>
          <a:xfrm>
            <a:off x="1066800" y="2400300"/>
            <a:ext cx="3406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Real aperture spatial resolution </a:t>
            </a:r>
            <a:endParaRPr/>
          </a:p>
        </p:txBody>
      </p:sp>
      <p:sp>
        <p:nvSpPr>
          <p:cNvPr id="385" name="Google Shape;385;p66"/>
          <p:cNvSpPr txBox="1"/>
          <p:nvPr/>
        </p:nvSpPr>
        <p:spPr>
          <a:xfrm>
            <a:off x="5257800" y="2457450"/>
            <a:ext cx="254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SAR spatial resolution </a:t>
            </a:r>
            <a:endParaRPr/>
          </a:p>
        </p:txBody>
      </p:sp>
      <p:sp>
        <p:nvSpPr>
          <p:cNvPr id="386" name="Google Shape;386;p66"/>
          <p:cNvSpPr txBox="1"/>
          <p:nvPr/>
        </p:nvSpPr>
        <p:spPr>
          <a:xfrm>
            <a:off x="685800" y="4081475"/>
            <a:ext cx="7505100" cy="1015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2000" u="none">
                <a:solidFill>
                  <a:schemeClr val="dk1"/>
                </a:solidFill>
                <a:latin typeface="Times New Roman"/>
                <a:ea typeface="Times New Roman"/>
                <a:cs typeface="Times New Roman"/>
                <a:sym typeface="Times New Roman"/>
              </a:rPr>
              <a:t>-As the distance from the aircraft increases, the azimuth resolution size increases with real aperture systems and remaining constant with </a:t>
            </a:r>
            <a:endParaRPr sz="2000"/>
          </a:p>
          <a:p>
            <a:pPr indent="0" lvl="0" marL="0" marR="0" rtl="0" algn="just">
              <a:lnSpc>
                <a:spcPct val="100000"/>
              </a:lnSpc>
              <a:spcBef>
                <a:spcPts val="0"/>
              </a:spcBef>
              <a:spcAft>
                <a:spcPts val="0"/>
              </a:spcAft>
              <a:buNone/>
            </a:pPr>
            <a:r>
              <a:rPr b="0" i="0" lang="en" sz="2000" u="none">
                <a:solidFill>
                  <a:schemeClr val="dk1"/>
                </a:solidFill>
                <a:latin typeface="Times New Roman"/>
                <a:ea typeface="Times New Roman"/>
                <a:cs typeface="Times New Roman"/>
                <a:sym typeface="Times New Roman"/>
              </a:rPr>
              <a:t>-The ground range resolution size decreases with both systems</a:t>
            </a:r>
            <a:endParaRPr sz="2000"/>
          </a:p>
        </p:txBody>
      </p:sp>
      <p:pic>
        <p:nvPicPr>
          <p:cNvPr id="387" name="Google Shape;387;p66"/>
          <p:cNvPicPr preferRelativeResize="0"/>
          <p:nvPr>
            <p:ph idx="4294967295" type="body"/>
          </p:nvPr>
        </p:nvPicPr>
        <p:blipFill rotWithShape="1">
          <a:blip r:embed="rId3">
            <a:alphaModFix/>
          </a:blip>
          <a:srcRect b="0" l="0" r="0" t="0"/>
          <a:stretch/>
        </p:blipFill>
        <p:spPr>
          <a:xfrm>
            <a:off x="685800" y="1150144"/>
            <a:ext cx="7640700" cy="2850300"/>
          </a:xfrm>
          <a:prstGeom prst="rect">
            <a:avLst/>
          </a:prstGeom>
          <a:noFill/>
          <a:ln>
            <a:noFill/>
          </a:ln>
        </p:spPr>
      </p:pic>
      <p:sp>
        <p:nvSpPr>
          <p:cNvPr id="388" name="Google Shape;388;p66"/>
          <p:cNvSpPr txBox="1"/>
          <p:nvPr/>
        </p:nvSpPr>
        <p:spPr>
          <a:xfrm>
            <a:off x="914400" y="171450"/>
            <a:ext cx="73836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1" i="0" lang="en" sz="2300" u="none">
                <a:solidFill>
                  <a:srgbClr val="FF0000"/>
                </a:solidFill>
                <a:latin typeface="Times New Roman"/>
                <a:ea typeface="Times New Roman"/>
                <a:cs typeface="Times New Roman"/>
                <a:sym typeface="Times New Roman"/>
              </a:rPr>
              <a:t>Variation with distance of spatial resolution of real</a:t>
            </a:r>
            <a:endParaRPr b="1" sz="2300"/>
          </a:p>
          <a:p>
            <a:pPr indent="0" lvl="0" marL="0" marR="0" rtl="0" algn="l">
              <a:lnSpc>
                <a:spcPct val="100000"/>
              </a:lnSpc>
              <a:spcBef>
                <a:spcPts val="0"/>
              </a:spcBef>
              <a:spcAft>
                <a:spcPts val="0"/>
              </a:spcAft>
              <a:buClr>
                <a:srgbClr val="FF0000"/>
              </a:buClr>
              <a:buSzPts val="2400"/>
              <a:buFont typeface="Times New Roman"/>
              <a:buNone/>
            </a:pPr>
            <a:r>
              <a:rPr b="1" i="0" lang="en" sz="2300" u="none">
                <a:solidFill>
                  <a:srgbClr val="FF0000"/>
                </a:solidFill>
                <a:latin typeface="Times New Roman"/>
                <a:ea typeface="Times New Roman"/>
                <a:cs typeface="Times New Roman"/>
                <a:sym typeface="Times New Roman"/>
              </a:rPr>
              <a:t>Aperture (a) versus synthetic aperture (b) SLR system</a:t>
            </a:r>
            <a:endParaRPr b="1" sz="2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67"/>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Synthetic Aperture Radar (SAR)</a:t>
            </a:r>
            <a:endParaRPr/>
          </a:p>
        </p:txBody>
      </p:sp>
      <p:sp>
        <p:nvSpPr>
          <p:cNvPr id="394" name="Google Shape;394;p67"/>
          <p:cNvSpPr txBox="1"/>
          <p:nvPr>
            <p:ph idx="1" type="body"/>
          </p:nvPr>
        </p:nvSpPr>
        <p:spPr>
          <a:xfrm>
            <a:off x="685800" y="1314450"/>
            <a:ext cx="77724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Unfocused and focused systems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In focused systems resolution is 1/2 the actual antenna length, which means the shorter the antenna the better the resolution, independently of range or wavelength</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In contrast, in unfocused systems, the theoretical resolution is a function of wavelength and range, but not antenna length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26BBA"/>
                </a:solidFill>
              </a:rPr>
              <a:t>Microwave Spectral Band</a:t>
            </a:r>
            <a:endParaRPr b="1" sz="3000">
              <a:solidFill>
                <a:srgbClr val="126BBA"/>
              </a:solidFill>
            </a:endParaRPr>
          </a:p>
        </p:txBody>
      </p:sp>
      <p:pic>
        <p:nvPicPr>
          <p:cNvPr id="171" name="Google Shape;171;p32"/>
          <p:cNvPicPr preferRelativeResize="0"/>
          <p:nvPr/>
        </p:nvPicPr>
        <p:blipFill>
          <a:blip r:embed="rId3">
            <a:alphaModFix/>
          </a:blip>
          <a:stretch>
            <a:fillRect/>
          </a:stretch>
        </p:blipFill>
        <p:spPr>
          <a:xfrm>
            <a:off x="152400" y="1522800"/>
            <a:ext cx="8645674" cy="2512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68"/>
          <p:cNvSpPr txBox="1"/>
          <p:nvPr>
            <p:ph type="title"/>
          </p:nvPr>
        </p:nvSpPr>
        <p:spPr>
          <a:xfrm>
            <a:off x="6096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Geometric distortions in RADAR </a:t>
            </a:r>
            <a:endParaRPr b="1" sz="3000"/>
          </a:p>
        </p:txBody>
      </p:sp>
      <p:sp>
        <p:nvSpPr>
          <p:cNvPr id="400" name="Google Shape;400;p68"/>
          <p:cNvSpPr txBox="1"/>
          <p:nvPr>
            <p:ph idx="1" type="body"/>
          </p:nvPr>
        </p:nvSpPr>
        <p:spPr>
          <a:xfrm>
            <a:off x="549525" y="1124725"/>
            <a:ext cx="8229600" cy="22452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rgbClr val="FF0000"/>
              </a:buClr>
              <a:buSzPts val="2000"/>
              <a:buFont typeface="Times New Roman"/>
              <a:buChar char="•"/>
            </a:pPr>
            <a:r>
              <a:rPr b="0" i="0" lang="en" sz="2000" u="none">
                <a:solidFill>
                  <a:srgbClr val="FF0000"/>
                </a:solidFill>
                <a:latin typeface="Times New Roman"/>
                <a:ea typeface="Times New Roman"/>
                <a:cs typeface="Times New Roman"/>
                <a:sym typeface="Times New Roman"/>
              </a:rPr>
              <a:t>Foreshortening</a:t>
            </a:r>
            <a:r>
              <a:rPr b="0" i="0" lang="en" sz="2000" u="none">
                <a:solidFill>
                  <a:schemeClr val="dk1"/>
                </a:solidFill>
                <a:latin typeface="Times New Roman"/>
                <a:ea typeface="Times New Roman"/>
                <a:cs typeface="Times New Roman"/>
                <a:sym typeface="Times New Roman"/>
              </a:rPr>
              <a:t>: higher objects are closer to the sensor (Higher is smaller than expected), so will appear to have a shorter ground range, and therefore appear closer to the sensor than it really is</a:t>
            </a:r>
            <a:endParaRPr sz="2000"/>
          </a:p>
          <a:p>
            <a:pPr indent="-292100" lvl="0" marL="342900" marR="0" rtl="0" algn="l">
              <a:lnSpc>
                <a:spcPct val="100000"/>
              </a:lnSpc>
              <a:spcBef>
                <a:spcPts val="560"/>
              </a:spcBef>
              <a:spcAft>
                <a:spcPts val="0"/>
              </a:spcAft>
              <a:buClr>
                <a:srgbClr val="FF0000"/>
              </a:buClr>
              <a:buSzPts val="2000"/>
              <a:buFont typeface="Times New Roman"/>
              <a:buChar char="•"/>
            </a:pPr>
            <a:r>
              <a:rPr b="0" i="0" lang="en" sz="2000" u="none">
                <a:solidFill>
                  <a:srgbClr val="FF0000"/>
                </a:solidFill>
                <a:latin typeface="Times New Roman"/>
                <a:ea typeface="Times New Roman"/>
                <a:cs typeface="Times New Roman"/>
                <a:sym typeface="Times New Roman"/>
              </a:rPr>
              <a:t> Layover</a:t>
            </a:r>
            <a:r>
              <a:rPr b="0" i="0" lang="en" sz="2000" u="none">
                <a:solidFill>
                  <a:schemeClr val="dk1"/>
                </a:solidFill>
                <a:latin typeface="Times New Roman"/>
                <a:ea typeface="Times New Roman"/>
                <a:cs typeface="Times New Roman"/>
                <a:sym typeface="Times New Roman"/>
              </a:rPr>
              <a:t>: an extreme case of foreshortening, when the top of an object is detected before the bottom</a:t>
            </a:r>
            <a:endParaRPr sz="2000"/>
          </a:p>
          <a:p>
            <a:pPr indent="-292100" lvl="0" marL="342900" marR="0" rtl="0" algn="l">
              <a:lnSpc>
                <a:spcPct val="100000"/>
              </a:lnSpc>
              <a:spcBef>
                <a:spcPts val="5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 </a:t>
            </a:r>
            <a:r>
              <a:rPr b="0" i="0" lang="en" sz="2000" u="none">
                <a:solidFill>
                  <a:srgbClr val="FF0000"/>
                </a:solidFill>
                <a:latin typeface="Times New Roman"/>
                <a:ea typeface="Times New Roman"/>
                <a:cs typeface="Times New Roman"/>
                <a:sym typeface="Times New Roman"/>
              </a:rPr>
              <a:t>Shadowing</a:t>
            </a:r>
            <a:r>
              <a:rPr b="0" i="0" lang="en" sz="2000" u="none">
                <a:solidFill>
                  <a:schemeClr val="dk1"/>
                </a:solidFill>
                <a:latin typeface="Times New Roman"/>
                <a:ea typeface="Times New Roman"/>
                <a:cs typeface="Times New Roman"/>
                <a:sym typeface="Times New Roman"/>
              </a:rPr>
              <a:t>: Objects may block radar from hitting objects behind them</a:t>
            </a:r>
            <a:endParaRPr sz="2000"/>
          </a:p>
          <a:p>
            <a:pPr indent="-165100" lvl="0" marL="342900" marR="0" rtl="0" algn="l">
              <a:lnSpc>
                <a:spcPct val="100000"/>
              </a:lnSpc>
              <a:spcBef>
                <a:spcPts val="560"/>
              </a:spcBef>
              <a:spcAft>
                <a:spcPts val="0"/>
              </a:spcAft>
              <a:buClr>
                <a:schemeClr val="dk1"/>
              </a:buClr>
              <a:buSzPts val="2800"/>
              <a:buFont typeface="Trebuchet MS"/>
              <a:buNone/>
            </a:pPr>
            <a:r>
              <a:t/>
            </a:r>
            <a:endParaRPr b="0" i="0" sz="2000" u="non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pic>
        <p:nvPicPr>
          <p:cNvPr id="405" name="Google Shape;405;p69"/>
          <p:cNvPicPr preferRelativeResize="0"/>
          <p:nvPr>
            <p:ph idx="1" type="body"/>
          </p:nvPr>
        </p:nvPicPr>
        <p:blipFill rotWithShape="1">
          <a:blip r:embed="rId3">
            <a:alphaModFix/>
          </a:blip>
          <a:srcRect b="0" l="0" r="0" t="0"/>
          <a:stretch/>
        </p:blipFill>
        <p:spPr>
          <a:xfrm>
            <a:off x="1423987" y="1485900"/>
            <a:ext cx="6296100" cy="3086100"/>
          </a:xfrm>
          <a:prstGeom prst="rect">
            <a:avLst/>
          </a:prstGeom>
          <a:noFill/>
          <a:ln>
            <a:noFill/>
          </a:ln>
        </p:spPr>
      </p:pic>
      <p:sp>
        <p:nvSpPr>
          <p:cNvPr id="406" name="Google Shape;406;p69"/>
          <p:cNvSpPr txBox="1"/>
          <p:nvPr>
            <p:ph type="title"/>
          </p:nvPr>
        </p:nvSpPr>
        <p:spPr>
          <a:xfrm>
            <a:off x="6096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Geometric distortions in RADAR </a:t>
            </a:r>
            <a:endParaRPr b="1" sz="3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70"/>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Image Interpretation</a:t>
            </a:r>
            <a:endParaRPr/>
          </a:p>
        </p:txBody>
      </p:sp>
      <p:sp>
        <p:nvSpPr>
          <p:cNvPr id="412" name="Google Shape;412;p70"/>
          <p:cNvSpPr txBox="1"/>
          <p:nvPr>
            <p:ph idx="1" type="body"/>
          </p:nvPr>
        </p:nvSpPr>
        <p:spPr>
          <a:xfrm>
            <a:off x="304800" y="1314450"/>
            <a:ext cx="8458200" cy="32004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90000"/>
              </a:lnSpc>
              <a:spcBef>
                <a:spcPts val="0"/>
              </a:spcBef>
              <a:spcAft>
                <a:spcPts val="0"/>
              </a:spcAft>
              <a:buClr>
                <a:schemeClr val="dk1"/>
              </a:buClr>
              <a:buSzPts val="2400"/>
              <a:buFont typeface="Trebuchet MS"/>
              <a:buNone/>
            </a:pPr>
            <a:r>
              <a:t/>
            </a:r>
            <a:endParaRPr b="0" i="0" sz="2400" u="none">
              <a:solidFill>
                <a:schemeClr val="dk1"/>
              </a:solidFill>
              <a:latin typeface="Trebuchet MS"/>
              <a:ea typeface="Trebuchet MS"/>
              <a:cs typeface="Trebuchet MS"/>
              <a:sym typeface="Trebuchet MS"/>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Factors that affect the intensity of radar returns: geometric and electrical characteristics of objects, wavelength, incident angle, signal polarization</a:t>
            </a:r>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71"/>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Electrical Characteristics</a:t>
            </a:r>
            <a:endParaRPr/>
          </a:p>
        </p:txBody>
      </p:sp>
      <p:sp>
        <p:nvSpPr>
          <p:cNvPr id="418" name="Google Shape;418;p71"/>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Complex dielectric constant: indication of reflectivity and conductivity of material</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Moisture increases dielectric constant of materials, thus increases radar reflectivity</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Type of object (e.g. plant) and atmospheric conditions affect dielectric constant and thus reflectivity</a:t>
            </a:r>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72"/>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Transmission and Return Characteristics of Radar Signals</a:t>
            </a:r>
            <a:endParaRPr/>
          </a:p>
        </p:txBody>
      </p:sp>
      <p:sp>
        <p:nvSpPr>
          <p:cNvPr id="424" name="Google Shape;424;p72"/>
          <p:cNvSpPr txBox="1"/>
          <p:nvPr>
            <p:ph idx="1" type="body"/>
          </p:nvPr>
        </p:nvSpPr>
        <p:spPr>
          <a:xfrm>
            <a:off x="228600" y="1428750"/>
            <a:ext cx="86868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Atmosphere attenuation increases as wavelength decreases (Wavelengths smaller than 3 cm)</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When using wavelengths longer than 3 cm, Earth surface features influence the reflection or scatter of incident radar waves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Precipitation is more an issue than clouds not only because of potential attenuation or scattering but also since it affects surface and vegetation and thus can affect backscatter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73"/>
          <p:cNvSpPr txBox="1"/>
          <p:nvPr>
            <p:ph type="title"/>
          </p:nvPr>
        </p:nvSpPr>
        <p:spPr>
          <a:xfrm>
            <a:off x="0" y="171450"/>
            <a:ext cx="88392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Transmission and Return Characteristics    	              of Radar Signals</a:t>
            </a:r>
            <a:endParaRPr/>
          </a:p>
        </p:txBody>
      </p:sp>
      <p:pic>
        <p:nvPicPr>
          <p:cNvPr id="430" name="Google Shape;430;p73"/>
          <p:cNvPicPr preferRelativeResize="0"/>
          <p:nvPr/>
        </p:nvPicPr>
        <p:blipFill rotWithShape="1">
          <a:blip r:embed="rId3">
            <a:alphaModFix/>
          </a:blip>
          <a:srcRect b="0" l="0" r="0" t="0"/>
          <a:stretch/>
        </p:blipFill>
        <p:spPr>
          <a:xfrm>
            <a:off x="685800" y="1485900"/>
            <a:ext cx="3190875" cy="1657350"/>
          </a:xfrm>
          <a:prstGeom prst="rect">
            <a:avLst/>
          </a:prstGeom>
          <a:noFill/>
          <a:ln>
            <a:noFill/>
          </a:ln>
        </p:spPr>
      </p:pic>
      <p:pic>
        <p:nvPicPr>
          <p:cNvPr id="431" name="Google Shape;431;p73"/>
          <p:cNvPicPr preferRelativeResize="0"/>
          <p:nvPr/>
        </p:nvPicPr>
        <p:blipFill rotWithShape="1">
          <a:blip r:embed="rId4">
            <a:alphaModFix/>
          </a:blip>
          <a:srcRect b="0" l="0" r="0" t="0"/>
          <a:stretch/>
        </p:blipFill>
        <p:spPr>
          <a:xfrm>
            <a:off x="4191000" y="1485900"/>
            <a:ext cx="2437209" cy="1650206"/>
          </a:xfrm>
          <a:prstGeom prst="rect">
            <a:avLst/>
          </a:prstGeom>
          <a:noFill/>
          <a:ln>
            <a:noFill/>
          </a:ln>
        </p:spPr>
      </p:pic>
      <p:sp>
        <p:nvSpPr>
          <p:cNvPr id="432" name="Google Shape;432;p73"/>
          <p:cNvSpPr txBox="1"/>
          <p:nvPr/>
        </p:nvSpPr>
        <p:spPr>
          <a:xfrm>
            <a:off x="304800" y="3200400"/>
            <a:ext cx="85107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-Slopes at near-orthogonal orientations to the incident radar pulse will generally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reflect the energy intensely.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-The strength of the return signal from these gradients is translated into a "bright"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response on the final image.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-Those areas that are blocked from radar "illumination" will yield no return at all.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-These areas will translate into totally black areas on the radar image</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-The very high contrast results of many radar images are due to these geometric </a:t>
            </a:r>
            <a:endParaRPr/>
          </a:p>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phenomena. </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74"/>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Geometric Characteristics</a:t>
            </a:r>
            <a:endParaRPr/>
          </a:p>
        </p:txBody>
      </p:sp>
      <p:sp>
        <p:nvSpPr>
          <p:cNvPr id="438" name="Google Shape;438;p74"/>
          <p:cNvSpPr txBox="1"/>
          <p:nvPr>
            <p:ph idx="1" type="body"/>
          </p:nvPr>
        </p:nvSpPr>
        <p:spPr>
          <a:xfrm>
            <a:off x="685800" y="120015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Local incident angle:</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High returns from slopes facing the antenna and low or no returns form the slopes that are facing away</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As related to surface properties backscatter is dominated by: </a:t>
            </a:r>
            <a:endParaRPr/>
          </a:p>
          <a:p>
            <a:pPr indent="-228600" lvl="2" marL="114300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0 - 30 degrees ⇒ radar backscatter is dominated by slope </a:t>
            </a:r>
            <a:endParaRPr/>
          </a:p>
          <a:p>
            <a:pPr indent="-228600" lvl="2" marL="114300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30 - 70 degrees ⇒ radar backscatter is dominated by surface roughness</a:t>
            </a:r>
            <a:endParaRPr/>
          </a:p>
          <a:p>
            <a:pPr indent="-228600" lvl="2" marL="114300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&gt; 70 degrees ⇒ radar backscatter is dominated by shadows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75"/>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0" i="0" lang="en" sz="4000" u="none">
                <a:solidFill>
                  <a:srgbClr val="FF0000"/>
                </a:solidFill>
                <a:latin typeface="Times New Roman"/>
                <a:ea typeface="Times New Roman"/>
                <a:cs typeface="Times New Roman"/>
                <a:sym typeface="Times New Roman"/>
              </a:rPr>
              <a:t>Geometric Characteristics</a:t>
            </a:r>
            <a:endParaRPr/>
          </a:p>
        </p:txBody>
      </p:sp>
      <p:sp>
        <p:nvSpPr>
          <p:cNvPr id="444" name="Google Shape;444;p75"/>
          <p:cNvSpPr txBox="1"/>
          <p:nvPr>
            <p:ph idx="1" type="body"/>
          </p:nvPr>
        </p:nvSpPr>
        <p:spPr>
          <a:xfrm>
            <a:off x="685800" y="1143000"/>
            <a:ext cx="8001000" cy="354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Rayleigh criterion: terrain roughness is defined by rms of height of surface variations as compared to </a:t>
            </a:r>
            <a:r>
              <a:rPr b="1" i="0" lang="en" sz="2400" u="none">
                <a:solidFill>
                  <a:schemeClr val="accent2"/>
                </a:solidFill>
                <a:latin typeface="Times New Roman"/>
                <a:ea typeface="Times New Roman"/>
                <a:cs typeface="Times New Roman"/>
                <a:sym typeface="Times New Roman"/>
              </a:rPr>
              <a:t>wavelength</a:t>
            </a:r>
            <a:r>
              <a:rPr b="0" i="0" lang="en" sz="2400" u="none">
                <a:solidFill>
                  <a:schemeClr val="dk1"/>
                </a:solidFill>
                <a:latin typeface="Times New Roman"/>
                <a:ea typeface="Times New Roman"/>
                <a:cs typeface="Times New Roman"/>
                <a:sym typeface="Times New Roman"/>
              </a:rPr>
              <a:t> (λ/8) over cosine of local incident angle</a:t>
            </a:r>
            <a:endParaRPr/>
          </a:p>
          <a:p>
            <a:pPr indent="-285750" lvl="1" marL="742950" marR="0" rtl="0" algn="l">
              <a:lnSpc>
                <a:spcPct val="9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Diffuse vs. smooth (specular) reflectors: diffuse produce high signals, specular produce low ones</a:t>
            </a:r>
            <a:endParaRPr/>
          </a:p>
          <a:p>
            <a:pPr indent="-342900" lvl="0" marL="342900" marR="0" rtl="0" algn="l">
              <a:lnSpc>
                <a:spcPct val="9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Modified Rayleigh criterion address intermediate roughness</a:t>
            </a:r>
            <a:endParaRPr/>
          </a:p>
          <a:p>
            <a:pPr indent="-342900" lvl="0" marL="342900" marR="0" rtl="0" algn="l">
              <a:lnSpc>
                <a:spcPct val="9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More specular surfaces in radar imagery than on photographs</a:t>
            </a:r>
            <a:endParaRPr/>
          </a:p>
          <a:p>
            <a:pPr indent="-342900" lvl="0" marL="342900" marR="0" rtl="0" algn="l">
              <a:lnSpc>
                <a:spcPct val="90000"/>
              </a:lnSpc>
              <a:spcBef>
                <a:spcPts val="480"/>
              </a:spcBef>
              <a:spcAft>
                <a:spcPts val="0"/>
              </a:spcAft>
              <a:buClr>
                <a:schemeClr val="dk1"/>
              </a:buClr>
              <a:buSzPts val="2400"/>
              <a:buFont typeface="Times New Roman"/>
              <a:buChar char="•"/>
            </a:pPr>
            <a:r>
              <a:rPr b="0" i="0" lang="en" sz="2400" u="none">
                <a:solidFill>
                  <a:schemeClr val="dk1"/>
                </a:solidFill>
                <a:latin typeface="Times New Roman"/>
                <a:ea typeface="Times New Roman"/>
                <a:cs typeface="Times New Roman"/>
                <a:sym typeface="Times New Roman"/>
              </a:rPr>
              <a:t>Shape and orientation of objects also affects return signal strength, e.g. corner reflectors (strong signal, bright spots) </a:t>
            </a:r>
            <a:endParaRPr/>
          </a:p>
          <a:p>
            <a:pPr indent="-190500" lvl="0" marL="342900" marR="0" rtl="0" algn="l">
              <a:lnSpc>
                <a:spcPct val="100000"/>
              </a:lnSpc>
              <a:spcBef>
                <a:spcPts val="480"/>
              </a:spcBef>
              <a:spcAft>
                <a:spcPts val="0"/>
              </a:spcAft>
              <a:buClr>
                <a:schemeClr val="dk1"/>
              </a:buClr>
              <a:buSzPts val="2400"/>
              <a:buFont typeface="Trebuchet MS"/>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8" name="Shape 448"/>
        <p:cNvGrpSpPr/>
        <p:nvPr/>
      </p:nvGrpSpPr>
      <p:grpSpPr>
        <a:xfrm>
          <a:off x="0" y="0"/>
          <a:ext cx="0" cy="0"/>
          <a:chOff x="0" y="0"/>
          <a:chExt cx="0" cy="0"/>
        </a:xfrm>
      </p:grpSpPr>
      <p:sp>
        <p:nvSpPr>
          <p:cNvPr id="449" name="Google Shape;449;p76"/>
          <p:cNvSpPr txBox="1"/>
          <p:nvPr>
            <p:ph type="title"/>
          </p:nvPr>
        </p:nvSpPr>
        <p:spPr>
          <a:xfrm>
            <a:off x="257975" y="171450"/>
            <a:ext cx="8666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1" i="0" lang="en" sz="3000" u="none">
                <a:solidFill>
                  <a:srgbClr val="FF0000"/>
                </a:solidFill>
                <a:latin typeface="Times New Roman"/>
                <a:ea typeface="Times New Roman"/>
                <a:cs typeface="Times New Roman"/>
                <a:sym typeface="Times New Roman"/>
              </a:rPr>
              <a:t>X-band and L-Band radar reflection from </a:t>
            </a:r>
            <a:br>
              <a:rPr b="1" i="0" lang="en" sz="3000" u="none">
                <a:solidFill>
                  <a:srgbClr val="FF0000"/>
                </a:solidFill>
                <a:latin typeface="Times New Roman"/>
                <a:ea typeface="Times New Roman"/>
                <a:cs typeface="Times New Roman"/>
                <a:sym typeface="Times New Roman"/>
              </a:rPr>
            </a:br>
            <a:r>
              <a:rPr b="1" i="0" lang="en" sz="3000" u="none">
                <a:solidFill>
                  <a:srgbClr val="FF0000"/>
                </a:solidFill>
                <a:latin typeface="Times New Roman"/>
                <a:ea typeface="Times New Roman"/>
                <a:cs typeface="Times New Roman"/>
                <a:sym typeface="Times New Roman"/>
              </a:rPr>
              <a:t>surfaces of varying roughness</a:t>
            </a:r>
            <a:endParaRPr b="1" sz="3000"/>
          </a:p>
        </p:txBody>
      </p:sp>
      <p:pic>
        <p:nvPicPr>
          <p:cNvPr id="450" name="Google Shape;450;p76"/>
          <p:cNvPicPr preferRelativeResize="0"/>
          <p:nvPr/>
        </p:nvPicPr>
        <p:blipFill rotWithShape="1">
          <a:blip r:embed="rId3">
            <a:alphaModFix/>
          </a:blip>
          <a:srcRect b="0" l="0" r="0" t="0"/>
          <a:stretch/>
        </p:blipFill>
        <p:spPr>
          <a:xfrm>
            <a:off x="2863548" y="1177425"/>
            <a:ext cx="3416900" cy="3892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77"/>
          <p:cNvSpPr txBox="1"/>
          <p:nvPr>
            <p:ph type="title"/>
          </p:nvPr>
        </p:nvSpPr>
        <p:spPr>
          <a:xfrm>
            <a:off x="0" y="19050"/>
            <a:ext cx="8915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i="0" lang="en" sz="3000" u="none">
                <a:solidFill>
                  <a:srgbClr val="FF0000"/>
                </a:solidFill>
                <a:latin typeface="Times New Roman"/>
                <a:ea typeface="Times New Roman"/>
                <a:cs typeface="Times New Roman"/>
                <a:sym typeface="Times New Roman"/>
              </a:rPr>
              <a:t>The Use of SLAR as a Surface Roughness Detector</a:t>
            </a:r>
            <a:endParaRPr b="1" sz="3000"/>
          </a:p>
        </p:txBody>
      </p:sp>
      <p:sp>
        <p:nvSpPr>
          <p:cNvPr id="456" name="Google Shape;456;p77"/>
          <p:cNvSpPr txBox="1"/>
          <p:nvPr>
            <p:ph idx="1" type="body"/>
          </p:nvPr>
        </p:nvSpPr>
        <p:spPr>
          <a:xfrm>
            <a:off x="457200" y="971550"/>
            <a:ext cx="8153400" cy="3838500"/>
          </a:xfrm>
          <a:prstGeom prst="rect">
            <a:avLst/>
          </a:prstGeom>
          <a:noFill/>
          <a:ln>
            <a:noFill/>
          </a:ln>
        </p:spPr>
        <p:txBody>
          <a:bodyPr anchorCtr="0" anchor="t" bIns="45700" lIns="91425" spcFirstLastPara="1" rIns="91425" wrap="square" tIns="45700">
            <a:noAutofit/>
          </a:bodyPr>
          <a:lstStyle/>
          <a:p>
            <a:pPr indent="-355600" lvl="0" marL="342900" marR="0" rtl="0" algn="just">
              <a:lnSpc>
                <a:spcPct val="90000"/>
              </a:lnSpc>
              <a:spcBef>
                <a:spcPts val="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Surface characteristics of a smaller scale also affect radar return signals</a:t>
            </a:r>
            <a:endParaRPr sz="2000"/>
          </a:p>
          <a:p>
            <a:pPr indent="-355600" lvl="0" marL="342900" marR="0" rtl="0" algn="just">
              <a:lnSpc>
                <a:spcPct val="90000"/>
              </a:lnSpc>
              <a:spcBef>
                <a:spcPts val="3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Surfaces are considered "rough" when the root-mean-square (rms) height of the surface variations exceeds one-eighth of the wavelength of sensing (wavelength/8) divided by the cosine of the local incidence angle </a:t>
            </a:r>
            <a:endParaRPr sz="2000"/>
          </a:p>
          <a:p>
            <a:pPr indent="-355600" lvl="0" marL="342900" marR="0" rtl="0" algn="just">
              <a:lnSpc>
                <a:spcPct val="90000"/>
              </a:lnSpc>
              <a:spcBef>
                <a:spcPts val="3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The instrument would gather significant radar echoes from the "rough" surface, but would receive no reflected energy from the "smooth" surface. </a:t>
            </a:r>
            <a:endParaRPr sz="2000"/>
          </a:p>
          <a:p>
            <a:pPr indent="-355600" lvl="0" marL="342900" marR="0" rtl="0" algn="just">
              <a:lnSpc>
                <a:spcPct val="90000"/>
              </a:lnSpc>
              <a:spcBef>
                <a:spcPts val="3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Specular reflectors are defined as those features with rms height variation of less than wavelength/8 divided by the cosine of the incidence angle. </a:t>
            </a:r>
            <a:endParaRPr sz="2000"/>
          </a:p>
          <a:p>
            <a:pPr indent="-355600" lvl="0" marL="342900" marR="0" rtl="0" algn="just">
              <a:lnSpc>
                <a:spcPct val="90000"/>
              </a:lnSpc>
              <a:spcBef>
                <a:spcPts val="3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Particularly strong signals are acquired by "corner reflectors," where the incident energy is reflected twice in such a way that almost all of it is directed back to the sensor. </a:t>
            </a:r>
            <a:endParaRPr sz="2000"/>
          </a:p>
          <a:p>
            <a:pPr indent="-355600" lvl="0" marL="342900" marR="0" rtl="0" algn="just">
              <a:lnSpc>
                <a:spcPct val="90000"/>
              </a:lnSpc>
              <a:spcBef>
                <a:spcPts val="3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Anthropogenic structures such as buildings may appear as extremely bright features on radar images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26BBA"/>
                </a:solidFill>
              </a:rPr>
              <a:t>Microwave Band Frequency and Wavelength</a:t>
            </a:r>
            <a:endParaRPr b="1" sz="3000">
              <a:solidFill>
                <a:srgbClr val="126BBA"/>
              </a:solidFill>
            </a:endParaRPr>
          </a:p>
        </p:txBody>
      </p:sp>
      <p:pic>
        <p:nvPicPr>
          <p:cNvPr id="177" name="Google Shape;177;p33"/>
          <p:cNvPicPr preferRelativeResize="0"/>
          <p:nvPr/>
        </p:nvPicPr>
        <p:blipFill>
          <a:blip r:embed="rId3">
            <a:alphaModFix/>
          </a:blip>
          <a:stretch>
            <a:fillRect/>
          </a:stretch>
        </p:blipFill>
        <p:spPr>
          <a:xfrm>
            <a:off x="2041911" y="1084350"/>
            <a:ext cx="5060175" cy="3486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0" name="Shape 460"/>
        <p:cNvGrpSpPr/>
        <p:nvPr/>
      </p:nvGrpSpPr>
      <p:grpSpPr>
        <a:xfrm>
          <a:off x="0" y="0"/>
          <a:ext cx="0" cy="0"/>
          <a:chOff x="0" y="0"/>
          <a:chExt cx="0" cy="0"/>
        </a:xfrm>
      </p:grpSpPr>
      <p:sp>
        <p:nvSpPr>
          <p:cNvPr id="461" name="Google Shape;461;p78"/>
          <p:cNvSpPr txBox="1"/>
          <p:nvPr>
            <p:ph type="title"/>
          </p:nvPr>
        </p:nvSpPr>
        <p:spPr>
          <a:xfrm>
            <a:off x="685800" y="1714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Electrical Characteristics</a:t>
            </a:r>
            <a:endParaRPr b="1" sz="3000"/>
          </a:p>
        </p:txBody>
      </p:sp>
      <p:sp>
        <p:nvSpPr>
          <p:cNvPr id="462" name="Google Shape;462;p78"/>
          <p:cNvSpPr txBox="1"/>
          <p:nvPr>
            <p:ph idx="1" type="body"/>
          </p:nvPr>
        </p:nvSpPr>
        <p:spPr>
          <a:xfrm>
            <a:off x="685800" y="1200150"/>
            <a:ext cx="7772400" cy="308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Complex dielectric constant: indication of reflectivity and conductivity of material</a:t>
            </a:r>
            <a:endParaRPr sz="2000"/>
          </a:p>
          <a:p>
            <a:pPr indent="-292100" lvl="0" marL="342900" marR="0" rtl="0" algn="l">
              <a:lnSpc>
                <a:spcPct val="100000"/>
              </a:lnSpc>
              <a:spcBef>
                <a:spcPts val="5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Moisture increases dielectric constant of materials, thus increases radar reflectivity</a:t>
            </a:r>
            <a:endParaRPr sz="2000"/>
          </a:p>
          <a:p>
            <a:pPr indent="-292100" lvl="0" marL="342900" marR="0" rtl="0" algn="l">
              <a:lnSpc>
                <a:spcPct val="100000"/>
              </a:lnSpc>
              <a:spcBef>
                <a:spcPts val="56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Type of object (e.g. plant) and atmospheric conditions affect dielectric constant and thus reflectivity</a:t>
            </a:r>
            <a:endParaRPr sz="2000"/>
          </a:p>
          <a:p>
            <a:pPr indent="-165100" lvl="0" marL="342900" marR="0" rtl="0" algn="l">
              <a:lnSpc>
                <a:spcPct val="100000"/>
              </a:lnSpc>
              <a:spcBef>
                <a:spcPts val="560"/>
              </a:spcBef>
              <a:spcAft>
                <a:spcPts val="0"/>
              </a:spcAft>
              <a:buClr>
                <a:schemeClr val="dk1"/>
              </a:buClr>
              <a:buSzPts val="2800"/>
              <a:buFont typeface="Trebuchet M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79"/>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i="0" lang="en" sz="3000" u="none">
                <a:solidFill>
                  <a:srgbClr val="FF0000"/>
                </a:solidFill>
                <a:latin typeface="Times New Roman"/>
                <a:ea typeface="Times New Roman"/>
                <a:cs typeface="Times New Roman"/>
                <a:sym typeface="Times New Roman"/>
              </a:rPr>
              <a:t>Polarization</a:t>
            </a:r>
            <a:endParaRPr b="1" sz="3000"/>
          </a:p>
        </p:txBody>
      </p:sp>
      <p:sp>
        <p:nvSpPr>
          <p:cNvPr id="468" name="Google Shape;468;p79"/>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 sz="2800" u="none">
                <a:solidFill>
                  <a:schemeClr val="dk1"/>
                </a:solidFill>
                <a:latin typeface="Times New Roman"/>
                <a:ea typeface="Times New Roman"/>
                <a:cs typeface="Times New Roman"/>
                <a:sym typeface="Times New Roman"/>
              </a:rPr>
              <a:t>In addition to slope orientation, surface roughness, vegetation cover, and water content, </a:t>
            </a:r>
            <a:r>
              <a:rPr b="0" i="0" lang="en" sz="2800" u="none">
                <a:solidFill>
                  <a:srgbClr val="0070C0"/>
                </a:solidFill>
                <a:latin typeface="Times New Roman"/>
                <a:ea typeface="Times New Roman"/>
                <a:cs typeface="Times New Roman"/>
                <a:sym typeface="Times New Roman"/>
              </a:rPr>
              <a:t>polarization also affects signal strength and thus information content of resulting imagery</a:t>
            </a:r>
            <a:endParaRPr b="0" i="0" sz="2800" u="none">
              <a:solidFill>
                <a:srgbClr val="0070C0"/>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None/>
            </a:pPr>
            <a:r>
              <a:t/>
            </a:r>
            <a:endParaRPr sz="2800">
              <a:solidFill>
                <a:srgbClr val="0070C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980000"/>
              </a:buClr>
              <a:buSzPts val="2800"/>
              <a:buFont typeface="Times New Roman"/>
              <a:buChar char="•"/>
            </a:pPr>
            <a:r>
              <a:rPr lang="en" sz="2800">
                <a:solidFill>
                  <a:srgbClr val="980000"/>
                </a:solidFill>
                <a:latin typeface="Times New Roman"/>
                <a:ea typeface="Times New Roman"/>
                <a:cs typeface="Times New Roman"/>
                <a:sym typeface="Times New Roman"/>
              </a:rPr>
              <a:t>VV, VH, HH, HV are four polarization</a:t>
            </a:r>
            <a:endParaRPr sz="2800">
              <a:solidFill>
                <a:srgbClr val="980000"/>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rebuchet M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2" name="Shape 472"/>
        <p:cNvGrpSpPr/>
        <p:nvPr/>
      </p:nvGrpSpPr>
      <p:grpSpPr>
        <a:xfrm>
          <a:off x="0" y="0"/>
          <a:ext cx="0" cy="0"/>
          <a:chOff x="0" y="0"/>
          <a:chExt cx="0" cy="0"/>
        </a:xfrm>
      </p:grpSpPr>
      <p:sp>
        <p:nvSpPr>
          <p:cNvPr id="473" name="Google Shape;473;p80"/>
          <p:cNvSpPr txBox="1"/>
          <p:nvPr>
            <p:ph type="title"/>
          </p:nvPr>
        </p:nvSpPr>
        <p:spPr>
          <a:xfrm>
            <a:off x="685800" y="13335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imes New Roman"/>
              <a:buNone/>
            </a:pPr>
            <a:r>
              <a:rPr b="1" lang="en" sz="3000">
                <a:solidFill>
                  <a:srgbClr val="FF0000"/>
                </a:solidFill>
                <a:latin typeface="Times New Roman"/>
                <a:ea typeface="Times New Roman"/>
                <a:cs typeface="Times New Roman"/>
                <a:sym typeface="Times New Roman"/>
              </a:rPr>
              <a:t>RADAR </a:t>
            </a:r>
            <a:r>
              <a:rPr b="1" i="0" lang="en" sz="3000" u="none">
                <a:solidFill>
                  <a:srgbClr val="FF0000"/>
                </a:solidFill>
                <a:latin typeface="Times New Roman"/>
                <a:ea typeface="Times New Roman"/>
                <a:cs typeface="Times New Roman"/>
                <a:sym typeface="Times New Roman"/>
              </a:rPr>
              <a:t>Summary</a:t>
            </a:r>
            <a:endParaRPr b="1" sz="3000"/>
          </a:p>
        </p:txBody>
      </p:sp>
      <p:sp>
        <p:nvSpPr>
          <p:cNvPr id="474" name="Google Shape;474;p80"/>
          <p:cNvSpPr txBox="1"/>
          <p:nvPr>
            <p:ph idx="1" type="body"/>
          </p:nvPr>
        </p:nvSpPr>
        <p:spPr>
          <a:xfrm>
            <a:off x="685800" y="1104900"/>
            <a:ext cx="7772400" cy="38076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Strong signals received by:</a:t>
            </a:r>
            <a:endParaRPr sz="2000"/>
          </a:p>
          <a:p>
            <a:pPr indent="-285750" lvl="1" marL="74295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Facing slopes</a:t>
            </a:r>
            <a:endParaRPr sz="2000"/>
          </a:p>
          <a:p>
            <a:pPr indent="-285750" lvl="1" marL="74295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Rough objects</a:t>
            </a:r>
            <a:endParaRPr sz="2000"/>
          </a:p>
          <a:p>
            <a:pPr indent="-285750" lvl="1" marL="74295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High moisture content</a:t>
            </a:r>
            <a:endParaRPr sz="2000"/>
          </a:p>
          <a:p>
            <a:pPr indent="-285750" lvl="1" marL="74295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Metal</a:t>
            </a:r>
            <a:endParaRPr sz="2000"/>
          </a:p>
          <a:p>
            <a:pPr indent="-285750" lvl="1" marL="742950" marR="0" rtl="0" algn="l">
              <a:lnSpc>
                <a:spcPct val="100000"/>
              </a:lnSpc>
              <a:spcBef>
                <a:spcPts val="400"/>
              </a:spcBef>
              <a:spcAft>
                <a:spcPts val="0"/>
              </a:spcAft>
              <a:buClr>
                <a:schemeClr val="dk1"/>
              </a:buClr>
              <a:buSzPts val="2000"/>
              <a:buFont typeface="Times New Roman"/>
              <a:buChar char="–"/>
            </a:pPr>
            <a:r>
              <a:rPr b="0" i="0" lang="en" sz="2000" u="none" cap="none" strike="noStrike">
                <a:solidFill>
                  <a:schemeClr val="dk1"/>
                </a:solidFill>
                <a:latin typeface="Times New Roman"/>
                <a:ea typeface="Times New Roman"/>
                <a:cs typeface="Times New Roman"/>
                <a:sym typeface="Times New Roman"/>
              </a:rPr>
              <a:t>Corner reflectors (urban areas)</a:t>
            </a:r>
            <a:endParaRPr sz="2000"/>
          </a:p>
          <a:p>
            <a:pPr indent="-317500" lvl="0" marL="342900" marR="0" rtl="0" algn="l">
              <a:lnSpc>
                <a:spcPct val="100000"/>
              </a:lnSpc>
              <a:spcBef>
                <a:spcPts val="48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Medium signal is received by most diffuse reflectors</a:t>
            </a:r>
            <a:endParaRPr sz="2000"/>
          </a:p>
          <a:p>
            <a:pPr indent="-317500" lvl="0" marL="342900" marR="0" rtl="0" algn="l">
              <a:lnSpc>
                <a:spcPct val="100000"/>
              </a:lnSpc>
              <a:spcBef>
                <a:spcPts val="48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Low signal is received by specular reflectors (water, pavement)</a:t>
            </a:r>
            <a:endParaRPr sz="2000"/>
          </a:p>
          <a:p>
            <a:pPr indent="-317500" lvl="0" marL="342900" marR="0" rtl="0" algn="l">
              <a:lnSpc>
                <a:spcPct val="100000"/>
              </a:lnSpc>
              <a:spcBef>
                <a:spcPts val="48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No signal from radar shadow areas</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685800" y="76200"/>
            <a:ext cx="77724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000"/>
              <a:t>Sentinel-1 Temporal Resolution</a:t>
            </a:r>
            <a:endParaRPr/>
          </a:p>
        </p:txBody>
      </p:sp>
      <p:sp>
        <p:nvSpPr>
          <p:cNvPr id="480" name="Google Shape;480;p81"/>
          <p:cNvSpPr txBox="1"/>
          <p:nvPr>
            <p:ph idx="1" type="body"/>
          </p:nvPr>
        </p:nvSpPr>
        <p:spPr>
          <a:xfrm>
            <a:off x="685800" y="1028700"/>
            <a:ext cx="7772400" cy="3854100"/>
          </a:xfrm>
          <a:prstGeom prst="rect">
            <a:avLst/>
          </a:prstGeom>
        </p:spPr>
        <p:txBody>
          <a:bodyPr anchorCtr="0" anchor="t" bIns="45700" lIns="91425" spcFirstLastPara="1" rIns="91425" wrap="square" tIns="45700">
            <a:noAutofit/>
          </a:bodyPr>
          <a:lstStyle/>
          <a:p>
            <a:pPr indent="-330200" lvl="0" marL="457200" rtl="0" algn="just">
              <a:lnSpc>
                <a:spcPct val="115000"/>
              </a:lnSpc>
              <a:spcBef>
                <a:spcPts val="0"/>
              </a:spcBef>
              <a:spcAft>
                <a:spcPts val="0"/>
              </a:spcAft>
              <a:buClr>
                <a:srgbClr val="212529"/>
              </a:buClr>
              <a:buSzPts val="1600"/>
              <a:buFont typeface="Roboto"/>
              <a:buChar char="●"/>
            </a:pPr>
            <a:r>
              <a:rPr lang="en" sz="1600">
                <a:solidFill>
                  <a:srgbClr val="212529"/>
                </a:solidFill>
                <a:highlight>
                  <a:srgbClr val="FFFFFF"/>
                </a:highlight>
                <a:latin typeface="Roboto"/>
                <a:ea typeface="Roboto"/>
                <a:cs typeface="Roboto"/>
                <a:sym typeface="Roboto"/>
              </a:rPr>
              <a:t>The SENTINEL-1 constellation offers an improvement in revisit time over ERS-1/2 and ENVISAT ASAR, and a continuity of wide area coverage with ENVISAT ASAR, but achieving higher resolution and potentially global dual polarisation coverage over landmasses.</a:t>
            </a:r>
            <a:endParaRPr sz="1600">
              <a:solidFill>
                <a:srgbClr val="212529"/>
              </a:solidFill>
              <a:highlight>
                <a:srgbClr val="FFFFFF"/>
              </a:highlight>
              <a:latin typeface="Roboto"/>
              <a:ea typeface="Roboto"/>
              <a:cs typeface="Roboto"/>
              <a:sym typeface="Roboto"/>
            </a:endParaRPr>
          </a:p>
          <a:p>
            <a:pPr indent="-330200" lvl="0" marL="457200" rtl="0" algn="just">
              <a:lnSpc>
                <a:spcPct val="115000"/>
              </a:lnSpc>
              <a:spcBef>
                <a:spcPts val="0"/>
              </a:spcBef>
              <a:spcAft>
                <a:spcPts val="0"/>
              </a:spcAft>
              <a:buClr>
                <a:srgbClr val="212529"/>
              </a:buClr>
              <a:buSzPts val="1600"/>
              <a:buFont typeface="Roboto"/>
              <a:buChar char="●"/>
            </a:pPr>
            <a:r>
              <a:rPr lang="en" sz="1600">
                <a:solidFill>
                  <a:srgbClr val="212529"/>
                </a:solidFill>
                <a:highlight>
                  <a:srgbClr val="FFFFFF"/>
                </a:highlight>
                <a:latin typeface="Roboto"/>
                <a:ea typeface="Roboto"/>
                <a:cs typeface="Roboto"/>
                <a:sym typeface="Roboto"/>
              </a:rPr>
              <a:t>Each SENTINEL-1 satellite will be in a near-polar, sun-synchronous orbit, with a </a:t>
            </a:r>
            <a:r>
              <a:rPr lang="en" sz="1600">
                <a:solidFill>
                  <a:srgbClr val="980000"/>
                </a:solidFill>
                <a:highlight>
                  <a:srgbClr val="FFFFFF"/>
                </a:highlight>
                <a:latin typeface="Roboto"/>
                <a:ea typeface="Roboto"/>
                <a:cs typeface="Roboto"/>
                <a:sym typeface="Roboto"/>
              </a:rPr>
              <a:t>12-day repeat cycle</a:t>
            </a:r>
            <a:r>
              <a:rPr lang="en" sz="1600">
                <a:solidFill>
                  <a:srgbClr val="212529"/>
                </a:solidFill>
                <a:highlight>
                  <a:srgbClr val="FFFFFF"/>
                </a:highlight>
                <a:latin typeface="Roboto"/>
                <a:ea typeface="Roboto"/>
                <a:cs typeface="Roboto"/>
                <a:sym typeface="Roboto"/>
              </a:rPr>
              <a:t> and 175 orbits per cycle. Both SENTINEL-1A and SENTINEL-1B share the same orbit plane with a 180° orbital phasing difference.</a:t>
            </a:r>
            <a:endParaRPr sz="1600">
              <a:solidFill>
                <a:srgbClr val="212529"/>
              </a:solidFill>
              <a:highlight>
                <a:srgbClr val="FFFFFF"/>
              </a:highlight>
              <a:latin typeface="Roboto"/>
              <a:ea typeface="Roboto"/>
              <a:cs typeface="Roboto"/>
              <a:sym typeface="Roboto"/>
            </a:endParaRPr>
          </a:p>
          <a:p>
            <a:pPr indent="-330200" lvl="0" marL="457200" rtl="0" algn="just">
              <a:lnSpc>
                <a:spcPct val="115000"/>
              </a:lnSpc>
              <a:spcBef>
                <a:spcPts val="0"/>
              </a:spcBef>
              <a:spcAft>
                <a:spcPts val="0"/>
              </a:spcAft>
              <a:buClr>
                <a:srgbClr val="212529"/>
              </a:buClr>
              <a:buSzPts val="1600"/>
              <a:buFont typeface="Roboto"/>
              <a:buChar char="●"/>
            </a:pPr>
            <a:r>
              <a:rPr lang="en" sz="1600">
                <a:solidFill>
                  <a:srgbClr val="212529"/>
                </a:solidFill>
                <a:highlight>
                  <a:srgbClr val="FFFFFF"/>
                </a:highlight>
                <a:latin typeface="Roboto"/>
                <a:ea typeface="Roboto"/>
                <a:cs typeface="Roboto"/>
                <a:sym typeface="Roboto"/>
              </a:rPr>
              <a:t>A single SENTINEL-1 satellite is potentially able to map the global landmasses in the Interferometric Wide swath mode </a:t>
            </a:r>
            <a:r>
              <a:rPr lang="en" sz="1600">
                <a:solidFill>
                  <a:srgbClr val="0070C0"/>
                </a:solidFill>
                <a:highlight>
                  <a:srgbClr val="FFFFFF"/>
                </a:highlight>
                <a:latin typeface="Roboto"/>
                <a:ea typeface="Roboto"/>
                <a:cs typeface="Roboto"/>
                <a:sym typeface="Roboto"/>
              </a:rPr>
              <a:t>once every 12 days</a:t>
            </a:r>
            <a:r>
              <a:rPr lang="en" sz="1600">
                <a:solidFill>
                  <a:srgbClr val="212529"/>
                </a:solidFill>
                <a:highlight>
                  <a:srgbClr val="FFFFFF"/>
                </a:highlight>
                <a:latin typeface="Roboto"/>
                <a:ea typeface="Roboto"/>
                <a:cs typeface="Roboto"/>
                <a:sym typeface="Roboto"/>
              </a:rPr>
              <a:t>, in a single pass (ascending or descending). The </a:t>
            </a:r>
            <a:r>
              <a:rPr lang="en" sz="1600">
                <a:solidFill>
                  <a:srgbClr val="980000"/>
                </a:solidFill>
                <a:highlight>
                  <a:srgbClr val="FFFFFF"/>
                </a:highlight>
                <a:latin typeface="Roboto"/>
                <a:ea typeface="Roboto"/>
                <a:cs typeface="Roboto"/>
                <a:sym typeface="Roboto"/>
              </a:rPr>
              <a:t>two-satellite constellation offers a 6 day exact repeat cycle</a:t>
            </a:r>
            <a:r>
              <a:rPr lang="en" sz="1600">
                <a:solidFill>
                  <a:srgbClr val="212529"/>
                </a:solidFill>
                <a:highlight>
                  <a:srgbClr val="FFFFFF"/>
                </a:highlight>
                <a:latin typeface="Roboto"/>
                <a:ea typeface="Roboto"/>
                <a:cs typeface="Roboto"/>
                <a:sym typeface="Roboto"/>
              </a:rPr>
              <a:t> at the equator. Since the orbit track spacing varies with latitude, the revisit rate is significantly greater at higher latitudes than at the equator.</a:t>
            </a:r>
            <a:endParaRPr sz="16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685800" y="223400"/>
            <a:ext cx="7772400" cy="35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t>Sentinel-1 Revisit</a:t>
            </a:r>
            <a:endParaRPr b="1" sz="3000"/>
          </a:p>
        </p:txBody>
      </p:sp>
      <p:pic>
        <p:nvPicPr>
          <p:cNvPr id="486" name="Google Shape;486;p82"/>
          <p:cNvPicPr preferRelativeResize="0"/>
          <p:nvPr/>
        </p:nvPicPr>
        <p:blipFill>
          <a:blip r:embed="rId3">
            <a:alphaModFix/>
          </a:blip>
          <a:stretch>
            <a:fillRect/>
          </a:stretch>
        </p:blipFill>
        <p:spPr>
          <a:xfrm>
            <a:off x="1638300" y="1114425"/>
            <a:ext cx="5867400" cy="3524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idx="1" type="body"/>
          </p:nvPr>
        </p:nvSpPr>
        <p:spPr>
          <a:xfrm>
            <a:off x="685800" y="969925"/>
            <a:ext cx="7772400" cy="4044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212529"/>
                </a:solidFill>
                <a:highlight>
                  <a:srgbClr val="FFFFFF"/>
                </a:highlight>
                <a:latin typeface="Roboto"/>
                <a:ea typeface="Roboto"/>
                <a:cs typeface="Roboto"/>
                <a:sym typeface="Roboto"/>
              </a:rPr>
              <a:t>Sentinel-1 operates in four exclusive acquisition modes:</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120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3">
                  <a:extLst>
                    <a:ext uri="{A12FA001-AC4F-418D-AE19-62706E023703}">
                      <ahyp:hlinkClr val="tx"/>
                    </a:ext>
                  </a:extLst>
                </a:hlinkClick>
              </a:rPr>
              <a:t>Stripmap (SM)</a:t>
            </a:r>
            <a:endParaRPr sz="1700">
              <a:solidFill>
                <a:srgbClr val="0098DB"/>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4">
                  <a:extLst>
                    <a:ext uri="{A12FA001-AC4F-418D-AE19-62706E023703}">
                      <ahyp:hlinkClr val="tx"/>
                    </a:ext>
                  </a:extLst>
                </a:hlinkClick>
              </a:rPr>
              <a:t>Interferometric Wide swath (IW)</a:t>
            </a:r>
            <a:endParaRPr sz="1700">
              <a:solidFill>
                <a:srgbClr val="0098DB"/>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5">
                  <a:extLst>
                    <a:ext uri="{A12FA001-AC4F-418D-AE19-62706E023703}">
                      <ahyp:hlinkClr val="tx"/>
                    </a:ext>
                  </a:extLst>
                </a:hlinkClick>
              </a:rPr>
              <a:t>Extra-Wide swath (EW)</a:t>
            </a:r>
            <a:endParaRPr sz="1700">
              <a:solidFill>
                <a:srgbClr val="0098DB"/>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6">
                  <a:extLst>
                    <a:ext uri="{A12FA001-AC4F-418D-AE19-62706E023703}">
                      <ahyp:hlinkClr val="tx"/>
                    </a:ext>
                  </a:extLst>
                </a:hlinkClick>
              </a:rPr>
              <a:t>Wave (WV)</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The Sentinel-1 C-band SAR instruments supports operation in single polarisation (HH or VV) and dual polarisation (HH+HV or VV+VH), </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Implemented through one transmit chain (switchable to H or V) and two parallel receive chains for H and V polarisation.</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SM, IW and EW products are available in single (HH or VV) or dual polarisation (HH+HV or VV+VH). WV is single polarisation only (HH or VV).</a:t>
            </a:r>
            <a:endParaRPr sz="17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700"/>
          </a:p>
        </p:txBody>
      </p:sp>
      <p:sp>
        <p:nvSpPr>
          <p:cNvPr id="492" name="Google Shape;492;p83"/>
          <p:cNvSpPr txBox="1"/>
          <p:nvPr>
            <p:ph type="title"/>
          </p:nvPr>
        </p:nvSpPr>
        <p:spPr>
          <a:xfrm>
            <a:off x="685800" y="190375"/>
            <a:ext cx="7772400" cy="566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t>Sentinel-1 Acquisition Mode</a:t>
            </a:r>
            <a:endParaRPr b="1" sz="3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685800" y="37975"/>
            <a:ext cx="7772400" cy="566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t>Acquisition Mode</a:t>
            </a:r>
            <a:endParaRPr b="1" sz="3000"/>
          </a:p>
        </p:txBody>
      </p:sp>
      <p:pic>
        <p:nvPicPr>
          <p:cNvPr id="498" name="Google Shape;498;p84"/>
          <p:cNvPicPr preferRelativeResize="0"/>
          <p:nvPr/>
        </p:nvPicPr>
        <p:blipFill>
          <a:blip r:embed="rId3">
            <a:alphaModFix/>
          </a:blip>
          <a:stretch>
            <a:fillRect/>
          </a:stretch>
        </p:blipFill>
        <p:spPr>
          <a:xfrm>
            <a:off x="1699550" y="604675"/>
            <a:ext cx="5234250" cy="45388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85"/>
          <p:cNvPicPr preferRelativeResize="0"/>
          <p:nvPr/>
        </p:nvPicPr>
        <p:blipFill>
          <a:blip r:embed="rId3">
            <a:alphaModFix/>
          </a:blip>
          <a:stretch>
            <a:fillRect/>
          </a:stretch>
        </p:blipFill>
        <p:spPr>
          <a:xfrm>
            <a:off x="2673675" y="799300"/>
            <a:ext cx="3676250" cy="4150701"/>
          </a:xfrm>
          <a:prstGeom prst="rect">
            <a:avLst/>
          </a:prstGeom>
          <a:noFill/>
          <a:ln>
            <a:noFill/>
          </a:ln>
        </p:spPr>
      </p:pic>
      <p:sp>
        <p:nvSpPr>
          <p:cNvPr id="504" name="Google Shape;504;p85"/>
          <p:cNvSpPr txBox="1"/>
          <p:nvPr/>
        </p:nvSpPr>
        <p:spPr>
          <a:xfrm>
            <a:off x="342900" y="0"/>
            <a:ext cx="8458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Calibri"/>
                <a:ea typeface="Calibri"/>
                <a:cs typeface="Calibri"/>
                <a:sym typeface="Calibri"/>
              </a:rPr>
              <a:t>Swath Coverage</a:t>
            </a:r>
            <a:endParaRPr b="1" sz="30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6"/>
          <p:cNvSpPr txBox="1"/>
          <p:nvPr>
            <p:ph type="title"/>
          </p:nvPr>
        </p:nvSpPr>
        <p:spPr>
          <a:xfrm>
            <a:off x="685800" y="457200"/>
            <a:ext cx="77724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solidFill>
                  <a:srgbClr val="0070C0"/>
                </a:solidFill>
              </a:rPr>
              <a:t>Sentinel-1 Spatial Resolution</a:t>
            </a:r>
            <a:endParaRPr b="1" sz="3000">
              <a:solidFill>
                <a:srgbClr val="0070C0"/>
              </a:solidFill>
            </a:endParaRPr>
          </a:p>
        </p:txBody>
      </p:sp>
      <p:sp>
        <p:nvSpPr>
          <p:cNvPr id="510" name="Google Shape;510;p86"/>
          <p:cNvSpPr txBox="1"/>
          <p:nvPr>
            <p:ph idx="1" type="body"/>
          </p:nvPr>
        </p:nvSpPr>
        <p:spPr>
          <a:xfrm>
            <a:off x="685800" y="1485900"/>
            <a:ext cx="7772400" cy="308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212529"/>
                </a:solidFill>
                <a:highlight>
                  <a:srgbClr val="FFFFFF"/>
                </a:highlight>
                <a:latin typeface="Roboto"/>
                <a:ea typeface="Roboto"/>
                <a:cs typeface="Roboto"/>
                <a:sym typeface="Roboto"/>
              </a:rPr>
              <a:t>Spatial resolutions depend on the </a:t>
            </a:r>
            <a:r>
              <a:rPr lang="en" sz="2000">
                <a:solidFill>
                  <a:srgbClr val="980000"/>
                </a:solidFill>
                <a:highlight>
                  <a:srgbClr val="FFFFFF"/>
                </a:highlight>
                <a:latin typeface="Roboto"/>
                <a:ea typeface="Roboto"/>
                <a:cs typeface="Roboto"/>
                <a:sym typeface="Roboto"/>
              </a:rPr>
              <a:t>acquisition mode</a:t>
            </a:r>
            <a:r>
              <a:rPr lang="en" sz="2000">
                <a:solidFill>
                  <a:srgbClr val="212529"/>
                </a:solidFill>
                <a:highlight>
                  <a:srgbClr val="FFFFFF"/>
                </a:highlight>
                <a:latin typeface="Roboto"/>
                <a:ea typeface="Roboto"/>
                <a:cs typeface="Roboto"/>
                <a:sym typeface="Roboto"/>
              </a:rPr>
              <a:t> and the </a:t>
            </a:r>
            <a:r>
              <a:rPr lang="en" sz="2000">
                <a:solidFill>
                  <a:srgbClr val="980000"/>
                </a:solidFill>
                <a:highlight>
                  <a:srgbClr val="FFFFFF"/>
                </a:highlight>
                <a:latin typeface="Roboto"/>
                <a:ea typeface="Roboto"/>
                <a:cs typeface="Roboto"/>
                <a:sym typeface="Roboto"/>
              </a:rPr>
              <a:t>level of processing</a:t>
            </a:r>
            <a:r>
              <a:rPr lang="en" sz="2000">
                <a:solidFill>
                  <a:srgbClr val="212529"/>
                </a:solidFill>
                <a:highlight>
                  <a:srgbClr val="FFFFFF"/>
                </a:highlight>
                <a:latin typeface="Roboto"/>
                <a:ea typeface="Roboto"/>
                <a:cs typeface="Roboto"/>
                <a:sym typeface="Roboto"/>
              </a:rPr>
              <a:t>.</a:t>
            </a:r>
            <a:endParaRPr sz="2000">
              <a:solidFill>
                <a:srgbClr val="212529"/>
              </a:solidFill>
              <a:highlight>
                <a:srgbClr val="FFFFFF"/>
              </a:highlight>
              <a:latin typeface="Roboto"/>
              <a:ea typeface="Roboto"/>
              <a:cs typeface="Roboto"/>
              <a:sym typeface="Roboto"/>
            </a:endParaRPr>
          </a:p>
          <a:p>
            <a:pPr indent="-355600" lvl="0" marL="457200" rtl="0" algn="l">
              <a:lnSpc>
                <a:spcPct val="115000"/>
              </a:lnSpc>
              <a:spcBef>
                <a:spcPts val="1200"/>
              </a:spcBef>
              <a:spcAft>
                <a:spcPts val="0"/>
              </a:spcAft>
              <a:buClr>
                <a:srgbClr val="212529"/>
              </a:buClr>
              <a:buSzPts val="2000"/>
              <a:buFont typeface="Roboto"/>
              <a:buChar char="●"/>
            </a:pPr>
            <a:r>
              <a:rPr lang="en" sz="2000">
                <a:solidFill>
                  <a:srgbClr val="0098DB"/>
                </a:solidFill>
                <a:highlight>
                  <a:srgbClr val="FFFFFF"/>
                </a:highlight>
                <a:uFill>
                  <a:noFill/>
                </a:uFill>
                <a:latin typeface="Roboto"/>
                <a:ea typeface="Roboto"/>
                <a:cs typeface="Roboto"/>
                <a:sym typeface="Roboto"/>
                <a:hlinkClick r:id="rId3">
                  <a:extLst>
                    <a:ext uri="{A12FA001-AC4F-418D-AE19-62706E023703}">
                      <ahyp:hlinkClr val="tx"/>
                    </a:ext>
                  </a:extLst>
                </a:hlinkClick>
              </a:rPr>
              <a:t>Level-1 SLC</a:t>
            </a:r>
            <a:endParaRPr sz="2000">
              <a:solidFill>
                <a:srgbClr val="0098DB"/>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212529"/>
              </a:buClr>
              <a:buSzPts val="2000"/>
              <a:buFont typeface="Roboto"/>
              <a:buChar char="●"/>
            </a:pPr>
            <a:r>
              <a:rPr lang="en" sz="2000">
                <a:solidFill>
                  <a:srgbClr val="0098DB"/>
                </a:solidFill>
                <a:highlight>
                  <a:srgbClr val="FFFFFF"/>
                </a:highlight>
                <a:uFill>
                  <a:noFill/>
                </a:uFill>
                <a:latin typeface="Roboto"/>
                <a:ea typeface="Roboto"/>
                <a:cs typeface="Roboto"/>
                <a:sym typeface="Roboto"/>
                <a:hlinkClick r:id="rId4">
                  <a:extLst>
                    <a:ext uri="{A12FA001-AC4F-418D-AE19-62706E023703}">
                      <ahyp:hlinkClr val="tx"/>
                    </a:ext>
                  </a:extLst>
                </a:hlinkClick>
              </a:rPr>
              <a:t>Level-1 GRD</a:t>
            </a:r>
            <a:endParaRPr sz="2000">
              <a:solidFill>
                <a:srgbClr val="0098DB"/>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212529"/>
              </a:buClr>
              <a:buSzPts val="2000"/>
              <a:buFont typeface="Roboto"/>
              <a:buChar char="●"/>
            </a:pPr>
            <a:r>
              <a:rPr lang="en" sz="2000">
                <a:solidFill>
                  <a:srgbClr val="0098DB"/>
                </a:solidFill>
                <a:highlight>
                  <a:srgbClr val="FFFFFF"/>
                </a:highlight>
                <a:uFill>
                  <a:noFill/>
                </a:uFill>
                <a:latin typeface="Roboto"/>
                <a:ea typeface="Roboto"/>
                <a:cs typeface="Roboto"/>
                <a:sym typeface="Roboto"/>
                <a:hlinkClick r:id="rId5">
                  <a:extLst>
                    <a:ext uri="{A12FA001-AC4F-418D-AE19-62706E023703}">
                      <ahyp:hlinkClr val="tx"/>
                    </a:ext>
                  </a:extLst>
                </a:hlinkClick>
              </a:rPr>
              <a:t>Level-2 OCN</a:t>
            </a:r>
            <a:r>
              <a:rPr lang="en" sz="2000">
                <a:solidFill>
                  <a:srgbClr val="212529"/>
                </a:solidFill>
                <a:highlight>
                  <a:srgbClr val="FFFFFF"/>
                </a:highlight>
                <a:latin typeface="Roboto"/>
                <a:ea typeface="Roboto"/>
                <a:cs typeface="Roboto"/>
                <a:sym typeface="Roboto"/>
              </a:rPr>
              <a:t>.</a:t>
            </a:r>
            <a:endParaRPr sz="20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type="title"/>
          </p:nvPr>
        </p:nvSpPr>
        <p:spPr>
          <a:xfrm>
            <a:off x="685800" y="255650"/>
            <a:ext cx="77724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highlight>
                  <a:srgbClr val="FFFFFF"/>
                </a:highlight>
                <a:latin typeface="Arial"/>
                <a:ea typeface="Arial"/>
                <a:cs typeface="Arial"/>
                <a:sym typeface="Arial"/>
              </a:rPr>
              <a:t>Level-1 Single Look Complex</a:t>
            </a:r>
            <a:endParaRPr b="1" sz="3000">
              <a:latin typeface="Arial"/>
              <a:ea typeface="Arial"/>
              <a:cs typeface="Arial"/>
              <a:sym typeface="Arial"/>
            </a:endParaRPr>
          </a:p>
        </p:txBody>
      </p:sp>
      <p:grpSp>
        <p:nvGrpSpPr>
          <p:cNvPr id="516" name="Google Shape;516;p87"/>
          <p:cNvGrpSpPr/>
          <p:nvPr/>
        </p:nvGrpSpPr>
        <p:grpSpPr>
          <a:xfrm>
            <a:off x="1792975" y="1040000"/>
            <a:ext cx="5558050" cy="4009825"/>
            <a:chOff x="1842775" y="1007750"/>
            <a:chExt cx="5558050" cy="4009825"/>
          </a:xfrm>
        </p:grpSpPr>
        <p:pic>
          <p:nvPicPr>
            <p:cNvPr id="517" name="Google Shape;517;p87"/>
            <p:cNvPicPr preferRelativeResize="0"/>
            <p:nvPr/>
          </p:nvPicPr>
          <p:blipFill>
            <a:blip r:embed="rId3">
              <a:alphaModFix/>
            </a:blip>
            <a:stretch>
              <a:fillRect/>
            </a:stretch>
          </p:blipFill>
          <p:spPr>
            <a:xfrm>
              <a:off x="1842775" y="1007750"/>
              <a:ext cx="5558050" cy="4009825"/>
            </a:xfrm>
            <a:prstGeom prst="rect">
              <a:avLst/>
            </a:prstGeom>
            <a:noFill/>
            <a:ln>
              <a:noFill/>
            </a:ln>
          </p:spPr>
        </p:pic>
        <p:sp>
          <p:nvSpPr>
            <p:cNvPr id="518" name="Google Shape;518;p87"/>
            <p:cNvSpPr/>
            <p:nvPr/>
          </p:nvSpPr>
          <p:spPr>
            <a:xfrm>
              <a:off x="2208975" y="2870050"/>
              <a:ext cx="4845300" cy="540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00">
                <a:solidFill>
                  <a:srgbClr val="126BBA"/>
                </a:solidFill>
              </a:rPr>
              <a:t>Active </a:t>
            </a:r>
            <a:r>
              <a:rPr b="1" lang="en" sz="3000">
                <a:solidFill>
                  <a:srgbClr val="126BBA"/>
                </a:solidFill>
              </a:rPr>
              <a:t>Microwave (Radar)</a:t>
            </a:r>
            <a:endParaRPr b="1" sz="3000">
              <a:solidFill>
                <a:srgbClr val="126BBA"/>
              </a:solidFill>
            </a:endParaRPr>
          </a:p>
        </p:txBody>
      </p:sp>
      <p:sp>
        <p:nvSpPr>
          <p:cNvPr id="183" name="Google Shape;183;p34"/>
          <p:cNvSpPr txBox="1"/>
          <p:nvPr>
            <p:ph idx="1" type="body"/>
          </p:nvPr>
        </p:nvSpPr>
        <p:spPr>
          <a:xfrm>
            <a:off x="311700" y="1152475"/>
            <a:ext cx="8520600" cy="3840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980000"/>
              </a:buClr>
              <a:buSzPts val="2800"/>
              <a:buChar char="●"/>
            </a:pPr>
            <a:r>
              <a:rPr lang="en" sz="2800">
                <a:solidFill>
                  <a:srgbClr val="980000"/>
                </a:solidFill>
                <a:highlight>
                  <a:srgbClr val="FFFFFF"/>
                </a:highlight>
              </a:rPr>
              <a:t>Satellite sensors actively emit microwaves toward the Earth's surface</a:t>
            </a:r>
            <a:r>
              <a:rPr lang="en" sz="2800">
                <a:solidFill>
                  <a:srgbClr val="000000"/>
                </a:solidFill>
                <a:highlight>
                  <a:srgbClr val="FFFFFF"/>
                </a:highlight>
              </a:rPr>
              <a:t>. These microwaves reflect off the surface and return to the sensors. This type of remote sensing is called active microwave.</a:t>
            </a:r>
            <a:endParaRPr sz="2800">
              <a:solidFill>
                <a:srgbClr val="000000"/>
              </a:solidFill>
              <a:highlight>
                <a:srgbClr val="FFFFFF"/>
              </a:highlight>
            </a:endParaRPr>
          </a:p>
          <a:p>
            <a:pPr indent="0" lvl="0" marL="457200" rtl="0" algn="l">
              <a:spcBef>
                <a:spcPts val="1200"/>
              </a:spcBef>
              <a:spcAft>
                <a:spcPts val="0"/>
              </a:spcAft>
              <a:buNone/>
            </a:pPr>
            <a:r>
              <a:rPr lang="en" sz="2800">
                <a:solidFill>
                  <a:srgbClr val="000000"/>
                </a:solidFill>
                <a:highlight>
                  <a:srgbClr val="FFFFFF"/>
                </a:highlight>
              </a:rPr>
              <a:t>														</a:t>
            </a:r>
            <a:r>
              <a:rPr lang="en" sz="2800">
                <a:solidFill>
                  <a:srgbClr val="980000"/>
                </a:solidFill>
                <a:highlight>
                  <a:srgbClr val="FFFFFF"/>
                </a:highlight>
              </a:rPr>
              <a:t>Contd..</a:t>
            </a:r>
            <a:endParaRPr sz="2800">
              <a:solidFill>
                <a:srgbClr val="980000"/>
              </a:solidFill>
              <a:highlight>
                <a:srgbClr val="FFFFFF"/>
              </a:highlight>
            </a:endParaRPr>
          </a:p>
          <a:p>
            <a:pPr indent="0" lvl="0" marL="0" rtl="0" algn="l">
              <a:spcBef>
                <a:spcPts val="1200"/>
              </a:spcBef>
              <a:spcAft>
                <a:spcPts val="1200"/>
              </a:spcAft>
              <a:buNone/>
            </a:pPr>
            <a:r>
              <a:t/>
            </a:r>
            <a:endParaRPr b="1" sz="2800">
              <a:solidFill>
                <a:srgbClr val="000000"/>
              </a:solidFill>
              <a:highlight>
                <a:srgbClr val="FFFFFF"/>
              </a:high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8"/>
          <p:cNvSpPr txBox="1"/>
          <p:nvPr>
            <p:ph idx="1" type="body"/>
          </p:nvPr>
        </p:nvSpPr>
        <p:spPr>
          <a:xfrm>
            <a:off x="685800" y="969925"/>
            <a:ext cx="7772400" cy="4044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212529"/>
                </a:solidFill>
                <a:highlight>
                  <a:srgbClr val="FFFFFF"/>
                </a:highlight>
                <a:latin typeface="Roboto"/>
                <a:ea typeface="Roboto"/>
                <a:cs typeface="Roboto"/>
                <a:sym typeface="Roboto"/>
              </a:rPr>
              <a:t>Sentinel-1 operates in four exclusive acquisition modes:</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120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3">
                  <a:extLst>
                    <a:ext uri="{A12FA001-AC4F-418D-AE19-62706E023703}">
                      <ahyp:hlinkClr val="tx"/>
                    </a:ext>
                  </a:extLst>
                </a:hlinkClick>
              </a:rPr>
              <a:t>Stripmap (SM)</a:t>
            </a:r>
            <a:endParaRPr sz="1700">
              <a:solidFill>
                <a:srgbClr val="0098DB"/>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4">
                  <a:extLst>
                    <a:ext uri="{A12FA001-AC4F-418D-AE19-62706E023703}">
                      <ahyp:hlinkClr val="tx"/>
                    </a:ext>
                  </a:extLst>
                </a:hlinkClick>
              </a:rPr>
              <a:t>Interferometric Wide swath (IW)</a:t>
            </a:r>
            <a:endParaRPr sz="1700">
              <a:solidFill>
                <a:srgbClr val="0098DB"/>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5">
                  <a:extLst>
                    <a:ext uri="{A12FA001-AC4F-418D-AE19-62706E023703}">
                      <ahyp:hlinkClr val="tx"/>
                    </a:ext>
                  </a:extLst>
                </a:hlinkClick>
              </a:rPr>
              <a:t>Extra-Wide swath (EW)</a:t>
            </a:r>
            <a:endParaRPr sz="1700">
              <a:solidFill>
                <a:srgbClr val="0098DB"/>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solidFill>
                  <a:srgbClr val="0098DB"/>
                </a:solidFill>
                <a:highlight>
                  <a:srgbClr val="FFFFFF"/>
                </a:highlight>
                <a:uFill>
                  <a:noFill/>
                </a:uFill>
                <a:latin typeface="Roboto"/>
                <a:ea typeface="Roboto"/>
                <a:cs typeface="Roboto"/>
                <a:sym typeface="Roboto"/>
                <a:hlinkClick r:id="rId6">
                  <a:extLst>
                    <a:ext uri="{A12FA001-AC4F-418D-AE19-62706E023703}">
                      <ahyp:hlinkClr val="tx"/>
                    </a:ext>
                  </a:extLst>
                </a:hlinkClick>
              </a:rPr>
              <a:t>Wave (WV)</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The Sentinel-1 C-band SAR instruments supports operation in single polarisation (HH or VV) and dual polarisation (HH+HV or VV+VH), </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Implemented through one transmit chain (switchable to H or V) and two parallel receive chains for H and V polarisation.</a:t>
            </a:r>
            <a:endParaRPr sz="1700">
              <a:solidFill>
                <a:srgbClr val="212529"/>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529"/>
              </a:buClr>
              <a:buSzPts val="1700"/>
              <a:buFont typeface="Roboto"/>
              <a:buChar char="❏"/>
            </a:pPr>
            <a:r>
              <a:rPr lang="en" sz="1700">
                <a:solidFill>
                  <a:srgbClr val="212529"/>
                </a:solidFill>
                <a:highlight>
                  <a:srgbClr val="FFFFFF"/>
                </a:highlight>
                <a:latin typeface="Roboto"/>
                <a:ea typeface="Roboto"/>
                <a:cs typeface="Roboto"/>
                <a:sym typeface="Roboto"/>
              </a:rPr>
              <a:t>SM, IW and EW products are available in single (HH or VV) or dual polarisation (HH+HV or VV+VH). WV is single polarisation only (HH or VV).</a:t>
            </a:r>
            <a:endParaRPr sz="17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700"/>
          </a:p>
        </p:txBody>
      </p:sp>
      <p:sp>
        <p:nvSpPr>
          <p:cNvPr id="524" name="Google Shape;524;p88"/>
          <p:cNvSpPr txBox="1"/>
          <p:nvPr>
            <p:ph type="title"/>
          </p:nvPr>
        </p:nvSpPr>
        <p:spPr>
          <a:xfrm>
            <a:off x="685800" y="190375"/>
            <a:ext cx="7772400" cy="566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t>Sentinel-1 Acquisition Mode</a:t>
            </a:r>
            <a:endParaRPr b="1" sz="3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9"/>
          <p:cNvSpPr txBox="1"/>
          <p:nvPr>
            <p:ph type="title"/>
          </p:nvPr>
        </p:nvSpPr>
        <p:spPr>
          <a:xfrm>
            <a:off x="685800" y="0"/>
            <a:ext cx="77724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000">
                <a:solidFill>
                  <a:srgbClr val="000000"/>
                </a:solidFill>
                <a:highlight>
                  <a:srgbClr val="FFFFFF"/>
                </a:highlight>
                <a:latin typeface="Arial"/>
                <a:ea typeface="Arial"/>
                <a:cs typeface="Arial"/>
                <a:sym typeface="Arial"/>
              </a:rPr>
              <a:t>Level-1 Ground Range Detection (GRD)</a:t>
            </a:r>
            <a:endParaRPr/>
          </a:p>
        </p:txBody>
      </p:sp>
      <p:grpSp>
        <p:nvGrpSpPr>
          <p:cNvPr id="530" name="Google Shape;530;p89"/>
          <p:cNvGrpSpPr/>
          <p:nvPr/>
        </p:nvGrpSpPr>
        <p:grpSpPr>
          <a:xfrm>
            <a:off x="2297650" y="588375"/>
            <a:ext cx="3974524" cy="4421425"/>
            <a:chOff x="2297650" y="588375"/>
            <a:chExt cx="3974524" cy="4421425"/>
          </a:xfrm>
        </p:grpSpPr>
        <p:pic>
          <p:nvPicPr>
            <p:cNvPr id="531" name="Google Shape;531;p89"/>
            <p:cNvPicPr preferRelativeResize="0"/>
            <p:nvPr/>
          </p:nvPicPr>
          <p:blipFill>
            <a:blip r:embed="rId3">
              <a:alphaModFix/>
            </a:blip>
            <a:stretch>
              <a:fillRect/>
            </a:stretch>
          </p:blipFill>
          <p:spPr>
            <a:xfrm>
              <a:off x="2297650" y="588375"/>
              <a:ext cx="3974524" cy="4421425"/>
            </a:xfrm>
            <a:prstGeom prst="rect">
              <a:avLst/>
            </a:prstGeom>
            <a:noFill/>
            <a:ln>
              <a:noFill/>
            </a:ln>
          </p:spPr>
        </p:pic>
        <p:sp>
          <p:nvSpPr>
            <p:cNvPr id="532" name="Google Shape;532;p89"/>
            <p:cNvSpPr/>
            <p:nvPr/>
          </p:nvSpPr>
          <p:spPr>
            <a:xfrm>
              <a:off x="2434700" y="2660425"/>
              <a:ext cx="3668100" cy="18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9"/>
            <p:cNvSpPr/>
            <p:nvPr/>
          </p:nvSpPr>
          <p:spPr>
            <a:xfrm>
              <a:off x="2434700" y="4199475"/>
              <a:ext cx="3724500" cy="18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type="title"/>
          </p:nvPr>
        </p:nvSpPr>
        <p:spPr>
          <a:xfrm>
            <a:off x="685800" y="457200"/>
            <a:ext cx="77724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000">
                <a:highlight>
                  <a:srgbClr val="FFFFFF"/>
                </a:highlight>
                <a:latin typeface="Arial"/>
                <a:ea typeface="Arial"/>
                <a:cs typeface="Arial"/>
                <a:sym typeface="Arial"/>
              </a:rPr>
              <a:t>Level-2 Ocean (OCN)</a:t>
            </a:r>
            <a:endParaRPr/>
          </a:p>
          <a:p>
            <a:pPr indent="0" lvl="0" marL="0" rtl="0" algn="ctr">
              <a:spcBef>
                <a:spcPts val="0"/>
              </a:spcBef>
              <a:spcAft>
                <a:spcPts val="0"/>
              </a:spcAft>
              <a:buNone/>
            </a:pPr>
            <a:r>
              <a:t/>
            </a:r>
            <a:endParaRPr/>
          </a:p>
        </p:txBody>
      </p:sp>
      <p:sp>
        <p:nvSpPr>
          <p:cNvPr id="539" name="Google Shape;539;p90"/>
          <p:cNvSpPr txBox="1"/>
          <p:nvPr>
            <p:ph idx="1" type="body"/>
          </p:nvPr>
        </p:nvSpPr>
        <p:spPr>
          <a:xfrm>
            <a:off x="718050" y="1727775"/>
            <a:ext cx="7772400" cy="30861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Clr>
                <a:srgbClr val="212529"/>
              </a:buClr>
              <a:buSzPts val="2000"/>
              <a:buChar char="●"/>
            </a:pPr>
            <a:r>
              <a:rPr lang="en" sz="2000">
                <a:solidFill>
                  <a:srgbClr val="212529"/>
                </a:solidFill>
                <a:highlight>
                  <a:srgbClr val="FFFFFF"/>
                </a:highlight>
                <a:latin typeface="Arial"/>
                <a:ea typeface="Arial"/>
                <a:cs typeface="Arial"/>
                <a:sym typeface="Arial"/>
              </a:rPr>
              <a:t>For Level-2 OCN products, the swell spectra (OSW) are provided at a spatial resolution of </a:t>
            </a:r>
            <a:r>
              <a:rPr lang="en" sz="2000">
                <a:solidFill>
                  <a:srgbClr val="0070C0"/>
                </a:solidFill>
                <a:highlight>
                  <a:srgbClr val="FFFFFF"/>
                </a:highlight>
                <a:latin typeface="Arial"/>
                <a:ea typeface="Arial"/>
                <a:cs typeface="Arial"/>
                <a:sym typeface="Arial"/>
              </a:rPr>
              <a:t>20 km by 20 km</a:t>
            </a:r>
            <a:endParaRPr sz="2000">
              <a:solidFill>
                <a:srgbClr val="0070C0"/>
              </a:solidFill>
              <a:highlight>
                <a:srgbClr val="FFFFFF"/>
              </a:highlight>
              <a:latin typeface="Arial"/>
              <a:ea typeface="Arial"/>
              <a:cs typeface="Arial"/>
              <a:sym typeface="Arial"/>
            </a:endParaRPr>
          </a:p>
          <a:p>
            <a:pPr indent="-355600" lvl="0" marL="457200" rtl="0" algn="l">
              <a:spcBef>
                <a:spcPts val="0"/>
              </a:spcBef>
              <a:spcAft>
                <a:spcPts val="0"/>
              </a:spcAft>
              <a:buClr>
                <a:srgbClr val="212529"/>
              </a:buClr>
              <a:buSzPts val="2000"/>
              <a:buChar char="●"/>
            </a:pPr>
            <a:r>
              <a:rPr lang="en" sz="2000">
                <a:solidFill>
                  <a:srgbClr val="212529"/>
                </a:solidFill>
                <a:highlight>
                  <a:srgbClr val="FFFFFF"/>
                </a:highlight>
                <a:latin typeface="Arial"/>
                <a:ea typeface="Arial"/>
                <a:cs typeface="Arial"/>
                <a:sym typeface="Arial"/>
              </a:rPr>
              <a:t>The wind fields (OWI) and surface radial velocity (RVL) components have a spatial resolution of </a:t>
            </a:r>
            <a:r>
              <a:rPr lang="en" sz="2000">
                <a:solidFill>
                  <a:srgbClr val="0070C0"/>
                </a:solidFill>
                <a:highlight>
                  <a:srgbClr val="FFFFFF"/>
                </a:highlight>
                <a:latin typeface="Arial"/>
                <a:ea typeface="Arial"/>
                <a:cs typeface="Arial"/>
                <a:sym typeface="Arial"/>
              </a:rPr>
              <a:t>1 km by 1 km</a:t>
            </a:r>
            <a:r>
              <a:rPr lang="en" sz="2000">
                <a:solidFill>
                  <a:srgbClr val="212529"/>
                </a:solidFill>
                <a:highlight>
                  <a:srgbClr val="FFFFFF"/>
                </a:highlight>
                <a:latin typeface="Arial"/>
                <a:ea typeface="Arial"/>
                <a:cs typeface="Arial"/>
                <a:sym typeface="Arial"/>
              </a:rPr>
              <a:t> (for SM/IW/EW)</a:t>
            </a:r>
            <a:endParaRPr sz="2000">
              <a:solidFill>
                <a:srgbClr val="212529"/>
              </a:solidFill>
              <a:highlight>
                <a:srgbClr val="FFFFFF"/>
              </a:highlight>
              <a:latin typeface="Arial"/>
              <a:ea typeface="Arial"/>
              <a:cs typeface="Arial"/>
              <a:sym typeface="Arial"/>
            </a:endParaRPr>
          </a:p>
          <a:p>
            <a:pPr indent="-355600" lvl="0" marL="457200" rtl="0" algn="l">
              <a:spcBef>
                <a:spcPts val="0"/>
              </a:spcBef>
              <a:spcAft>
                <a:spcPts val="0"/>
              </a:spcAft>
              <a:buClr>
                <a:srgbClr val="212529"/>
              </a:buClr>
              <a:buSzPts val="2000"/>
              <a:buChar char="●"/>
            </a:pPr>
            <a:r>
              <a:rPr lang="en" sz="2000">
                <a:solidFill>
                  <a:srgbClr val="212529"/>
                </a:solidFill>
                <a:highlight>
                  <a:srgbClr val="FFFFFF"/>
                </a:highlight>
                <a:latin typeface="Arial"/>
                <a:ea typeface="Arial"/>
                <a:cs typeface="Arial"/>
                <a:sym typeface="Arial"/>
              </a:rPr>
              <a:t>For WV, the results are average on the </a:t>
            </a:r>
            <a:r>
              <a:rPr lang="en" sz="2000">
                <a:solidFill>
                  <a:srgbClr val="0070C0"/>
                </a:solidFill>
                <a:highlight>
                  <a:srgbClr val="FFFFFF"/>
                </a:highlight>
                <a:latin typeface="Arial"/>
                <a:ea typeface="Arial"/>
                <a:cs typeface="Arial"/>
                <a:sym typeface="Arial"/>
              </a:rPr>
              <a:t>20x20km grid</a:t>
            </a:r>
            <a:r>
              <a:rPr lang="en" sz="2000">
                <a:solidFill>
                  <a:srgbClr val="212529"/>
                </a:solidFill>
                <a:highlight>
                  <a:srgbClr val="FFFFFF"/>
                </a:highlight>
                <a:latin typeface="Arial"/>
                <a:ea typeface="Arial"/>
                <a:cs typeface="Arial"/>
                <a:sym typeface="Arial"/>
              </a:rPr>
              <a:t>, giving only 1 value by vignette</a:t>
            </a:r>
            <a:r>
              <a:rPr lang="en" sz="2000">
                <a:solidFill>
                  <a:srgbClr val="212529"/>
                </a:solidFill>
                <a:highlight>
                  <a:srgbClr val="FFFFFF"/>
                </a:highlight>
                <a:latin typeface="Arial"/>
                <a:ea typeface="Arial"/>
                <a:cs typeface="Arial"/>
                <a:sym typeface="Arial"/>
              </a:rPr>
              <a:t>s</a:t>
            </a:r>
            <a:endParaRPr sz="20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1"/>
          <p:cNvSpPr txBox="1"/>
          <p:nvPr>
            <p:ph type="title"/>
          </p:nvPr>
        </p:nvSpPr>
        <p:spPr>
          <a:xfrm>
            <a:off x="758375" y="-42650"/>
            <a:ext cx="7772400" cy="857400"/>
          </a:xfrm>
          <a:prstGeom prst="rect">
            <a:avLst/>
          </a:prstGeom>
        </p:spPr>
        <p:txBody>
          <a:bodyPr anchorCtr="0" anchor="ctr" bIns="45700" lIns="91425" spcFirstLastPara="1" rIns="91425" wrap="square" tIns="45700">
            <a:noAutofit/>
          </a:bodyPr>
          <a:lstStyle/>
          <a:p>
            <a:pPr indent="0" lvl="0" marL="0" rtl="0" algn="ctr">
              <a:lnSpc>
                <a:spcPct val="120000"/>
              </a:lnSpc>
              <a:spcBef>
                <a:spcPts val="0"/>
              </a:spcBef>
              <a:spcAft>
                <a:spcPts val="400"/>
              </a:spcAft>
              <a:buClr>
                <a:schemeClr val="dk1"/>
              </a:buClr>
              <a:buSzPts val="1100"/>
              <a:buFont typeface="Arial"/>
              <a:buNone/>
            </a:pPr>
            <a:r>
              <a:rPr b="1" lang="en" sz="3000">
                <a:solidFill>
                  <a:srgbClr val="212529"/>
                </a:solidFill>
                <a:highlight>
                  <a:srgbClr val="FFFFFF"/>
                </a:highlight>
                <a:latin typeface="Arial"/>
                <a:ea typeface="Arial"/>
                <a:cs typeface="Arial"/>
                <a:sym typeface="Arial"/>
              </a:rPr>
              <a:t>Use of Sentinel-1 in </a:t>
            </a:r>
            <a:r>
              <a:rPr b="1" lang="en" sz="3000">
                <a:solidFill>
                  <a:srgbClr val="212529"/>
                </a:solidFill>
                <a:highlight>
                  <a:srgbClr val="FFFFFF"/>
                </a:highlight>
                <a:latin typeface="Arial"/>
                <a:ea typeface="Arial"/>
                <a:cs typeface="Arial"/>
                <a:sym typeface="Arial"/>
              </a:rPr>
              <a:t>Agriculture</a:t>
            </a:r>
            <a:endParaRPr b="1" sz="3000"/>
          </a:p>
        </p:txBody>
      </p:sp>
      <p:sp>
        <p:nvSpPr>
          <p:cNvPr id="545" name="Google Shape;545;p91"/>
          <p:cNvSpPr txBox="1"/>
          <p:nvPr>
            <p:ph idx="1" type="body"/>
          </p:nvPr>
        </p:nvSpPr>
        <p:spPr>
          <a:xfrm>
            <a:off x="685800" y="742475"/>
            <a:ext cx="7772400" cy="4321200"/>
          </a:xfrm>
          <a:prstGeom prst="rect">
            <a:avLst/>
          </a:prstGeom>
        </p:spPr>
        <p:txBody>
          <a:bodyPr anchorCtr="0" anchor="t" bIns="45700" lIns="91425" spcFirstLastPara="1" rIns="91425" wrap="square" tIns="45700">
            <a:noAutofit/>
          </a:bodyPr>
          <a:lstStyle/>
          <a:p>
            <a:pPr indent="-349250" lvl="0" marL="457200" rtl="0" algn="just">
              <a:lnSpc>
                <a:spcPct val="115000"/>
              </a:lnSpc>
              <a:spcBef>
                <a:spcPts val="0"/>
              </a:spcBef>
              <a:spcAft>
                <a:spcPts val="0"/>
              </a:spcAft>
              <a:buSzPts val="1900"/>
              <a:buFont typeface="Arial"/>
              <a:buChar char="●"/>
            </a:pPr>
            <a:r>
              <a:rPr lang="en" sz="1900">
                <a:solidFill>
                  <a:srgbClr val="0070C0"/>
                </a:solidFill>
                <a:highlight>
                  <a:srgbClr val="FFFFFF"/>
                </a:highlight>
                <a:latin typeface="Arial"/>
                <a:ea typeface="Arial"/>
                <a:cs typeface="Arial"/>
                <a:sym typeface="Arial"/>
              </a:rPr>
              <a:t>Monitoring of crop conditions, soil properties and mapping tillage activities, help to assess land use, predict harvests, monitor seasonal changes</a:t>
            </a:r>
            <a:r>
              <a:rPr lang="en" sz="1900">
                <a:solidFill>
                  <a:srgbClr val="212529"/>
                </a:solidFill>
                <a:highlight>
                  <a:srgbClr val="FFFFFF"/>
                </a:highlight>
                <a:latin typeface="Arial"/>
                <a:ea typeface="Arial"/>
                <a:cs typeface="Arial"/>
                <a:sym typeface="Arial"/>
              </a:rPr>
              <a:t> and </a:t>
            </a:r>
            <a:r>
              <a:rPr lang="en" sz="1900">
                <a:solidFill>
                  <a:srgbClr val="980000"/>
                </a:solidFill>
                <a:highlight>
                  <a:srgbClr val="FFFFFF"/>
                </a:highlight>
                <a:latin typeface="Arial"/>
                <a:ea typeface="Arial"/>
                <a:cs typeface="Arial"/>
                <a:sym typeface="Arial"/>
              </a:rPr>
              <a:t>assist in implementing policy for sustainable development.</a:t>
            </a:r>
            <a:r>
              <a:rPr lang="en" sz="1900">
                <a:solidFill>
                  <a:srgbClr val="212529"/>
                </a:solidFill>
                <a:highlight>
                  <a:srgbClr val="FFFFFF"/>
                </a:highlight>
                <a:latin typeface="Arial"/>
                <a:ea typeface="Arial"/>
                <a:cs typeface="Arial"/>
                <a:sym typeface="Arial"/>
              </a:rPr>
              <a:t> </a:t>
            </a:r>
            <a:endParaRPr sz="1900">
              <a:solidFill>
                <a:srgbClr val="212529"/>
              </a:solidFill>
              <a:highlight>
                <a:srgbClr val="FFFFFF"/>
              </a:highlight>
              <a:latin typeface="Arial"/>
              <a:ea typeface="Arial"/>
              <a:cs typeface="Arial"/>
              <a:sym typeface="Arial"/>
            </a:endParaRPr>
          </a:p>
          <a:p>
            <a:pPr indent="-349250" lvl="0" marL="457200" rtl="0" algn="just">
              <a:lnSpc>
                <a:spcPct val="115000"/>
              </a:lnSpc>
              <a:spcBef>
                <a:spcPts val="0"/>
              </a:spcBef>
              <a:spcAft>
                <a:spcPts val="0"/>
              </a:spcAft>
              <a:buSzPts val="1900"/>
              <a:buFont typeface="Arial"/>
              <a:buChar char="●"/>
            </a:pPr>
            <a:r>
              <a:rPr lang="en" sz="1900">
                <a:solidFill>
                  <a:srgbClr val="212529"/>
                </a:solidFill>
                <a:highlight>
                  <a:srgbClr val="FFFFFF"/>
                </a:highlight>
                <a:latin typeface="Arial"/>
                <a:ea typeface="Arial"/>
                <a:cs typeface="Arial"/>
                <a:sym typeface="Arial"/>
              </a:rPr>
              <a:t>Sentinel-1 can also be used for </a:t>
            </a:r>
            <a:r>
              <a:rPr lang="en" sz="1900">
                <a:solidFill>
                  <a:srgbClr val="0070C0"/>
                </a:solidFill>
                <a:highlight>
                  <a:srgbClr val="FFFFFF"/>
                </a:highlight>
                <a:latin typeface="Arial"/>
                <a:ea typeface="Arial"/>
                <a:cs typeface="Arial"/>
                <a:sym typeface="Arial"/>
              </a:rPr>
              <a:t>monitoring the changes of agricultural production</a:t>
            </a:r>
            <a:r>
              <a:rPr lang="en" sz="1900">
                <a:solidFill>
                  <a:srgbClr val="212529"/>
                </a:solidFill>
                <a:highlight>
                  <a:srgbClr val="FFFFFF"/>
                </a:highlight>
                <a:latin typeface="Arial"/>
                <a:ea typeface="Arial"/>
                <a:cs typeface="Arial"/>
                <a:sym typeface="Arial"/>
              </a:rPr>
              <a:t> and productivity of pastures caused by drought and </a:t>
            </a:r>
            <a:r>
              <a:rPr lang="en" sz="1900">
                <a:solidFill>
                  <a:srgbClr val="980000"/>
                </a:solidFill>
                <a:highlight>
                  <a:srgbClr val="FFFFFF"/>
                </a:highlight>
                <a:latin typeface="Arial"/>
                <a:ea typeface="Arial"/>
                <a:cs typeface="Arial"/>
                <a:sym typeface="Arial"/>
              </a:rPr>
              <a:t>monitoring the decline of land productivity</a:t>
            </a:r>
            <a:r>
              <a:rPr lang="en" sz="1900">
                <a:solidFill>
                  <a:srgbClr val="212529"/>
                </a:solidFill>
                <a:highlight>
                  <a:srgbClr val="FFFFFF"/>
                </a:highlight>
                <a:latin typeface="Arial"/>
                <a:ea typeface="Arial"/>
                <a:cs typeface="Arial"/>
                <a:sym typeface="Arial"/>
              </a:rPr>
              <a:t> and </a:t>
            </a:r>
            <a:r>
              <a:rPr lang="en" sz="1900">
                <a:solidFill>
                  <a:srgbClr val="0070C0"/>
                </a:solidFill>
                <a:highlight>
                  <a:srgbClr val="FFFFFF"/>
                </a:highlight>
                <a:latin typeface="Arial"/>
                <a:ea typeface="Arial"/>
                <a:cs typeface="Arial"/>
                <a:sym typeface="Arial"/>
              </a:rPr>
              <a:t>soil degradation</a:t>
            </a:r>
            <a:r>
              <a:rPr lang="en" sz="1900">
                <a:solidFill>
                  <a:srgbClr val="212529"/>
                </a:solidFill>
                <a:highlight>
                  <a:srgbClr val="FFFFFF"/>
                </a:highlight>
                <a:latin typeface="Arial"/>
                <a:ea typeface="Arial"/>
                <a:cs typeface="Arial"/>
                <a:sym typeface="Arial"/>
              </a:rPr>
              <a:t> due to excessive cultivation and pasturage and improper irrigation.</a:t>
            </a:r>
            <a:endParaRPr sz="1900">
              <a:solidFill>
                <a:srgbClr val="212529"/>
              </a:solidFill>
              <a:highlight>
                <a:srgbClr val="FFFFFF"/>
              </a:highlight>
              <a:latin typeface="Arial"/>
              <a:ea typeface="Arial"/>
              <a:cs typeface="Arial"/>
              <a:sym typeface="Arial"/>
            </a:endParaRPr>
          </a:p>
          <a:p>
            <a:pPr indent="-349250" lvl="0" marL="457200" rtl="0" algn="just">
              <a:lnSpc>
                <a:spcPct val="115000"/>
              </a:lnSpc>
              <a:spcBef>
                <a:spcPts val="0"/>
              </a:spcBef>
              <a:spcAft>
                <a:spcPts val="0"/>
              </a:spcAft>
              <a:buSzPts val="1900"/>
              <a:buFont typeface="Arial"/>
              <a:buChar char="●"/>
            </a:pPr>
            <a:r>
              <a:rPr lang="en" sz="1900">
                <a:solidFill>
                  <a:srgbClr val="212529"/>
                </a:solidFill>
                <a:highlight>
                  <a:srgbClr val="FFFFFF"/>
                </a:highlight>
                <a:latin typeface="Arial"/>
                <a:ea typeface="Arial"/>
                <a:cs typeface="Arial"/>
                <a:sym typeface="Arial"/>
              </a:rPr>
              <a:t>Agricultural maps enable provision of independent and objective estimates of the </a:t>
            </a:r>
            <a:r>
              <a:rPr lang="en" sz="1900">
                <a:solidFill>
                  <a:srgbClr val="980000"/>
                </a:solidFill>
                <a:highlight>
                  <a:srgbClr val="FFFFFF"/>
                </a:highlight>
                <a:latin typeface="Arial"/>
                <a:ea typeface="Arial"/>
                <a:cs typeface="Arial"/>
                <a:sym typeface="Arial"/>
              </a:rPr>
              <a:t>extent of cultivation</a:t>
            </a:r>
            <a:r>
              <a:rPr lang="en" sz="1900">
                <a:solidFill>
                  <a:srgbClr val="212529"/>
                </a:solidFill>
                <a:highlight>
                  <a:srgbClr val="FFFFFF"/>
                </a:highlight>
                <a:latin typeface="Arial"/>
                <a:ea typeface="Arial"/>
                <a:cs typeface="Arial"/>
                <a:sym typeface="Arial"/>
              </a:rPr>
              <a:t> in a given country or growing season, which can be used to support efforts to ensure food security in vulnerable areas.</a:t>
            </a:r>
            <a:endParaRPr sz="1900">
              <a:solidFill>
                <a:srgbClr val="212529"/>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1900">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2"/>
          <p:cNvSpPr txBox="1"/>
          <p:nvPr>
            <p:ph type="title"/>
          </p:nvPr>
        </p:nvSpPr>
        <p:spPr>
          <a:xfrm>
            <a:off x="386975" y="37975"/>
            <a:ext cx="8537400" cy="57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000">
                <a:solidFill>
                  <a:srgbClr val="000000"/>
                </a:solidFill>
                <a:highlight>
                  <a:srgbClr val="FFFFFF"/>
                </a:highlight>
                <a:latin typeface="Arial"/>
                <a:ea typeface="Arial"/>
                <a:cs typeface="Arial"/>
                <a:sym typeface="Arial"/>
              </a:rPr>
              <a:t>Mapping of Applications to Sentinel-1 Modes</a:t>
            </a:r>
            <a:endParaRPr b="1" sz="3000">
              <a:solidFill>
                <a:srgbClr val="000000"/>
              </a:solidFill>
            </a:endParaRPr>
          </a:p>
        </p:txBody>
      </p:sp>
      <p:grpSp>
        <p:nvGrpSpPr>
          <p:cNvPr id="551" name="Google Shape;551;p92"/>
          <p:cNvGrpSpPr/>
          <p:nvPr/>
        </p:nvGrpSpPr>
        <p:grpSpPr>
          <a:xfrm>
            <a:off x="2332850" y="612775"/>
            <a:ext cx="3867150" cy="4476750"/>
            <a:chOff x="2485250" y="612775"/>
            <a:chExt cx="3867150" cy="4476750"/>
          </a:xfrm>
        </p:grpSpPr>
        <p:pic>
          <p:nvPicPr>
            <p:cNvPr id="552" name="Google Shape;552;p92"/>
            <p:cNvPicPr preferRelativeResize="0"/>
            <p:nvPr/>
          </p:nvPicPr>
          <p:blipFill>
            <a:blip r:embed="rId3">
              <a:alphaModFix/>
            </a:blip>
            <a:stretch>
              <a:fillRect/>
            </a:stretch>
          </p:blipFill>
          <p:spPr>
            <a:xfrm>
              <a:off x="2485250" y="612775"/>
              <a:ext cx="3867150" cy="4476750"/>
            </a:xfrm>
            <a:prstGeom prst="rect">
              <a:avLst/>
            </a:prstGeom>
            <a:noFill/>
            <a:ln>
              <a:noFill/>
            </a:ln>
          </p:spPr>
        </p:pic>
        <p:sp>
          <p:nvSpPr>
            <p:cNvPr id="553" name="Google Shape;553;p92"/>
            <p:cNvSpPr/>
            <p:nvPr/>
          </p:nvSpPr>
          <p:spPr>
            <a:xfrm>
              <a:off x="2604000" y="3402150"/>
              <a:ext cx="3498900" cy="24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393125" y="72775"/>
            <a:ext cx="8520600" cy="92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26BBA"/>
                </a:solidFill>
              </a:rPr>
              <a:t>An Example: </a:t>
            </a:r>
            <a:r>
              <a:rPr b="1" lang="en" sz="3000">
                <a:solidFill>
                  <a:srgbClr val="126BBA"/>
                </a:solidFill>
              </a:rPr>
              <a:t>Microwave Spectrum Used in Corn Yield Estimation</a:t>
            </a:r>
            <a:endParaRPr b="1" sz="3000">
              <a:solidFill>
                <a:srgbClr val="126BBA"/>
              </a:solidFill>
            </a:endParaRPr>
          </a:p>
        </p:txBody>
      </p:sp>
      <p:pic>
        <p:nvPicPr>
          <p:cNvPr id="559" name="Google Shape;559;p93"/>
          <p:cNvPicPr preferRelativeResize="0"/>
          <p:nvPr/>
        </p:nvPicPr>
        <p:blipFill>
          <a:blip r:embed="rId3">
            <a:alphaModFix/>
          </a:blip>
          <a:stretch>
            <a:fillRect/>
          </a:stretch>
        </p:blipFill>
        <p:spPr>
          <a:xfrm>
            <a:off x="1395725" y="1437900"/>
            <a:ext cx="6231526" cy="350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311700" y="1279850"/>
            <a:ext cx="8520600" cy="34566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chemeClr val="dk1"/>
              </a:buClr>
              <a:buSzPts val="2100"/>
              <a:buChar char="●"/>
            </a:pPr>
            <a:r>
              <a:rPr lang="en" sz="2100">
                <a:solidFill>
                  <a:schemeClr val="dk1"/>
                </a:solidFill>
              </a:rPr>
              <a:t>Active microwave sensors  provide  their  </a:t>
            </a:r>
            <a:r>
              <a:rPr lang="en" sz="2100">
                <a:solidFill>
                  <a:srgbClr val="980000"/>
                </a:solidFill>
              </a:rPr>
              <a:t>own  source  of  microwave  radiation</a:t>
            </a:r>
            <a:r>
              <a:rPr lang="en" sz="2100">
                <a:solidFill>
                  <a:schemeClr val="dk1"/>
                </a:solidFill>
              </a:rPr>
              <a:t>  to  illuminate  the  target</a:t>
            </a:r>
            <a:endParaRPr sz="2100">
              <a:solidFill>
                <a:schemeClr val="dk1"/>
              </a:solidFill>
            </a:endParaRPr>
          </a:p>
          <a:p>
            <a:pPr indent="-361950" lvl="0" marL="457200" rtl="0" algn="l">
              <a:lnSpc>
                <a:spcPct val="90000"/>
              </a:lnSpc>
              <a:spcBef>
                <a:spcPts val="800"/>
              </a:spcBef>
              <a:spcAft>
                <a:spcPts val="0"/>
              </a:spcAft>
              <a:buClr>
                <a:schemeClr val="dk1"/>
              </a:buClr>
              <a:buSzPts val="2100"/>
              <a:buChar char="●"/>
            </a:pPr>
            <a:r>
              <a:rPr lang="en" sz="2100">
                <a:solidFill>
                  <a:srgbClr val="000000"/>
                </a:solidFill>
              </a:rPr>
              <a:t>Active</a:t>
            </a:r>
            <a:r>
              <a:rPr lang="en" sz="2100">
                <a:solidFill>
                  <a:srgbClr val="000000"/>
                </a:solidFill>
              </a:rPr>
              <a:t> microwave sensors operate in the </a:t>
            </a:r>
            <a:r>
              <a:rPr lang="en" sz="2100">
                <a:solidFill>
                  <a:srgbClr val="0070C0"/>
                </a:solidFill>
              </a:rPr>
              <a:t>1 mm-25 cm </a:t>
            </a:r>
            <a:r>
              <a:rPr lang="en" sz="2100">
                <a:solidFill>
                  <a:srgbClr val="000000"/>
                </a:solidFill>
              </a:rPr>
              <a:t>wavelengths</a:t>
            </a:r>
            <a:endParaRPr sz="2100">
              <a:solidFill>
                <a:srgbClr val="000000"/>
              </a:solidFill>
            </a:endParaRPr>
          </a:p>
          <a:p>
            <a:pPr indent="0" lvl="0" marL="0" rtl="0" algn="just">
              <a:spcBef>
                <a:spcPts val="0"/>
              </a:spcBef>
              <a:spcAft>
                <a:spcPts val="0"/>
              </a:spcAft>
              <a:buNone/>
            </a:pPr>
            <a:r>
              <a:t/>
            </a:r>
            <a:endParaRPr sz="2100">
              <a:solidFill>
                <a:schemeClr val="dk1"/>
              </a:solidFill>
            </a:endParaRPr>
          </a:p>
          <a:p>
            <a:pPr indent="0" lvl="0" marL="0" rtl="0" algn="just">
              <a:spcBef>
                <a:spcPts val="1200"/>
              </a:spcBef>
              <a:spcAft>
                <a:spcPts val="0"/>
              </a:spcAft>
              <a:buNone/>
            </a:pPr>
            <a:r>
              <a:rPr lang="en" sz="2100">
                <a:solidFill>
                  <a:schemeClr val="dk1"/>
                </a:solidFill>
              </a:rPr>
              <a:t>      Active  microwave  sensors  are  divided  into  two  classes:</a:t>
            </a:r>
            <a:endParaRPr sz="2100">
              <a:solidFill>
                <a:schemeClr val="dk1"/>
              </a:solidFill>
            </a:endParaRPr>
          </a:p>
          <a:p>
            <a:pPr indent="-361950" lvl="1" marL="914400" rtl="0" algn="just">
              <a:spcBef>
                <a:spcPts val="1200"/>
              </a:spcBef>
              <a:spcAft>
                <a:spcPts val="0"/>
              </a:spcAft>
              <a:buClr>
                <a:schemeClr val="dk1"/>
              </a:buClr>
              <a:buSzPts val="2100"/>
              <a:buChar char="○"/>
            </a:pPr>
            <a:r>
              <a:rPr lang="en" sz="2100">
                <a:solidFill>
                  <a:srgbClr val="980000"/>
                </a:solidFill>
              </a:rPr>
              <a:t>Imaging </a:t>
            </a:r>
            <a:r>
              <a:rPr lang="en" sz="2100">
                <a:solidFill>
                  <a:schemeClr val="dk1"/>
                </a:solidFill>
              </a:rPr>
              <a:t> and  </a:t>
            </a:r>
            <a:endParaRPr sz="2100">
              <a:solidFill>
                <a:schemeClr val="dk1"/>
              </a:solidFill>
            </a:endParaRPr>
          </a:p>
          <a:p>
            <a:pPr indent="-361950" lvl="1" marL="914400" rtl="0" algn="just">
              <a:spcBef>
                <a:spcPts val="0"/>
              </a:spcBef>
              <a:spcAft>
                <a:spcPts val="0"/>
              </a:spcAft>
              <a:buClr>
                <a:schemeClr val="dk1"/>
              </a:buClr>
              <a:buSzPts val="2100"/>
              <a:buChar char="○"/>
            </a:pPr>
            <a:r>
              <a:rPr lang="en" sz="2100">
                <a:solidFill>
                  <a:srgbClr val="126BBA"/>
                </a:solidFill>
              </a:rPr>
              <a:t>Non-imaging</a:t>
            </a:r>
            <a:endParaRPr sz="2100">
              <a:solidFill>
                <a:srgbClr val="000000"/>
              </a:solidFill>
            </a:endParaRPr>
          </a:p>
        </p:txBody>
      </p:sp>
      <p:sp>
        <p:nvSpPr>
          <p:cNvPr id="189" name="Google Shape;189;p35"/>
          <p:cNvSpPr txBox="1"/>
          <p:nvPr>
            <p:ph type="title"/>
          </p:nvPr>
        </p:nvSpPr>
        <p:spPr>
          <a:xfrm>
            <a:off x="311700" y="267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00">
                <a:solidFill>
                  <a:srgbClr val="126BBA"/>
                </a:solidFill>
              </a:rPr>
              <a:t>Active Microwave </a:t>
            </a:r>
            <a:endParaRPr b="1" sz="3000">
              <a:solidFill>
                <a:srgbClr val="126BB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215250" y="1119125"/>
            <a:ext cx="8520600" cy="38637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 sz="2000">
                <a:solidFill>
                  <a:schemeClr val="dk1"/>
                </a:solidFill>
              </a:rPr>
              <a:t>Among  </a:t>
            </a:r>
            <a:r>
              <a:rPr lang="en" sz="2000">
                <a:solidFill>
                  <a:srgbClr val="980000"/>
                </a:solidFill>
              </a:rPr>
              <a:t>imaging </a:t>
            </a:r>
            <a:r>
              <a:rPr lang="en" sz="2000">
                <a:solidFill>
                  <a:schemeClr val="dk1"/>
                </a:solidFill>
              </a:rPr>
              <a:t> sensors,  </a:t>
            </a:r>
            <a:r>
              <a:rPr lang="en" sz="2000">
                <a:solidFill>
                  <a:srgbClr val="980000"/>
                </a:solidFill>
              </a:rPr>
              <a:t>RADAR</a:t>
            </a:r>
            <a:r>
              <a:rPr lang="en" sz="2000">
                <a:solidFill>
                  <a:schemeClr val="dk1"/>
                </a:solidFill>
              </a:rPr>
              <a:t>,  an  acronym  for  </a:t>
            </a:r>
            <a:r>
              <a:rPr b="1" lang="en" sz="2000">
                <a:solidFill>
                  <a:schemeClr val="dk1"/>
                </a:solidFill>
              </a:rPr>
              <a:t>RA</a:t>
            </a:r>
            <a:r>
              <a:rPr lang="en" sz="2000">
                <a:solidFill>
                  <a:schemeClr val="dk1"/>
                </a:solidFill>
              </a:rPr>
              <a:t>dio  </a:t>
            </a:r>
            <a:r>
              <a:rPr b="1" lang="en" sz="2000">
                <a:solidFill>
                  <a:schemeClr val="dk1"/>
                </a:solidFill>
              </a:rPr>
              <a:t>D</a:t>
            </a:r>
            <a:r>
              <a:rPr lang="en" sz="2000">
                <a:solidFill>
                  <a:schemeClr val="dk1"/>
                </a:solidFill>
              </a:rPr>
              <a:t>etection  </a:t>
            </a:r>
            <a:r>
              <a:rPr b="1" lang="en" sz="2000">
                <a:solidFill>
                  <a:schemeClr val="dk1"/>
                </a:solidFill>
              </a:rPr>
              <a:t>A</a:t>
            </a:r>
            <a:r>
              <a:rPr lang="en" sz="2000">
                <a:solidFill>
                  <a:schemeClr val="dk1"/>
                </a:solidFill>
              </a:rPr>
              <a:t>nd Ranging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The radar   system   </a:t>
            </a:r>
            <a:r>
              <a:rPr lang="en" sz="2000">
                <a:solidFill>
                  <a:srgbClr val="980000"/>
                </a:solidFill>
              </a:rPr>
              <a:t>transmits   a microwave  signal</a:t>
            </a:r>
            <a:r>
              <a:rPr lang="en" sz="2000">
                <a:solidFill>
                  <a:schemeClr val="dk1"/>
                </a:solidFill>
              </a:rPr>
              <a:t>  directing  towards  the  region  of  interest (ROI)  and  </a:t>
            </a:r>
            <a:r>
              <a:rPr lang="en" sz="2000">
                <a:solidFill>
                  <a:srgbClr val="980000"/>
                </a:solidFill>
              </a:rPr>
              <a:t>detects  the  signal backscattered</a:t>
            </a:r>
            <a:r>
              <a:rPr lang="en" sz="2000">
                <a:solidFill>
                  <a:schemeClr val="dk1"/>
                </a:solidFill>
              </a:rPr>
              <a:t>  by  the  surface</a:t>
            </a:r>
            <a:endParaRPr sz="2000">
              <a:solidFill>
                <a:schemeClr val="dk1"/>
              </a:solidFill>
            </a:endParaRPr>
          </a:p>
          <a:p>
            <a:pPr indent="-355600" lvl="0" marL="457200" rtl="0" algn="just">
              <a:lnSpc>
                <a:spcPct val="90000"/>
              </a:lnSpc>
              <a:spcBef>
                <a:spcPts val="800"/>
              </a:spcBef>
              <a:spcAft>
                <a:spcPts val="0"/>
              </a:spcAft>
              <a:buClr>
                <a:srgbClr val="000000"/>
              </a:buClr>
              <a:buSzPts val="2000"/>
              <a:buChar char="●"/>
            </a:pPr>
            <a:r>
              <a:rPr lang="en" sz="2000">
                <a:solidFill>
                  <a:srgbClr val="126BBA"/>
                </a:solidFill>
              </a:rPr>
              <a:t>Non-imaging microwave</a:t>
            </a:r>
            <a:r>
              <a:rPr lang="en" sz="2000">
                <a:solidFill>
                  <a:srgbClr val="00B050"/>
                </a:solidFill>
              </a:rPr>
              <a:t> </a:t>
            </a:r>
            <a:r>
              <a:rPr lang="en" sz="2000">
                <a:solidFill>
                  <a:srgbClr val="000000"/>
                </a:solidFill>
              </a:rPr>
              <a:t>sensors include</a:t>
            </a:r>
            <a:r>
              <a:rPr lang="en" sz="2000"/>
              <a:t> </a:t>
            </a:r>
            <a:r>
              <a:rPr lang="en" sz="2000">
                <a:solidFill>
                  <a:srgbClr val="126BBA"/>
                </a:solidFill>
              </a:rPr>
              <a:t>altimeters and scatterometers.</a:t>
            </a:r>
            <a:r>
              <a:rPr lang="en" sz="2000"/>
              <a:t> </a:t>
            </a:r>
            <a:endParaRPr sz="2000"/>
          </a:p>
          <a:p>
            <a:pPr indent="-355600" lvl="0" marL="457200" rtl="0" algn="just">
              <a:lnSpc>
                <a:spcPct val="90000"/>
              </a:lnSpc>
              <a:spcBef>
                <a:spcPts val="800"/>
              </a:spcBef>
              <a:spcAft>
                <a:spcPts val="0"/>
              </a:spcAft>
              <a:buClr>
                <a:srgbClr val="000000"/>
              </a:buClr>
              <a:buSzPts val="2000"/>
              <a:buChar char="●"/>
            </a:pPr>
            <a:r>
              <a:rPr lang="en" sz="2000">
                <a:solidFill>
                  <a:srgbClr val="000000"/>
                </a:solidFill>
              </a:rPr>
              <a:t>In most cases these are profiling devices which </a:t>
            </a:r>
            <a:r>
              <a:rPr lang="en" sz="2000">
                <a:solidFill>
                  <a:srgbClr val="0070C0"/>
                </a:solidFill>
              </a:rPr>
              <a:t>take measurements in</a:t>
            </a:r>
            <a:r>
              <a:rPr lang="en" sz="2000">
                <a:solidFill>
                  <a:srgbClr val="000000"/>
                </a:solidFill>
              </a:rPr>
              <a:t> </a:t>
            </a:r>
            <a:r>
              <a:rPr lang="en" sz="2000">
                <a:solidFill>
                  <a:srgbClr val="126BBA"/>
                </a:solidFill>
              </a:rPr>
              <a:t>one linear dimension</a:t>
            </a:r>
            <a:r>
              <a:rPr lang="en" sz="2000">
                <a:solidFill>
                  <a:srgbClr val="000000"/>
                </a:solidFill>
              </a:rPr>
              <a:t>, as opposed to the two-dimensional representation of imaging sensors.</a:t>
            </a:r>
            <a:endParaRPr sz="2000">
              <a:solidFill>
                <a:srgbClr val="000000"/>
              </a:solidFill>
            </a:endParaRPr>
          </a:p>
          <a:p>
            <a:pPr indent="0" lvl="0" marL="0" rtl="0" algn="just">
              <a:spcBef>
                <a:spcPts val="0"/>
              </a:spcBef>
              <a:spcAft>
                <a:spcPts val="1200"/>
              </a:spcAft>
              <a:buNone/>
            </a:pPr>
            <a:r>
              <a:t/>
            </a:r>
            <a:endParaRPr sz="2000">
              <a:solidFill>
                <a:srgbClr val="000000"/>
              </a:solidFill>
            </a:endParaRPr>
          </a:p>
        </p:txBody>
      </p:sp>
      <p:sp>
        <p:nvSpPr>
          <p:cNvPr id="195" name="Google Shape;195;p36"/>
          <p:cNvSpPr txBox="1"/>
          <p:nvPr>
            <p:ph type="title"/>
          </p:nvPr>
        </p:nvSpPr>
        <p:spPr>
          <a:xfrm>
            <a:off x="311700" y="150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00">
                <a:solidFill>
                  <a:srgbClr val="126BBA"/>
                </a:solidFill>
              </a:rPr>
              <a:t>Active Microwave Sensors </a:t>
            </a:r>
            <a:endParaRPr b="1" sz="3000">
              <a:solidFill>
                <a:srgbClr val="126BB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7"/>
          <p:cNvSpPr txBox="1"/>
          <p:nvPr>
            <p:ph type="title"/>
          </p:nvPr>
        </p:nvSpPr>
        <p:spPr>
          <a:xfrm>
            <a:off x="304800" y="0"/>
            <a:ext cx="8458200" cy="1257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 sz="3600" u="none">
                <a:solidFill>
                  <a:srgbClr val="FF0000"/>
                </a:solidFill>
                <a:latin typeface="Times New Roman"/>
                <a:ea typeface="Times New Roman"/>
                <a:cs typeface="Times New Roman"/>
                <a:sym typeface="Times New Roman"/>
              </a:rPr>
              <a:t>An illustration of the transmitted pulse and its backscatter return in an active system</a:t>
            </a:r>
            <a:endParaRPr/>
          </a:p>
        </p:txBody>
      </p:sp>
      <p:sp>
        <p:nvSpPr>
          <p:cNvPr id="201" name="Google Shape;201;p37"/>
          <p:cNvSpPr/>
          <p:nvPr/>
        </p:nvSpPr>
        <p:spPr>
          <a:xfrm>
            <a:off x="1947862" y="1807369"/>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Figure 4" id="202" name="Google Shape;202;p37"/>
          <p:cNvPicPr preferRelativeResize="0"/>
          <p:nvPr/>
        </p:nvPicPr>
        <p:blipFill rotWithShape="1">
          <a:blip r:embed="rId3">
            <a:alphaModFix/>
          </a:blip>
          <a:srcRect b="0" l="0" r="0" t="0"/>
          <a:stretch/>
        </p:blipFill>
        <p:spPr>
          <a:xfrm>
            <a:off x="1676400" y="1657350"/>
            <a:ext cx="5410201"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