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77AF-4A18-4123-878A-CFFBC47EA21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F408-4325-4DEE-A54A-9C2463C3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690C-8442-432F-9AC0-D5AC1EF802B8}" type="slidenum">
              <a:rPr lang="en-US" smtClean="0"/>
              <a:t>1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A322EF6-C71B-4BDE-A4BD-6C2349BE265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5690C-8442-432F-9AC0-D5AC1EF802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D01C01-0105-4781-968C-6C79D7C1E4DD}"/>
              </a:ext>
            </a:extLst>
          </p:cNvPr>
          <p:cNvSpPr txBox="1"/>
          <p:nvPr/>
        </p:nvSpPr>
        <p:spPr>
          <a:xfrm>
            <a:off x="880364" y="136525"/>
            <a:ext cx="10431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Sensors in Agricultural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58B570-E0D7-43F2-8E32-9FA024C4629C}"/>
              </a:ext>
            </a:extLst>
          </p:cNvPr>
          <p:cNvSpPr txBox="1"/>
          <p:nvPr/>
        </p:nvSpPr>
        <p:spPr>
          <a:xfrm>
            <a:off x="568029" y="718477"/>
            <a:ext cx="11055930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Sensor: </a:t>
            </a:r>
            <a:r>
              <a:rPr lang="en-US" sz="2000" b="1" dirty="0" smtClean="0">
                <a:solidFill>
                  <a:schemeClr val="bg1"/>
                </a:solidFill>
              </a:rPr>
              <a:t>Sentinel-2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C4152B3-FB28-4F59-8517-E8593F8B5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029" y="1238874"/>
          <a:ext cx="11055929" cy="29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807">
                  <a:extLst>
                    <a:ext uri="{9D8B030D-6E8A-4147-A177-3AD203B41FA5}">
                      <a16:colId xmlns:a16="http://schemas.microsoft.com/office/drawing/2014/main" xmlns="" val="480309238"/>
                    </a:ext>
                  </a:extLst>
                </a:gridCol>
                <a:gridCol w="2332469">
                  <a:extLst>
                    <a:ext uri="{9D8B030D-6E8A-4147-A177-3AD203B41FA5}">
                      <a16:colId xmlns:a16="http://schemas.microsoft.com/office/drawing/2014/main" xmlns="" val="1058741647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xmlns="" val="176571693"/>
                    </a:ext>
                  </a:extLst>
                </a:gridCol>
                <a:gridCol w="2483893">
                  <a:extLst>
                    <a:ext uri="{9D8B030D-6E8A-4147-A177-3AD203B41FA5}">
                      <a16:colId xmlns:a16="http://schemas.microsoft.com/office/drawing/2014/main" xmlns="" val="2340616784"/>
                    </a:ext>
                  </a:extLst>
                </a:gridCol>
                <a:gridCol w="2452662"/>
              </a:tblGrid>
              <a:tr h="370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Band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Spatial </a:t>
                      </a:r>
                      <a:r>
                        <a:rPr lang="en-US" sz="1600" dirty="0" smtClean="0"/>
                        <a:t>resolution (m)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Temporal </a:t>
                      </a:r>
                      <a:r>
                        <a:rPr lang="en-US" sz="1600" dirty="0" smtClean="0"/>
                        <a:t>resolution (days)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818077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B05, B06,</a:t>
                      </a:r>
                      <a:r>
                        <a:rPr lang="en-US" sz="1600" baseline="0" dirty="0" smtClean="0"/>
                        <a:t> B07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Crop production estimation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(5 days at</a:t>
                      </a:r>
                      <a:r>
                        <a:rPr lang="en-US" sz="1600" baseline="0" dirty="0" smtClean="0"/>
                        <a:t> equator)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Karlson</a:t>
                      </a:r>
                      <a:r>
                        <a:rPr lang="en-US" sz="1600" dirty="0" smtClean="0"/>
                        <a:t> et</a:t>
                      </a:r>
                      <a:r>
                        <a:rPr lang="en-US" sz="1600" baseline="0" dirty="0" smtClean="0"/>
                        <a:t> al. 2020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1192196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Crop production estimation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(5 days at</a:t>
                      </a:r>
                      <a:r>
                        <a:rPr lang="en-US" sz="1600" baseline="0" dirty="0" smtClean="0"/>
                        <a:t> equator)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Karlson</a:t>
                      </a:r>
                      <a:r>
                        <a:rPr lang="en-US" sz="1600" dirty="0" smtClean="0"/>
                        <a:t> et</a:t>
                      </a:r>
                      <a:r>
                        <a:rPr lang="en-US" sz="1600" baseline="0" dirty="0" smtClean="0"/>
                        <a:t> al. 2020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624337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B2, 3, 4 and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Crop type identification and cropping systems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Gumma</a:t>
                      </a:r>
                      <a:r>
                        <a:rPr lang="en-US" sz="1600" baseline="0" dirty="0" smtClean="0">
                          <a:effectLst/>
                        </a:rPr>
                        <a:t> et al. 2020, Ibrahim et al. 2021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5546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B3, 4, 5, 6,7,</a:t>
                      </a:r>
                      <a:r>
                        <a:rPr lang="en-US" sz="1600" baseline="0" dirty="0" smtClean="0"/>
                        <a:t> 8,8a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Phenological</a:t>
                      </a:r>
                      <a:r>
                        <a:rPr lang="en-US" sz="1600" dirty="0" smtClean="0">
                          <a:effectLst/>
                        </a:rPr>
                        <a:t> stages, yield estimation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Omer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Gokberk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Narin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Saygin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Abdikan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Boori</a:t>
                      </a:r>
                      <a:r>
                        <a:rPr lang="en-US" sz="1600" i="0" dirty="0" smtClean="0"/>
                        <a:t> et al.</a:t>
                      </a:r>
                      <a:r>
                        <a:rPr lang="en-US" sz="1600" i="0" baseline="0" dirty="0" smtClean="0"/>
                        <a:t> 2020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415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7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690C-8442-432F-9AC0-D5AC1EF802B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C4152B3-FB28-4F59-8517-E8593F8B5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029" y="545430"/>
          <a:ext cx="11055930" cy="557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857">
                  <a:extLst>
                    <a:ext uri="{9D8B030D-6E8A-4147-A177-3AD203B41FA5}">
                      <a16:colId xmlns:a16="http://schemas.microsoft.com/office/drawing/2014/main" xmlns="" val="480309238"/>
                    </a:ext>
                  </a:extLst>
                </a:gridCol>
                <a:gridCol w="2312515">
                  <a:extLst>
                    <a:ext uri="{9D8B030D-6E8A-4147-A177-3AD203B41FA5}">
                      <a16:colId xmlns:a16="http://schemas.microsoft.com/office/drawing/2014/main" xmlns="" val="2809358014"/>
                    </a:ext>
                  </a:extLst>
                </a:gridCol>
                <a:gridCol w="2971338">
                  <a:extLst>
                    <a:ext uri="{9D8B030D-6E8A-4147-A177-3AD203B41FA5}">
                      <a16:colId xmlns:a16="http://schemas.microsoft.com/office/drawing/2014/main" xmlns="" val="1058741647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xmlns="" val="176571693"/>
                    </a:ext>
                  </a:extLst>
                </a:gridCol>
                <a:gridCol w="1990438">
                  <a:extLst>
                    <a:ext uri="{9D8B030D-6E8A-4147-A177-3AD203B41FA5}">
                      <a16:colId xmlns:a16="http://schemas.microsoft.com/office/drawing/2014/main" xmlns="" val="2340616784"/>
                    </a:ext>
                  </a:extLst>
                </a:gridCol>
              </a:tblGrid>
              <a:tr h="370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Band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Band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Spatial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Temporal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818077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B01</a:t>
                      </a:r>
                      <a:endParaRPr lang="en-US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Coastal aerosol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Aerosol</a:t>
                      </a:r>
                      <a:r>
                        <a:rPr lang="en-US" sz="1600" baseline="0" dirty="0" smtClean="0"/>
                        <a:t> scattering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1192196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2624337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Green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Green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5546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Red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Red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4151864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Rededge</a:t>
                      </a:r>
                      <a:r>
                        <a:rPr lang="en-US" sz="1600" dirty="0" smtClean="0">
                          <a:effectLst/>
                        </a:rPr>
                        <a:t> 1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Vegetation Classification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Rededge</a:t>
                      </a:r>
                      <a:r>
                        <a:rPr lang="en-US" sz="1600" dirty="0" smtClean="0">
                          <a:effectLst/>
                        </a:rPr>
                        <a:t> 2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Vegetation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Rededge</a:t>
                      </a:r>
                      <a:r>
                        <a:rPr lang="en-US" sz="1600" dirty="0" smtClean="0">
                          <a:effectLst/>
                        </a:rPr>
                        <a:t> 3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Vegetation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NIRwide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Sensitive to</a:t>
                      </a:r>
                      <a:r>
                        <a:rPr lang="en-US" sz="1600" baseline="0" dirty="0" smtClean="0">
                          <a:effectLst/>
                        </a:rPr>
                        <a:t> chlorophyll, biomass and protein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en-US" dirty="0" smtClean="0"/>
                        <a:t>B08a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NIRnarrow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Vegetation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Water Vapor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Water vapor absorption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60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SWIR Cirrus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Detection of thin cirrus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60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SWIR 1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Sensitive to lignin, starch</a:t>
                      </a:r>
                      <a:r>
                        <a:rPr lang="en-US" sz="1600" baseline="0" dirty="0" smtClean="0">
                          <a:effectLst/>
                        </a:rPr>
                        <a:t> and forest above ground biomass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SWIR 2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Distinction of live biomass, dead biomass and soil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10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9721" y="6356350"/>
            <a:ext cx="366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Bolyn</a:t>
            </a:r>
            <a:r>
              <a:rPr lang="en-US" dirty="0" smtClean="0"/>
              <a:t> et al. 2018, Sanchez et al.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2021-12-07T07:53:13Z</dcterms:created>
  <dcterms:modified xsi:type="dcterms:W3CDTF">2021-12-07T07:53:20Z</dcterms:modified>
</cp:coreProperties>
</file>