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3A42D-2140-4E35-84BB-658F72FF2F7B}"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6EBB5-7963-474D-B55F-B7F89155315F}" type="slidenum">
              <a:rPr lang="en-US" smtClean="0"/>
              <a:t>‹#›</a:t>
            </a:fld>
            <a:endParaRPr lang="en-US"/>
          </a:p>
        </p:txBody>
      </p:sp>
    </p:spTree>
    <p:extLst>
      <p:ext uri="{BB962C8B-B14F-4D97-AF65-F5344CB8AC3E}">
        <p14:creationId xmlns:p14="http://schemas.microsoft.com/office/powerpoint/2010/main" val="3509409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A6EBB5-7963-474D-B55F-B7F89155315F}" type="slidenum">
              <a:rPr lang="en-US" smtClean="0"/>
              <a:t>1</a:t>
            </a:fld>
            <a:endParaRPr lang="en-US"/>
          </a:p>
        </p:txBody>
      </p:sp>
    </p:spTree>
    <p:extLst>
      <p:ext uri="{BB962C8B-B14F-4D97-AF65-F5344CB8AC3E}">
        <p14:creationId xmlns:p14="http://schemas.microsoft.com/office/powerpoint/2010/main" val="258543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88DF22-F24B-41EF-8A18-28149CD3D877}"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67023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3257CC-335A-428F-90EB-A6817A566D21}"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285755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8C9CF-DBFD-4531-AE76-DF9510B11D08}"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14789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2C09FC-C7D5-46D2-8D91-19E1F1A95B4C}"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53518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14400B-F96F-47BB-B007-C348FFFAAB28}" type="datetime1">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3189537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70421D-373E-4C6D-A97E-FFC1886ECDA3}"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435403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FF5FEA-FE28-403F-8B6B-62CCE8F31C76}" type="datetime1">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393382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C8EA40-FECB-4C44-84A9-A3CD2A8879F2}" type="datetime1">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102830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BD554-3C42-4770-8793-58B96763ACA8}" type="datetime1">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347776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86AE1-1267-4966-906F-7E381E4996C6}"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91880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A1BB2A-4D0D-4ACA-B0CF-B6C81F2E8D0D}" type="datetime1">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353907-9348-433E-8591-25709C72C5ED}" type="slidenum">
              <a:rPr lang="en-US" smtClean="0"/>
              <a:t>‹#›</a:t>
            </a:fld>
            <a:endParaRPr lang="en-US"/>
          </a:p>
        </p:txBody>
      </p:sp>
    </p:spTree>
    <p:extLst>
      <p:ext uri="{BB962C8B-B14F-4D97-AF65-F5344CB8AC3E}">
        <p14:creationId xmlns:p14="http://schemas.microsoft.com/office/powerpoint/2010/main" val="256948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17369-0899-4A48-A133-1B9AB25E6E01}" type="datetime1">
              <a:rPr lang="en-US" smtClean="0"/>
              <a:t>11/2/2021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353907-9348-433E-8591-25709C72C5ED}" type="slidenum">
              <a:rPr lang="en-US" smtClean="0"/>
              <a:t>‹#›</a:t>
            </a:fld>
            <a:endParaRPr lang="en-US"/>
          </a:p>
        </p:txBody>
      </p:sp>
    </p:spTree>
    <p:extLst>
      <p:ext uri="{BB962C8B-B14F-4D97-AF65-F5344CB8AC3E}">
        <p14:creationId xmlns:p14="http://schemas.microsoft.com/office/powerpoint/2010/main" val="47934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Prediction of soil fertility and crop productivity through machine learning </a:t>
            </a:r>
            <a:r>
              <a:rPr lang="en-US" b="1" dirty="0" smtClean="0"/>
              <a:t>algorithms</a:t>
            </a:r>
            <a:endParaRPr lang="en-US" dirty="0"/>
          </a:p>
        </p:txBody>
      </p:sp>
      <p:sp>
        <p:nvSpPr>
          <p:cNvPr id="3" name="Subtitle 2"/>
          <p:cNvSpPr>
            <a:spLocks noGrp="1"/>
          </p:cNvSpPr>
          <p:nvPr>
            <p:ph type="subTitle" idx="1"/>
          </p:nvPr>
        </p:nvSpPr>
        <p:spPr>
          <a:xfrm>
            <a:off x="4452080" y="3901841"/>
            <a:ext cx="4527028" cy="2079233"/>
          </a:xfrm>
        </p:spPr>
        <p:txBody>
          <a:bodyPr>
            <a:noAutofit/>
          </a:bodyPr>
          <a:lstStyle/>
          <a:p>
            <a:pPr algn="just"/>
            <a:r>
              <a:rPr lang="en-US" sz="2000" dirty="0" smtClean="0"/>
              <a:t>Group 5</a:t>
            </a:r>
          </a:p>
          <a:p>
            <a:pPr marL="457200" indent="-457200" algn="just">
              <a:buFont typeface="Arial" panose="020B0604020202020204" pitchFamily="34" charset="0"/>
              <a:buAutoNum type="arabicParenR"/>
            </a:pPr>
            <a:r>
              <a:rPr lang="en-US" sz="2000" dirty="0" smtClean="0"/>
              <a:t>Dr. Md. </a:t>
            </a:r>
            <a:r>
              <a:rPr lang="en-US" sz="2000" dirty="0" err="1" smtClean="0"/>
              <a:t>Khairul</a:t>
            </a:r>
            <a:r>
              <a:rPr lang="en-US" sz="2000" dirty="0" smtClean="0"/>
              <a:t> </a:t>
            </a:r>
            <a:r>
              <a:rPr lang="en-US" sz="2000" dirty="0" err="1" smtClean="0"/>
              <a:t>Alam</a:t>
            </a:r>
            <a:endParaRPr lang="en-US" sz="2000" dirty="0" smtClean="0"/>
          </a:p>
          <a:p>
            <a:pPr marL="457200" indent="-457200" algn="just">
              <a:buFont typeface="Arial" panose="020B0604020202020204" pitchFamily="34" charset="0"/>
              <a:buAutoNum type="arabicParenR"/>
            </a:pPr>
            <a:r>
              <a:rPr lang="en-US" sz="2000" dirty="0" smtClean="0"/>
              <a:t>Dr. Mohammad </a:t>
            </a:r>
            <a:r>
              <a:rPr lang="en-US" sz="2000" dirty="0" err="1" smtClean="0"/>
              <a:t>Mukhlesur</a:t>
            </a:r>
            <a:r>
              <a:rPr lang="en-US" sz="2000" dirty="0" smtClean="0"/>
              <a:t> Rahman</a:t>
            </a:r>
          </a:p>
          <a:p>
            <a:pPr marL="457200" indent="-457200" algn="just">
              <a:buAutoNum type="arabicParenR"/>
            </a:pPr>
            <a:r>
              <a:rPr lang="en-US" sz="2000" b="1" dirty="0" smtClean="0"/>
              <a:t>Mustafa </a:t>
            </a:r>
            <a:r>
              <a:rPr lang="en-US" sz="2000" b="1" dirty="0"/>
              <a:t>Kamal </a:t>
            </a:r>
            <a:r>
              <a:rPr lang="en-US" sz="2000" b="1" dirty="0" smtClean="0"/>
              <a:t>Shahadat</a:t>
            </a:r>
          </a:p>
          <a:p>
            <a:pPr marL="457200" indent="-457200" algn="just">
              <a:buAutoNum type="arabicParenR"/>
            </a:pPr>
            <a:r>
              <a:rPr lang="en-US" sz="2000" dirty="0" err="1" smtClean="0"/>
              <a:t>Arindam</a:t>
            </a:r>
            <a:r>
              <a:rPr lang="en-US" sz="2000" dirty="0" smtClean="0"/>
              <a:t> Biswas</a:t>
            </a:r>
          </a:p>
          <a:p>
            <a:endParaRPr lang="en-US" sz="2000" dirty="0"/>
          </a:p>
        </p:txBody>
      </p:sp>
      <p:sp>
        <p:nvSpPr>
          <p:cNvPr id="4" name="Slide Number Placeholder 3"/>
          <p:cNvSpPr>
            <a:spLocks noGrp="1"/>
          </p:cNvSpPr>
          <p:nvPr>
            <p:ph type="sldNum" sz="quarter" idx="12"/>
          </p:nvPr>
        </p:nvSpPr>
        <p:spPr/>
        <p:txBody>
          <a:bodyPr/>
          <a:lstStyle/>
          <a:p>
            <a:fld id="{F0353907-9348-433E-8591-25709C72C5ED}" type="slidenum">
              <a:rPr lang="en-US" smtClean="0"/>
              <a:t>1</a:t>
            </a:fld>
            <a:endParaRPr lang="en-US"/>
          </a:p>
        </p:txBody>
      </p:sp>
    </p:spTree>
    <p:extLst>
      <p:ext uri="{BB962C8B-B14F-4D97-AF65-F5344CB8AC3E}">
        <p14:creationId xmlns:p14="http://schemas.microsoft.com/office/powerpoint/2010/main" val="8727516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Justification</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a:t>Crop productivity is a function of many factors. Among them soil fertility, physiography, crop management, weather parameters etc. are major factors. However, these factors are highly variable both spatially and temporally. A number of machine learning algorithms have been evaluated by many scientists for predicting soil fertility and crop production. The present study focuses on evaluation on various supervised and unsupervised machine learning techniques for predicting soil fertility and crop production.</a:t>
            </a:r>
          </a:p>
          <a:p>
            <a:pPr marL="0" indent="0">
              <a:buNone/>
            </a:pPr>
            <a:r>
              <a:rPr lang="en-US" b="1" dirty="0" smtClean="0">
                <a:solidFill>
                  <a:srgbClr val="FF0000"/>
                </a:solidFill>
              </a:rPr>
              <a:t>Objectives</a:t>
            </a:r>
            <a:r>
              <a:rPr lang="en-US" dirty="0" smtClean="0"/>
              <a:t>: </a:t>
            </a:r>
            <a:endParaRPr lang="en-US" dirty="0"/>
          </a:p>
          <a:p>
            <a:pPr lvl="0"/>
            <a:r>
              <a:rPr lang="en-US" dirty="0"/>
              <a:t>Prediction of soil fertility status according to </a:t>
            </a:r>
            <a:r>
              <a:rPr lang="en-US" dirty="0" err="1"/>
              <a:t>agroecological</a:t>
            </a:r>
            <a:r>
              <a:rPr lang="en-US" dirty="0"/>
              <a:t> zone.</a:t>
            </a:r>
          </a:p>
          <a:p>
            <a:pPr lvl="0"/>
            <a:r>
              <a:rPr lang="en-US" dirty="0"/>
              <a:t>Prediction of crop production scenario based upon environmental features.</a:t>
            </a:r>
          </a:p>
          <a:p>
            <a:pPr marL="0" indent="0">
              <a:buNone/>
            </a:pPr>
            <a:endParaRPr lang="en-US" dirty="0"/>
          </a:p>
        </p:txBody>
      </p:sp>
      <p:sp>
        <p:nvSpPr>
          <p:cNvPr id="4" name="Slide Number Placeholder 3"/>
          <p:cNvSpPr>
            <a:spLocks noGrp="1"/>
          </p:cNvSpPr>
          <p:nvPr>
            <p:ph type="sldNum" sz="quarter" idx="12"/>
          </p:nvPr>
        </p:nvSpPr>
        <p:spPr/>
        <p:txBody>
          <a:bodyPr/>
          <a:lstStyle/>
          <a:p>
            <a:fld id="{F0353907-9348-433E-8591-25709C72C5ED}" type="slidenum">
              <a:rPr lang="en-US" smtClean="0"/>
              <a:t>2</a:t>
            </a:fld>
            <a:endParaRPr lang="en-US"/>
          </a:p>
        </p:txBody>
      </p:sp>
    </p:spTree>
    <p:extLst>
      <p:ext uri="{BB962C8B-B14F-4D97-AF65-F5344CB8AC3E}">
        <p14:creationId xmlns:p14="http://schemas.microsoft.com/office/powerpoint/2010/main" val="2676186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459" y="128483"/>
            <a:ext cx="10515600" cy="1325563"/>
          </a:xfrm>
        </p:spPr>
        <p:txBody>
          <a:bodyPr/>
          <a:lstStyle/>
          <a:p>
            <a:r>
              <a:rPr lang="en-US" b="1" dirty="0" smtClean="0"/>
              <a:t>Methodology</a:t>
            </a:r>
            <a:endParaRPr lang="en-US" dirty="0"/>
          </a:p>
        </p:txBody>
      </p:sp>
      <p:sp>
        <p:nvSpPr>
          <p:cNvPr id="3" name="Content Placeholder 2"/>
          <p:cNvSpPr>
            <a:spLocks noGrp="1"/>
          </p:cNvSpPr>
          <p:nvPr>
            <p:ph idx="1"/>
          </p:nvPr>
        </p:nvSpPr>
        <p:spPr>
          <a:xfrm>
            <a:off x="374754" y="1191718"/>
            <a:ext cx="11407515" cy="5486400"/>
          </a:xfrm>
        </p:spPr>
        <p:txBody>
          <a:bodyPr>
            <a:normAutofit fontScale="85000" lnSpcReduction="20000"/>
          </a:bodyPr>
          <a:lstStyle/>
          <a:p>
            <a:pPr marL="0" indent="0">
              <a:buNone/>
            </a:pPr>
            <a:r>
              <a:rPr lang="en-US" b="1" dirty="0"/>
              <a:t>Step 1: Source of data and about dataset</a:t>
            </a:r>
          </a:p>
          <a:p>
            <a:r>
              <a:rPr lang="en-US" dirty="0" smtClean="0"/>
              <a:t>2 datasets- </a:t>
            </a:r>
          </a:p>
          <a:p>
            <a:pPr marL="571500" indent="-571500">
              <a:buAutoNum type="romanLcParenBoth"/>
            </a:pPr>
            <a:r>
              <a:rPr lang="en-US" dirty="0" smtClean="0"/>
              <a:t>Historical crop production and weather data </a:t>
            </a:r>
          </a:p>
          <a:p>
            <a:pPr marL="571500" indent="-571500">
              <a:buAutoNum type="romanLcParenBoth"/>
            </a:pPr>
            <a:r>
              <a:rPr lang="en-US" dirty="0" smtClean="0"/>
              <a:t>495 </a:t>
            </a:r>
            <a:r>
              <a:rPr lang="en-US" dirty="0"/>
              <a:t>samples of soil test data collected from the farmers field from various </a:t>
            </a:r>
            <a:r>
              <a:rPr lang="en-US" dirty="0" smtClean="0"/>
              <a:t>locations. Each </a:t>
            </a:r>
            <a:r>
              <a:rPr lang="en-US" dirty="0"/>
              <a:t>data point is spatially referenced. So far the dataset contains 15 </a:t>
            </a:r>
            <a:r>
              <a:rPr lang="en-US" dirty="0" smtClean="0"/>
              <a:t>features. </a:t>
            </a:r>
            <a:endParaRPr lang="en-US" dirty="0"/>
          </a:p>
          <a:p>
            <a:pPr marL="0" indent="0">
              <a:buNone/>
            </a:pPr>
            <a:r>
              <a:rPr lang="en-US" b="1" dirty="0"/>
              <a:t>Step 2: Data pre-processing and exploratory data analysis</a:t>
            </a:r>
          </a:p>
          <a:p>
            <a:r>
              <a:rPr lang="en-US" dirty="0"/>
              <a:t>Missing values will be corrected through either dropping or suitable imputation method. Necessary data transformation, encoding (level or one-hot encoding), summary, correlation matrix, visualization, features selection etc. steps will be followed. </a:t>
            </a:r>
          </a:p>
          <a:p>
            <a:r>
              <a:rPr lang="en-US" dirty="0"/>
              <a:t>Finally, the dataset will be </a:t>
            </a:r>
            <a:r>
              <a:rPr lang="en-US" dirty="0" err="1"/>
              <a:t>spilted</a:t>
            </a:r>
            <a:r>
              <a:rPr lang="en-US" dirty="0"/>
              <a:t> into training and test set, where training set will cover 80% of the data and 20% will be used for testing. </a:t>
            </a:r>
          </a:p>
          <a:p>
            <a:pPr marL="0" indent="0">
              <a:buNone/>
            </a:pPr>
            <a:r>
              <a:rPr lang="en-US" b="1" dirty="0"/>
              <a:t>Step 3: Model selection and algorithm setting</a:t>
            </a:r>
          </a:p>
          <a:p>
            <a:r>
              <a:rPr lang="en-US" dirty="0"/>
              <a:t>Both supervised </a:t>
            </a:r>
            <a:r>
              <a:rPr lang="en-US" dirty="0" smtClean="0"/>
              <a:t>machine </a:t>
            </a:r>
            <a:r>
              <a:rPr lang="en-US" dirty="0"/>
              <a:t>learning </a:t>
            </a:r>
            <a:r>
              <a:rPr lang="en-US" dirty="0" smtClean="0"/>
              <a:t>classification </a:t>
            </a:r>
            <a:r>
              <a:rPr lang="en-US" dirty="0"/>
              <a:t>will be followed. Such as </a:t>
            </a:r>
            <a:r>
              <a:rPr lang="en-US" dirty="0" smtClean="0"/>
              <a:t>regression, logistic regression, DTs</a:t>
            </a:r>
            <a:r>
              <a:rPr lang="en-US" dirty="0"/>
              <a:t>, SVM, RF, </a:t>
            </a:r>
            <a:r>
              <a:rPr lang="en-US" dirty="0" smtClean="0"/>
              <a:t>CART, ANN </a:t>
            </a:r>
            <a:r>
              <a:rPr lang="en-US" dirty="0"/>
              <a:t>etc. For model tuning necessary </a:t>
            </a:r>
            <a:r>
              <a:rPr lang="en-US" dirty="0" err="1"/>
              <a:t>hyperparameters</a:t>
            </a:r>
            <a:r>
              <a:rPr lang="en-US" dirty="0"/>
              <a:t> will be optimized through grid search</a:t>
            </a:r>
            <a:r>
              <a:rPr lang="en-US" dirty="0" smtClean="0"/>
              <a:t>.</a:t>
            </a:r>
            <a:endParaRPr lang="en-US" dirty="0"/>
          </a:p>
          <a:p>
            <a:pPr marL="0" indent="0">
              <a:buNone/>
            </a:pPr>
            <a:r>
              <a:rPr lang="en-US" b="1" dirty="0"/>
              <a:t>Step 4: Evaluation of the model: </a:t>
            </a:r>
            <a:r>
              <a:rPr lang="en-US" dirty="0"/>
              <a:t>model score, confusion </a:t>
            </a:r>
            <a:r>
              <a:rPr lang="en-US" dirty="0" smtClean="0"/>
              <a:t>matrix</a:t>
            </a:r>
            <a:endParaRPr lang="en-US" dirty="0"/>
          </a:p>
          <a:p>
            <a:endParaRPr lang="en-US" b="1" dirty="0"/>
          </a:p>
        </p:txBody>
      </p:sp>
      <p:sp>
        <p:nvSpPr>
          <p:cNvPr id="4" name="Slide Number Placeholder 3"/>
          <p:cNvSpPr>
            <a:spLocks noGrp="1"/>
          </p:cNvSpPr>
          <p:nvPr>
            <p:ph type="sldNum" sz="quarter" idx="12"/>
          </p:nvPr>
        </p:nvSpPr>
        <p:spPr/>
        <p:txBody>
          <a:bodyPr/>
          <a:lstStyle/>
          <a:p>
            <a:fld id="{F0353907-9348-433E-8591-25709C72C5ED}" type="slidenum">
              <a:rPr lang="en-US" smtClean="0"/>
              <a:t>3</a:t>
            </a:fld>
            <a:endParaRPr lang="en-US"/>
          </a:p>
        </p:txBody>
      </p:sp>
    </p:spTree>
    <p:extLst>
      <p:ext uri="{BB962C8B-B14F-4D97-AF65-F5344CB8AC3E}">
        <p14:creationId xmlns:p14="http://schemas.microsoft.com/office/powerpoint/2010/main" val="844348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406" t="34575" r="18320" b="8927"/>
          <a:stretch/>
        </p:blipFill>
        <p:spPr>
          <a:xfrm>
            <a:off x="204436" y="293491"/>
            <a:ext cx="7958139" cy="3872707"/>
          </a:xfrm>
          <a:prstGeom prst="rect">
            <a:avLst/>
          </a:prstGeom>
        </p:spPr>
      </p:pic>
      <p:pic>
        <p:nvPicPr>
          <p:cNvPr id="5" name="Picture 4"/>
          <p:cNvPicPr>
            <a:picLocks noChangeAspect="1"/>
          </p:cNvPicPr>
          <p:nvPr/>
        </p:nvPicPr>
        <p:blipFill rotWithShape="1">
          <a:blip r:embed="rId3"/>
          <a:srcRect t="26447" r="31797" b="11023"/>
          <a:stretch/>
        </p:blipFill>
        <p:spPr>
          <a:xfrm>
            <a:off x="1709562" y="2023073"/>
            <a:ext cx="8315325" cy="4286250"/>
          </a:xfrm>
          <a:prstGeom prst="rect">
            <a:avLst/>
          </a:prstGeom>
        </p:spPr>
      </p:pic>
      <p:pic>
        <p:nvPicPr>
          <p:cNvPr id="6" name="Content Placeholder 5"/>
          <p:cNvPicPr>
            <a:picLocks noGrp="1" noChangeAspect="1"/>
          </p:cNvPicPr>
          <p:nvPr>
            <p:ph idx="1"/>
          </p:nvPr>
        </p:nvPicPr>
        <p:blipFill rotWithShape="1">
          <a:blip r:embed="rId4"/>
          <a:srcRect l="7158" t="27016" b="8561"/>
          <a:stretch/>
        </p:blipFill>
        <p:spPr>
          <a:xfrm>
            <a:off x="4018613" y="3290341"/>
            <a:ext cx="7703695" cy="3440242"/>
          </a:xfrm>
          <a:prstGeom prst="rect">
            <a:avLst/>
          </a:prstGeom>
        </p:spPr>
      </p:pic>
      <p:sp>
        <p:nvSpPr>
          <p:cNvPr id="7" name="Slide Number Placeholder 6"/>
          <p:cNvSpPr>
            <a:spLocks noGrp="1"/>
          </p:cNvSpPr>
          <p:nvPr>
            <p:ph type="sldNum" sz="quarter" idx="12"/>
          </p:nvPr>
        </p:nvSpPr>
        <p:spPr/>
        <p:txBody>
          <a:bodyPr/>
          <a:lstStyle/>
          <a:p>
            <a:fld id="{F0353907-9348-433E-8591-25709C72C5ED}" type="slidenum">
              <a:rPr lang="en-US" smtClean="0"/>
              <a:t>4</a:t>
            </a:fld>
            <a:endParaRPr lang="en-US"/>
          </a:p>
        </p:txBody>
      </p:sp>
    </p:spTree>
    <p:extLst>
      <p:ext uri="{BB962C8B-B14F-4D97-AF65-F5344CB8AC3E}">
        <p14:creationId xmlns:p14="http://schemas.microsoft.com/office/powerpoint/2010/main" val="1025614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3531"/>
            <a:ext cx="10515600" cy="1325563"/>
          </a:xfrm>
        </p:spPr>
        <p:txBody>
          <a:bodyPr/>
          <a:lstStyle/>
          <a:p>
            <a:r>
              <a:rPr lang="en-US" b="1" dirty="0" smtClean="0"/>
              <a:t>Future study</a:t>
            </a:r>
            <a:endParaRPr lang="en-US" dirty="0"/>
          </a:p>
        </p:txBody>
      </p:sp>
      <p:sp>
        <p:nvSpPr>
          <p:cNvPr id="3" name="Content Placeholder 2"/>
          <p:cNvSpPr>
            <a:spLocks noGrp="1"/>
          </p:cNvSpPr>
          <p:nvPr>
            <p:ph idx="1"/>
          </p:nvPr>
        </p:nvSpPr>
        <p:spPr>
          <a:xfrm>
            <a:off x="838200" y="4254032"/>
            <a:ext cx="10515600" cy="1532172"/>
          </a:xfrm>
        </p:spPr>
        <p:txBody>
          <a:bodyPr/>
          <a:lstStyle/>
          <a:p>
            <a:pPr lvl="0"/>
            <a:r>
              <a:rPr lang="en-US" dirty="0" smtClean="0"/>
              <a:t>Soil </a:t>
            </a:r>
            <a:r>
              <a:rPr lang="en-US" dirty="0"/>
              <a:t>salinity and fertility mapping.</a:t>
            </a:r>
          </a:p>
          <a:p>
            <a:pPr lvl="0"/>
            <a:r>
              <a:rPr lang="en-US" dirty="0"/>
              <a:t>Preparation of crop suitability map based upon soil fertility and remote sensing data</a:t>
            </a:r>
            <a:r>
              <a:rPr lang="en-US" dirty="0" smtClean="0"/>
              <a:t>.</a:t>
            </a:r>
            <a:endParaRPr lang="en-US" dirty="0"/>
          </a:p>
        </p:txBody>
      </p:sp>
      <p:sp>
        <p:nvSpPr>
          <p:cNvPr id="4" name="Slide Number Placeholder 3"/>
          <p:cNvSpPr>
            <a:spLocks noGrp="1"/>
          </p:cNvSpPr>
          <p:nvPr>
            <p:ph type="sldNum" sz="quarter" idx="12"/>
          </p:nvPr>
        </p:nvSpPr>
        <p:spPr/>
        <p:txBody>
          <a:bodyPr/>
          <a:lstStyle/>
          <a:p>
            <a:fld id="{F0353907-9348-433E-8591-25709C72C5ED}" type="slidenum">
              <a:rPr lang="en-US" smtClean="0"/>
              <a:t>5</a:t>
            </a:fld>
            <a:endParaRPr lang="en-US"/>
          </a:p>
        </p:txBody>
      </p:sp>
      <p:sp>
        <p:nvSpPr>
          <p:cNvPr id="5" name="Title 1"/>
          <p:cNvSpPr txBox="1">
            <a:spLocks/>
          </p:cNvSpPr>
          <p:nvPr/>
        </p:nvSpPr>
        <p:spPr>
          <a:xfrm>
            <a:off x="838200" y="2302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t>Expected output</a:t>
            </a:r>
            <a:endParaRPr lang="en-US" dirty="0"/>
          </a:p>
        </p:txBody>
      </p:sp>
      <p:sp>
        <p:nvSpPr>
          <p:cNvPr id="6" name="Content Placeholder 2"/>
          <p:cNvSpPr txBox="1">
            <a:spLocks/>
          </p:cNvSpPr>
          <p:nvPr/>
        </p:nvSpPr>
        <p:spPr>
          <a:xfrm>
            <a:off x="838200" y="1359836"/>
            <a:ext cx="10515600" cy="1532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Crop yield and production prediction.</a:t>
            </a:r>
          </a:p>
          <a:p>
            <a:r>
              <a:rPr lang="en-US" dirty="0" smtClean="0"/>
              <a:t>Soil fertility class</a:t>
            </a:r>
            <a:endParaRPr lang="en-US" dirty="0"/>
          </a:p>
        </p:txBody>
      </p:sp>
    </p:spTree>
    <p:extLst>
      <p:ext uri="{BB962C8B-B14F-4D97-AF65-F5344CB8AC3E}">
        <p14:creationId xmlns:p14="http://schemas.microsoft.com/office/powerpoint/2010/main" val="106616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7527933"/>
            <a:ext cx="2743200" cy="365125"/>
          </a:xfrm>
        </p:spPr>
        <p:txBody>
          <a:bodyPr/>
          <a:lstStyle/>
          <a:p>
            <a:fld id="{F0353907-9348-433E-8591-25709C72C5ED}" type="slidenum">
              <a:rPr lang="en-US" smtClean="0"/>
              <a:t>6</a:t>
            </a:fld>
            <a:endParaRPr lang="en-US"/>
          </a:p>
        </p:txBody>
      </p:sp>
      <p:grpSp>
        <p:nvGrpSpPr>
          <p:cNvPr id="40" name="Group 39"/>
          <p:cNvGrpSpPr/>
          <p:nvPr/>
        </p:nvGrpSpPr>
        <p:grpSpPr>
          <a:xfrm>
            <a:off x="142875" y="757238"/>
            <a:ext cx="11358563" cy="5529262"/>
            <a:chOff x="142875" y="757238"/>
            <a:chExt cx="11358563" cy="5529262"/>
          </a:xfrm>
        </p:grpSpPr>
        <p:grpSp>
          <p:nvGrpSpPr>
            <p:cNvPr id="38" name="Group 37"/>
            <p:cNvGrpSpPr/>
            <p:nvPr/>
          </p:nvGrpSpPr>
          <p:grpSpPr>
            <a:xfrm>
              <a:off x="142875" y="757238"/>
              <a:ext cx="11358563" cy="5529262"/>
              <a:chOff x="142875" y="757238"/>
              <a:chExt cx="11358563" cy="5529262"/>
            </a:xfrm>
          </p:grpSpPr>
          <p:sp>
            <p:nvSpPr>
              <p:cNvPr id="31" name="Bent-Up Arrow 30"/>
              <p:cNvSpPr/>
              <p:nvPr/>
            </p:nvSpPr>
            <p:spPr>
              <a:xfrm>
                <a:off x="7596187" y="5036489"/>
                <a:ext cx="1121752" cy="377826"/>
              </a:xfrm>
              <a:prstGeom prst="bentUpArrow">
                <a:avLst>
                  <a:gd name="adj1" fmla="val 9375"/>
                  <a:gd name="adj2" fmla="val 25000"/>
                  <a:gd name="adj3"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p:cNvGrpSpPr/>
              <p:nvPr/>
            </p:nvGrpSpPr>
            <p:grpSpPr>
              <a:xfrm>
                <a:off x="142875" y="757238"/>
                <a:ext cx="11358563" cy="5529262"/>
                <a:chOff x="142875" y="757238"/>
                <a:chExt cx="11358563" cy="5529262"/>
              </a:xfrm>
            </p:grpSpPr>
            <p:sp>
              <p:nvSpPr>
                <p:cNvPr id="32" name="TextBox 31"/>
                <p:cNvSpPr txBox="1"/>
                <p:nvPr/>
              </p:nvSpPr>
              <p:spPr>
                <a:xfrm>
                  <a:off x="7940003" y="1130864"/>
                  <a:ext cx="1079256" cy="369332"/>
                </a:xfrm>
                <a:prstGeom prst="rect">
                  <a:avLst/>
                </a:prstGeom>
                <a:noFill/>
              </p:spPr>
              <p:txBody>
                <a:bodyPr wrap="square" rtlCol="0">
                  <a:spAutoFit/>
                </a:bodyPr>
                <a:lstStyle/>
                <a:p>
                  <a:pPr algn="ctr"/>
                  <a:r>
                    <a:rPr lang="en-US" dirty="0" smtClean="0">
                      <a:latin typeface="Arial Black" panose="020B0A04020102020204" pitchFamily="34" charset="0"/>
                    </a:rPr>
                    <a:t>Model</a:t>
                  </a:r>
                  <a:endParaRPr lang="en-US" dirty="0">
                    <a:latin typeface="Arial Black" panose="020B0A04020102020204" pitchFamily="34" charset="0"/>
                  </a:endParaRPr>
                </a:p>
              </p:txBody>
            </p:sp>
            <p:grpSp>
              <p:nvGrpSpPr>
                <p:cNvPr id="36" name="Group 35"/>
                <p:cNvGrpSpPr/>
                <p:nvPr/>
              </p:nvGrpSpPr>
              <p:grpSpPr>
                <a:xfrm>
                  <a:off x="142875" y="757238"/>
                  <a:ext cx="11358563" cy="5529262"/>
                  <a:chOff x="142875" y="757238"/>
                  <a:chExt cx="11358563" cy="5529262"/>
                </a:xfrm>
              </p:grpSpPr>
              <p:sp>
                <p:nvSpPr>
                  <p:cNvPr id="5" name="Rounded Rectangle 4"/>
                  <p:cNvSpPr/>
                  <p:nvPr/>
                </p:nvSpPr>
                <p:spPr>
                  <a:xfrm>
                    <a:off x="286483" y="3861078"/>
                    <a:ext cx="2057400" cy="9538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Data set</a:t>
                    </a:r>
                  </a:p>
                  <a:p>
                    <a:pPr marL="285750" indent="-285750">
                      <a:buFontTx/>
                      <a:buChar char="-"/>
                    </a:pPr>
                    <a:r>
                      <a:rPr lang="en-US" dirty="0" smtClean="0">
                        <a:solidFill>
                          <a:schemeClr val="tx1"/>
                        </a:solidFill>
                        <a:latin typeface="Arial Black" panose="020B0A04020102020204" pitchFamily="34" charset="0"/>
                      </a:rPr>
                      <a:t>Crop</a:t>
                    </a:r>
                  </a:p>
                  <a:p>
                    <a:pPr marL="285750" indent="-285750">
                      <a:buFontTx/>
                      <a:buChar char="-"/>
                    </a:pPr>
                    <a:r>
                      <a:rPr lang="en-US" dirty="0" smtClean="0">
                        <a:solidFill>
                          <a:schemeClr val="tx1"/>
                        </a:solidFill>
                        <a:latin typeface="Arial Black" panose="020B0A04020102020204" pitchFamily="34" charset="0"/>
                      </a:rPr>
                      <a:t>Climate</a:t>
                    </a:r>
                    <a:endParaRPr lang="en-US" dirty="0">
                      <a:solidFill>
                        <a:schemeClr val="tx1"/>
                      </a:solidFill>
                      <a:latin typeface="Arial Black" panose="020B0A04020102020204" pitchFamily="34" charset="0"/>
                    </a:endParaRPr>
                  </a:p>
                </p:txBody>
              </p:sp>
              <p:sp>
                <p:nvSpPr>
                  <p:cNvPr id="6" name="Rounded Rectangle 5"/>
                  <p:cNvSpPr/>
                  <p:nvPr/>
                </p:nvSpPr>
                <p:spPr>
                  <a:xfrm>
                    <a:off x="2771775" y="3957645"/>
                    <a:ext cx="2057400" cy="7715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Data preprocessing</a:t>
                    </a:r>
                    <a:endParaRPr lang="en-US" dirty="0">
                      <a:solidFill>
                        <a:schemeClr val="tx1"/>
                      </a:solidFill>
                      <a:latin typeface="Arial Black" panose="020B0A04020102020204" pitchFamily="34" charset="0"/>
                    </a:endParaRPr>
                  </a:p>
                </p:txBody>
              </p:sp>
              <p:sp>
                <p:nvSpPr>
                  <p:cNvPr id="7" name="Oval 6"/>
                  <p:cNvSpPr/>
                  <p:nvPr/>
                </p:nvSpPr>
                <p:spPr>
                  <a:xfrm>
                    <a:off x="5392615" y="2601735"/>
                    <a:ext cx="2180493" cy="11575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Training</a:t>
                    </a:r>
                    <a:endParaRPr lang="en-US" dirty="0">
                      <a:latin typeface="Arial Black" panose="020B0A04020102020204" pitchFamily="34" charset="0"/>
                    </a:endParaRPr>
                  </a:p>
                </p:txBody>
              </p:sp>
              <p:sp>
                <p:nvSpPr>
                  <p:cNvPr id="8" name="Oval 7"/>
                  <p:cNvSpPr/>
                  <p:nvPr/>
                </p:nvSpPr>
                <p:spPr>
                  <a:xfrm>
                    <a:off x="5392615" y="4729170"/>
                    <a:ext cx="2180493" cy="11575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Test set</a:t>
                    </a:r>
                    <a:endParaRPr lang="en-US" dirty="0">
                      <a:latin typeface="Arial Black" panose="020B0A04020102020204" pitchFamily="34" charset="0"/>
                    </a:endParaRPr>
                  </a:p>
                </p:txBody>
              </p:sp>
              <p:grpSp>
                <p:nvGrpSpPr>
                  <p:cNvPr id="35" name="Group 34"/>
                  <p:cNvGrpSpPr/>
                  <p:nvPr/>
                </p:nvGrpSpPr>
                <p:grpSpPr>
                  <a:xfrm>
                    <a:off x="7800975" y="1500195"/>
                    <a:ext cx="1357313" cy="3536293"/>
                    <a:chOff x="7800975" y="1500195"/>
                    <a:chExt cx="1357313" cy="3536293"/>
                  </a:xfrm>
                </p:grpSpPr>
                <p:sp>
                  <p:nvSpPr>
                    <p:cNvPr id="26" name="Rectangle 25"/>
                    <p:cNvSpPr/>
                    <p:nvPr/>
                  </p:nvSpPr>
                  <p:spPr>
                    <a:xfrm>
                      <a:off x="7800975" y="1500195"/>
                      <a:ext cx="1357313" cy="35362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924800" y="1668500"/>
                      <a:ext cx="1078523" cy="5370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MR</a:t>
                      </a:r>
                      <a:endParaRPr lang="en-US" dirty="0">
                        <a:solidFill>
                          <a:schemeClr val="tx1"/>
                        </a:solidFill>
                        <a:latin typeface="Arial Black" panose="020B0A04020102020204" pitchFamily="34" charset="0"/>
                      </a:endParaRPr>
                    </a:p>
                  </p:txBody>
                </p:sp>
                <p:sp>
                  <p:nvSpPr>
                    <p:cNvPr id="10" name="Rounded Rectangle 9"/>
                    <p:cNvSpPr/>
                    <p:nvPr/>
                  </p:nvSpPr>
                  <p:spPr>
                    <a:xfrm>
                      <a:off x="7924800" y="2373469"/>
                      <a:ext cx="1078523" cy="5014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RF</a:t>
                      </a:r>
                      <a:endParaRPr lang="en-US" dirty="0">
                        <a:solidFill>
                          <a:schemeClr val="tx1"/>
                        </a:solidFill>
                        <a:latin typeface="Arial Black" panose="020B0A04020102020204" pitchFamily="34" charset="0"/>
                      </a:endParaRPr>
                    </a:p>
                  </p:txBody>
                </p:sp>
                <p:sp>
                  <p:nvSpPr>
                    <p:cNvPr id="11" name="Rounded Rectangle 10"/>
                    <p:cNvSpPr/>
                    <p:nvPr/>
                  </p:nvSpPr>
                  <p:spPr>
                    <a:xfrm>
                      <a:off x="7924800" y="3078440"/>
                      <a:ext cx="1078523" cy="4933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DT</a:t>
                      </a:r>
                      <a:endParaRPr lang="en-US" dirty="0">
                        <a:solidFill>
                          <a:schemeClr val="tx1"/>
                        </a:solidFill>
                        <a:latin typeface="Arial Black" panose="020B0A04020102020204" pitchFamily="34" charset="0"/>
                      </a:endParaRPr>
                    </a:p>
                  </p:txBody>
                </p:sp>
                <p:sp>
                  <p:nvSpPr>
                    <p:cNvPr id="12" name="Rounded Rectangle 11"/>
                    <p:cNvSpPr/>
                    <p:nvPr/>
                  </p:nvSpPr>
                  <p:spPr>
                    <a:xfrm>
                      <a:off x="7924800" y="3775349"/>
                      <a:ext cx="1078523" cy="4676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SVM</a:t>
                      </a:r>
                      <a:endParaRPr lang="en-US" dirty="0">
                        <a:solidFill>
                          <a:schemeClr val="tx1"/>
                        </a:solidFill>
                        <a:latin typeface="Arial Black" panose="020B0A04020102020204" pitchFamily="34" charset="0"/>
                      </a:endParaRPr>
                    </a:p>
                  </p:txBody>
                </p:sp>
                <p:sp>
                  <p:nvSpPr>
                    <p:cNvPr id="46" name="Rounded Rectangle 45"/>
                    <p:cNvSpPr/>
                    <p:nvPr/>
                  </p:nvSpPr>
                  <p:spPr>
                    <a:xfrm>
                      <a:off x="7940736" y="4431714"/>
                      <a:ext cx="1078523" cy="4676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GB</a:t>
                      </a:r>
                      <a:endParaRPr lang="en-US" dirty="0">
                        <a:solidFill>
                          <a:schemeClr val="tx1"/>
                        </a:solidFill>
                        <a:latin typeface="Arial Black" panose="020B0A04020102020204" pitchFamily="34" charset="0"/>
                      </a:endParaRPr>
                    </a:p>
                  </p:txBody>
                </p:sp>
              </p:grpSp>
              <p:sp>
                <p:nvSpPr>
                  <p:cNvPr id="13" name="Rounded Rectangle 12"/>
                  <p:cNvSpPr/>
                  <p:nvPr/>
                </p:nvSpPr>
                <p:spPr>
                  <a:xfrm>
                    <a:off x="9571160" y="2530390"/>
                    <a:ext cx="1782640" cy="77152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Arial Black" panose="020B0A04020102020204" pitchFamily="34" charset="0"/>
                      </a:rPr>
                      <a:t>Crop Prediction</a:t>
                    </a:r>
                    <a:endParaRPr lang="en-US" dirty="0">
                      <a:solidFill>
                        <a:schemeClr val="tx1"/>
                      </a:solidFill>
                      <a:latin typeface="Arial Black" panose="020B0A04020102020204" pitchFamily="34" charset="0"/>
                    </a:endParaRPr>
                  </a:p>
                </p:txBody>
              </p:sp>
              <p:cxnSp>
                <p:nvCxnSpPr>
                  <p:cNvPr id="15" name="Straight Arrow Connector 14"/>
                  <p:cNvCxnSpPr>
                    <a:stCxn id="5" idx="3"/>
                    <a:endCxn id="6" idx="1"/>
                  </p:cNvCxnSpPr>
                  <p:nvPr/>
                </p:nvCxnSpPr>
                <p:spPr>
                  <a:xfrm>
                    <a:off x="2343883" y="4337989"/>
                    <a:ext cx="427892" cy="54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788789" y="3378864"/>
                    <a:ext cx="769049" cy="6017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8" idx="2"/>
                  </p:cNvCxnSpPr>
                  <p:nvPr/>
                </p:nvCxnSpPr>
                <p:spPr>
                  <a:xfrm>
                    <a:off x="4775386" y="4729170"/>
                    <a:ext cx="617229" cy="5787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6"/>
                  </p:cNvCxnSpPr>
                  <p:nvPr/>
                </p:nvCxnSpPr>
                <p:spPr>
                  <a:xfrm>
                    <a:off x="7573108" y="3180516"/>
                    <a:ext cx="22786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3" idx="1"/>
                  </p:cNvCxnSpPr>
                  <p:nvPr/>
                </p:nvCxnSpPr>
                <p:spPr>
                  <a:xfrm flipV="1">
                    <a:off x="9158288" y="2916153"/>
                    <a:ext cx="412872" cy="86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142875" y="757238"/>
                    <a:ext cx="11358563" cy="5529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Black" panose="020B0A04020102020204" pitchFamily="34" charset="0"/>
                    </a:endParaRPr>
                  </a:p>
                </p:txBody>
              </p:sp>
            </p:grpSp>
          </p:grpSp>
        </p:grpSp>
        <p:sp>
          <p:nvSpPr>
            <p:cNvPr id="39" name="Rectangle 38"/>
            <p:cNvSpPr/>
            <p:nvPr/>
          </p:nvSpPr>
          <p:spPr>
            <a:xfrm>
              <a:off x="7596187" y="5556999"/>
              <a:ext cx="2433638" cy="31666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Arial Black" panose="020B0A04020102020204" pitchFamily="34" charset="0"/>
                </a:rPr>
                <a:t>Check </a:t>
              </a:r>
              <a:r>
                <a:rPr lang="en-US" dirty="0">
                  <a:latin typeface="Arial Black" panose="020B0A04020102020204" pitchFamily="34" charset="0"/>
                </a:rPr>
                <a:t>the </a:t>
              </a:r>
              <a:r>
                <a:rPr lang="en-US" dirty="0" smtClean="0">
                  <a:latin typeface="Arial Black" panose="020B0A04020102020204" pitchFamily="34" charset="0"/>
                </a:rPr>
                <a:t>model</a:t>
              </a:r>
              <a:endParaRPr lang="en-US" dirty="0">
                <a:latin typeface="Arial Black" panose="020B0A04020102020204" pitchFamily="34" charset="0"/>
              </a:endParaRPr>
            </a:p>
          </p:txBody>
        </p:sp>
      </p:grpSp>
    </p:spTree>
    <p:extLst>
      <p:ext uri="{BB962C8B-B14F-4D97-AF65-F5344CB8AC3E}">
        <p14:creationId xmlns:p14="http://schemas.microsoft.com/office/powerpoint/2010/main" val="3829026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382</Words>
  <Application>Microsoft Office PowerPoint</Application>
  <PresentationFormat>Widescreen</PresentationFormat>
  <Paragraphs>49</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Calibri Light</vt:lpstr>
      <vt:lpstr>Office Theme</vt:lpstr>
      <vt:lpstr>Prediction of soil fertility and crop productivity through machine learning algorithms</vt:lpstr>
      <vt:lpstr>Justification</vt:lpstr>
      <vt:lpstr>Methodology</vt:lpstr>
      <vt:lpstr>PowerPoint Presentation</vt:lpstr>
      <vt:lpstr>Future study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soil fertility and crop productivity through machine learning algorithms</dc:title>
  <dc:creator>hp</dc:creator>
  <cp:lastModifiedBy>hp</cp:lastModifiedBy>
  <cp:revision>14</cp:revision>
  <dcterms:created xsi:type="dcterms:W3CDTF">2021-10-28T08:45:08Z</dcterms:created>
  <dcterms:modified xsi:type="dcterms:W3CDTF">2021-11-02T18:27:59Z</dcterms:modified>
</cp:coreProperties>
</file>