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8.xml" ContentType="application/vnd.openxmlformats-officedocument.themeOverr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omments/modernComment_10A_EE2E7F75.xml" ContentType="application/vnd.ms-powerpoint.comments+xml"/>
  <Override PartName="/ppt/comments/modernComment_116_81F6C522.xml" ContentType="application/vnd.ms-powerpoint.comments+xml"/>
  <Override PartName="/ppt/comments/modernComment_117_C61C9961.xml" ContentType="application/vnd.ms-powerpoint.comment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84" r:id="rId2"/>
    <p:sldId id="285" r:id="rId3"/>
    <p:sldId id="256" r:id="rId4"/>
    <p:sldId id="268" r:id="rId5"/>
    <p:sldId id="261" r:id="rId6"/>
    <p:sldId id="266" r:id="rId7"/>
    <p:sldId id="278" r:id="rId8"/>
    <p:sldId id="279" r:id="rId9"/>
    <p:sldId id="281" r:id="rId10"/>
    <p:sldId id="280" r:id="rId11"/>
    <p:sldId id="286" r:id="rId12"/>
    <p:sldId id="287" r:id="rId13"/>
    <p:sldId id="28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208C60D-F116-559D-C57F-04D6BB7BB848}" name="Smart View" initials="SV" userId="Smart View" providerId="None"/>
  <p188:author id="{DB69E1FE-6A8D-8D33-6219-43CA6C0AE120}" name="Darvishzadeh Varchehi, Roshanak (UT-ITC)" initials="DVR(I" userId="S::r.darvish@utwente.nl::1af1c4c0-5cb4-4a5a-a679-3651f0da7f8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FF33CC"/>
    <a:srgbClr val="EEB1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7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3" Type="http://schemas.openxmlformats.org/officeDocument/2006/relationships/oleObject" Target="file:///G:\TMT\4th_phase\Project_TMT\Project_Final\matlab\yieldmodelm.csv"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160" b="1" i="0" u="none" strike="noStrike" kern="1200" spc="0" baseline="0">
                <a:solidFill>
                  <a:schemeClr val="tx1"/>
                </a:solidFill>
                <a:latin typeface="+mn-lt"/>
                <a:ea typeface="+mn-ea"/>
                <a:cs typeface="+mn-cs"/>
              </a:defRPr>
            </a:pPr>
            <a:r>
              <a:rPr lang="en-US" dirty="0" err="1"/>
              <a:t>RVI_53</a:t>
            </a:r>
            <a:endParaRPr lang="en-US" dirty="0"/>
          </a:p>
        </c:rich>
      </c:tx>
      <c:overlay val="0"/>
      <c:spPr>
        <a:noFill/>
        <a:ln>
          <a:noFill/>
        </a:ln>
        <a:effectLst/>
      </c:spPr>
      <c:txPr>
        <a:bodyPr rot="0" spcFirstLastPara="1" vertOverflow="ellipsis" vert="horz" wrap="square" anchor="ctr" anchorCtr="1"/>
        <a:lstStyle/>
        <a:p>
          <a:pPr>
            <a:defRPr sz="2160" b="1" i="0" u="none" strike="noStrike" kern="1200" spc="0" baseline="0">
              <a:solidFill>
                <a:schemeClr val="tx1"/>
              </a:solidFill>
              <a:latin typeface="+mn-lt"/>
              <a:ea typeface="+mn-ea"/>
              <a:cs typeface="+mn-cs"/>
            </a:defRPr>
          </a:pPr>
          <a:endParaRPr lang="en-US"/>
        </a:p>
      </c:txPr>
    </c:title>
    <c:autoTitleDeleted val="0"/>
    <c:plotArea>
      <c:layout/>
      <c:scatterChart>
        <c:scatterStyle val="lineMarker"/>
        <c:varyColors val="0"/>
        <c:ser>
          <c:idx val="0"/>
          <c:order val="0"/>
          <c:tx>
            <c:strRef>
              <c:f>Sheet1!$G$1</c:f>
              <c:strCache>
                <c:ptCount val="1"/>
                <c:pt idx="0">
                  <c:v>RVI_53</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1"/>
            <c:dispEq val="0"/>
            <c:trendlineLbl>
              <c:layout>
                <c:manualLayout>
                  <c:x val="-0.41517711382357514"/>
                  <c:y val="-0.14714436938261474"/>
                </c:manualLayout>
              </c:layout>
              <c:numFmt formatCode="General" sourceLinked="0"/>
              <c:spPr>
                <a:noFill/>
                <a:ln>
                  <a:noFill/>
                </a:ln>
                <a:effectLst/>
              </c:spPr>
              <c:txPr>
                <a:bodyPr rot="0" spcFirstLastPara="1" vertOverflow="ellipsis" vert="horz" wrap="square" anchor="ctr" anchorCtr="1"/>
                <a:lstStyle/>
                <a:p>
                  <a:pPr>
                    <a:defRPr sz="1800" b="1" i="0" u="none" strike="noStrike" kern="1200" baseline="0">
                      <a:solidFill>
                        <a:srgbClr val="000099"/>
                      </a:solidFill>
                      <a:latin typeface="+mn-lt"/>
                      <a:ea typeface="+mn-ea"/>
                      <a:cs typeface="+mn-cs"/>
                    </a:defRPr>
                  </a:pPr>
                  <a:endParaRPr lang="en-US"/>
                </a:p>
              </c:txPr>
            </c:trendlineLbl>
          </c:trendline>
          <c:xVal>
            <c:numRef>
              <c:f>Sheet1!$A$2:$A$28</c:f>
              <c:numCache>
                <c:formatCode>General</c:formatCode>
                <c:ptCount val="27"/>
                <c:pt idx="0">
                  <c:v>2.9666666670000001</c:v>
                </c:pt>
                <c:pt idx="1">
                  <c:v>2.2916666669999999</c:v>
                </c:pt>
                <c:pt idx="2">
                  <c:v>1.875</c:v>
                </c:pt>
                <c:pt idx="3">
                  <c:v>2.5750000000000002</c:v>
                </c:pt>
                <c:pt idx="4">
                  <c:v>2.4166666669999999</c:v>
                </c:pt>
                <c:pt idx="5">
                  <c:v>2.2083333330000001</c:v>
                </c:pt>
                <c:pt idx="6">
                  <c:v>2.3833333329999999</c:v>
                </c:pt>
                <c:pt idx="7">
                  <c:v>2.1916666669999998</c:v>
                </c:pt>
                <c:pt idx="8">
                  <c:v>2.2916666669999999</c:v>
                </c:pt>
                <c:pt idx="9">
                  <c:v>2.6333333329999999</c:v>
                </c:pt>
                <c:pt idx="10">
                  <c:v>2.1749999999999998</c:v>
                </c:pt>
                <c:pt idx="11">
                  <c:v>2.108333333</c:v>
                </c:pt>
                <c:pt idx="12">
                  <c:v>1.7749999999999999</c:v>
                </c:pt>
                <c:pt idx="13">
                  <c:v>1.933333333</c:v>
                </c:pt>
                <c:pt idx="14">
                  <c:v>1.6583333330000001</c:v>
                </c:pt>
                <c:pt idx="15">
                  <c:v>1.65</c:v>
                </c:pt>
                <c:pt idx="16">
                  <c:v>1.2</c:v>
                </c:pt>
                <c:pt idx="17">
                  <c:v>1.183333333</c:v>
                </c:pt>
                <c:pt idx="18">
                  <c:v>1.2916666670000001</c:v>
                </c:pt>
                <c:pt idx="19">
                  <c:v>1.575</c:v>
                </c:pt>
                <c:pt idx="20">
                  <c:v>2.0583333330000002</c:v>
                </c:pt>
                <c:pt idx="21">
                  <c:v>1.641666667</c:v>
                </c:pt>
                <c:pt idx="22">
                  <c:v>1.4083333330000001</c:v>
                </c:pt>
                <c:pt idx="23">
                  <c:v>1.4083333330000001</c:v>
                </c:pt>
                <c:pt idx="24">
                  <c:v>1.2250000000000001</c:v>
                </c:pt>
                <c:pt idx="25">
                  <c:v>1.8666666670000001</c:v>
                </c:pt>
                <c:pt idx="26">
                  <c:v>1.2416666670000001</c:v>
                </c:pt>
              </c:numCache>
            </c:numRef>
          </c:xVal>
          <c:yVal>
            <c:numRef>
              <c:f>Sheet1!$G$2:$G$28</c:f>
              <c:numCache>
                <c:formatCode>General</c:formatCode>
                <c:ptCount val="27"/>
                <c:pt idx="0">
                  <c:v>6.7947574956267438</c:v>
                </c:pt>
                <c:pt idx="1">
                  <c:v>6.0857017525169494</c:v>
                </c:pt>
                <c:pt idx="2">
                  <c:v>4.0140919994691631</c:v>
                </c:pt>
                <c:pt idx="3">
                  <c:v>6.4394299241710442</c:v>
                </c:pt>
                <c:pt idx="4">
                  <c:v>6.8208990984039328</c:v>
                </c:pt>
                <c:pt idx="5">
                  <c:v>4.2422475716580301</c:v>
                </c:pt>
                <c:pt idx="6">
                  <c:v>3.6937632814606824</c:v>
                </c:pt>
                <c:pt idx="7">
                  <c:v>7.3211202708602041</c:v>
                </c:pt>
                <c:pt idx="8">
                  <c:v>4.9944916033079707</c:v>
                </c:pt>
                <c:pt idx="9">
                  <c:v>3.6083261722484146</c:v>
                </c:pt>
                <c:pt idx="10">
                  <c:v>4.0994691714437366</c:v>
                </c:pt>
                <c:pt idx="11">
                  <c:v>4.5550498179059176</c:v>
                </c:pt>
                <c:pt idx="12">
                  <c:v>5.0183126518968439</c:v>
                </c:pt>
                <c:pt idx="13">
                  <c:v>4.2413402334974313</c:v>
                </c:pt>
                <c:pt idx="14">
                  <c:v>3.7734832561469993</c:v>
                </c:pt>
                <c:pt idx="15">
                  <c:v>3.4376478707996792</c:v>
                </c:pt>
                <c:pt idx="16">
                  <c:v>3.1803958343794019</c:v>
                </c:pt>
                <c:pt idx="17">
                  <c:v>3.165699887490061</c:v>
                </c:pt>
                <c:pt idx="18">
                  <c:v>3.7305359281628863</c:v>
                </c:pt>
                <c:pt idx="19">
                  <c:v>2.6646557479913042</c:v>
                </c:pt>
                <c:pt idx="20">
                  <c:v>2.5907478328245785</c:v>
                </c:pt>
                <c:pt idx="21">
                  <c:v>4.3000706050955415</c:v>
                </c:pt>
                <c:pt idx="22">
                  <c:v>4.3290044642857142</c:v>
                </c:pt>
                <c:pt idx="23">
                  <c:v>3.1786212751181289</c:v>
                </c:pt>
                <c:pt idx="24">
                  <c:v>3.8529725997248967</c:v>
                </c:pt>
                <c:pt idx="25">
                  <c:v>4.0270399687904552</c:v>
                </c:pt>
                <c:pt idx="26">
                  <c:v>2.8251291753585814</c:v>
                </c:pt>
              </c:numCache>
            </c:numRef>
          </c:yVal>
          <c:smooth val="0"/>
          <c:extLst xmlns:c16r2="http://schemas.microsoft.com/office/drawing/2015/06/chart">
            <c:ext xmlns:c16="http://schemas.microsoft.com/office/drawing/2014/chart" uri="{C3380CC4-5D6E-409C-BE32-E72D297353CC}">
              <c16:uniqueId val="{00000002-B59C-4E42-B998-588991B0EDF4}"/>
            </c:ext>
          </c:extLst>
        </c:ser>
        <c:dLbls>
          <c:showLegendKey val="0"/>
          <c:showVal val="0"/>
          <c:showCatName val="0"/>
          <c:showSerName val="0"/>
          <c:showPercent val="0"/>
          <c:showBubbleSize val="0"/>
        </c:dLbls>
        <c:axId val="271306216"/>
        <c:axId val="382906368"/>
      </c:scatterChart>
      <c:valAx>
        <c:axId val="271306216"/>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crossAx val="382906368"/>
        <c:crosses val="autoZero"/>
        <c:crossBetween val="midCat"/>
      </c:valAx>
      <c:valAx>
        <c:axId val="382906368"/>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crossAx val="271306216"/>
        <c:crosses val="autoZero"/>
        <c:crossBetween val="midCat"/>
      </c:valAx>
      <c:spPr>
        <a:noFill/>
        <a:ln w="25400">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800" b="1">
          <a:solidFill>
            <a:schemeClr val="tx1"/>
          </a:solidFill>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2160" b="1" i="0" u="none" strike="noStrike" kern="1200" spc="0" baseline="0">
              <a:solidFill>
                <a:schemeClr val="tx1"/>
              </a:solidFill>
              <a:latin typeface="+mn-lt"/>
              <a:ea typeface="+mn-ea"/>
              <a:cs typeface="+mn-cs"/>
            </a:defRPr>
          </a:pPr>
          <a:endParaRPr lang="en-US"/>
        </a:p>
      </c:txPr>
    </c:title>
    <c:autoTitleDeleted val="0"/>
    <c:plotArea>
      <c:layout/>
      <c:scatterChart>
        <c:scatterStyle val="lineMarker"/>
        <c:varyColors val="0"/>
        <c:ser>
          <c:idx val="0"/>
          <c:order val="0"/>
          <c:tx>
            <c:strRef>
              <c:f>Sheet1!$H$1</c:f>
              <c:strCache>
                <c:ptCount val="1"/>
                <c:pt idx="0">
                  <c:v>RVI_54</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1"/>
            <c:dispEq val="0"/>
            <c:trendlineLbl>
              <c:layout>
                <c:manualLayout>
                  <c:x val="-0.42861190121662651"/>
                  <c:y val="-0.1702219201741432"/>
                </c:manualLayout>
              </c:layout>
              <c:numFmt formatCode="General" sourceLinked="0"/>
              <c:spPr>
                <a:noFill/>
                <a:ln>
                  <a:noFill/>
                </a:ln>
                <a:effectLst/>
              </c:spPr>
              <c:txPr>
                <a:bodyPr rot="0" spcFirstLastPara="1" vertOverflow="ellipsis" vert="horz" wrap="square" anchor="ctr" anchorCtr="1"/>
                <a:lstStyle/>
                <a:p>
                  <a:pPr>
                    <a:defRPr sz="1800" b="1" i="0" u="none" strike="noStrike" kern="1200" baseline="0">
                      <a:solidFill>
                        <a:srgbClr val="000099"/>
                      </a:solidFill>
                      <a:latin typeface="+mn-lt"/>
                      <a:ea typeface="+mn-ea"/>
                      <a:cs typeface="+mn-cs"/>
                    </a:defRPr>
                  </a:pPr>
                  <a:endParaRPr lang="en-US"/>
                </a:p>
              </c:txPr>
            </c:trendlineLbl>
          </c:trendline>
          <c:xVal>
            <c:numRef>
              <c:f>Sheet1!$A$2:$A$28</c:f>
              <c:numCache>
                <c:formatCode>General</c:formatCode>
                <c:ptCount val="27"/>
                <c:pt idx="0">
                  <c:v>2.9666666670000001</c:v>
                </c:pt>
                <c:pt idx="1">
                  <c:v>2.2916666669999999</c:v>
                </c:pt>
                <c:pt idx="2">
                  <c:v>1.875</c:v>
                </c:pt>
                <c:pt idx="3">
                  <c:v>2.5750000000000002</c:v>
                </c:pt>
                <c:pt idx="4">
                  <c:v>2.4166666669999999</c:v>
                </c:pt>
                <c:pt idx="5">
                  <c:v>2.2083333330000001</c:v>
                </c:pt>
                <c:pt idx="6">
                  <c:v>2.3833333329999999</c:v>
                </c:pt>
                <c:pt idx="7">
                  <c:v>2.1916666669999998</c:v>
                </c:pt>
                <c:pt idx="8">
                  <c:v>2.2916666669999999</c:v>
                </c:pt>
                <c:pt idx="9">
                  <c:v>2.6333333329999999</c:v>
                </c:pt>
                <c:pt idx="10">
                  <c:v>2.1749999999999998</c:v>
                </c:pt>
                <c:pt idx="11">
                  <c:v>2.108333333</c:v>
                </c:pt>
                <c:pt idx="12">
                  <c:v>1.7749999999999999</c:v>
                </c:pt>
                <c:pt idx="13">
                  <c:v>1.933333333</c:v>
                </c:pt>
                <c:pt idx="14">
                  <c:v>1.6583333330000001</c:v>
                </c:pt>
                <c:pt idx="15">
                  <c:v>1.65</c:v>
                </c:pt>
                <c:pt idx="16">
                  <c:v>1.2</c:v>
                </c:pt>
                <c:pt idx="17">
                  <c:v>1.183333333</c:v>
                </c:pt>
                <c:pt idx="18">
                  <c:v>1.2916666670000001</c:v>
                </c:pt>
                <c:pt idx="19">
                  <c:v>1.575</c:v>
                </c:pt>
                <c:pt idx="20">
                  <c:v>2.0583333330000002</c:v>
                </c:pt>
                <c:pt idx="21">
                  <c:v>1.641666667</c:v>
                </c:pt>
                <c:pt idx="22">
                  <c:v>1.4083333330000001</c:v>
                </c:pt>
                <c:pt idx="23">
                  <c:v>1.4083333330000001</c:v>
                </c:pt>
                <c:pt idx="24">
                  <c:v>1.2250000000000001</c:v>
                </c:pt>
                <c:pt idx="25">
                  <c:v>1.8666666670000001</c:v>
                </c:pt>
                <c:pt idx="26">
                  <c:v>1.2416666670000001</c:v>
                </c:pt>
              </c:numCache>
            </c:numRef>
          </c:xVal>
          <c:yVal>
            <c:numRef>
              <c:f>Sheet1!$H$2:$H$28</c:f>
              <c:numCache>
                <c:formatCode>General</c:formatCode>
                <c:ptCount val="27"/>
                <c:pt idx="0">
                  <c:v>3.188812727581086</c:v>
                </c:pt>
                <c:pt idx="1">
                  <c:v>3.1562028360370897</c:v>
                </c:pt>
                <c:pt idx="2">
                  <c:v>2.5676620528389154</c:v>
                </c:pt>
                <c:pt idx="3">
                  <c:v>3.1341040933582831</c:v>
                </c:pt>
                <c:pt idx="4">
                  <c:v>3.22762390894255</c:v>
                </c:pt>
                <c:pt idx="5">
                  <c:v>2.5868742242130387</c:v>
                </c:pt>
                <c:pt idx="6">
                  <c:v>2.5052455436087473</c:v>
                </c:pt>
                <c:pt idx="7">
                  <c:v>3.3034953477823934</c:v>
                </c:pt>
                <c:pt idx="8">
                  <c:v>2.9758527296637252</c:v>
                </c:pt>
                <c:pt idx="9">
                  <c:v>2.3073876763515297</c:v>
                </c:pt>
                <c:pt idx="10">
                  <c:v>2.5323622350669024</c:v>
                </c:pt>
                <c:pt idx="11">
                  <c:v>2.7032219423202846</c:v>
                </c:pt>
                <c:pt idx="12">
                  <c:v>2.7973808663263888</c:v>
                </c:pt>
                <c:pt idx="13">
                  <c:v>2.5230974590164692</c:v>
                </c:pt>
                <c:pt idx="14">
                  <c:v>2.3391501161878812</c:v>
                </c:pt>
                <c:pt idx="15">
                  <c:v>2.2920846571906353</c:v>
                </c:pt>
                <c:pt idx="16">
                  <c:v>2.1142324071486289</c:v>
                </c:pt>
                <c:pt idx="17">
                  <c:v>2.1137746488896276</c:v>
                </c:pt>
                <c:pt idx="18">
                  <c:v>2.2935751488003611</c:v>
                </c:pt>
                <c:pt idx="19">
                  <c:v>2.0264023791288377</c:v>
                </c:pt>
                <c:pt idx="20">
                  <c:v>1.9393966390807831</c:v>
                </c:pt>
                <c:pt idx="21">
                  <c:v>2.5904922934695245</c:v>
                </c:pt>
                <c:pt idx="22">
                  <c:v>2.5853711502798706</c:v>
                </c:pt>
                <c:pt idx="23">
                  <c:v>2.1517099273855722</c:v>
                </c:pt>
                <c:pt idx="24">
                  <c:v>2.3727058872638893</c:v>
                </c:pt>
                <c:pt idx="25">
                  <c:v>2.5447783057323385</c:v>
                </c:pt>
                <c:pt idx="26">
                  <c:v>2.1244679965828648</c:v>
                </c:pt>
              </c:numCache>
            </c:numRef>
          </c:yVal>
          <c:smooth val="0"/>
          <c:extLst xmlns:c16r2="http://schemas.microsoft.com/office/drawing/2015/06/chart">
            <c:ext xmlns:c16="http://schemas.microsoft.com/office/drawing/2014/chart" uri="{C3380CC4-5D6E-409C-BE32-E72D297353CC}">
              <c16:uniqueId val="{00000002-C4DE-42EA-8EBD-34206A22003F}"/>
            </c:ext>
          </c:extLst>
        </c:ser>
        <c:dLbls>
          <c:showLegendKey val="0"/>
          <c:showVal val="0"/>
          <c:showCatName val="0"/>
          <c:showSerName val="0"/>
          <c:showPercent val="0"/>
          <c:showBubbleSize val="0"/>
        </c:dLbls>
        <c:axId val="382901664"/>
        <c:axId val="382905192"/>
      </c:scatterChart>
      <c:valAx>
        <c:axId val="382901664"/>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crossAx val="382905192"/>
        <c:crosses val="autoZero"/>
        <c:crossBetween val="midCat"/>
      </c:valAx>
      <c:valAx>
        <c:axId val="382905192"/>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crossAx val="382901664"/>
        <c:crosses val="autoZero"/>
        <c:crossBetween val="midCat"/>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800" b="1">
          <a:solidFill>
            <a:schemeClr val="tx1"/>
          </a:solidFill>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2160" b="1" i="0" u="none" strike="noStrike" kern="1200" spc="0" baseline="0">
              <a:solidFill>
                <a:schemeClr val="tx1"/>
              </a:solidFill>
              <a:latin typeface="+mn-lt"/>
              <a:ea typeface="+mn-ea"/>
              <a:cs typeface="+mn-cs"/>
            </a:defRPr>
          </a:pPr>
          <a:endParaRPr lang="en-US"/>
        </a:p>
      </c:txPr>
    </c:title>
    <c:autoTitleDeleted val="0"/>
    <c:plotArea>
      <c:layout/>
      <c:scatterChart>
        <c:scatterStyle val="lineMarker"/>
        <c:varyColors val="0"/>
        <c:ser>
          <c:idx val="0"/>
          <c:order val="0"/>
          <c:tx>
            <c:strRef>
              <c:f>yieldmodelm!$Q$1</c:f>
              <c:strCache>
                <c:ptCount val="1"/>
                <c:pt idx="0">
                  <c:v>NDVI_54</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1"/>
            <c:dispEq val="0"/>
            <c:trendlineLbl>
              <c:layout>
                <c:manualLayout>
                  <c:x val="-0.52784361329833773"/>
                  <c:y val="-0.10348388743073783"/>
                </c:manualLayout>
              </c:layout>
              <c:numFmt formatCode="General" sourceLinked="0"/>
              <c:spPr>
                <a:noFill/>
                <a:ln>
                  <a:noFill/>
                </a:ln>
                <a:effectLst/>
              </c:spPr>
              <c:txPr>
                <a:bodyPr rot="0" spcFirstLastPara="1" vertOverflow="ellipsis" vert="horz" wrap="square" anchor="ctr" anchorCtr="1"/>
                <a:lstStyle/>
                <a:p>
                  <a:pPr>
                    <a:defRPr sz="1800" b="1" i="0" u="none" strike="noStrike" kern="1200" baseline="0">
                      <a:solidFill>
                        <a:srgbClr val="000099"/>
                      </a:solidFill>
                      <a:latin typeface="+mn-lt"/>
                      <a:ea typeface="+mn-ea"/>
                      <a:cs typeface="+mn-cs"/>
                    </a:defRPr>
                  </a:pPr>
                  <a:endParaRPr lang="en-US"/>
                </a:p>
              </c:txPr>
            </c:trendlineLbl>
          </c:trendline>
          <c:xVal>
            <c:numRef>
              <c:f>yieldmodelm!$N$2:$N$28</c:f>
              <c:numCache>
                <c:formatCode>General</c:formatCode>
                <c:ptCount val="27"/>
                <c:pt idx="0">
                  <c:v>0.35833333333333334</c:v>
                </c:pt>
                <c:pt idx="1">
                  <c:v>0.40833333333333338</c:v>
                </c:pt>
                <c:pt idx="2">
                  <c:v>0.45833333333333326</c:v>
                </c:pt>
                <c:pt idx="3">
                  <c:v>0.75833333333333341</c:v>
                </c:pt>
                <c:pt idx="4">
                  <c:v>0.6</c:v>
                </c:pt>
                <c:pt idx="5">
                  <c:v>0.625</c:v>
                </c:pt>
                <c:pt idx="6">
                  <c:v>0.54166666666666663</c:v>
                </c:pt>
                <c:pt idx="7">
                  <c:v>0.70000000000000007</c:v>
                </c:pt>
                <c:pt idx="8">
                  <c:v>0.95000000000000007</c:v>
                </c:pt>
                <c:pt idx="9">
                  <c:v>0.31666666666666665</c:v>
                </c:pt>
                <c:pt idx="10">
                  <c:v>0.26666666666666661</c:v>
                </c:pt>
                <c:pt idx="11">
                  <c:v>0.52499999999999991</c:v>
                </c:pt>
                <c:pt idx="12">
                  <c:v>0.45833333333333331</c:v>
                </c:pt>
                <c:pt idx="13">
                  <c:v>0.45</c:v>
                </c:pt>
                <c:pt idx="14">
                  <c:v>0.6333333333333333</c:v>
                </c:pt>
                <c:pt idx="15">
                  <c:v>0.42499999999999999</c:v>
                </c:pt>
                <c:pt idx="16">
                  <c:v>0.45833333333333331</c:v>
                </c:pt>
                <c:pt idx="17">
                  <c:v>0.35833333333333334</c:v>
                </c:pt>
                <c:pt idx="18">
                  <c:v>9.9999999999999992E-2</c:v>
                </c:pt>
                <c:pt idx="19">
                  <c:v>0.125</c:v>
                </c:pt>
                <c:pt idx="20">
                  <c:v>0.19166666666666665</c:v>
                </c:pt>
                <c:pt idx="21">
                  <c:v>0.22499999999999998</c:v>
                </c:pt>
                <c:pt idx="22">
                  <c:v>0.20000000000000004</c:v>
                </c:pt>
                <c:pt idx="23">
                  <c:v>0.29166666666666657</c:v>
                </c:pt>
                <c:pt idx="24">
                  <c:v>0.36666666666666664</c:v>
                </c:pt>
                <c:pt idx="25">
                  <c:v>0.34999999999999992</c:v>
                </c:pt>
                <c:pt idx="26">
                  <c:v>0.6166666666666667</c:v>
                </c:pt>
              </c:numCache>
            </c:numRef>
          </c:xVal>
          <c:yVal>
            <c:numRef>
              <c:f>yieldmodelm!$Q$2:$Q$28</c:f>
              <c:numCache>
                <c:formatCode>General</c:formatCode>
                <c:ptCount val="27"/>
                <c:pt idx="0">
                  <c:v>0.36654638967547021</c:v>
                </c:pt>
                <c:pt idx="1">
                  <c:v>0.38701903190294323</c:v>
                </c:pt>
                <c:pt idx="2">
                  <c:v>0.41846249575795952</c:v>
                </c:pt>
                <c:pt idx="3">
                  <c:v>0.36643417243720866</c:v>
                </c:pt>
                <c:pt idx="4">
                  <c:v>0.38186110302692405</c:v>
                </c:pt>
                <c:pt idx="5">
                  <c:v>0.4454225997545691</c:v>
                </c:pt>
                <c:pt idx="6">
                  <c:v>0.35471456677458818</c:v>
                </c:pt>
                <c:pt idx="7">
                  <c:v>0.35602348962215602</c:v>
                </c:pt>
                <c:pt idx="8">
                  <c:v>0.46900744998276178</c:v>
                </c:pt>
                <c:pt idx="9">
                  <c:v>0.23292257819248846</c:v>
                </c:pt>
                <c:pt idx="10">
                  <c:v>0.25324309849841703</c:v>
                </c:pt>
                <c:pt idx="11">
                  <c:v>0.32530767121079751</c:v>
                </c:pt>
                <c:pt idx="12">
                  <c:v>0.31353028086446588</c:v>
                </c:pt>
                <c:pt idx="13">
                  <c:v>0.32022517782745213</c:v>
                </c:pt>
                <c:pt idx="14">
                  <c:v>0.29910830537226374</c:v>
                </c:pt>
                <c:pt idx="15">
                  <c:v>0.24523557197260096</c:v>
                </c:pt>
                <c:pt idx="16">
                  <c:v>0.28613666205270533</c:v>
                </c:pt>
                <c:pt idx="17">
                  <c:v>0.2559950765992739</c:v>
                </c:pt>
                <c:pt idx="18">
                  <c:v>0.2197798888689729</c:v>
                </c:pt>
                <c:pt idx="19">
                  <c:v>0.1917961104454228</c:v>
                </c:pt>
                <c:pt idx="20">
                  <c:v>0.19395972376279783</c:v>
                </c:pt>
                <c:pt idx="21">
                  <c:v>0.19659618786188893</c:v>
                </c:pt>
                <c:pt idx="22">
                  <c:v>0.18175390868511948</c:v>
                </c:pt>
                <c:pt idx="23">
                  <c:v>0.18641752921954879</c:v>
                </c:pt>
                <c:pt idx="24">
                  <c:v>0.21024696893069594</c:v>
                </c:pt>
                <c:pt idx="25">
                  <c:v>0.21533417432384772</c:v>
                </c:pt>
                <c:pt idx="26">
                  <c:v>0.19240608287638772</c:v>
                </c:pt>
              </c:numCache>
            </c:numRef>
          </c:yVal>
          <c:smooth val="0"/>
          <c:extLst xmlns:c16r2="http://schemas.microsoft.com/office/drawing/2015/06/chart">
            <c:ext xmlns:c16="http://schemas.microsoft.com/office/drawing/2014/chart" uri="{C3380CC4-5D6E-409C-BE32-E72D297353CC}">
              <c16:uniqueId val="{00000002-4628-4064-9408-08C8C736F6E2}"/>
            </c:ext>
          </c:extLst>
        </c:ser>
        <c:dLbls>
          <c:showLegendKey val="0"/>
          <c:showVal val="0"/>
          <c:showCatName val="0"/>
          <c:showSerName val="0"/>
          <c:showPercent val="0"/>
          <c:showBubbleSize val="0"/>
        </c:dLbls>
        <c:axId val="382905584"/>
        <c:axId val="382902056"/>
      </c:scatterChart>
      <c:valAx>
        <c:axId val="382905584"/>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crossAx val="382902056"/>
        <c:crosses val="autoZero"/>
        <c:crossBetween val="midCat"/>
      </c:valAx>
      <c:valAx>
        <c:axId val="382902056"/>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crossAx val="382905584"/>
        <c:crosses val="autoZero"/>
        <c:crossBetween val="midCat"/>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800" b="1">
          <a:solidFill>
            <a:schemeClr val="tx1"/>
          </a:solidFill>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2160" b="1" i="0" u="none" strike="noStrike" kern="1200" spc="0" baseline="0">
              <a:solidFill>
                <a:schemeClr val="tx1"/>
              </a:solidFill>
              <a:latin typeface="+mn-lt"/>
              <a:ea typeface="+mn-ea"/>
              <a:cs typeface="+mn-cs"/>
            </a:defRPr>
          </a:pPr>
          <a:endParaRPr lang="en-US"/>
        </a:p>
      </c:txPr>
    </c:title>
    <c:autoTitleDeleted val="0"/>
    <c:plotArea>
      <c:layout/>
      <c:scatterChart>
        <c:scatterStyle val="lineMarker"/>
        <c:varyColors val="0"/>
        <c:ser>
          <c:idx val="0"/>
          <c:order val="0"/>
          <c:tx>
            <c:strRef>
              <c:f>yieldmodelm!$U$1</c:f>
              <c:strCache>
                <c:ptCount val="1"/>
                <c:pt idx="0">
                  <c:v>RVI_52</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1"/>
            <c:dispEq val="0"/>
            <c:trendlineLbl>
              <c:layout>
                <c:manualLayout>
                  <c:x val="-0.54926924759405071"/>
                  <c:y val="-0.17011482939632547"/>
                </c:manualLayout>
              </c:layout>
              <c:numFmt formatCode="General" sourceLinked="0"/>
              <c:spPr>
                <a:noFill/>
                <a:ln>
                  <a:noFill/>
                </a:ln>
                <a:effectLst/>
              </c:spPr>
              <c:txPr>
                <a:bodyPr rot="0" spcFirstLastPara="1" vertOverflow="ellipsis" vert="horz" wrap="square" anchor="ctr" anchorCtr="1"/>
                <a:lstStyle/>
                <a:p>
                  <a:pPr>
                    <a:defRPr sz="1800" b="1" i="0" u="none" strike="noStrike" kern="1200" baseline="0">
                      <a:solidFill>
                        <a:srgbClr val="000099"/>
                      </a:solidFill>
                      <a:latin typeface="+mn-lt"/>
                      <a:ea typeface="+mn-ea"/>
                      <a:cs typeface="+mn-cs"/>
                    </a:defRPr>
                  </a:pPr>
                  <a:endParaRPr lang="en-US"/>
                </a:p>
              </c:txPr>
            </c:trendlineLbl>
          </c:trendline>
          <c:xVal>
            <c:numRef>
              <c:f>yieldmodelm!$N$2:$N$28</c:f>
              <c:numCache>
                <c:formatCode>General</c:formatCode>
                <c:ptCount val="27"/>
                <c:pt idx="0">
                  <c:v>0.35833333333333334</c:v>
                </c:pt>
                <c:pt idx="1">
                  <c:v>0.40833333333333338</c:v>
                </c:pt>
                <c:pt idx="2">
                  <c:v>0.45833333333333326</c:v>
                </c:pt>
                <c:pt idx="3">
                  <c:v>0.75833333333333341</c:v>
                </c:pt>
                <c:pt idx="4">
                  <c:v>0.6</c:v>
                </c:pt>
                <c:pt idx="5">
                  <c:v>0.625</c:v>
                </c:pt>
                <c:pt idx="6">
                  <c:v>0.54166666666666663</c:v>
                </c:pt>
                <c:pt idx="7">
                  <c:v>0.70000000000000007</c:v>
                </c:pt>
                <c:pt idx="8">
                  <c:v>0.95000000000000007</c:v>
                </c:pt>
                <c:pt idx="9">
                  <c:v>0.31666666666666665</c:v>
                </c:pt>
                <c:pt idx="10">
                  <c:v>0.26666666666666661</c:v>
                </c:pt>
                <c:pt idx="11">
                  <c:v>0.52499999999999991</c:v>
                </c:pt>
                <c:pt idx="12">
                  <c:v>0.45833333333333331</c:v>
                </c:pt>
                <c:pt idx="13">
                  <c:v>0.45</c:v>
                </c:pt>
                <c:pt idx="14">
                  <c:v>0.6333333333333333</c:v>
                </c:pt>
                <c:pt idx="15">
                  <c:v>0.42499999999999999</c:v>
                </c:pt>
                <c:pt idx="16">
                  <c:v>0.45833333333333331</c:v>
                </c:pt>
                <c:pt idx="17">
                  <c:v>0.35833333333333334</c:v>
                </c:pt>
                <c:pt idx="18">
                  <c:v>9.9999999999999992E-2</c:v>
                </c:pt>
                <c:pt idx="19">
                  <c:v>0.125</c:v>
                </c:pt>
                <c:pt idx="20">
                  <c:v>0.19166666666666665</c:v>
                </c:pt>
                <c:pt idx="21">
                  <c:v>0.22499999999999998</c:v>
                </c:pt>
                <c:pt idx="22">
                  <c:v>0.20000000000000004</c:v>
                </c:pt>
                <c:pt idx="23">
                  <c:v>0.29166666666666657</c:v>
                </c:pt>
                <c:pt idx="24">
                  <c:v>0.36666666666666664</c:v>
                </c:pt>
                <c:pt idx="25">
                  <c:v>0.34999999999999992</c:v>
                </c:pt>
                <c:pt idx="26">
                  <c:v>0.6166666666666667</c:v>
                </c:pt>
              </c:numCache>
            </c:numRef>
          </c:xVal>
          <c:yVal>
            <c:numRef>
              <c:f>yieldmodelm!$U$2:$U$28</c:f>
              <c:numCache>
                <c:formatCode>General</c:formatCode>
                <c:ptCount val="27"/>
                <c:pt idx="0">
                  <c:v>3.22018864230188</c:v>
                </c:pt>
                <c:pt idx="1">
                  <c:v>3.3667922286449583</c:v>
                </c:pt>
                <c:pt idx="2">
                  <c:v>3.6554454164911028</c:v>
                </c:pt>
                <c:pt idx="3">
                  <c:v>3.2316870290878623</c:v>
                </c:pt>
                <c:pt idx="4">
                  <c:v>3.4987047450144222</c:v>
                </c:pt>
                <c:pt idx="5">
                  <c:v>4.0511019595284488</c:v>
                </c:pt>
                <c:pt idx="6">
                  <c:v>2.9621319332056588</c:v>
                </c:pt>
                <c:pt idx="7">
                  <c:v>3.0528317773840254</c:v>
                </c:pt>
                <c:pt idx="8">
                  <c:v>4.4506731737297835</c:v>
                </c:pt>
                <c:pt idx="9">
                  <c:v>2.4364065616688833</c:v>
                </c:pt>
                <c:pt idx="10">
                  <c:v>2.5965013787638496</c:v>
                </c:pt>
                <c:pt idx="11">
                  <c:v>3.1872818167754029</c:v>
                </c:pt>
                <c:pt idx="12">
                  <c:v>3.2132314783363527</c:v>
                </c:pt>
                <c:pt idx="13">
                  <c:v>3.1225240047594451</c:v>
                </c:pt>
                <c:pt idx="14">
                  <c:v>2.9441540702573037</c:v>
                </c:pt>
                <c:pt idx="15">
                  <c:v>2.5528349578366214</c:v>
                </c:pt>
                <c:pt idx="16">
                  <c:v>2.9060829698486881</c:v>
                </c:pt>
                <c:pt idx="17">
                  <c:v>2.6423972082921257</c:v>
                </c:pt>
                <c:pt idx="18">
                  <c:v>2.2788737248120952</c:v>
                </c:pt>
                <c:pt idx="19">
                  <c:v>2.164676239750658</c:v>
                </c:pt>
                <c:pt idx="20">
                  <c:v>2.1648159929285806</c:v>
                </c:pt>
                <c:pt idx="21">
                  <c:v>2.0920159620499539</c:v>
                </c:pt>
                <c:pt idx="22">
                  <c:v>2.1036332489962088</c:v>
                </c:pt>
                <c:pt idx="23">
                  <c:v>2.0562249750202688</c:v>
                </c:pt>
                <c:pt idx="24">
                  <c:v>2.2747759564941394</c:v>
                </c:pt>
                <c:pt idx="25">
                  <c:v>2.4171757405300807</c:v>
                </c:pt>
                <c:pt idx="26">
                  <c:v>2.0815125495711868</c:v>
                </c:pt>
              </c:numCache>
            </c:numRef>
          </c:yVal>
          <c:smooth val="0"/>
          <c:extLst xmlns:c16r2="http://schemas.microsoft.com/office/drawing/2015/06/chart">
            <c:ext xmlns:c16="http://schemas.microsoft.com/office/drawing/2014/chart" uri="{C3380CC4-5D6E-409C-BE32-E72D297353CC}">
              <c16:uniqueId val="{00000002-5BA1-417A-B9CB-EE68988C5BC1}"/>
            </c:ext>
          </c:extLst>
        </c:ser>
        <c:dLbls>
          <c:showLegendKey val="0"/>
          <c:showVal val="0"/>
          <c:showCatName val="0"/>
          <c:showSerName val="0"/>
          <c:showPercent val="0"/>
          <c:showBubbleSize val="0"/>
        </c:dLbls>
        <c:axId val="382903232"/>
        <c:axId val="382903624"/>
      </c:scatterChart>
      <c:valAx>
        <c:axId val="382903232"/>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crossAx val="382903624"/>
        <c:crosses val="autoZero"/>
        <c:crossBetween val="midCat"/>
      </c:valAx>
      <c:valAx>
        <c:axId val="382903624"/>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crossAx val="382903232"/>
        <c:crosses val="autoZero"/>
        <c:crossBetween val="midCat"/>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800" b="1">
          <a:solidFill>
            <a:schemeClr val="tx1"/>
          </a:solidFill>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2160" b="1" i="0" u="none" strike="noStrike" kern="1200" spc="0" baseline="0">
              <a:solidFill>
                <a:schemeClr val="tx1"/>
              </a:solidFill>
              <a:latin typeface="+mn-lt"/>
              <a:ea typeface="+mn-ea"/>
              <a:cs typeface="+mn-cs"/>
            </a:defRPr>
          </a:pPr>
          <a:endParaRPr lang="en-US"/>
        </a:p>
      </c:txPr>
    </c:title>
    <c:autoTitleDeleted val="0"/>
    <c:plotArea>
      <c:layout/>
      <c:scatterChart>
        <c:scatterStyle val="lineMarker"/>
        <c:varyColors val="0"/>
        <c:ser>
          <c:idx val="0"/>
          <c:order val="0"/>
          <c:tx>
            <c:strRef>
              <c:f>yieldmodelwm!$R$1</c:f>
              <c:strCache>
                <c:ptCount val="1"/>
                <c:pt idx="0">
                  <c:v>DVI_53</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1"/>
            <c:dispEq val="0"/>
            <c:trendlineLbl>
              <c:layout>
                <c:manualLayout>
                  <c:x val="-0.39418519043512618"/>
                  <c:y val="-0.17292833187518228"/>
                </c:manualLayout>
              </c:layout>
              <c:numFmt formatCode="General" sourceLinked="0"/>
              <c:spPr>
                <a:noFill/>
                <a:ln>
                  <a:noFill/>
                </a:ln>
                <a:effectLst/>
              </c:spPr>
              <c:txPr>
                <a:bodyPr rot="0" spcFirstLastPara="1" vertOverflow="ellipsis" vert="horz" wrap="square" anchor="ctr" anchorCtr="1"/>
                <a:lstStyle/>
                <a:p>
                  <a:pPr>
                    <a:defRPr sz="1800" b="1" i="0" u="none" strike="noStrike" kern="1200" baseline="0">
                      <a:solidFill>
                        <a:srgbClr val="000099"/>
                      </a:solidFill>
                      <a:latin typeface="+mn-lt"/>
                      <a:ea typeface="+mn-ea"/>
                      <a:cs typeface="+mn-cs"/>
                    </a:defRPr>
                  </a:pPr>
                  <a:endParaRPr lang="en-US"/>
                </a:p>
              </c:txPr>
            </c:trendlineLbl>
          </c:trendline>
          <c:xVal>
            <c:numRef>
              <c:f>yieldmodelwm!$N$2:$N$55</c:f>
              <c:numCache>
                <c:formatCode>General</c:formatCode>
                <c:ptCount val="54"/>
                <c:pt idx="0">
                  <c:v>2.9666666670000001</c:v>
                </c:pt>
                <c:pt idx="1">
                  <c:v>2.2916666669999999</c:v>
                </c:pt>
                <c:pt idx="2">
                  <c:v>1.875</c:v>
                </c:pt>
                <c:pt idx="3">
                  <c:v>2.5750000000000002</c:v>
                </c:pt>
                <c:pt idx="4">
                  <c:v>2.4166666669999999</c:v>
                </c:pt>
                <c:pt idx="5">
                  <c:v>2.2083333330000001</c:v>
                </c:pt>
                <c:pt idx="6">
                  <c:v>2.3833333329999999</c:v>
                </c:pt>
                <c:pt idx="7">
                  <c:v>2.1916666669999998</c:v>
                </c:pt>
                <c:pt idx="8">
                  <c:v>2.2916666669999999</c:v>
                </c:pt>
                <c:pt idx="9">
                  <c:v>2.6333333329999999</c:v>
                </c:pt>
                <c:pt idx="10">
                  <c:v>2.1749999999999998</c:v>
                </c:pt>
                <c:pt idx="11">
                  <c:v>2.108333333</c:v>
                </c:pt>
                <c:pt idx="12">
                  <c:v>1.7749999999999999</c:v>
                </c:pt>
                <c:pt idx="13">
                  <c:v>1.933333333</c:v>
                </c:pt>
                <c:pt idx="14">
                  <c:v>1.6583333330000001</c:v>
                </c:pt>
                <c:pt idx="15">
                  <c:v>1.65</c:v>
                </c:pt>
                <c:pt idx="16">
                  <c:v>1.2</c:v>
                </c:pt>
                <c:pt idx="17">
                  <c:v>1.183333333</c:v>
                </c:pt>
                <c:pt idx="18">
                  <c:v>1.2916666670000001</c:v>
                </c:pt>
                <c:pt idx="19">
                  <c:v>1.575</c:v>
                </c:pt>
                <c:pt idx="20">
                  <c:v>2.0583333330000002</c:v>
                </c:pt>
                <c:pt idx="21">
                  <c:v>1.641666667</c:v>
                </c:pt>
                <c:pt idx="22">
                  <c:v>1.4083333330000001</c:v>
                </c:pt>
                <c:pt idx="23">
                  <c:v>1.4083333330000001</c:v>
                </c:pt>
                <c:pt idx="24">
                  <c:v>1.2250000000000001</c:v>
                </c:pt>
                <c:pt idx="25">
                  <c:v>1.8666666670000001</c:v>
                </c:pt>
                <c:pt idx="26">
                  <c:v>1.2416666670000001</c:v>
                </c:pt>
                <c:pt idx="27">
                  <c:v>0.35833333299999998</c:v>
                </c:pt>
                <c:pt idx="28">
                  <c:v>0.40833333300000002</c:v>
                </c:pt>
                <c:pt idx="29">
                  <c:v>0.45833333300000001</c:v>
                </c:pt>
                <c:pt idx="30">
                  <c:v>0.75833333300000005</c:v>
                </c:pt>
                <c:pt idx="31">
                  <c:v>0.6</c:v>
                </c:pt>
                <c:pt idx="32">
                  <c:v>0.625</c:v>
                </c:pt>
                <c:pt idx="33">
                  <c:v>0.54166666699999999</c:v>
                </c:pt>
                <c:pt idx="34">
                  <c:v>0.7</c:v>
                </c:pt>
                <c:pt idx="35">
                  <c:v>0.95</c:v>
                </c:pt>
                <c:pt idx="36">
                  <c:v>0.31666666700000001</c:v>
                </c:pt>
                <c:pt idx="37">
                  <c:v>0.26666666700000002</c:v>
                </c:pt>
                <c:pt idx="38">
                  <c:v>0.52500000000000002</c:v>
                </c:pt>
                <c:pt idx="39">
                  <c:v>0.45833333300000001</c:v>
                </c:pt>
                <c:pt idx="40">
                  <c:v>0.45</c:v>
                </c:pt>
                <c:pt idx="41">
                  <c:v>0.63333333300000005</c:v>
                </c:pt>
                <c:pt idx="42">
                  <c:v>0.42499999999999999</c:v>
                </c:pt>
                <c:pt idx="43">
                  <c:v>0.45833333300000001</c:v>
                </c:pt>
                <c:pt idx="44">
                  <c:v>0.35833333299999998</c:v>
                </c:pt>
                <c:pt idx="45">
                  <c:v>0.1</c:v>
                </c:pt>
                <c:pt idx="46">
                  <c:v>0.125</c:v>
                </c:pt>
                <c:pt idx="47">
                  <c:v>0.19166666700000001</c:v>
                </c:pt>
                <c:pt idx="48">
                  <c:v>0.22500000000000001</c:v>
                </c:pt>
                <c:pt idx="49">
                  <c:v>0.2</c:v>
                </c:pt>
                <c:pt idx="50">
                  <c:v>0.29166666699999999</c:v>
                </c:pt>
                <c:pt idx="51">
                  <c:v>0.366666667</c:v>
                </c:pt>
                <c:pt idx="52">
                  <c:v>0.35</c:v>
                </c:pt>
                <c:pt idx="53">
                  <c:v>0.61666666699999995</c:v>
                </c:pt>
              </c:numCache>
            </c:numRef>
          </c:xVal>
          <c:yVal>
            <c:numRef>
              <c:f>yieldmodelwm!$R$2:$R$55</c:f>
              <c:numCache>
                <c:formatCode>General</c:formatCode>
                <c:ptCount val="54"/>
                <c:pt idx="0">
                  <c:v>0.26037777400000001</c:v>
                </c:pt>
                <c:pt idx="1">
                  <c:v>0.25253333700000002</c:v>
                </c:pt>
                <c:pt idx="2">
                  <c:v>0.19012222300000001</c:v>
                </c:pt>
                <c:pt idx="3">
                  <c:v>0.25444443999999999</c:v>
                </c:pt>
                <c:pt idx="4">
                  <c:v>0.25747777399999999</c:v>
                </c:pt>
                <c:pt idx="5">
                  <c:v>0.197488892</c:v>
                </c:pt>
                <c:pt idx="6">
                  <c:v>0.181888886</c:v>
                </c:pt>
                <c:pt idx="7">
                  <c:v>0.26836666300000001</c:v>
                </c:pt>
                <c:pt idx="8">
                  <c:v>0.22560000599999999</c:v>
                </c:pt>
                <c:pt idx="9">
                  <c:v>0.20118888600000001</c:v>
                </c:pt>
                <c:pt idx="10">
                  <c:v>0.22054444600000001</c:v>
                </c:pt>
                <c:pt idx="11">
                  <c:v>0.23427778299999999</c:v>
                </c:pt>
                <c:pt idx="12">
                  <c:v>0.24136665700000001</c:v>
                </c:pt>
                <c:pt idx="13">
                  <c:v>0.22354444000000001</c:v>
                </c:pt>
                <c:pt idx="14">
                  <c:v>0.21127778899999999</c:v>
                </c:pt>
                <c:pt idx="15">
                  <c:v>0.19438887899999999</c:v>
                </c:pt>
                <c:pt idx="16">
                  <c:v>0.181166675</c:v>
                </c:pt>
                <c:pt idx="17">
                  <c:v>0.17426665699999999</c:v>
                </c:pt>
                <c:pt idx="18">
                  <c:v>0.19016666300000001</c:v>
                </c:pt>
                <c:pt idx="19">
                  <c:v>0.162488892</c:v>
                </c:pt>
                <c:pt idx="20">
                  <c:v>0.15435556</c:v>
                </c:pt>
                <c:pt idx="21">
                  <c:v>0.20724443400000001</c:v>
                </c:pt>
                <c:pt idx="22">
                  <c:v>0.205066675</c:v>
                </c:pt>
                <c:pt idx="23">
                  <c:v>0.17346666899999999</c:v>
                </c:pt>
                <c:pt idx="24">
                  <c:v>0.20741110800000001</c:v>
                </c:pt>
                <c:pt idx="25">
                  <c:v>0.21145555399999999</c:v>
                </c:pt>
                <c:pt idx="26">
                  <c:v>0.16478889199999999</c:v>
                </c:pt>
                <c:pt idx="27">
                  <c:v>0.13315556000000001</c:v>
                </c:pt>
                <c:pt idx="28">
                  <c:v>0.14133333100000001</c:v>
                </c:pt>
                <c:pt idx="29">
                  <c:v>0.16962221699999999</c:v>
                </c:pt>
                <c:pt idx="30">
                  <c:v>0.13535555399999999</c:v>
                </c:pt>
                <c:pt idx="31">
                  <c:v>0.140022217</c:v>
                </c:pt>
                <c:pt idx="32">
                  <c:v>0.18015555999999999</c:v>
                </c:pt>
                <c:pt idx="33">
                  <c:v>0.123577783</c:v>
                </c:pt>
                <c:pt idx="34">
                  <c:v>0.122788892</c:v>
                </c:pt>
                <c:pt idx="35">
                  <c:v>0.19726665700000001</c:v>
                </c:pt>
                <c:pt idx="36">
                  <c:v>0.112677771</c:v>
                </c:pt>
                <c:pt idx="37">
                  <c:v>0.135177771</c:v>
                </c:pt>
                <c:pt idx="38">
                  <c:v>0.174977777</c:v>
                </c:pt>
                <c:pt idx="39">
                  <c:v>0.16860001199999999</c:v>
                </c:pt>
                <c:pt idx="40">
                  <c:v>0.168788892</c:v>
                </c:pt>
                <c:pt idx="41">
                  <c:v>0.15882222900000001</c:v>
                </c:pt>
                <c:pt idx="42">
                  <c:v>0.12946666300000001</c:v>
                </c:pt>
                <c:pt idx="43">
                  <c:v>0.15296665700000001</c:v>
                </c:pt>
                <c:pt idx="44">
                  <c:v>0.13892221699999999</c:v>
                </c:pt>
                <c:pt idx="45">
                  <c:v>0.11016665</c:v>
                </c:pt>
                <c:pt idx="46">
                  <c:v>9.6333324999999997E-2</c:v>
                </c:pt>
                <c:pt idx="47">
                  <c:v>9.3888878999999995E-2</c:v>
                </c:pt>
                <c:pt idx="48">
                  <c:v>9.1944434000000005E-2</c:v>
                </c:pt>
                <c:pt idx="49">
                  <c:v>8.6966674999999993E-2</c:v>
                </c:pt>
                <c:pt idx="50">
                  <c:v>9.1222229000000002E-2</c:v>
                </c:pt>
                <c:pt idx="51">
                  <c:v>0.102766675</c:v>
                </c:pt>
                <c:pt idx="52">
                  <c:v>0.111977771</c:v>
                </c:pt>
                <c:pt idx="53">
                  <c:v>9.2255565999999997E-2</c:v>
                </c:pt>
              </c:numCache>
            </c:numRef>
          </c:yVal>
          <c:smooth val="0"/>
          <c:extLst xmlns:c16r2="http://schemas.microsoft.com/office/drawing/2015/06/chart">
            <c:ext xmlns:c16="http://schemas.microsoft.com/office/drawing/2014/chart" uri="{C3380CC4-5D6E-409C-BE32-E72D297353CC}">
              <c16:uniqueId val="{00000002-ED8B-45F7-9E7E-AA52FBA9B965}"/>
            </c:ext>
          </c:extLst>
        </c:ser>
        <c:dLbls>
          <c:showLegendKey val="0"/>
          <c:showVal val="0"/>
          <c:showCatName val="0"/>
          <c:showSerName val="0"/>
          <c:showPercent val="0"/>
          <c:showBubbleSize val="0"/>
        </c:dLbls>
        <c:axId val="382902840"/>
        <c:axId val="383121464"/>
      </c:scatterChart>
      <c:valAx>
        <c:axId val="382902840"/>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crossAx val="383121464"/>
        <c:crosses val="autoZero"/>
        <c:crossBetween val="midCat"/>
      </c:valAx>
      <c:valAx>
        <c:axId val="383121464"/>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crossAx val="382902840"/>
        <c:crosses val="autoZero"/>
        <c:crossBetween val="midCat"/>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800" b="1">
          <a:solidFill>
            <a:schemeClr val="tx1"/>
          </a:solidFill>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920" b="1"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lotArea>
      <c:layout/>
      <c:scatterChart>
        <c:scatterStyle val="lineMarker"/>
        <c:varyColors val="0"/>
        <c:ser>
          <c:idx val="0"/>
          <c:order val="0"/>
          <c:tx>
            <c:strRef>
              <c:f>yieldmodelwm!$S$1</c:f>
              <c:strCache>
                <c:ptCount val="1"/>
                <c:pt idx="0">
                  <c:v>DVI_54</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1"/>
            <c:dispEq val="0"/>
            <c:trendlineLbl>
              <c:layout>
                <c:manualLayout>
                  <c:x val="-0.32122878390201226"/>
                  <c:y val="-6.375145815106445E-2"/>
                </c:manualLayout>
              </c:layout>
              <c:numFmt formatCode="General" sourceLinked="0"/>
              <c:spPr>
                <a:noFill/>
                <a:ln>
                  <a:noFill/>
                </a:ln>
                <a:effectLst/>
              </c:spPr>
              <c:txPr>
                <a:bodyPr rot="0" spcFirstLastPara="1" vertOverflow="ellipsis" vert="horz" wrap="square" anchor="ctr" anchorCtr="1"/>
                <a:lstStyle/>
                <a:p>
                  <a:pPr>
                    <a:defRPr sz="1600" b="1" i="0" u="none" strike="noStrike" kern="1200" baseline="0">
                      <a:solidFill>
                        <a:srgbClr val="000099"/>
                      </a:solidFill>
                      <a:latin typeface="Arial" panose="020B0604020202020204" pitchFamily="34" charset="0"/>
                      <a:ea typeface="+mn-ea"/>
                      <a:cs typeface="Arial" panose="020B0604020202020204" pitchFamily="34" charset="0"/>
                    </a:defRPr>
                  </a:pPr>
                  <a:endParaRPr lang="en-US"/>
                </a:p>
              </c:txPr>
            </c:trendlineLbl>
          </c:trendline>
          <c:xVal>
            <c:numRef>
              <c:f>yieldmodelwm!$N$2:$N$55</c:f>
              <c:numCache>
                <c:formatCode>General</c:formatCode>
                <c:ptCount val="54"/>
                <c:pt idx="0">
                  <c:v>2.9666666670000001</c:v>
                </c:pt>
                <c:pt idx="1">
                  <c:v>2.2916666669999999</c:v>
                </c:pt>
                <c:pt idx="2">
                  <c:v>1.875</c:v>
                </c:pt>
                <c:pt idx="3">
                  <c:v>2.5750000000000002</c:v>
                </c:pt>
                <c:pt idx="4">
                  <c:v>2.4166666669999999</c:v>
                </c:pt>
                <c:pt idx="5">
                  <c:v>2.2083333330000001</c:v>
                </c:pt>
                <c:pt idx="6">
                  <c:v>2.3833333329999999</c:v>
                </c:pt>
                <c:pt idx="7">
                  <c:v>2.1916666669999998</c:v>
                </c:pt>
                <c:pt idx="8">
                  <c:v>2.2916666669999999</c:v>
                </c:pt>
                <c:pt idx="9">
                  <c:v>2.6333333329999999</c:v>
                </c:pt>
                <c:pt idx="10">
                  <c:v>2.1749999999999998</c:v>
                </c:pt>
                <c:pt idx="11">
                  <c:v>2.108333333</c:v>
                </c:pt>
                <c:pt idx="12">
                  <c:v>1.7749999999999999</c:v>
                </c:pt>
                <c:pt idx="13">
                  <c:v>1.933333333</c:v>
                </c:pt>
                <c:pt idx="14">
                  <c:v>1.6583333330000001</c:v>
                </c:pt>
                <c:pt idx="15">
                  <c:v>1.65</c:v>
                </c:pt>
                <c:pt idx="16">
                  <c:v>1.2</c:v>
                </c:pt>
                <c:pt idx="17">
                  <c:v>1.183333333</c:v>
                </c:pt>
                <c:pt idx="18">
                  <c:v>1.2916666670000001</c:v>
                </c:pt>
                <c:pt idx="19">
                  <c:v>1.575</c:v>
                </c:pt>
                <c:pt idx="20">
                  <c:v>2.0583333330000002</c:v>
                </c:pt>
                <c:pt idx="21">
                  <c:v>1.641666667</c:v>
                </c:pt>
                <c:pt idx="22">
                  <c:v>1.4083333330000001</c:v>
                </c:pt>
                <c:pt idx="23">
                  <c:v>1.4083333330000001</c:v>
                </c:pt>
                <c:pt idx="24">
                  <c:v>1.2250000000000001</c:v>
                </c:pt>
                <c:pt idx="25">
                  <c:v>1.8666666670000001</c:v>
                </c:pt>
                <c:pt idx="26">
                  <c:v>1.2416666670000001</c:v>
                </c:pt>
                <c:pt idx="27">
                  <c:v>0.35833333299999998</c:v>
                </c:pt>
                <c:pt idx="28">
                  <c:v>0.40833333300000002</c:v>
                </c:pt>
                <c:pt idx="29">
                  <c:v>0.45833333300000001</c:v>
                </c:pt>
                <c:pt idx="30">
                  <c:v>0.75833333300000005</c:v>
                </c:pt>
                <c:pt idx="31">
                  <c:v>0.6</c:v>
                </c:pt>
                <c:pt idx="32">
                  <c:v>0.625</c:v>
                </c:pt>
                <c:pt idx="33">
                  <c:v>0.54166666699999999</c:v>
                </c:pt>
                <c:pt idx="34">
                  <c:v>0.7</c:v>
                </c:pt>
                <c:pt idx="35">
                  <c:v>0.95</c:v>
                </c:pt>
                <c:pt idx="36">
                  <c:v>0.31666666700000001</c:v>
                </c:pt>
                <c:pt idx="37">
                  <c:v>0.26666666700000002</c:v>
                </c:pt>
                <c:pt idx="38">
                  <c:v>0.52500000000000002</c:v>
                </c:pt>
                <c:pt idx="39">
                  <c:v>0.45833333300000001</c:v>
                </c:pt>
                <c:pt idx="40">
                  <c:v>0.45</c:v>
                </c:pt>
                <c:pt idx="41">
                  <c:v>0.63333333300000005</c:v>
                </c:pt>
                <c:pt idx="42">
                  <c:v>0.42499999999999999</c:v>
                </c:pt>
                <c:pt idx="43">
                  <c:v>0.45833333300000001</c:v>
                </c:pt>
                <c:pt idx="44">
                  <c:v>0.35833333299999998</c:v>
                </c:pt>
                <c:pt idx="45">
                  <c:v>0.1</c:v>
                </c:pt>
                <c:pt idx="46">
                  <c:v>0.125</c:v>
                </c:pt>
                <c:pt idx="47">
                  <c:v>0.19166666700000001</c:v>
                </c:pt>
                <c:pt idx="48">
                  <c:v>0.22500000000000001</c:v>
                </c:pt>
                <c:pt idx="49">
                  <c:v>0.2</c:v>
                </c:pt>
                <c:pt idx="50">
                  <c:v>0.29166666699999999</c:v>
                </c:pt>
                <c:pt idx="51">
                  <c:v>0.366666667</c:v>
                </c:pt>
                <c:pt idx="52">
                  <c:v>0.35</c:v>
                </c:pt>
                <c:pt idx="53">
                  <c:v>0.61666666699999995</c:v>
                </c:pt>
              </c:numCache>
            </c:numRef>
          </c:xVal>
          <c:yVal>
            <c:numRef>
              <c:f>yieldmodelwm!$S$2:$S$55</c:f>
              <c:numCache>
                <c:formatCode>General</c:formatCode>
                <c:ptCount val="54"/>
                <c:pt idx="0">
                  <c:v>0.20956666299999999</c:v>
                </c:pt>
                <c:pt idx="1">
                  <c:v>0.206444446</c:v>
                </c:pt>
                <c:pt idx="2">
                  <c:v>0.15458889200000001</c:v>
                </c:pt>
                <c:pt idx="3">
                  <c:v>0.20511110799999999</c:v>
                </c:pt>
                <c:pt idx="4">
                  <c:v>0.20823333099999999</c:v>
                </c:pt>
                <c:pt idx="5">
                  <c:v>0.15851110800000001</c:v>
                </c:pt>
                <c:pt idx="6">
                  <c:v>0.149855554</c:v>
                </c:pt>
                <c:pt idx="7">
                  <c:v>0.216733325</c:v>
                </c:pt>
                <c:pt idx="8">
                  <c:v>0.18728889200000001</c:v>
                </c:pt>
                <c:pt idx="9">
                  <c:v>0.15770000000000001</c:v>
                </c:pt>
                <c:pt idx="10">
                  <c:v>0.176511108</c:v>
                </c:pt>
                <c:pt idx="11">
                  <c:v>0.18913333700000001</c:v>
                </c:pt>
                <c:pt idx="12">
                  <c:v>0.193677771</c:v>
                </c:pt>
                <c:pt idx="13">
                  <c:v>0.17657777099999999</c:v>
                </c:pt>
                <c:pt idx="14">
                  <c:v>0.164566675</c:v>
                </c:pt>
                <c:pt idx="15">
                  <c:v>0.154533325</c:v>
                </c:pt>
                <c:pt idx="16">
                  <c:v>0.13926667500000001</c:v>
                </c:pt>
                <c:pt idx="17">
                  <c:v>0.134222217</c:v>
                </c:pt>
                <c:pt idx="18">
                  <c:v>0.14653332499999999</c:v>
                </c:pt>
                <c:pt idx="19">
                  <c:v>0.13174444599999999</c:v>
                </c:pt>
                <c:pt idx="20">
                  <c:v>0.121766675</c:v>
                </c:pt>
                <c:pt idx="21">
                  <c:v>0.16579998800000001</c:v>
                </c:pt>
                <c:pt idx="22">
                  <c:v>0.16352222899999999</c:v>
                </c:pt>
                <c:pt idx="23">
                  <c:v>0.13546667500000001</c:v>
                </c:pt>
                <c:pt idx="24">
                  <c:v>0.16205555399999999</c:v>
                </c:pt>
                <c:pt idx="25">
                  <c:v>0.17076666300000001</c:v>
                </c:pt>
                <c:pt idx="26">
                  <c:v>0.13501112100000001</c:v>
                </c:pt>
                <c:pt idx="27">
                  <c:v>0.103822229</c:v>
                </c:pt>
                <c:pt idx="28">
                  <c:v>0.11064444</c:v>
                </c:pt>
                <c:pt idx="29">
                  <c:v>0.13312221699999999</c:v>
                </c:pt>
                <c:pt idx="30">
                  <c:v>0.103322223</c:v>
                </c:pt>
                <c:pt idx="31">
                  <c:v>0.107833331</c:v>
                </c:pt>
                <c:pt idx="32">
                  <c:v>0.14223333699999999</c:v>
                </c:pt>
                <c:pt idx="33">
                  <c:v>9.8311115000000004E-2</c:v>
                </c:pt>
                <c:pt idx="34">
                  <c:v>9.8444452000000002E-2</c:v>
                </c:pt>
                <c:pt idx="35">
                  <c:v>0.15939999399999999</c:v>
                </c:pt>
                <c:pt idx="36">
                  <c:v>8.6533324999999994E-2</c:v>
                </c:pt>
                <c:pt idx="37">
                  <c:v>0.100644434</c:v>
                </c:pt>
                <c:pt idx="38">
                  <c:v>0.13451110799999999</c:v>
                </c:pt>
                <c:pt idx="39">
                  <c:v>0.127011121</c:v>
                </c:pt>
                <c:pt idx="40">
                  <c:v>0.1283</c:v>
                </c:pt>
                <c:pt idx="41">
                  <c:v>0.11814445799999999</c:v>
                </c:pt>
                <c:pt idx="42">
                  <c:v>9.5366663000000004E-2</c:v>
                </c:pt>
                <c:pt idx="43">
                  <c:v>0.11289998800000001</c:v>
                </c:pt>
                <c:pt idx="44">
                  <c:v>0.102244434</c:v>
                </c:pt>
                <c:pt idx="45">
                  <c:v>8.2322217000000003E-2</c:v>
                </c:pt>
                <c:pt idx="46">
                  <c:v>7.0655553999999995E-2</c:v>
                </c:pt>
                <c:pt idx="47">
                  <c:v>7.2499988000000001E-2</c:v>
                </c:pt>
                <c:pt idx="48">
                  <c:v>7.2133324999999998E-2</c:v>
                </c:pt>
                <c:pt idx="49">
                  <c:v>6.5699999999999995E-2</c:v>
                </c:pt>
                <c:pt idx="50">
                  <c:v>6.9722228999999997E-2</c:v>
                </c:pt>
                <c:pt idx="51">
                  <c:v>7.8333349999999996E-2</c:v>
                </c:pt>
                <c:pt idx="52">
                  <c:v>8.1011107999999998E-2</c:v>
                </c:pt>
                <c:pt idx="53">
                  <c:v>7.1055566000000001E-2</c:v>
                </c:pt>
              </c:numCache>
            </c:numRef>
          </c:yVal>
          <c:smooth val="0"/>
          <c:extLst xmlns:c16r2="http://schemas.microsoft.com/office/drawing/2015/06/chart">
            <c:ext xmlns:c16="http://schemas.microsoft.com/office/drawing/2014/chart" uri="{C3380CC4-5D6E-409C-BE32-E72D297353CC}">
              <c16:uniqueId val="{00000002-5940-4E21-9E76-F39E226F070E}"/>
            </c:ext>
          </c:extLst>
        </c:ser>
        <c:dLbls>
          <c:showLegendKey val="0"/>
          <c:showVal val="0"/>
          <c:showCatName val="0"/>
          <c:showSerName val="0"/>
          <c:showPercent val="0"/>
          <c:showBubbleSize val="0"/>
        </c:dLbls>
        <c:axId val="383118720"/>
        <c:axId val="383121072"/>
      </c:scatterChart>
      <c:valAx>
        <c:axId val="383118720"/>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383121072"/>
        <c:crosses val="autoZero"/>
        <c:crossBetween val="midCat"/>
      </c:valAx>
      <c:valAx>
        <c:axId val="383121072"/>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383118720"/>
        <c:crosses val="autoZero"/>
        <c:crossBetween val="midCat"/>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6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2575105442715466E-2"/>
          <c:y val="6.6347526016271155E-2"/>
          <c:w val="0.8675482949229153"/>
          <c:h val="0.83193970222428326"/>
        </c:manualLayout>
      </c:layout>
      <c:scatterChart>
        <c:scatterStyle val="lineMarker"/>
        <c:varyColors val="0"/>
        <c:ser>
          <c:idx val="0"/>
          <c:order val="0"/>
          <c:tx>
            <c:strRef>
              <c:f>yieldmodelw!$U$1</c:f>
              <c:strCache>
                <c:ptCount val="1"/>
                <c:pt idx="0">
                  <c:v>RVI_54</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1"/>
            <c:dispEq val="0"/>
            <c:trendlineLbl>
              <c:layout>
                <c:manualLayout>
                  <c:x val="-0.41354363097208829"/>
                  <c:y val="9.7564016868679035E-2"/>
                </c:manualLayout>
              </c:layout>
              <c:numFmt formatCode="General" sourceLinked="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rendlineLbl>
          </c:trendline>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0"/>
            <c:dispEq val="1"/>
            <c:trendlineLbl>
              <c:layout>
                <c:manualLayout>
                  <c:x val="-0.26213850782363357"/>
                  <c:y val="1.0481544123590357E-2"/>
                </c:manualLayout>
              </c:layout>
              <c:numFmt formatCode="General" sourceLinked="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rendlineLbl>
          </c:trendline>
          <c:xVal>
            <c:numRef>
              <c:f>yieldmodelw!$O$2:$O$28</c:f>
              <c:numCache>
                <c:formatCode>General</c:formatCode>
                <c:ptCount val="27"/>
                <c:pt idx="0">
                  <c:v>2.6180039000000002</c:v>
                </c:pt>
                <c:pt idx="1">
                  <c:v>2.8834703500000001</c:v>
                </c:pt>
                <c:pt idx="2">
                  <c:v>2.4895737499999999</c:v>
                </c:pt>
                <c:pt idx="3">
                  <c:v>2.882037</c:v>
                </c:pt>
                <c:pt idx="4">
                  <c:v>2.5494724</c:v>
                </c:pt>
                <c:pt idx="5">
                  <c:v>2.9287177999999998</c:v>
                </c:pt>
                <c:pt idx="6">
                  <c:v>3.1474182499999999</c:v>
                </c:pt>
                <c:pt idx="7">
                  <c:v>2.6279322500000002</c:v>
                </c:pt>
                <c:pt idx="8">
                  <c:v>2.7257058000000001</c:v>
                </c:pt>
                <c:pt idx="9">
                  <c:v>2.3640319500000002</c:v>
                </c:pt>
                <c:pt idx="10">
                  <c:v>2.4730751</c:v>
                </c:pt>
                <c:pt idx="11">
                  <c:v>2.9447209499999998</c:v>
                </c:pt>
                <c:pt idx="12">
                  <c:v>2.3541821500000002</c:v>
                </c:pt>
                <c:pt idx="13">
                  <c:v>2.4213369500000002</c:v>
                </c:pt>
                <c:pt idx="14">
                  <c:v>1.8149099500000001</c:v>
                </c:pt>
                <c:pt idx="15">
                  <c:v>2.7317401000000001</c:v>
                </c:pt>
                <c:pt idx="16">
                  <c:v>2.0470698500000002</c:v>
                </c:pt>
                <c:pt idx="17">
                  <c:v>2.2793785999999998</c:v>
                </c:pt>
                <c:pt idx="18">
                  <c:v>1.981724966</c:v>
                </c:pt>
                <c:pt idx="19">
                  <c:v>1.4205509329999999</c:v>
                </c:pt>
                <c:pt idx="20">
                  <c:v>2.2077953369999999</c:v>
                </c:pt>
                <c:pt idx="21">
                  <c:v>1.9376987349999999</c:v>
                </c:pt>
                <c:pt idx="22">
                  <c:v>1.9010651279999999</c:v>
                </c:pt>
                <c:pt idx="23">
                  <c:v>1.9542698890000001</c:v>
                </c:pt>
                <c:pt idx="24">
                  <c:v>2.0800804089999998</c:v>
                </c:pt>
                <c:pt idx="25">
                  <c:v>2.1488759009999998</c:v>
                </c:pt>
                <c:pt idx="26">
                  <c:v>2.352903854</c:v>
                </c:pt>
              </c:numCache>
            </c:numRef>
          </c:xVal>
          <c:yVal>
            <c:numRef>
              <c:f>yieldmodelw!$U$2:$U$28</c:f>
              <c:numCache>
                <c:formatCode>General</c:formatCode>
                <c:ptCount val="27"/>
                <c:pt idx="0">
                  <c:v>3.1888127279999998</c:v>
                </c:pt>
                <c:pt idx="1">
                  <c:v>3.1562028359999998</c:v>
                </c:pt>
                <c:pt idx="2">
                  <c:v>2.5676620529999998</c:v>
                </c:pt>
                <c:pt idx="3">
                  <c:v>3.1341040929999999</c:v>
                </c:pt>
                <c:pt idx="4">
                  <c:v>3.2276239090000001</c:v>
                </c:pt>
                <c:pt idx="5">
                  <c:v>2.5868742239999998</c:v>
                </c:pt>
                <c:pt idx="6">
                  <c:v>2.5052455440000001</c:v>
                </c:pt>
                <c:pt idx="7">
                  <c:v>3.3034953480000002</c:v>
                </c:pt>
                <c:pt idx="8">
                  <c:v>2.9758527300000002</c:v>
                </c:pt>
                <c:pt idx="9">
                  <c:v>2.3073876759999998</c:v>
                </c:pt>
                <c:pt idx="10">
                  <c:v>2.5323622349999999</c:v>
                </c:pt>
                <c:pt idx="11">
                  <c:v>2.7032219419999999</c:v>
                </c:pt>
                <c:pt idx="12">
                  <c:v>2.7973808660000001</c:v>
                </c:pt>
                <c:pt idx="13">
                  <c:v>2.5230974590000002</c:v>
                </c:pt>
                <c:pt idx="14">
                  <c:v>2.3391501159999999</c:v>
                </c:pt>
                <c:pt idx="15">
                  <c:v>2.2920846570000002</c:v>
                </c:pt>
                <c:pt idx="16">
                  <c:v>2.1142324069999998</c:v>
                </c:pt>
                <c:pt idx="17">
                  <c:v>2.1137746489999998</c:v>
                </c:pt>
                <c:pt idx="18">
                  <c:v>2.293575149</c:v>
                </c:pt>
                <c:pt idx="19">
                  <c:v>2.0264023789999999</c:v>
                </c:pt>
                <c:pt idx="20">
                  <c:v>1.9393966389999999</c:v>
                </c:pt>
                <c:pt idx="21">
                  <c:v>2.5904922930000001</c:v>
                </c:pt>
                <c:pt idx="22">
                  <c:v>2.5853711499999998</c:v>
                </c:pt>
                <c:pt idx="23">
                  <c:v>2.1517099270000002</c:v>
                </c:pt>
                <c:pt idx="24">
                  <c:v>2.372705887</c:v>
                </c:pt>
                <c:pt idx="25">
                  <c:v>2.544778306</c:v>
                </c:pt>
                <c:pt idx="26">
                  <c:v>2.124467997</c:v>
                </c:pt>
              </c:numCache>
            </c:numRef>
          </c:yVal>
          <c:smooth val="0"/>
          <c:extLst xmlns:c16r2="http://schemas.microsoft.com/office/drawing/2015/06/chart">
            <c:ext xmlns:c16="http://schemas.microsoft.com/office/drawing/2014/chart" uri="{C3380CC4-5D6E-409C-BE32-E72D297353CC}">
              <c16:uniqueId val="{00000004-66AF-498D-8771-18F895A2C393}"/>
            </c:ext>
          </c:extLst>
        </c:ser>
        <c:dLbls>
          <c:showLegendKey val="0"/>
          <c:showVal val="0"/>
          <c:showCatName val="0"/>
          <c:showSerName val="0"/>
          <c:showPercent val="0"/>
          <c:showBubbleSize val="0"/>
        </c:dLbls>
        <c:axId val="383116368"/>
        <c:axId val="383122640"/>
      </c:scatterChart>
      <c:valAx>
        <c:axId val="383116368"/>
        <c:scaling>
          <c:orientation val="minMax"/>
        </c:scaling>
        <c:delete val="0"/>
        <c:axPos val="b"/>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383122640"/>
        <c:crosses val="autoZero"/>
        <c:crossBetween val="midCat"/>
      </c:valAx>
      <c:valAx>
        <c:axId val="383122640"/>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383116368"/>
        <c:crosses val="autoZero"/>
        <c:crossBetween val="midCat"/>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6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1" i="0" u="none" strike="noStrike" kern="1200" spc="0" baseline="0">
                <a:solidFill>
                  <a:srgbClr val="000099"/>
                </a:solidFill>
                <a:latin typeface="Arial" panose="020B0604020202020204" pitchFamily="34" charset="0"/>
                <a:ea typeface="+mn-ea"/>
                <a:cs typeface="Arial" panose="020B0604020202020204" pitchFamily="34" charset="0"/>
              </a:defRPr>
            </a:pPr>
            <a:r>
              <a:rPr lang="en-US" dirty="0" err="1">
                <a:solidFill>
                  <a:srgbClr val="000099"/>
                </a:solidFill>
              </a:rPr>
              <a:t>RVI_52</a:t>
            </a:r>
            <a:r>
              <a:rPr lang="en-US" dirty="0">
                <a:solidFill>
                  <a:srgbClr val="000099"/>
                </a:solidFill>
              </a:rPr>
              <a:t> vs Yield</a:t>
            </a:r>
          </a:p>
        </c:rich>
      </c:tx>
      <c:layout>
        <c:manualLayout>
          <c:xMode val="edge"/>
          <c:yMode val="edge"/>
          <c:x val="2.9812626458231052E-2"/>
          <c:y val="0"/>
        </c:manualLayout>
      </c:layout>
      <c:overlay val="0"/>
      <c:spPr>
        <a:noFill/>
        <a:ln>
          <a:noFill/>
        </a:ln>
        <a:effectLst/>
      </c:spPr>
      <c:txPr>
        <a:bodyPr rot="0" spcFirstLastPara="1" vertOverflow="ellipsis" vert="horz" wrap="square" anchor="ctr" anchorCtr="1"/>
        <a:lstStyle/>
        <a:p>
          <a:pPr>
            <a:defRPr sz="1920" b="1" i="0" u="none" strike="noStrike" kern="1200" spc="0" baseline="0">
              <a:solidFill>
                <a:srgbClr val="000099"/>
              </a:solidFill>
              <a:latin typeface="Arial" panose="020B0604020202020204" pitchFamily="34" charset="0"/>
              <a:ea typeface="+mn-ea"/>
              <a:cs typeface="Arial" panose="020B0604020202020204" pitchFamily="34" charset="0"/>
            </a:defRPr>
          </a:pPr>
          <a:endParaRPr lang="en-US"/>
        </a:p>
      </c:txPr>
    </c:title>
    <c:autoTitleDeleted val="0"/>
    <c:plotArea>
      <c:layout/>
      <c:scatterChart>
        <c:scatterStyle val="lineMarker"/>
        <c:varyColors val="0"/>
        <c:ser>
          <c:idx val="0"/>
          <c:order val="0"/>
          <c:tx>
            <c:strRef>
              <c:f>yieldmodelm!$U$1</c:f>
              <c:strCache>
                <c:ptCount val="1"/>
                <c:pt idx="0">
                  <c:v>RVI_52</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1"/>
            <c:dispEq val="1"/>
            <c:trendlineLbl>
              <c:layout>
                <c:manualLayout>
                  <c:x val="-0.45656682842581431"/>
                  <c:y val="-0.12818291944276197"/>
                </c:manualLayout>
              </c:layout>
              <c:tx>
                <c:rich>
                  <a:bodyPr rot="0" spcFirstLastPara="1" vertOverflow="ellipsis" vert="horz" wrap="square" anchor="ctr" anchorCtr="1"/>
                  <a:lstStyle/>
                  <a:p>
                    <a:pPr>
                      <a:defRPr sz="1600" b="1" i="0" u="none" strike="noStrike" kern="1200" baseline="0">
                        <a:solidFill>
                          <a:schemeClr val="tx1"/>
                        </a:solidFill>
                        <a:latin typeface="Arial" panose="020B0604020202020204" pitchFamily="34" charset="0"/>
                        <a:ea typeface="+mn-ea"/>
                        <a:cs typeface="Arial" panose="020B0604020202020204" pitchFamily="34" charset="0"/>
                      </a:defRPr>
                    </a:pPr>
                    <a:r>
                      <a:rPr lang="en-US" baseline="0" dirty="0"/>
                      <a:t>y = </a:t>
                    </a:r>
                    <a:r>
                      <a:rPr lang="en-US" baseline="0" dirty="0" err="1"/>
                      <a:t>0.3496x</a:t>
                    </a:r>
                    <a:r>
                      <a:rPr lang="en-US" baseline="0" dirty="0"/>
                      <a:t> - 0.1964</a:t>
                    </a:r>
                    <a:br>
                      <a:rPr lang="en-US" baseline="0" dirty="0"/>
                    </a:br>
                    <a:r>
                      <a:rPr lang="en-US" baseline="0" dirty="0" err="1"/>
                      <a:t>R²</a:t>
                    </a:r>
                    <a:r>
                      <a:rPr lang="en-US" baseline="0" dirty="0"/>
                      <a:t> = 0.49</a:t>
                    </a:r>
                    <a:endParaRPr lang="en-US" dirty="0"/>
                  </a:p>
                </c:rich>
              </c:tx>
              <c:numFmt formatCode="General" sourceLinked="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rendlineLbl>
          </c:trendline>
          <c:xVal>
            <c:numRef>
              <c:f>yieldmodelm!$O$2:$O$28</c:f>
              <c:numCache>
                <c:formatCode>General</c:formatCode>
                <c:ptCount val="27"/>
                <c:pt idx="0">
                  <c:v>9.6532274709999992</c:v>
                </c:pt>
                <c:pt idx="1">
                  <c:v>9.6957120509999992</c:v>
                </c:pt>
                <c:pt idx="2">
                  <c:v>9.3610404290000009</c:v>
                </c:pt>
                <c:pt idx="3">
                  <c:v>11.09113385</c:v>
                </c:pt>
                <c:pt idx="4">
                  <c:v>9.3335782330000008</c:v>
                </c:pt>
                <c:pt idx="5">
                  <c:v>9.454332527</c:v>
                </c:pt>
                <c:pt idx="6">
                  <c:v>8.6551970760000003</c:v>
                </c:pt>
                <c:pt idx="7">
                  <c:v>9.5052538920000007</c:v>
                </c:pt>
                <c:pt idx="8">
                  <c:v>9.8312692649999995</c:v>
                </c:pt>
                <c:pt idx="9">
                  <c:v>9.2890429000000001</c:v>
                </c:pt>
                <c:pt idx="10">
                  <c:v>9.7765603500000005</c:v>
                </c:pt>
                <c:pt idx="11">
                  <c:v>9.8280117499999999</c:v>
                </c:pt>
                <c:pt idx="12">
                  <c:v>9.8750590000000003</c:v>
                </c:pt>
                <c:pt idx="13">
                  <c:v>9.4491201500000006</c:v>
                </c:pt>
                <c:pt idx="14">
                  <c:v>8.4374850000000006</c:v>
                </c:pt>
                <c:pt idx="15">
                  <c:v>8.5427883999999992</c:v>
                </c:pt>
                <c:pt idx="16">
                  <c:v>8.5154108999999991</c:v>
                </c:pt>
                <c:pt idx="17">
                  <c:v>8.5435666000000001</c:v>
                </c:pt>
                <c:pt idx="18">
                  <c:v>6.4633325499999996</c:v>
                </c:pt>
                <c:pt idx="19">
                  <c:v>7.2510252499999996</c:v>
                </c:pt>
                <c:pt idx="20">
                  <c:v>8.6842228499999994</c:v>
                </c:pt>
                <c:pt idx="21">
                  <c:v>7.1086637369999996</c:v>
                </c:pt>
                <c:pt idx="22">
                  <c:v>5.7090717619999998</c:v>
                </c:pt>
                <c:pt idx="23">
                  <c:v>6.0130603999999996</c:v>
                </c:pt>
                <c:pt idx="24">
                  <c:v>8.2077699499999994</c:v>
                </c:pt>
                <c:pt idx="25">
                  <c:v>8.0254747999999996</c:v>
                </c:pt>
                <c:pt idx="26">
                  <c:v>8.3380901000000005</c:v>
                </c:pt>
              </c:numCache>
            </c:numRef>
          </c:xVal>
          <c:yVal>
            <c:numRef>
              <c:f>yieldmodelm!$U$2:$U$28</c:f>
              <c:numCache>
                <c:formatCode>General</c:formatCode>
                <c:ptCount val="27"/>
                <c:pt idx="0">
                  <c:v>3.2201886420000001</c:v>
                </c:pt>
                <c:pt idx="1">
                  <c:v>3.3667922290000001</c:v>
                </c:pt>
                <c:pt idx="2">
                  <c:v>3.6554454160000001</c:v>
                </c:pt>
                <c:pt idx="3">
                  <c:v>3.2316870290000002</c:v>
                </c:pt>
                <c:pt idx="4">
                  <c:v>3.4987047449999999</c:v>
                </c:pt>
                <c:pt idx="5">
                  <c:v>4.0511019599999996</c:v>
                </c:pt>
                <c:pt idx="6">
                  <c:v>2.9621319330000002</c:v>
                </c:pt>
                <c:pt idx="7">
                  <c:v>3.0528317770000002</c:v>
                </c:pt>
                <c:pt idx="8">
                  <c:v>4.4506731740000003</c:v>
                </c:pt>
                <c:pt idx="9">
                  <c:v>2.4364065620000002</c:v>
                </c:pt>
                <c:pt idx="10">
                  <c:v>2.5965013790000002</c:v>
                </c:pt>
                <c:pt idx="11">
                  <c:v>3.1872818170000001</c:v>
                </c:pt>
                <c:pt idx="12">
                  <c:v>3.213231478</c:v>
                </c:pt>
                <c:pt idx="13">
                  <c:v>3.1225240049999998</c:v>
                </c:pt>
                <c:pt idx="14">
                  <c:v>2.9441540700000002</c:v>
                </c:pt>
                <c:pt idx="15">
                  <c:v>2.552834958</c:v>
                </c:pt>
                <c:pt idx="16">
                  <c:v>2.9060829699999999</c:v>
                </c:pt>
                <c:pt idx="17">
                  <c:v>2.6423972080000002</c:v>
                </c:pt>
                <c:pt idx="18">
                  <c:v>2.278873725</c:v>
                </c:pt>
                <c:pt idx="19">
                  <c:v>2.1646762399999999</c:v>
                </c:pt>
                <c:pt idx="20">
                  <c:v>2.1648159929999999</c:v>
                </c:pt>
                <c:pt idx="21">
                  <c:v>2.0920159620000001</c:v>
                </c:pt>
                <c:pt idx="22">
                  <c:v>2.103633249</c:v>
                </c:pt>
                <c:pt idx="23">
                  <c:v>2.0562249750000001</c:v>
                </c:pt>
                <c:pt idx="24">
                  <c:v>2.274775956</c:v>
                </c:pt>
                <c:pt idx="25">
                  <c:v>2.4171757409999999</c:v>
                </c:pt>
                <c:pt idx="26">
                  <c:v>2.0815125499999998</c:v>
                </c:pt>
              </c:numCache>
            </c:numRef>
          </c:yVal>
          <c:smooth val="0"/>
          <c:extLst xmlns:c16r2="http://schemas.microsoft.com/office/drawing/2015/06/chart">
            <c:ext xmlns:c16="http://schemas.microsoft.com/office/drawing/2014/chart" uri="{C3380CC4-5D6E-409C-BE32-E72D297353CC}">
              <c16:uniqueId val="{00000002-AC5A-4E06-899B-BF4733C96533}"/>
            </c:ext>
          </c:extLst>
        </c:ser>
        <c:dLbls>
          <c:showLegendKey val="0"/>
          <c:showVal val="0"/>
          <c:showCatName val="0"/>
          <c:showSerName val="0"/>
          <c:showPercent val="0"/>
          <c:showBubbleSize val="0"/>
        </c:dLbls>
        <c:axId val="383115192"/>
        <c:axId val="383115584"/>
      </c:scatterChart>
      <c:valAx>
        <c:axId val="383115192"/>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383115584"/>
        <c:crosses val="autoZero"/>
        <c:crossBetween val="midCat"/>
      </c:valAx>
      <c:valAx>
        <c:axId val="383115584"/>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383115192"/>
        <c:crosses val="autoZero"/>
        <c:crossBetween val="midCat"/>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600" b="1">
          <a:solidFill>
            <a:schemeClr val="tx1"/>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920" b="1" i="0" u="none" strike="noStrike" kern="1200" spc="0" baseline="0">
                <a:solidFill>
                  <a:schemeClr val="tx1"/>
                </a:solidFill>
                <a:latin typeface="Arial" panose="020B0604020202020204" pitchFamily="34" charset="0"/>
                <a:ea typeface="+mn-ea"/>
                <a:cs typeface="Arial" panose="020B0604020202020204" pitchFamily="34" charset="0"/>
              </a:defRPr>
            </a:pPr>
            <a:r>
              <a:rPr lang="en-US"/>
              <a:t>DVI_54 vs Yield </a:t>
            </a:r>
          </a:p>
        </c:rich>
      </c:tx>
      <c:overlay val="0"/>
      <c:spPr>
        <a:noFill/>
        <a:ln>
          <a:noFill/>
        </a:ln>
        <a:effectLst/>
      </c:spPr>
      <c:txPr>
        <a:bodyPr rot="0" spcFirstLastPara="1" vertOverflow="ellipsis" vert="horz" wrap="square" anchor="ctr" anchorCtr="1"/>
        <a:lstStyle/>
        <a:p>
          <a:pPr>
            <a:defRPr sz="1920" b="1"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0.11998590561217722"/>
          <c:y val="0.17317390526733609"/>
          <c:w val="0.83980228234271082"/>
          <c:h val="0.66625787959519778"/>
        </c:manualLayout>
      </c:layout>
      <c:scatterChart>
        <c:scatterStyle val="lineMarker"/>
        <c:varyColors val="0"/>
        <c:ser>
          <c:idx val="0"/>
          <c:order val="0"/>
          <c:tx>
            <c:strRef>
              <c:f>yieldmodelwm!$S$1</c:f>
              <c:strCache>
                <c:ptCount val="1"/>
                <c:pt idx="0">
                  <c:v>DVI_54</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1"/>
            <c:dispEq val="1"/>
            <c:trendlineLbl>
              <c:layout>
                <c:manualLayout>
                  <c:x val="-6.0319991251093615E-2"/>
                  <c:y val="-0.33322360746573343"/>
                </c:manualLayout>
              </c:layout>
              <c:tx>
                <c:rich>
                  <a:bodyPr rot="0" spcFirstLastPara="1" vertOverflow="ellipsis" vert="horz" wrap="square" anchor="ctr" anchorCtr="1"/>
                  <a:lstStyle/>
                  <a:p>
                    <a:pPr>
                      <a:defRPr sz="1600" b="1" i="0" u="none" strike="noStrike" kern="1200" baseline="0">
                        <a:solidFill>
                          <a:schemeClr val="tx1"/>
                        </a:solidFill>
                        <a:latin typeface="Arial" panose="020B0604020202020204" pitchFamily="34" charset="0"/>
                        <a:ea typeface="+mn-ea"/>
                        <a:cs typeface="Arial" panose="020B0604020202020204" pitchFamily="34" charset="0"/>
                      </a:defRPr>
                    </a:pPr>
                    <a:r>
                      <a:rPr lang="en-US" baseline="0" dirty="0"/>
                      <a:t>y = -</a:t>
                    </a:r>
                    <a:r>
                      <a:rPr lang="en-US" baseline="0" dirty="0" err="1"/>
                      <a:t>0.0084x</a:t>
                    </a:r>
                    <a:r>
                      <a:rPr lang="en-US" baseline="0" dirty="0"/>
                      <a:t> + 0.1808</a:t>
                    </a:r>
                    <a:br>
                      <a:rPr lang="en-US" baseline="0" dirty="0"/>
                    </a:br>
                    <a:r>
                      <a:rPr lang="en-US" baseline="0" dirty="0" err="1"/>
                      <a:t>R²</a:t>
                    </a:r>
                    <a:r>
                      <a:rPr lang="en-US" baseline="0" dirty="0"/>
                      <a:t> = 0.44</a:t>
                    </a:r>
                    <a:endParaRPr lang="en-US" dirty="0"/>
                  </a:p>
                </c:rich>
              </c:tx>
              <c:numFmt formatCode="General" sourceLinked="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rendlineLbl>
          </c:trendline>
          <c:xVal>
            <c:numRef>
              <c:f>yieldmodelwm!$O$2:$O$55</c:f>
              <c:numCache>
                <c:formatCode>General</c:formatCode>
                <c:ptCount val="54"/>
                <c:pt idx="0">
                  <c:v>2.6180039000000002</c:v>
                </c:pt>
                <c:pt idx="1">
                  <c:v>2.8834703500000001</c:v>
                </c:pt>
                <c:pt idx="2">
                  <c:v>2.4895737499999999</c:v>
                </c:pt>
                <c:pt idx="3">
                  <c:v>2.882037</c:v>
                </c:pt>
                <c:pt idx="4">
                  <c:v>2.5494724</c:v>
                </c:pt>
                <c:pt idx="5">
                  <c:v>2.9287177999999998</c:v>
                </c:pt>
                <c:pt idx="6">
                  <c:v>3.1474182499999999</c:v>
                </c:pt>
                <c:pt idx="7">
                  <c:v>2.6279322500000002</c:v>
                </c:pt>
                <c:pt idx="8">
                  <c:v>2.7257058000000001</c:v>
                </c:pt>
                <c:pt idx="9">
                  <c:v>2.3640319500000002</c:v>
                </c:pt>
                <c:pt idx="10">
                  <c:v>2.4730751</c:v>
                </c:pt>
                <c:pt idx="11">
                  <c:v>2.9447209499999998</c:v>
                </c:pt>
                <c:pt idx="12">
                  <c:v>2.3541821500000002</c:v>
                </c:pt>
                <c:pt idx="13">
                  <c:v>2.4213369500000002</c:v>
                </c:pt>
                <c:pt idx="14">
                  <c:v>1.8149099500000001</c:v>
                </c:pt>
                <c:pt idx="15">
                  <c:v>2.7317401000000001</c:v>
                </c:pt>
                <c:pt idx="16">
                  <c:v>2.0470698500000002</c:v>
                </c:pt>
                <c:pt idx="17">
                  <c:v>2.2793785999999998</c:v>
                </c:pt>
                <c:pt idx="18">
                  <c:v>1.981724966</c:v>
                </c:pt>
                <c:pt idx="19">
                  <c:v>1.4205509329999999</c:v>
                </c:pt>
                <c:pt idx="20">
                  <c:v>2.2077953369999999</c:v>
                </c:pt>
                <c:pt idx="21">
                  <c:v>1.9376987349999999</c:v>
                </c:pt>
                <c:pt idx="22">
                  <c:v>1.9010651279999999</c:v>
                </c:pt>
                <c:pt idx="23">
                  <c:v>1.9542698890000001</c:v>
                </c:pt>
                <c:pt idx="24">
                  <c:v>2.0800804089999998</c:v>
                </c:pt>
                <c:pt idx="25">
                  <c:v>2.1488759009999998</c:v>
                </c:pt>
                <c:pt idx="26">
                  <c:v>2.352903854</c:v>
                </c:pt>
                <c:pt idx="27">
                  <c:v>9.6532274709999992</c:v>
                </c:pt>
                <c:pt idx="28">
                  <c:v>9.6957120509999992</c:v>
                </c:pt>
                <c:pt idx="29">
                  <c:v>9.3610404290000009</c:v>
                </c:pt>
                <c:pt idx="30">
                  <c:v>11.09113385</c:v>
                </c:pt>
                <c:pt idx="31">
                  <c:v>9.3335782330000008</c:v>
                </c:pt>
                <c:pt idx="32">
                  <c:v>9.454332527</c:v>
                </c:pt>
                <c:pt idx="33">
                  <c:v>8.6551970760000003</c:v>
                </c:pt>
                <c:pt idx="34">
                  <c:v>9.5052538920000007</c:v>
                </c:pt>
                <c:pt idx="35">
                  <c:v>9.8312692649999995</c:v>
                </c:pt>
                <c:pt idx="36">
                  <c:v>9.2890429000000001</c:v>
                </c:pt>
                <c:pt idx="37">
                  <c:v>9.7765603500000005</c:v>
                </c:pt>
                <c:pt idx="38">
                  <c:v>9.8280117499999999</c:v>
                </c:pt>
                <c:pt idx="39">
                  <c:v>9.8750590000000003</c:v>
                </c:pt>
                <c:pt idx="40">
                  <c:v>9.4491201500000006</c:v>
                </c:pt>
                <c:pt idx="41">
                  <c:v>8.4374850000000006</c:v>
                </c:pt>
                <c:pt idx="42">
                  <c:v>8.5427883999999992</c:v>
                </c:pt>
                <c:pt idx="43">
                  <c:v>8.5154108999999991</c:v>
                </c:pt>
                <c:pt idx="44">
                  <c:v>8.5435666000000001</c:v>
                </c:pt>
                <c:pt idx="45">
                  <c:v>6.4633325499999996</c:v>
                </c:pt>
                <c:pt idx="46">
                  <c:v>7.2510252499999996</c:v>
                </c:pt>
                <c:pt idx="47">
                  <c:v>8.6842228499999994</c:v>
                </c:pt>
                <c:pt idx="48">
                  <c:v>7.1086637369999996</c:v>
                </c:pt>
                <c:pt idx="49">
                  <c:v>5.7090717619999998</c:v>
                </c:pt>
                <c:pt idx="50">
                  <c:v>6.0130603999999996</c:v>
                </c:pt>
                <c:pt idx="51">
                  <c:v>8.2077699499999994</c:v>
                </c:pt>
                <c:pt idx="52">
                  <c:v>8.0254747999999996</c:v>
                </c:pt>
                <c:pt idx="53">
                  <c:v>8.3380901000000005</c:v>
                </c:pt>
              </c:numCache>
            </c:numRef>
          </c:xVal>
          <c:yVal>
            <c:numRef>
              <c:f>yieldmodelwm!$S$2:$S$55</c:f>
              <c:numCache>
                <c:formatCode>General</c:formatCode>
                <c:ptCount val="54"/>
                <c:pt idx="0">
                  <c:v>0.20956666299999999</c:v>
                </c:pt>
                <c:pt idx="1">
                  <c:v>0.206444446</c:v>
                </c:pt>
                <c:pt idx="2">
                  <c:v>0.15458889200000001</c:v>
                </c:pt>
                <c:pt idx="3">
                  <c:v>0.20511110799999999</c:v>
                </c:pt>
                <c:pt idx="4">
                  <c:v>0.20823333099999999</c:v>
                </c:pt>
                <c:pt idx="5">
                  <c:v>0.15851110800000001</c:v>
                </c:pt>
                <c:pt idx="6">
                  <c:v>0.149855554</c:v>
                </c:pt>
                <c:pt idx="7">
                  <c:v>0.216733325</c:v>
                </c:pt>
                <c:pt idx="8">
                  <c:v>0.18728889200000001</c:v>
                </c:pt>
                <c:pt idx="9">
                  <c:v>0.15770000000000001</c:v>
                </c:pt>
                <c:pt idx="10">
                  <c:v>0.176511108</c:v>
                </c:pt>
                <c:pt idx="11">
                  <c:v>0.18913333700000001</c:v>
                </c:pt>
                <c:pt idx="12">
                  <c:v>0.193677771</c:v>
                </c:pt>
                <c:pt idx="13">
                  <c:v>0.17657777099999999</c:v>
                </c:pt>
                <c:pt idx="14">
                  <c:v>0.164566675</c:v>
                </c:pt>
                <c:pt idx="15">
                  <c:v>0.154533325</c:v>
                </c:pt>
                <c:pt idx="16">
                  <c:v>0.13926667500000001</c:v>
                </c:pt>
                <c:pt idx="17">
                  <c:v>0.134222217</c:v>
                </c:pt>
                <c:pt idx="18">
                  <c:v>0.14653332499999999</c:v>
                </c:pt>
                <c:pt idx="19">
                  <c:v>0.13174444599999999</c:v>
                </c:pt>
                <c:pt idx="20">
                  <c:v>0.121766675</c:v>
                </c:pt>
                <c:pt idx="21">
                  <c:v>0.16579998800000001</c:v>
                </c:pt>
                <c:pt idx="22">
                  <c:v>0.16352222899999999</c:v>
                </c:pt>
                <c:pt idx="23">
                  <c:v>0.13546667500000001</c:v>
                </c:pt>
                <c:pt idx="24">
                  <c:v>0.16205555399999999</c:v>
                </c:pt>
                <c:pt idx="25">
                  <c:v>0.17076666300000001</c:v>
                </c:pt>
                <c:pt idx="26">
                  <c:v>0.13501112100000001</c:v>
                </c:pt>
                <c:pt idx="27">
                  <c:v>0.103822229</c:v>
                </c:pt>
                <c:pt idx="28">
                  <c:v>0.11064444</c:v>
                </c:pt>
                <c:pt idx="29">
                  <c:v>0.13312221699999999</c:v>
                </c:pt>
                <c:pt idx="30">
                  <c:v>0.103322223</c:v>
                </c:pt>
                <c:pt idx="31">
                  <c:v>0.107833331</c:v>
                </c:pt>
                <c:pt idx="32">
                  <c:v>0.14223333699999999</c:v>
                </c:pt>
                <c:pt idx="33">
                  <c:v>9.8311115000000004E-2</c:v>
                </c:pt>
                <c:pt idx="34">
                  <c:v>9.8444452000000002E-2</c:v>
                </c:pt>
                <c:pt idx="35">
                  <c:v>0.15939999399999999</c:v>
                </c:pt>
                <c:pt idx="36">
                  <c:v>8.6533324999999994E-2</c:v>
                </c:pt>
                <c:pt idx="37">
                  <c:v>0.100644434</c:v>
                </c:pt>
                <c:pt idx="38">
                  <c:v>0.13451110799999999</c:v>
                </c:pt>
                <c:pt idx="39">
                  <c:v>0.127011121</c:v>
                </c:pt>
                <c:pt idx="40">
                  <c:v>0.1283</c:v>
                </c:pt>
                <c:pt idx="41">
                  <c:v>0.11814445799999999</c:v>
                </c:pt>
                <c:pt idx="42">
                  <c:v>9.5366663000000004E-2</c:v>
                </c:pt>
                <c:pt idx="43">
                  <c:v>0.11289998800000001</c:v>
                </c:pt>
                <c:pt idx="44">
                  <c:v>0.102244434</c:v>
                </c:pt>
                <c:pt idx="45">
                  <c:v>8.2322217000000003E-2</c:v>
                </c:pt>
                <c:pt idx="46">
                  <c:v>7.0655553999999995E-2</c:v>
                </c:pt>
                <c:pt idx="47">
                  <c:v>7.2499988000000001E-2</c:v>
                </c:pt>
                <c:pt idx="48">
                  <c:v>7.2133324999999998E-2</c:v>
                </c:pt>
                <c:pt idx="49">
                  <c:v>6.5699999999999995E-2</c:v>
                </c:pt>
                <c:pt idx="50">
                  <c:v>6.9722228999999997E-2</c:v>
                </c:pt>
                <c:pt idx="51">
                  <c:v>7.8333349999999996E-2</c:v>
                </c:pt>
                <c:pt idx="52">
                  <c:v>8.1011107999999998E-2</c:v>
                </c:pt>
                <c:pt idx="53">
                  <c:v>7.1055566000000001E-2</c:v>
                </c:pt>
              </c:numCache>
            </c:numRef>
          </c:yVal>
          <c:smooth val="0"/>
          <c:extLst xmlns:c16r2="http://schemas.microsoft.com/office/drawing/2015/06/chart">
            <c:ext xmlns:c16="http://schemas.microsoft.com/office/drawing/2014/chart" uri="{C3380CC4-5D6E-409C-BE32-E72D297353CC}">
              <c16:uniqueId val="{00000002-2C8A-4E6B-B050-C8DCF9850E0E}"/>
            </c:ext>
          </c:extLst>
        </c:ser>
        <c:dLbls>
          <c:showLegendKey val="0"/>
          <c:showVal val="0"/>
          <c:showCatName val="0"/>
          <c:showSerName val="0"/>
          <c:showPercent val="0"/>
          <c:showBubbleSize val="0"/>
        </c:dLbls>
        <c:axId val="383119112"/>
        <c:axId val="383119896"/>
      </c:scatterChart>
      <c:valAx>
        <c:axId val="383119112"/>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383119896"/>
        <c:crosses val="autoZero"/>
        <c:crossBetween val="midCat"/>
      </c:valAx>
      <c:valAx>
        <c:axId val="383119896"/>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383119112"/>
        <c:crosses val="autoZero"/>
        <c:crossBetween val="midCat"/>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6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modernComment_10A_EE2E7F75.xml><?xml version="1.0" encoding="utf-8"?>
<p188:cmLst xmlns:a="http://schemas.openxmlformats.org/drawingml/2006/main" xmlns:r="http://schemas.openxmlformats.org/officeDocument/2006/relationships" xmlns:p188="http://schemas.microsoft.com/office/powerpoint/2018/8/main">
  <p188:cm id="{327E06E4-B196-40F7-B460-6CC1F5A24532}" authorId="{DB69E1FE-6A8D-8D33-6219-43CA6C0AE120}" created="2022-07-05T19:32:34.448">
    <pc:sldMkLst xmlns:pc="http://schemas.microsoft.com/office/powerpoint/2013/main/command">
      <pc:docMk/>
      <pc:sldMk cId="3996024693" sldId="266"/>
    </pc:sldMkLst>
    <p188:replyLst>
      <p188:reply id="{F537BF97-8C0A-4B21-B45C-20B12ADBFE54}" authorId="{2208C60D-F116-559D-C57F-04D6BB7BB848}" created="2022-07-05T23:40:30.292">
        <p188:txBody>
          <a:bodyPr/>
          <a:lstStyle/>
          <a:p>
            <a:r>
              <a:rPr lang="en-US"/>
              <a:t>Wheat crop was pre reproductive stage</a:t>
            </a:r>
          </a:p>
        </p188:txBody>
      </p188:reply>
    </p188:replyLst>
    <p188:txBody>
      <a:bodyPr/>
      <a:lstStyle/>
      <a:p>
        <a:r>
          <a:rPr lang="nl-NL"/>
          <a:t>You have not told me which crop stages wheat was, but from the LAI values (in X-axis), I see that your LAI is ranging from 1 to 3 </a:t>
        </a:r>
      </a:p>
    </p188:txBody>
  </p188:cm>
</p188:cmLst>
</file>

<file path=ppt/comments/modernComment_116_81F6C522.xml><?xml version="1.0" encoding="utf-8"?>
<p188:cmLst xmlns:a="http://schemas.openxmlformats.org/drawingml/2006/main" xmlns:r="http://schemas.openxmlformats.org/officeDocument/2006/relationships" xmlns:p188="http://schemas.microsoft.com/office/powerpoint/2018/8/main">
  <p188:cm id="{DDE3F16A-8005-4A49-8BC4-E3F6DD1819B5}" authorId="{DB69E1FE-6A8D-8D33-6219-43CA6C0AE120}" created="2022-07-05T19:39:36.045">
    <pc:sldMkLst xmlns:pc="http://schemas.microsoft.com/office/powerpoint/2013/main/command">
      <pc:docMk/>
      <pc:sldMk cId="2180433186" sldId="278"/>
    </pc:sldMkLst>
    <p188:replyLst>
      <p188:reply id="{6A6590A1-0186-4DAE-8A88-0D168E49C6AE}" authorId="{2208C60D-F116-559D-C57F-04D6BB7BB848}" created="2022-07-05T23:41:32.630">
        <p188:txBody>
          <a:bodyPr/>
          <a:lstStyle/>
          <a:p>
            <a:r>
              <a:rPr lang="en-US"/>
              <a:t>Because, it was only 30 days older seedling stage</a:t>
            </a:r>
          </a:p>
        </p188:txBody>
      </p188:reply>
    </p188:replyLst>
    <p188:txBody>
      <a:bodyPr/>
      <a:lstStyle/>
      <a:p>
        <a:r>
          <a:rPr lang="nl-NL"/>
          <a:t>In maize, your LAI values are very low. Almost all values are below 1.  </a:t>
        </a:r>
      </a:p>
    </p188:txBody>
  </p188:cm>
</p188:cmLst>
</file>

<file path=ppt/comments/modernComment_117_C61C9961.xml><?xml version="1.0" encoding="utf-8"?>
<p188:cmLst xmlns:a="http://schemas.openxmlformats.org/drawingml/2006/main" xmlns:r="http://schemas.openxmlformats.org/officeDocument/2006/relationships" xmlns:p188="http://schemas.microsoft.com/office/powerpoint/2018/8/main">
  <p188:cm id="{C695EF11-0420-426F-A1CA-5FA1D00D83B9}" authorId="{DB69E1FE-6A8D-8D33-6219-43CA6C0AE120}" created="2022-07-05T19:42:49.052">
    <pc:sldMkLst xmlns:pc="http://schemas.microsoft.com/office/powerpoint/2013/main/command">
      <pc:docMk/>
      <pc:sldMk cId="3323763041" sldId="279"/>
    </pc:sldMkLst>
    <p188:txBody>
      <a:bodyPr/>
      <a:lstStyle/>
      <a:p>
        <a:r>
          <a:rPr lang="nl-NL"/>
          <a:t>By combining the wheat and maize data, the range of your dataset is increased (0.2 -3). This has resulted in larger variations in the data and therefore a better match with the RS data</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C6DC92-71E5-4E0D-9E6C-9F8B73157154}" type="datetimeFigureOut">
              <a:rPr lang="en-US" smtClean="0"/>
              <a:t>7/6/2022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76FEC3-07AD-4B00-896C-F5BD497C05A7}" type="slidenum">
              <a:rPr lang="en-US" smtClean="0"/>
              <a:t>‹#›</a:t>
            </a:fld>
            <a:endParaRPr lang="en-US"/>
          </a:p>
        </p:txBody>
      </p:sp>
    </p:spTree>
    <p:extLst>
      <p:ext uri="{BB962C8B-B14F-4D97-AF65-F5344CB8AC3E}">
        <p14:creationId xmlns:p14="http://schemas.microsoft.com/office/powerpoint/2010/main" val="3819553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76FEC3-07AD-4B00-896C-F5BD497C05A7}" type="slidenum">
              <a:rPr lang="en-US" smtClean="0"/>
              <a:t>2</a:t>
            </a:fld>
            <a:endParaRPr lang="en-US"/>
          </a:p>
        </p:txBody>
      </p:sp>
    </p:spTree>
    <p:extLst>
      <p:ext uri="{BB962C8B-B14F-4D97-AF65-F5344CB8AC3E}">
        <p14:creationId xmlns:p14="http://schemas.microsoft.com/office/powerpoint/2010/main" val="2836461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76FEC3-07AD-4B00-896C-F5BD497C05A7}" type="slidenum">
              <a:rPr lang="en-US" smtClean="0"/>
              <a:t>3</a:t>
            </a:fld>
            <a:endParaRPr lang="en-US"/>
          </a:p>
        </p:txBody>
      </p:sp>
    </p:spTree>
    <p:extLst>
      <p:ext uri="{BB962C8B-B14F-4D97-AF65-F5344CB8AC3E}">
        <p14:creationId xmlns:p14="http://schemas.microsoft.com/office/powerpoint/2010/main" val="907348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76FEC3-07AD-4B00-896C-F5BD497C05A7}" type="slidenum">
              <a:rPr lang="en-US" smtClean="0"/>
              <a:t>13</a:t>
            </a:fld>
            <a:endParaRPr lang="en-US"/>
          </a:p>
        </p:txBody>
      </p:sp>
    </p:spTree>
    <p:extLst>
      <p:ext uri="{BB962C8B-B14F-4D97-AF65-F5344CB8AC3E}">
        <p14:creationId xmlns:p14="http://schemas.microsoft.com/office/powerpoint/2010/main" val="1816813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275065-4EB3-E26C-F0B8-DD40A2400C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87D73BF6-728C-1BD4-FDD5-7A6A65E292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3782629C-2BBD-3D22-EEFB-80E0D0644B7B}"/>
              </a:ext>
            </a:extLst>
          </p:cNvPr>
          <p:cNvSpPr>
            <a:spLocks noGrp="1"/>
          </p:cNvSpPr>
          <p:nvPr>
            <p:ph type="dt" sz="half" idx="10"/>
          </p:nvPr>
        </p:nvSpPr>
        <p:spPr/>
        <p:txBody>
          <a:bodyPr/>
          <a:lstStyle/>
          <a:p>
            <a:fld id="{252D829F-D6F6-4A48-A1FD-FAA2A4B9874E}" type="datetimeFigureOut">
              <a:rPr lang="en-US" smtClean="0"/>
              <a:t>7/6/2022</a:t>
            </a:fld>
            <a:endParaRPr lang="en-US"/>
          </a:p>
        </p:txBody>
      </p:sp>
      <p:sp>
        <p:nvSpPr>
          <p:cNvPr id="5" name="Footer Placeholder 4">
            <a:extLst>
              <a:ext uri="{FF2B5EF4-FFF2-40B4-BE49-F238E27FC236}">
                <a16:creationId xmlns:a16="http://schemas.microsoft.com/office/drawing/2014/main" xmlns="" id="{81CEAFD9-0A8E-2410-20F6-ED6EEBF4F3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D0A9BBD-E0D3-D5DF-F65C-28472740219C}"/>
              </a:ext>
            </a:extLst>
          </p:cNvPr>
          <p:cNvSpPr>
            <a:spLocks noGrp="1"/>
          </p:cNvSpPr>
          <p:nvPr>
            <p:ph type="sldNum" sz="quarter" idx="12"/>
          </p:nvPr>
        </p:nvSpPr>
        <p:spPr/>
        <p:txBody>
          <a:bodyPr/>
          <a:lstStyle/>
          <a:p>
            <a:fld id="{21B785E8-0C94-4662-9C34-2B66DA388CE4}" type="slidenum">
              <a:rPr lang="en-US" smtClean="0"/>
              <a:t>‹#›</a:t>
            </a:fld>
            <a:endParaRPr lang="en-US"/>
          </a:p>
        </p:txBody>
      </p:sp>
    </p:spTree>
    <p:extLst>
      <p:ext uri="{BB962C8B-B14F-4D97-AF65-F5344CB8AC3E}">
        <p14:creationId xmlns:p14="http://schemas.microsoft.com/office/powerpoint/2010/main" val="2990964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8BC2A4-E567-8EAB-2EF4-A5C49FE8DE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C604C80-1DD3-F883-7B5D-834CDD9B03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423B5CC-037E-C2CB-302C-7A53B0AFC118}"/>
              </a:ext>
            </a:extLst>
          </p:cNvPr>
          <p:cNvSpPr>
            <a:spLocks noGrp="1"/>
          </p:cNvSpPr>
          <p:nvPr>
            <p:ph type="dt" sz="half" idx="10"/>
          </p:nvPr>
        </p:nvSpPr>
        <p:spPr/>
        <p:txBody>
          <a:bodyPr/>
          <a:lstStyle/>
          <a:p>
            <a:fld id="{252D829F-D6F6-4A48-A1FD-FAA2A4B9874E}" type="datetimeFigureOut">
              <a:rPr lang="en-US" smtClean="0"/>
              <a:t>7/6/2022</a:t>
            </a:fld>
            <a:endParaRPr lang="en-US"/>
          </a:p>
        </p:txBody>
      </p:sp>
      <p:sp>
        <p:nvSpPr>
          <p:cNvPr id="5" name="Footer Placeholder 4">
            <a:extLst>
              <a:ext uri="{FF2B5EF4-FFF2-40B4-BE49-F238E27FC236}">
                <a16:creationId xmlns:a16="http://schemas.microsoft.com/office/drawing/2014/main" xmlns="" id="{852522CF-F0D7-0584-B79F-33B55FDD78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D20E9B9-5FA6-C37D-DF98-D2E369082080}"/>
              </a:ext>
            </a:extLst>
          </p:cNvPr>
          <p:cNvSpPr>
            <a:spLocks noGrp="1"/>
          </p:cNvSpPr>
          <p:nvPr>
            <p:ph type="sldNum" sz="quarter" idx="12"/>
          </p:nvPr>
        </p:nvSpPr>
        <p:spPr/>
        <p:txBody>
          <a:bodyPr/>
          <a:lstStyle/>
          <a:p>
            <a:fld id="{21B785E8-0C94-4662-9C34-2B66DA388CE4}" type="slidenum">
              <a:rPr lang="en-US" smtClean="0"/>
              <a:t>‹#›</a:t>
            </a:fld>
            <a:endParaRPr lang="en-US"/>
          </a:p>
        </p:txBody>
      </p:sp>
    </p:spTree>
    <p:extLst>
      <p:ext uri="{BB962C8B-B14F-4D97-AF65-F5344CB8AC3E}">
        <p14:creationId xmlns:p14="http://schemas.microsoft.com/office/powerpoint/2010/main" val="1351395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D1A5259-355A-6F6D-07DF-764AFB2FE5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B72FE2E1-6DA5-41BD-4A9E-FD758AE7E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3838473-AB55-BEB4-EBD8-67B522B71C89}"/>
              </a:ext>
            </a:extLst>
          </p:cNvPr>
          <p:cNvSpPr>
            <a:spLocks noGrp="1"/>
          </p:cNvSpPr>
          <p:nvPr>
            <p:ph type="dt" sz="half" idx="10"/>
          </p:nvPr>
        </p:nvSpPr>
        <p:spPr/>
        <p:txBody>
          <a:bodyPr/>
          <a:lstStyle/>
          <a:p>
            <a:fld id="{252D829F-D6F6-4A48-A1FD-FAA2A4B9874E}" type="datetimeFigureOut">
              <a:rPr lang="en-US" smtClean="0"/>
              <a:t>7/6/2022</a:t>
            </a:fld>
            <a:endParaRPr lang="en-US"/>
          </a:p>
        </p:txBody>
      </p:sp>
      <p:sp>
        <p:nvSpPr>
          <p:cNvPr id="5" name="Footer Placeholder 4">
            <a:extLst>
              <a:ext uri="{FF2B5EF4-FFF2-40B4-BE49-F238E27FC236}">
                <a16:creationId xmlns:a16="http://schemas.microsoft.com/office/drawing/2014/main" xmlns="" id="{40AA2446-55AB-6BA6-7AA7-33316DF47C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5DF6ABA-87EE-DA23-C42A-052CDA6720A3}"/>
              </a:ext>
            </a:extLst>
          </p:cNvPr>
          <p:cNvSpPr>
            <a:spLocks noGrp="1"/>
          </p:cNvSpPr>
          <p:nvPr>
            <p:ph type="sldNum" sz="quarter" idx="12"/>
          </p:nvPr>
        </p:nvSpPr>
        <p:spPr/>
        <p:txBody>
          <a:bodyPr/>
          <a:lstStyle/>
          <a:p>
            <a:fld id="{21B785E8-0C94-4662-9C34-2B66DA388CE4}" type="slidenum">
              <a:rPr lang="en-US" smtClean="0"/>
              <a:t>‹#›</a:t>
            </a:fld>
            <a:endParaRPr lang="en-US"/>
          </a:p>
        </p:txBody>
      </p:sp>
    </p:spTree>
    <p:extLst>
      <p:ext uri="{BB962C8B-B14F-4D97-AF65-F5344CB8AC3E}">
        <p14:creationId xmlns:p14="http://schemas.microsoft.com/office/powerpoint/2010/main" val="3378943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ADFF7E-FE7F-5835-DC02-9E6E73AC48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80E52A3-A4BC-7DDE-83AB-F4898AA087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F3D5B18-6251-E147-A4CC-8F112A182F68}"/>
              </a:ext>
            </a:extLst>
          </p:cNvPr>
          <p:cNvSpPr>
            <a:spLocks noGrp="1"/>
          </p:cNvSpPr>
          <p:nvPr>
            <p:ph type="dt" sz="half" idx="10"/>
          </p:nvPr>
        </p:nvSpPr>
        <p:spPr/>
        <p:txBody>
          <a:bodyPr/>
          <a:lstStyle/>
          <a:p>
            <a:fld id="{252D829F-D6F6-4A48-A1FD-FAA2A4B9874E}" type="datetimeFigureOut">
              <a:rPr lang="en-US" smtClean="0"/>
              <a:t>7/6/2022</a:t>
            </a:fld>
            <a:endParaRPr lang="en-US"/>
          </a:p>
        </p:txBody>
      </p:sp>
      <p:sp>
        <p:nvSpPr>
          <p:cNvPr id="5" name="Footer Placeholder 4">
            <a:extLst>
              <a:ext uri="{FF2B5EF4-FFF2-40B4-BE49-F238E27FC236}">
                <a16:creationId xmlns:a16="http://schemas.microsoft.com/office/drawing/2014/main" xmlns="" id="{C6DAAD17-37AD-3286-CDDE-14A9B48B92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ADE4F27-D942-1ADE-8B51-406944D3EC18}"/>
              </a:ext>
            </a:extLst>
          </p:cNvPr>
          <p:cNvSpPr>
            <a:spLocks noGrp="1"/>
          </p:cNvSpPr>
          <p:nvPr>
            <p:ph type="sldNum" sz="quarter" idx="12"/>
          </p:nvPr>
        </p:nvSpPr>
        <p:spPr/>
        <p:txBody>
          <a:bodyPr/>
          <a:lstStyle/>
          <a:p>
            <a:fld id="{21B785E8-0C94-4662-9C34-2B66DA388CE4}" type="slidenum">
              <a:rPr lang="en-US" smtClean="0"/>
              <a:t>‹#›</a:t>
            </a:fld>
            <a:endParaRPr lang="en-US"/>
          </a:p>
        </p:txBody>
      </p:sp>
    </p:spTree>
    <p:extLst>
      <p:ext uri="{BB962C8B-B14F-4D97-AF65-F5344CB8AC3E}">
        <p14:creationId xmlns:p14="http://schemas.microsoft.com/office/powerpoint/2010/main" val="2017316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399CBA-C497-CD34-8765-39AC97F185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BD8EAEFC-453B-4CA8-910D-7309A25B9D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2FC5CAA-D5CE-D5AF-2ECD-128F9D32D044}"/>
              </a:ext>
            </a:extLst>
          </p:cNvPr>
          <p:cNvSpPr>
            <a:spLocks noGrp="1"/>
          </p:cNvSpPr>
          <p:nvPr>
            <p:ph type="dt" sz="half" idx="10"/>
          </p:nvPr>
        </p:nvSpPr>
        <p:spPr/>
        <p:txBody>
          <a:bodyPr/>
          <a:lstStyle/>
          <a:p>
            <a:fld id="{252D829F-D6F6-4A48-A1FD-FAA2A4B9874E}" type="datetimeFigureOut">
              <a:rPr lang="en-US" smtClean="0"/>
              <a:t>7/6/2022</a:t>
            </a:fld>
            <a:endParaRPr lang="en-US"/>
          </a:p>
        </p:txBody>
      </p:sp>
      <p:sp>
        <p:nvSpPr>
          <p:cNvPr id="5" name="Footer Placeholder 4">
            <a:extLst>
              <a:ext uri="{FF2B5EF4-FFF2-40B4-BE49-F238E27FC236}">
                <a16:creationId xmlns:a16="http://schemas.microsoft.com/office/drawing/2014/main" xmlns="" id="{20C5E379-A45B-361C-EB4B-48FF98CD7D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8060BFA-598F-F629-358F-8F3D23E7266B}"/>
              </a:ext>
            </a:extLst>
          </p:cNvPr>
          <p:cNvSpPr>
            <a:spLocks noGrp="1"/>
          </p:cNvSpPr>
          <p:nvPr>
            <p:ph type="sldNum" sz="quarter" idx="12"/>
          </p:nvPr>
        </p:nvSpPr>
        <p:spPr/>
        <p:txBody>
          <a:bodyPr/>
          <a:lstStyle/>
          <a:p>
            <a:fld id="{21B785E8-0C94-4662-9C34-2B66DA388CE4}" type="slidenum">
              <a:rPr lang="en-US" smtClean="0"/>
              <a:t>‹#›</a:t>
            </a:fld>
            <a:endParaRPr lang="en-US"/>
          </a:p>
        </p:txBody>
      </p:sp>
    </p:spTree>
    <p:extLst>
      <p:ext uri="{BB962C8B-B14F-4D97-AF65-F5344CB8AC3E}">
        <p14:creationId xmlns:p14="http://schemas.microsoft.com/office/powerpoint/2010/main" val="835543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F57B72-8DF3-ED22-E1D0-710CBA04D4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E9F1A04-93C5-EB35-B744-26DA1EE8E7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072D556C-2520-C619-91B1-0B75195ED2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A61DD7AF-3E02-1A03-9ED0-567AF10FB5CF}"/>
              </a:ext>
            </a:extLst>
          </p:cNvPr>
          <p:cNvSpPr>
            <a:spLocks noGrp="1"/>
          </p:cNvSpPr>
          <p:nvPr>
            <p:ph type="dt" sz="half" idx="10"/>
          </p:nvPr>
        </p:nvSpPr>
        <p:spPr/>
        <p:txBody>
          <a:bodyPr/>
          <a:lstStyle/>
          <a:p>
            <a:fld id="{252D829F-D6F6-4A48-A1FD-FAA2A4B9874E}" type="datetimeFigureOut">
              <a:rPr lang="en-US" smtClean="0"/>
              <a:t>7/6/2022</a:t>
            </a:fld>
            <a:endParaRPr lang="en-US"/>
          </a:p>
        </p:txBody>
      </p:sp>
      <p:sp>
        <p:nvSpPr>
          <p:cNvPr id="6" name="Footer Placeholder 5">
            <a:extLst>
              <a:ext uri="{FF2B5EF4-FFF2-40B4-BE49-F238E27FC236}">
                <a16:creationId xmlns:a16="http://schemas.microsoft.com/office/drawing/2014/main" xmlns="" id="{96D3C063-3DB4-895D-F8BF-8B94030C74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19429A6-D47C-C113-8782-711DA95E9E27}"/>
              </a:ext>
            </a:extLst>
          </p:cNvPr>
          <p:cNvSpPr>
            <a:spLocks noGrp="1"/>
          </p:cNvSpPr>
          <p:nvPr>
            <p:ph type="sldNum" sz="quarter" idx="12"/>
          </p:nvPr>
        </p:nvSpPr>
        <p:spPr/>
        <p:txBody>
          <a:bodyPr/>
          <a:lstStyle/>
          <a:p>
            <a:fld id="{21B785E8-0C94-4662-9C34-2B66DA388CE4}" type="slidenum">
              <a:rPr lang="en-US" smtClean="0"/>
              <a:t>‹#›</a:t>
            </a:fld>
            <a:endParaRPr lang="en-US"/>
          </a:p>
        </p:txBody>
      </p:sp>
    </p:spTree>
    <p:extLst>
      <p:ext uri="{BB962C8B-B14F-4D97-AF65-F5344CB8AC3E}">
        <p14:creationId xmlns:p14="http://schemas.microsoft.com/office/powerpoint/2010/main" val="2373219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C1F21-0C1E-F3C2-5290-C3FE081C18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41D73F8C-1714-F672-A676-750CCC032F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716EB60-127A-BCC5-3A8A-F7B4A658A9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5C53C1FE-928D-43A9-E4EE-14A67FAB2D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4CF4094-686D-0C09-5EA4-6F4942E4FE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D692B4C-7F54-1A47-586F-799EFA98C7DD}"/>
              </a:ext>
            </a:extLst>
          </p:cNvPr>
          <p:cNvSpPr>
            <a:spLocks noGrp="1"/>
          </p:cNvSpPr>
          <p:nvPr>
            <p:ph type="dt" sz="half" idx="10"/>
          </p:nvPr>
        </p:nvSpPr>
        <p:spPr/>
        <p:txBody>
          <a:bodyPr/>
          <a:lstStyle/>
          <a:p>
            <a:fld id="{252D829F-D6F6-4A48-A1FD-FAA2A4B9874E}" type="datetimeFigureOut">
              <a:rPr lang="en-US" smtClean="0"/>
              <a:t>7/6/2022</a:t>
            </a:fld>
            <a:endParaRPr lang="en-US"/>
          </a:p>
        </p:txBody>
      </p:sp>
      <p:sp>
        <p:nvSpPr>
          <p:cNvPr id="8" name="Footer Placeholder 7">
            <a:extLst>
              <a:ext uri="{FF2B5EF4-FFF2-40B4-BE49-F238E27FC236}">
                <a16:creationId xmlns:a16="http://schemas.microsoft.com/office/drawing/2014/main" xmlns="" id="{7416C878-5CE0-8783-338D-03CEAEC0B6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E7A49D46-48BF-97B8-9D28-FD3662034471}"/>
              </a:ext>
            </a:extLst>
          </p:cNvPr>
          <p:cNvSpPr>
            <a:spLocks noGrp="1"/>
          </p:cNvSpPr>
          <p:nvPr>
            <p:ph type="sldNum" sz="quarter" idx="12"/>
          </p:nvPr>
        </p:nvSpPr>
        <p:spPr/>
        <p:txBody>
          <a:bodyPr/>
          <a:lstStyle/>
          <a:p>
            <a:fld id="{21B785E8-0C94-4662-9C34-2B66DA388CE4}" type="slidenum">
              <a:rPr lang="en-US" smtClean="0"/>
              <a:t>‹#›</a:t>
            </a:fld>
            <a:endParaRPr lang="en-US"/>
          </a:p>
        </p:txBody>
      </p:sp>
    </p:spTree>
    <p:extLst>
      <p:ext uri="{BB962C8B-B14F-4D97-AF65-F5344CB8AC3E}">
        <p14:creationId xmlns:p14="http://schemas.microsoft.com/office/powerpoint/2010/main" val="3184616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4BABD4-070E-6ACC-2FA7-CB4FCA45B4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DBFDCF1-67E1-18BC-0DA1-D36238B6AF1D}"/>
              </a:ext>
            </a:extLst>
          </p:cNvPr>
          <p:cNvSpPr>
            <a:spLocks noGrp="1"/>
          </p:cNvSpPr>
          <p:nvPr>
            <p:ph type="dt" sz="half" idx="10"/>
          </p:nvPr>
        </p:nvSpPr>
        <p:spPr/>
        <p:txBody>
          <a:bodyPr/>
          <a:lstStyle/>
          <a:p>
            <a:fld id="{252D829F-D6F6-4A48-A1FD-FAA2A4B9874E}" type="datetimeFigureOut">
              <a:rPr lang="en-US" smtClean="0"/>
              <a:t>7/6/2022</a:t>
            </a:fld>
            <a:endParaRPr lang="en-US"/>
          </a:p>
        </p:txBody>
      </p:sp>
      <p:sp>
        <p:nvSpPr>
          <p:cNvPr id="4" name="Footer Placeholder 3">
            <a:extLst>
              <a:ext uri="{FF2B5EF4-FFF2-40B4-BE49-F238E27FC236}">
                <a16:creationId xmlns:a16="http://schemas.microsoft.com/office/drawing/2014/main" xmlns="" id="{B9522111-3B66-75E4-8C44-99F0E0C98B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9B4F2178-1C6F-7B44-686E-994A2B5BB6C3}"/>
              </a:ext>
            </a:extLst>
          </p:cNvPr>
          <p:cNvSpPr>
            <a:spLocks noGrp="1"/>
          </p:cNvSpPr>
          <p:nvPr>
            <p:ph type="sldNum" sz="quarter" idx="12"/>
          </p:nvPr>
        </p:nvSpPr>
        <p:spPr/>
        <p:txBody>
          <a:bodyPr/>
          <a:lstStyle/>
          <a:p>
            <a:fld id="{21B785E8-0C94-4662-9C34-2B66DA388CE4}" type="slidenum">
              <a:rPr lang="en-US" smtClean="0"/>
              <a:t>‹#›</a:t>
            </a:fld>
            <a:endParaRPr lang="en-US"/>
          </a:p>
        </p:txBody>
      </p:sp>
    </p:spTree>
    <p:extLst>
      <p:ext uri="{BB962C8B-B14F-4D97-AF65-F5344CB8AC3E}">
        <p14:creationId xmlns:p14="http://schemas.microsoft.com/office/powerpoint/2010/main" val="3491114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8048A35-5489-C3D3-7D02-45CAC049C607}"/>
              </a:ext>
            </a:extLst>
          </p:cNvPr>
          <p:cNvSpPr>
            <a:spLocks noGrp="1"/>
          </p:cNvSpPr>
          <p:nvPr>
            <p:ph type="dt" sz="half" idx="10"/>
          </p:nvPr>
        </p:nvSpPr>
        <p:spPr/>
        <p:txBody>
          <a:bodyPr/>
          <a:lstStyle/>
          <a:p>
            <a:fld id="{252D829F-D6F6-4A48-A1FD-FAA2A4B9874E}" type="datetimeFigureOut">
              <a:rPr lang="en-US" smtClean="0"/>
              <a:t>7/6/2022</a:t>
            </a:fld>
            <a:endParaRPr lang="en-US"/>
          </a:p>
        </p:txBody>
      </p:sp>
      <p:sp>
        <p:nvSpPr>
          <p:cNvPr id="3" name="Footer Placeholder 2">
            <a:extLst>
              <a:ext uri="{FF2B5EF4-FFF2-40B4-BE49-F238E27FC236}">
                <a16:creationId xmlns:a16="http://schemas.microsoft.com/office/drawing/2014/main" xmlns="" id="{4A0EA912-CB94-E07A-D2FB-385B25034A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DEE8ABDF-430D-4DF4-8048-C1FE47BF8C77}"/>
              </a:ext>
            </a:extLst>
          </p:cNvPr>
          <p:cNvSpPr>
            <a:spLocks noGrp="1"/>
          </p:cNvSpPr>
          <p:nvPr>
            <p:ph type="sldNum" sz="quarter" idx="12"/>
          </p:nvPr>
        </p:nvSpPr>
        <p:spPr/>
        <p:txBody>
          <a:bodyPr/>
          <a:lstStyle/>
          <a:p>
            <a:fld id="{21B785E8-0C94-4662-9C34-2B66DA388CE4}" type="slidenum">
              <a:rPr lang="en-US" smtClean="0"/>
              <a:t>‹#›</a:t>
            </a:fld>
            <a:endParaRPr lang="en-US"/>
          </a:p>
        </p:txBody>
      </p:sp>
    </p:spTree>
    <p:extLst>
      <p:ext uri="{BB962C8B-B14F-4D97-AF65-F5344CB8AC3E}">
        <p14:creationId xmlns:p14="http://schemas.microsoft.com/office/powerpoint/2010/main" val="3108089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2084DE-28B5-AA9E-290E-ECC37CE5C4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1DAE8DA5-BF3A-4B69-9C71-8021AFA823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688B5989-2AFC-2B80-58A6-DE3AC38165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270544A-3B22-31AC-9383-9914B21EBCD1}"/>
              </a:ext>
            </a:extLst>
          </p:cNvPr>
          <p:cNvSpPr>
            <a:spLocks noGrp="1"/>
          </p:cNvSpPr>
          <p:nvPr>
            <p:ph type="dt" sz="half" idx="10"/>
          </p:nvPr>
        </p:nvSpPr>
        <p:spPr/>
        <p:txBody>
          <a:bodyPr/>
          <a:lstStyle/>
          <a:p>
            <a:fld id="{252D829F-D6F6-4A48-A1FD-FAA2A4B9874E}" type="datetimeFigureOut">
              <a:rPr lang="en-US" smtClean="0"/>
              <a:t>7/6/2022</a:t>
            </a:fld>
            <a:endParaRPr lang="en-US"/>
          </a:p>
        </p:txBody>
      </p:sp>
      <p:sp>
        <p:nvSpPr>
          <p:cNvPr id="6" name="Footer Placeholder 5">
            <a:extLst>
              <a:ext uri="{FF2B5EF4-FFF2-40B4-BE49-F238E27FC236}">
                <a16:creationId xmlns:a16="http://schemas.microsoft.com/office/drawing/2014/main" xmlns="" id="{F1C4482B-4DB7-7872-E184-D81364F8E4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3C5AE3B-1E6E-C1FE-2598-7BC12055247B}"/>
              </a:ext>
            </a:extLst>
          </p:cNvPr>
          <p:cNvSpPr>
            <a:spLocks noGrp="1"/>
          </p:cNvSpPr>
          <p:nvPr>
            <p:ph type="sldNum" sz="quarter" idx="12"/>
          </p:nvPr>
        </p:nvSpPr>
        <p:spPr/>
        <p:txBody>
          <a:bodyPr/>
          <a:lstStyle/>
          <a:p>
            <a:fld id="{21B785E8-0C94-4662-9C34-2B66DA388CE4}" type="slidenum">
              <a:rPr lang="en-US" smtClean="0"/>
              <a:t>‹#›</a:t>
            </a:fld>
            <a:endParaRPr lang="en-US"/>
          </a:p>
        </p:txBody>
      </p:sp>
    </p:spTree>
    <p:extLst>
      <p:ext uri="{BB962C8B-B14F-4D97-AF65-F5344CB8AC3E}">
        <p14:creationId xmlns:p14="http://schemas.microsoft.com/office/powerpoint/2010/main" val="3978864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00E97E-9F0D-77E4-17A1-4850A74622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43324BAB-030D-986F-8C7A-1549E3D585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061E9042-325E-E0AB-F26D-BECCAD0FD1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A707F3C-FFBE-38E2-F7F6-8B715A5B30B6}"/>
              </a:ext>
            </a:extLst>
          </p:cNvPr>
          <p:cNvSpPr>
            <a:spLocks noGrp="1"/>
          </p:cNvSpPr>
          <p:nvPr>
            <p:ph type="dt" sz="half" idx="10"/>
          </p:nvPr>
        </p:nvSpPr>
        <p:spPr/>
        <p:txBody>
          <a:bodyPr/>
          <a:lstStyle/>
          <a:p>
            <a:fld id="{252D829F-D6F6-4A48-A1FD-FAA2A4B9874E}" type="datetimeFigureOut">
              <a:rPr lang="en-US" smtClean="0"/>
              <a:t>7/6/2022</a:t>
            </a:fld>
            <a:endParaRPr lang="en-US"/>
          </a:p>
        </p:txBody>
      </p:sp>
      <p:sp>
        <p:nvSpPr>
          <p:cNvPr id="6" name="Footer Placeholder 5">
            <a:extLst>
              <a:ext uri="{FF2B5EF4-FFF2-40B4-BE49-F238E27FC236}">
                <a16:creationId xmlns:a16="http://schemas.microsoft.com/office/drawing/2014/main" xmlns="" id="{47169C43-9AAB-C89B-ADE1-6EBEA8CEE3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033848C-75F3-8C3E-BC25-25D8823CFC0C}"/>
              </a:ext>
            </a:extLst>
          </p:cNvPr>
          <p:cNvSpPr>
            <a:spLocks noGrp="1"/>
          </p:cNvSpPr>
          <p:nvPr>
            <p:ph type="sldNum" sz="quarter" idx="12"/>
          </p:nvPr>
        </p:nvSpPr>
        <p:spPr/>
        <p:txBody>
          <a:bodyPr/>
          <a:lstStyle/>
          <a:p>
            <a:fld id="{21B785E8-0C94-4662-9C34-2B66DA388CE4}" type="slidenum">
              <a:rPr lang="en-US" smtClean="0"/>
              <a:t>‹#›</a:t>
            </a:fld>
            <a:endParaRPr lang="en-US"/>
          </a:p>
        </p:txBody>
      </p:sp>
    </p:spTree>
    <p:extLst>
      <p:ext uri="{BB962C8B-B14F-4D97-AF65-F5344CB8AC3E}">
        <p14:creationId xmlns:p14="http://schemas.microsoft.com/office/powerpoint/2010/main" val="2845062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7705F34-D1DA-4381-715B-8D1CA14DCC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65B604A-F74C-9AAC-11F7-B4681928CF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5A5AFD7-ED63-CBC6-570E-AD4BF4CC71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2D829F-D6F6-4A48-A1FD-FAA2A4B9874E}" type="datetimeFigureOut">
              <a:rPr lang="en-US" smtClean="0"/>
              <a:t>7/6/2022</a:t>
            </a:fld>
            <a:endParaRPr lang="en-US"/>
          </a:p>
        </p:txBody>
      </p:sp>
      <p:sp>
        <p:nvSpPr>
          <p:cNvPr id="5" name="Footer Placeholder 4">
            <a:extLst>
              <a:ext uri="{FF2B5EF4-FFF2-40B4-BE49-F238E27FC236}">
                <a16:creationId xmlns:a16="http://schemas.microsoft.com/office/drawing/2014/main" xmlns="" id="{4972CF3B-07CE-5D4F-210F-09B51FB667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84FEADE-2F89-A1A1-AC4C-B338865D96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B785E8-0C94-4662-9C34-2B66DA388CE4}" type="slidenum">
              <a:rPr lang="en-US" smtClean="0"/>
              <a:t>‹#›</a:t>
            </a:fld>
            <a:endParaRPr lang="en-US"/>
          </a:p>
        </p:txBody>
      </p:sp>
    </p:spTree>
    <p:extLst>
      <p:ext uri="{BB962C8B-B14F-4D97-AF65-F5344CB8AC3E}">
        <p14:creationId xmlns:p14="http://schemas.microsoft.com/office/powerpoint/2010/main" val="3121415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4" Type="http://schemas.microsoft.com/office/2018/10/relationships/comments" Target="../comments/modernComment_10A_EE2E7F75.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 Id="rId4" Type="http://schemas.microsoft.com/office/2018/10/relationships/comments" Target="../comments/modernComment_116_81F6C522.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 Id="rId4" Type="http://schemas.microsoft.com/office/2018/10/relationships/comments" Target="../comments/modernComment_117_C61C9961.xml"/></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7.xml"/><Relationship Id="rId4"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60000">
              <a:srgbClr val="92D050"/>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32BAADE2-E0B0-D8FF-EB90-B0FB84485A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64000" y="0"/>
            <a:ext cx="8128000" cy="4238171"/>
          </a:xfrm>
          <a:prstGeom prst="rect">
            <a:avLst/>
          </a:prstGeom>
        </p:spPr>
      </p:pic>
      <p:pic>
        <p:nvPicPr>
          <p:cNvPr id="10" name="Picture 9">
            <a:extLst>
              <a:ext uri="{FF2B5EF4-FFF2-40B4-BE49-F238E27FC236}">
                <a16:creationId xmlns:a16="http://schemas.microsoft.com/office/drawing/2014/main" xmlns="" id="{4E0EE09D-B4FE-2CA2-0677-FA25DE534D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6914"/>
            <a:ext cx="4064000" cy="344714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1" name="Rectangle: Rounded Corners 10">
            <a:extLst>
              <a:ext uri="{FF2B5EF4-FFF2-40B4-BE49-F238E27FC236}">
                <a16:creationId xmlns:a16="http://schemas.microsoft.com/office/drawing/2014/main" xmlns="" id="{60B5406A-0D31-92A4-F67F-B1B9E47653FA}"/>
              </a:ext>
            </a:extLst>
          </p:cNvPr>
          <p:cNvSpPr/>
          <p:nvPr/>
        </p:nvSpPr>
        <p:spPr>
          <a:xfrm>
            <a:off x="4630057" y="4397829"/>
            <a:ext cx="6516914" cy="10885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Group IV presentation on vegetation biophysical variables</a:t>
            </a:r>
          </a:p>
        </p:txBody>
      </p:sp>
      <p:pic>
        <p:nvPicPr>
          <p:cNvPr id="13" name="Picture 12">
            <a:extLst>
              <a:ext uri="{FF2B5EF4-FFF2-40B4-BE49-F238E27FC236}">
                <a16:creationId xmlns:a16="http://schemas.microsoft.com/office/drawing/2014/main" xmlns="" id="{41A72776-BAC0-3096-2C22-51F2F8962DC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6743" y="3780971"/>
            <a:ext cx="3570514" cy="29101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584685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92CB3189-EFDF-267E-8304-1C645B7C65BB}"/>
              </a:ext>
            </a:extLst>
          </p:cNvPr>
          <p:cNvSpPr txBox="1"/>
          <p:nvPr/>
        </p:nvSpPr>
        <p:spPr>
          <a:xfrm>
            <a:off x="107043" y="0"/>
            <a:ext cx="11977914" cy="6671826"/>
          </a:xfrm>
          <a:prstGeom prst="rect">
            <a:avLst/>
          </a:prstGeom>
          <a:noFill/>
        </p:spPr>
        <p:txBody>
          <a:bodyPr wrap="square" rtlCol="0">
            <a:spAutoFit/>
          </a:bodyPr>
          <a:lstStyle/>
          <a:p>
            <a:pPr algn="just">
              <a:lnSpc>
                <a:spcPct val="150000"/>
              </a:lnSpc>
            </a:pPr>
            <a:r>
              <a:rPr lang="en-US" sz="2400" b="1" dirty="0">
                <a:solidFill>
                  <a:srgbClr val="00B050"/>
                </a:solidFill>
                <a:effectLst/>
                <a:latin typeface="Arial" panose="020B0604020202020204" pitchFamily="34" charset="0"/>
                <a:cs typeface="Arial" panose="020B0604020202020204" pitchFamily="34" charset="0"/>
              </a:rPr>
              <a:t>Results/knowledge can be useful for </a:t>
            </a:r>
            <a:r>
              <a:rPr lang="en-US" sz="2400" b="1" dirty="0">
                <a:solidFill>
                  <a:srgbClr val="00B050"/>
                </a:solidFill>
                <a:latin typeface="Arial" panose="020B0604020202020204" pitchFamily="34" charset="0"/>
                <a:cs typeface="Arial" panose="020B0604020202020204" pitchFamily="34" charset="0"/>
              </a:rPr>
              <a:t>future </a:t>
            </a:r>
            <a:r>
              <a:rPr lang="en-US" sz="2400" b="1" dirty="0">
                <a:solidFill>
                  <a:srgbClr val="00B050"/>
                </a:solidFill>
                <a:effectLst/>
                <a:latin typeface="Arial" panose="020B0604020202020204" pitchFamily="34" charset="0"/>
                <a:cs typeface="Arial" panose="020B0604020202020204" pitchFamily="34" charset="0"/>
              </a:rPr>
              <a:t>works in following ways</a:t>
            </a:r>
          </a:p>
          <a:p>
            <a:pPr algn="just">
              <a:lnSpc>
                <a:spcPct val="150000"/>
              </a:lnSpc>
            </a:pPr>
            <a:r>
              <a:rPr lang="en-US" sz="2400" b="1" dirty="0">
                <a:latin typeface="Arial" panose="020B0604020202020204" pitchFamily="34" charset="0"/>
                <a:cs typeface="Arial" panose="020B0604020202020204" pitchFamily="34" charset="0"/>
              </a:rPr>
              <a:t>-</a:t>
            </a:r>
            <a:r>
              <a:rPr lang="en-US" sz="2400" b="1" dirty="0">
                <a:solidFill>
                  <a:srgbClr val="000099"/>
                </a:solidFill>
                <a:latin typeface="Arial" panose="020B0604020202020204" pitchFamily="34" charset="0"/>
                <a:cs typeface="Arial" panose="020B0604020202020204" pitchFamily="34" charset="0"/>
              </a:rPr>
              <a:t>Remote sensing based variables (both biophysical and biochemical) will be added along with regularly collected data</a:t>
            </a:r>
          </a:p>
          <a:p>
            <a:pPr algn="just">
              <a:lnSpc>
                <a:spcPct val="150000"/>
              </a:lnSpc>
            </a:pPr>
            <a:r>
              <a:rPr lang="en-US" sz="2400" b="1" dirty="0">
                <a:latin typeface="Arial" panose="020B0604020202020204" pitchFamily="34" charset="0"/>
                <a:cs typeface="Arial" panose="020B0604020202020204" pitchFamily="34" charset="0"/>
              </a:rPr>
              <a:t>-Ensure food security through monitoring larger area</a:t>
            </a:r>
          </a:p>
          <a:p>
            <a:pPr algn="just">
              <a:lnSpc>
                <a:spcPct val="150000"/>
              </a:lnSpc>
            </a:pPr>
            <a:r>
              <a:rPr lang="en-US" sz="2400" b="1" dirty="0">
                <a:latin typeface="Arial" panose="020B0604020202020204" pitchFamily="34" charset="0"/>
                <a:cs typeface="Arial" panose="020B0604020202020204" pitchFamily="34" charset="0"/>
              </a:rPr>
              <a:t>-</a:t>
            </a:r>
            <a:r>
              <a:rPr lang="en-US" sz="2400" b="1" dirty="0">
                <a:solidFill>
                  <a:srgbClr val="000099"/>
                </a:solidFill>
                <a:latin typeface="Arial" panose="020B0604020202020204" pitchFamily="34" charset="0"/>
                <a:cs typeface="Arial" panose="020B0604020202020204" pitchFamily="34" charset="0"/>
              </a:rPr>
              <a:t>Stress (saline, drought, flood </a:t>
            </a:r>
            <a:r>
              <a:rPr lang="en-US" sz="2400" b="1" dirty="0" err="1">
                <a:solidFill>
                  <a:srgbClr val="000099"/>
                </a:solidFill>
                <a:latin typeface="Arial" panose="020B0604020202020204" pitchFamily="34" charset="0"/>
                <a:cs typeface="Arial" panose="020B0604020202020204" pitchFamily="34" charset="0"/>
              </a:rPr>
              <a:t>etc</a:t>
            </a:r>
            <a:r>
              <a:rPr lang="en-US" sz="2400" b="1" dirty="0">
                <a:solidFill>
                  <a:srgbClr val="000099"/>
                </a:solidFill>
                <a:latin typeface="Arial" panose="020B0604020202020204" pitchFamily="34" charset="0"/>
                <a:cs typeface="Arial" panose="020B0604020202020204" pitchFamily="34" charset="0"/>
              </a:rPr>
              <a:t>) assessment through monitoring of LAI and </a:t>
            </a:r>
            <a:r>
              <a:rPr lang="en-US" sz="2400" b="1" dirty="0" err="1">
                <a:solidFill>
                  <a:srgbClr val="000099"/>
                </a:solidFill>
                <a:latin typeface="Arial" panose="020B0604020202020204" pitchFamily="34" charset="0"/>
                <a:cs typeface="Arial" panose="020B0604020202020204" pitchFamily="34" charset="0"/>
              </a:rPr>
              <a:t>VIs</a:t>
            </a:r>
            <a:r>
              <a:rPr lang="en-US" sz="2400" b="1" dirty="0">
                <a:solidFill>
                  <a:srgbClr val="000099"/>
                </a:solidFill>
                <a:latin typeface="Arial" panose="020B0604020202020204" pitchFamily="34" charset="0"/>
                <a:cs typeface="Arial" panose="020B0604020202020204" pitchFamily="34" charset="0"/>
              </a:rPr>
              <a:t> </a:t>
            </a:r>
          </a:p>
          <a:p>
            <a:pPr algn="just">
              <a:lnSpc>
                <a:spcPct val="150000"/>
              </a:lnSpc>
            </a:pPr>
            <a:r>
              <a:rPr lang="en-US" sz="2400" b="1" dirty="0">
                <a:effectLst/>
                <a:latin typeface="Arial" panose="020B0604020202020204" pitchFamily="34" charset="0"/>
                <a:cs typeface="Arial" panose="020B0604020202020204" pitchFamily="34" charset="0"/>
              </a:rPr>
              <a:t>-Yield prediction </a:t>
            </a:r>
          </a:p>
          <a:p>
            <a:pPr algn="just">
              <a:lnSpc>
                <a:spcPct val="150000"/>
              </a:lnSpc>
            </a:pPr>
            <a:r>
              <a:rPr lang="en-US" sz="2400" b="1" dirty="0">
                <a:latin typeface="Arial" panose="020B0604020202020204" pitchFamily="34" charset="0"/>
                <a:cs typeface="Arial" panose="020B0604020202020204" pitchFamily="34" charset="0"/>
              </a:rPr>
              <a:t>-</a:t>
            </a:r>
            <a:r>
              <a:rPr lang="en-US" sz="2400" b="1" dirty="0">
                <a:solidFill>
                  <a:srgbClr val="000099"/>
                </a:solidFill>
                <a:latin typeface="Arial" panose="020B0604020202020204" pitchFamily="34" charset="0"/>
                <a:cs typeface="Arial" panose="020B0604020202020204" pitchFamily="34" charset="0"/>
              </a:rPr>
              <a:t>Policy making for early warning system of food storage (export/import)</a:t>
            </a:r>
            <a:r>
              <a:rPr lang="en-US" sz="2400" b="1" dirty="0">
                <a:effectLst/>
                <a:latin typeface="Arial" panose="020B0604020202020204" pitchFamily="34" charset="0"/>
                <a:cs typeface="Arial" panose="020B0604020202020204" pitchFamily="34" charset="0"/>
              </a:rPr>
              <a:t/>
            </a:r>
            <a:br>
              <a:rPr lang="en-US" sz="2400" b="1" dirty="0">
                <a:effectLst/>
                <a:latin typeface="Arial" panose="020B0604020202020204" pitchFamily="34" charset="0"/>
                <a:cs typeface="Arial" panose="020B0604020202020204" pitchFamily="34" charset="0"/>
              </a:rPr>
            </a:br>
            <a:endParaRPr lang="en-US" sz="2400" b="1" dirty="0">
              <a:effectLst/>
              <a:latin typeface="Arial" panose="020B0604020202020204" pitchFamily="34" charset="0"/>
              <a:cs typeface="Arial" panose="020B0604020202020204" pitchFamily="34" charset="0"/>
            </a:endParaRPr>
          </a:p>
          <a:p>
            <a:pPr algn="just">
              <a:lnSpc>
                <a:spcPct val="150000"/>
              </a:lnSpc>
            </a:pPr>
            <a:r>
              <a:rPr lang="en-US" sz="2400" b="1" dirty="0">
                <a:solidFill>
                  <a:srgbClr val="00B050"/>
                </a:solidFill>
                <a:effectLst/>
                <a:latin typeface="Arial" panose="020B0604020202020204" pitchFamily="34" charset="0"/>
                <a:cs typeface="Arial" panose="020B0604020202020204" pitchFamily="34" charset="0"/>
              </a:rPr>
              <a:t>Outcome</a:t>
            </a:r>
          </a:p>
          <a:p>
            <a:pPr algn="just">
              <a:lnSpc>
                <a:spcPct val="150000"/>
              </a:lnSpc>
            </a:pPr>
            <a:r>
              <a:rPr lang="en-US" sz="2400" b="1" dirty="0">
                <a:latin typeface="Arial" panose="020B0604020202020204" pitchFamily="34" charset="0"/>
                <a:cs typeface="Arial" panose="020B0604020202020204" pitchFamily="34" charset="0"/>
              </a:rPr>
              <a:t>-Accuracy of variables (both biophysical and biochemical) estimation will be increased</a:t>
            </a:r>
          </a:p>
          <a:p>
            <a:pPr algn="just">
              <a:lnSpc>
                <a:spcPct val="150000"/>
              </a:lnSpc>
            </a:pPr>
            <a:r>
              <a:rPr lang="en-US" sz="2400" b="1" dirty="0">
                <a:effectLst/>
                <a:latin typeface="Arial" panose="020B0604020202020204" pitchFamily="34" charset="0"/>
                <a:cs typeface="Arial" panose="020B0604020202020204" pitchFamily="34" charset="0"/>
              </a:rPr>
              <a:t>-Model based prediction will be demanded </a:t>
            </a:r>
          </a:p>
        </p:txBody>
      </p:sp>
    </p:spTree>
    <p:extLst>
      <p:ext uri="{BB962C8B-B14F-4D97-AF65-F5344CB8AC3E}">
        <p14:creationId xmlns:p14="http://schemas.microsoft.com/office/powerpoint/2010/main" val="694002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xmlns="" id="{BE735538-12E0-D56E-51DA-A5D4EA5BA75B}"/>
              </a:ext>
            </a:extLst>
          </p:cNvPr>
          <p:cNvSpPr/>
          <p:nvPr/>
        </p:nvSpPr>
        <p:spPr>
          <a:xfrm>
            <a:off x="3294631" y="2682648"/>
            <a:ext cx="5304972" cy="11030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r>
              <a:rPr lang="en-US" sz="4000" dirty="0"/>
              <a:t>ACKNOWLEDGEMENT</a:t>
            </a:r>
          </a:p>
        </p:txBody>
      </p:sp>
      <p:pic>
        <p:nvPicPr>
          <p:cNvPr id="4" name="Picture 3">
            <a:extLst>
              <a:ext uri="{FF2B5EF4-FFF2-40B4-BE49-F238E27FC236}">
                <a16:creationId xmlns:a16="http://schemas.microsoft.com/office/drawing/2014/main" xmlns="" id="{463DE9E4-5D91-F33D-EE52-26878BE268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776" y="281549"/>
            <a:ext cx="4212336" cy="2081784"/>
          </a:xfrm>
          <a:prstGeom prst="rect">
            <a:avLst/>
          </a:prstGeom>
        </p:spPr>
      </p:pic>
      <p:pic>
        <p:nvPicPr>
          <p:cNvPr id="6" name="Picture 5">
            <a:extLst>
              <a:ext uri="{FF2B5EF4-FFF2-40B4-BE49-F238E27FC236}">
                <a16:creationId xmlns:a16="http://schemas.microsoft.com/office/drawing/2014/main" xmlns="" id="{F3984FB3-26D4-4545-0D1C-2855F7ECD1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9941" y="2135125"/>
            <a:ext cx="2931659" cy="1954439"/>
          </a:xfrm>
          <a:prstGeom prst="rect">
            <a:avLst/>
          </a:prstGeom>
        </p:spPr>
      </p:pic>
      <p:pic>
        <p:nvPicPr>
          <p:cNvPr id="8" name="Picture 7">
            <a:extLst>
              <a:ext uri="{FF2B5EF4-FFF2-40B4-BE49-F238E27FC236}">
                <a16:creationId xmlns:a16="http://schemas.microsoft.com/office/drawing/2014/main" xmlns="" id="{F1B202EA-3776-BA17-E174-D15A38B347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4723" y="4374532"/>
            <a:ext cx="2143125" cy="2143125"/>
          </a:xfrm>
          <a:prstGeom prst="rect">
            <a:avLst/>
          </a:prstGeom>
        </p:spPr>
      </p:pic>
    </p:spTree>
    <p:extLst>
      <p:ext uri="{BB962C8B-B14F-4D97-AF65-F5344CB8AC3E}">
        <p14:creationId xmlns:p14="http://schemas.microsoft.com/office/powerpoint/2010/main" val="895488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60000">
              <a:srgbClr val="92D050"/>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B4B23A6D-CF8E-E1A7-4488-288F81111A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911" y="307746"/>
            <a:ext cx="4139974" cy="2696710"/>
          </a:xfrm>
          <a:prstGeom prst="rect">
            <a:avLst/>
          </a:prstGeom>
        </p:spPr>
      </p:pic>
      <p:pic>
        <p:nvPicPr>
          <p:cNvPr id="5" name="Picture 4">
            <a:extLst>
              <a:ext uri="{FF2B5EF4-FFF2-40B4-BE49-F238E27FC236}">
                <a16:creationId xmlns:a16="http://schemas.microsoft.com/office/drawing/2014/main" xmlns="" id="{9FA05ABF-F1B8-5C92-5D96-CCDD120B23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3340" y="307747"/>
            <a:ext cx="4139974" cy="2696709"/>
          </a:xfrm>
          <a:prstGeom prst="rect">
            <a:avLst/>
          </a:prstGeom>
        </p:spPr>
      </p:pic>
      <p:pic>
        <p:nvPicPr>
          <p:cNvPr id="7" name="Picture 6">
            <a:extLst>
              <a:ext uri="{FF2B5EF4-FFF2-40B4-BE49-F238E27FC236}">
                <a16:creationId xmlns:a16="http://schemas.microsoft.com/office/drawing/2014/main" xmlns="" id="{D67A8667-8BFA-AF2A-F675-9E71AD2C13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3144" y="4248378"/>
            <a:ext cx="6458857" cy="2696710"/>
          </a:xfrm>
          <a:prstGeom prst="rect">
            <a:avLst/>
          </a:prstGeom>
        </p:spPr>
      </p:pic>
      <p:sp>
        <p:nvSpPr>
          <p:cNvPr id="8" name="TextBox 7">
            <a:extLst>
              <a:ext uri="{FF2B5EF4-FFF2-40B4-BE49-F238E27FC236}">
                <a16:creationId xmlns:a16="http://schemas.microsoft.com/office/drawing/2014/main" xmlns="" id="{C0A87CB4-A885-F842-14CA-53A445598769}"/>
              </a:ext>
            </a:extLst>
          </p:cNvPr>
          <p:cNvSpPr txBox="1"/>
          <p:nvPr/>
        </p:nvSpPr>
        <p:spPr>
          <a:xfrm>
            <a:off x="3018971" y="3323771"/>
            <a:ext cx="7053943" cy="754743"/>
          </a:xfrm>
          <a:prstGeom prst="rect">
            <a:avLst/>
          </a:prstGeom>
          <a:noFill/>
        </p:spPr>
        <p:txBody>
          <a:bodyPr wrap="square" rtlCol="0">
            <a:spAutoFit/>
          </a:bodyPr>
          <a:lstStyle/>
          <a:p>
            <a:endParaRPr lang="en-US" dirty="0"/>
          </a:p>
        </p:txBody>
      </p:sp>
      <p:sp>
        <p:nvSpPr>
          <p:cNvPr id="9" name="Rectangle 1">
            <a:extLst>
              <a:ext uri="{FF2B5EF4-FFF2-40B4-BE49-F238E27FC236}">
                <a16:creationId xmlns:a16="http://schemas.microsoft.com/office/drawing/2014/main" xmlns="" id="{212DBB96-99B1-33D7-11C1-B99235660E71}"/>
              </a:ext>
            </a:extLst>
          </p:cNvPr>
          <p:cNvSpPr>
            <a:spLocks noChangeArrowheads="1"/>
          </p:cNvSpPr>
          <p:nvPr/>
        </p:nvSpPr>
        <p:spPr bwMode="auto">
          <a:xfrm>
            <a:off x="319314" y="3261961"/>
            <a:ext cx="11684000" cy="334077"/>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02124"/>
                </a:solidFill>
                <a:effectLst/>
                <a:latin typeface="Arial" panose="020B0604020202020204" pitchFamily="34" charset="0"/>
                <a:cs typeface="Arial" panose="020B0604020202020204" pitchFamily="34" charset="0"/>
              </a:rPr>
              <a:t>May the friendship between Bangladesh and the Netherlands be further strengthened</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68155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8085" y="1258371"/>
            <a:ext cx="11337665" cy="3970318"/>
          </a:xfrm>
          <a:prstGeom prst="rect">
            <a:avLst/>
          </a:prstGeom>
        </p:spPr>
        <p:txBody>
          <a:bodyPr wrap="square">
            <a:spAutoFit/>
          </a:bodyPr>
          <a:lstStyle/>
          <a:p>
            <a:r>
              <a:rPr lang="en-US" sz="2800" dirty="0" smtClean="0"/>
              <a:t>I am Mustafa Kamal Shahadat. I have been working as an agronomist at Bangladesh Agricultural Research Institute. My job location is in the coastal saline area of Bangladesh, where cropping intensity is much lower than the other parts of the country, about 160-170%. </a:t>
            </a:r>
            <a:r>
              <a:rPr lang="en-US" sz="2800" dirty="0"/>
              <a:t>O</a:t>
            </a:r>
            <a:r>
              <a:rPr lang="en-US" sz="2800" dirty="0" smtClean="0"/>
              <a:t>ur govt. wants to intensify crop cultivation in that area. However, there are many biophysical factors limiting crop production, mainly soil salinity. Since 2015, I have been using proximal soil sensing technology for soil salinity management but for small area. Application of remote sensing and machine learning technology will help to extrapolate for larger area.</a:t>
            </a:r>
            <a:endParaRPr lang="en-US" sz="2800" dirty="0"/>
          </a:p>
        </p:txBody>
      </p:sp>
    </p:spTree>
    <p:extLst>
      <p:ext uri="{BB962C8B-B14F-4D97-AF65-F5344CB8AC3E}">
        <p14:creationId xmlns:p14="http://schemas.microsoft.com/office/powerpoint/2010/main" val="2124736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8E2432CD-31E3-77C9-412F-A122767F73C4}"/>
              </a:ext>
            </a:extLst>
          </p:cNvPr>
          <p:cNvSpPr txBox="1"/>
          <p:nvPr/>
        </p:nvSpPr>
        <p:spPr>
          <a:xfrm>
            <a:off x="827314" y="327565"/>
            <a:ext cx="11408229" cy="658835"/>
          </a:xfrm>
          <a:prstGeom prst="rect">
            <a:avLst/>
          </a:prstGeom>
          <a:noFill/>
        </p:spPr>
        <p:txBody>
          <a:bodyPr wrap="square" rtlCol="0">
            <a:spAutoFit/>
          </a:bodyPr>
          <a:lstStyle/>
          <a:p>
            <a:pPr>
              <a:lnSpc>
                <a:spcPct val="150000"/>
              </a:lnSpc>
            </a:pPr>
            <a:endParaRPr lang="en-US" sz="2800" b="1" dirty="0">
              <a:latin typeface="Arial" panose="020B0604020202020204" pitchFamily="34" charset="0"/>
              <a:cs typeface="Arial" panose="020B0604020202020204" pitchFamily="34" charset="0"/>
            </a:endParaRPr>
          </a:p>
        </p:txBody>
      </p:sp>
      <p:graphicFrame>
        <p:nvGraphicFramePr>
          <p:cNvPr id="5" name="Table 5">
            <a:extLst>
              <a:ext uri="{FF2B5EF4-FFF2-40B4-BE49-F238E27FC236}">
                <a16:creationId xmlns:a16="http://schemas.microsoft.com/office/drawing/2014/main" xmlns="" id="{2EEFAFAC-7FCE-2591-A6DE-778A7CD2E78F}"/>
              </a:ext>
            </a:extLst>
          </p:cNvPr>
          <p:cNvGraphicFramePr>
            <a:graphicFrameLocks noGrp="1"/>
          </p:cNvGraphicFramePr>
          <p:nvPr>
            <p:extLst>
              <p:ext uri="{D42A27DB-BD31-4B8C-83A1-F6EECF244321}">
                <p14:modId xmlns:p14="http://schemas.microsoft.com/office/powerpoint/2010/main" val="587774374"/>
              </p:ext>
            </p:extLst>
          </p:nvPr>
        </p:nvGraphicFramePr>
        <p:xfrm>
          <a:off x="76200" y="403955"/>
          <a:ext cx="12039600" cy="5394960"/>
        </p:xfrm>
        <a:graphic>
          <a:graphicData uri="http://schemas.openxmlformats.org/drawingml/2006/table">
            <a:tbl>
              <a:tblPr firstRow="1" bandRow="1"/>
              <a:tblGrid>
                <a:gridCol w="6106886">
                  <a:extLst>
                    <a:ext uri="{9D8B030D-6E8A-4147-A177-3AD203B41FA5}">
                      <a16:colId xmlns:a16="http://schemas.microsoft.com/office/drawing/2014/main" xmlns="" val="3410225044"/>
                    </a:ext>
                  </a:extLst>
                </a:gridCol>
                <a:gridCol w="5932714">
                  <a:extLst>
                    <a:ext uri="{9D8B030D-6E8A-4147-A177-3AD203B41FA5}">
                      <a16:colId xmlns:a16="http://schemas.microsoft.com/office/drawing/2014/main" xmlns="" val="2194592614"/>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latin typeface="Arial" panose="020B0604020202020204" pitchFamily="34" charset="0"/>
                          <a:cs typeface="Arial" panose="020B0604020202020204" pitchFamily="34" charset="0"/>
                        </a:rPr>
                        <a:t>Group member</a:t>
                      </a:r>
                    </a:p>
                    <a:p>
                      <a:pPr algn="ctr"/>
                      <a:endParaRPr lang="en-US" sz="2400" b="1" dirty="0">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sz="2400" b="1" dirty="0">
                          <a:latin typeface="Arial" panose="020B0604020202020204" pitchFamily="34" charset="0"/>
                          <a:cs typeface="Arial" panose="020B0604020202020204" pitchFamily="34" charset="0"/>
                        </a:rPr>
                        <a:t>Supervisor</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xmlns="" val="27316049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err="1">
                          <a:latin typeface="Arial" panose="020B0604020202020204" pitchFamily="34" charset="0"/>
                          <a:cs typeface="Arial" panose="020B0604020202020204" pitchFamily="34" charset="0"/>
                        </a:rPr>
                        <a:t>A.F.M</a:t>
                      </a:r>
                      <a:r>
                        <a:rPr lang="en-US" sz="2400" b="1" dirty="0">
                          <a:latin typeface="Arial" panose="020B0604020202020204" pitchFamily="34" charset="0"/>
                          <a:cs typeface="Arial" panose="020B0604020202020204" pitchFamily="34" charset="0"/>
                        </a:rPr>
                        <a:t>. RUHUL </a:t>
                      </a:r>
                      <a:r>
                        <a:rPr lang="en-US" sz="2400" b="1" dirty="0" err="1">
                          <a:latin typeface="Arial" panose="020B0604020202020204" pitchFamily="34" charset="0"/>
                          <a:cs typeface="Arial" panose="020B0604020202020204" pitchFamily="34" charset="0"/>
                        </a:rPr>
                        <a:t>QUDDUS</a:t>
                      </a:r>
                      <a:r>
                        <a:rPr lang="en-US" sz="2400" b="1" dirty="0">
                          <a:latin typeface="Arial" panose="020B0604020202020204" pitchFamily="34" charset="0"/>
                          <a:cs typeface="Arial" panose="020B0604020202020204" pitchFamily="34" charset="0"/>
                        </a:rPr>
                        <a:t> (BARI)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1" dirty="0">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rowSpan="6">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lang="en-US" sz="2400" b="1" i="0" kern="1200" cap="all" dirty="0">
                          <a:solidFill>
                            <a:srgbClr val="000099"/>
                          </a:solidFill>
                          <a:effectLst/>
                          <a:latin typeface="Arial" panose="020B0604020202020204" pitchFamily="34" charset="0"/>
                          <a:ea typeface="+mn-ea"/>
                          <a:cs typeface="Arial" panose="020B0604020202020204" pitchFamily="34" charset="0"/>
                        </a:rPr>
                        <a:t>Dr. ROSHANAK DARVISHZADEH</a:t>
                      </a:r>
                    </a:p>
                    <a:p>
                      <a:pPr marL="0" marR="0" lvl="0" indent="0" algn="l" defTabSz="914400" rtl="0" eaLnBrk="1" fontAlgn="auto" latinLnBrk="0" hangingPunct="1">
                        <a:lnSpc>
                          <a:spcPct val="200000"/>
                        </a:lnSpc>
                        <a:spcBef>
                          <a:spcPts val="0"/>
                        </a:spcBef>
                        <a:spcAft>
                          <a:spcPts val="0"/>
                        </a:spcAft>
                        <a:buClrTx/>
                        <a:buSzTx/>
                        <a:buFontTx/>
                        <a:buNone/>
                        <a:tabLst/>
                        <a:defRPr/>
                      </a:pPr>
                      <a:r>
                        <a:rPr lang="en-US" sz="2400" b="1" i="0" kern="1200" cap="all" dirty="0">
                          <a:solidFill>
                            <a:srgbClr val="000099"/>
                          </a:solidFill>
                          <a:effectLst/>
                          <a:latin typeface="Arial" panose="020B0604020202020204" pitchFamily="34" charset="0"/>
                          <a:ea typeface="+mn-ea"/>
                          <a:cs typeface="Arial" panose="020B0604020202020204" pitchFamily="34" charset="0"/>
                        </a:rPr>
                        <a:t>associate professor</a:t>
                      </a:r>
                    </a:p>
                    <a:p>
                      <a:pPr marL="0" marR="0" lvl="0" indent="0" algn="l" defTabSz="914400" rtl="0" eaLnBrk="1" fontAlgn="auto" latinLnBrk="0" hangingPunct="1">
                        <a:lnSpc>
                          <a:spcPct val="200000"/>
                        </a:lnSpc>
                        <a:spcBef>
                          <a:spcPts val="0"/>
                        </a:spcBef>
                        <a:spcAft>
                          <a:spcPts val="0"/>
                        </a:spcAft>
                        <a:buClrTx/>
                        <a:buSzTx/>
                        <a:buFontTx/>
                        <a:buNone/>
                        <a:tabLst/>
                        <a:defRPr/>
                      </a:pPr>
                      <a:r>
                        <a:rPr lang="en-US" sz="2400" b="1" i="0" kern="1200" dirty="0">
                          <a:solidFill>
                            <a:srgbClr val="000099"/>
                          </a:solidFill>
                          <a:effectLst/>
                          <a:latin typeface="Arial" panose="020B0604020202020204" pitchFamily="34" charset="0"/>
                          <a:ea typeface="+mn-ea"/>
                          <a:cs typeface="Arial" panose="020B0604020202020204" pitchFamily="34" charset="0"/>
                        </a:rPr>
                        <a:t>Faculty of Geo-Information Science and Earth Observation (ITC), University of Twente</a:t>
                      </a:r>
                      <a:endParaRPr lang="en-US" sz="2400" b="1" i="0" kern="1200" cap="all" dirty="0">
                        <a:solidFill>
                          <a:srgbClr val="000099"/>
                        </a:solidFill>
                        <a:effectLst/>
                        <a:latin typeface="Arial" panose="020B0604020202020204" pitchFamily="34" charset="0"/>
                        <a:ea typeface="+mn-ea"/>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xmlns="" val="17456268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latin typeface="Arial" panose="020B0604020202020204" pitchFamily="34" charset="0"/>
                          <a:cs typeface="Arial" panose="020B0604020202020204" pitchFamily="34" charset="0"/>
                        </a:rPr>
                        <a:t>DR. SELIM AHMED (BARI)</a:t>
                      </a:r>
                    </a:p>
                    <a:p>
                      <a:endParaRPr lang="en-US" sz="2400" dirty="0">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vMerge="1">
                  <a:txBody>
                    <a:bodyPr/>
                    <a:lstStyle/>
                    <a:p>
                      <a:endParaRPr lang="en-US"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622450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latin typeface="Arial" panose="020B0604020202020204" pitchFamily="34" charset="0"/>
                          <a:cs typeface="Arial" panose="020B0604020202020204" pitchFamily="34" charset="0"/>
                        </a:rPr>
                        <a:t>MST SALINA </a:t>
                      </a:r>
                      <a:r>
                        <a:rPr lang="en-US" sz="2400" b="1" dirty="0" err="1">
                          <a:latin typeface="Arial" panose="020B0604020202020204" pitchFamily="34" charset="0"/>
                          <a:cs typeface="Arial" panose="020B0604020202020204" pitchFamily="34" charset="0"/>
                        </a:rPr>
                        <a:t>AKTER</a:t>
                      </a:r>
                      <a:r>
                        <a:rPr lang="en-US" sz="2400" b="1" dirty="0">
                          <a:latin typeface="Arial" panose="020B0604020202020204" pitchFamily="34" charset="0"/>
                          <a:cs typeface="Arial" panose="020B0604020202020204" pitchFamily="34" charset="0"/>
                        </a:rPr>
                        <a:t> (BARI)</a:t>
                      </a:r>
                    </a:p>
                    <a:p>
                      <a:endParaRPr lang="en-US" sz="2400" dirty="0">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vMerge="1">
                  <a:txBody>
                    <a:bodyPr/>
                    <a:lstStyle/>
                    <a:p>
                      <a:endParaRPr lang="en-US"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4145475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latin typeface="Arial" panose="020B0604020202020204" pitchFamily="34" charset="0"/>
                          <a:cs typeface="Arial" panose="020B0604020202020204" pitchFamily="34" charset="0"/>
                        </a:rPr>
                        <a:t>MD </a:t>
                      </a:r>
                      <a:r>
                        <a:rPr lang="en-US" sz="2400" b="1" dirty="0" err="1">
                          <a:latin typeface="Arial" panose="020B0604020202020204" pitchFamily="34" charset="0"/>
                          <a:cs typeface="Arial" panose="020B0604020202020204" pitchFamily="34" charset="0"/>
                        </a:rPr>
                        <a:t>MOSIUR</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BHUYIN</a:t>
                      </a:r>
                      <a:r>
                        <a:rPr lang="en-US" sz="2400" b="1" dirty="0">
                          <a:latin typeface="Arial" panose="020B0604020202020204" pitchFamily="34" charset="0"/>
                          <a:cs typeface="Arial" panose="020B0604020202020204" pitchFamily="34" charset="0"/>
                        </a:rPr>
                        <a:t> APU (BARI)</a:t>
                      </a:r>
                    </a:p>
                    <a:p>
                      <a:endParaRPr lang="en-US" sz="2400" dirty="0">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vMerge="1">
                  <a:txBody>
                    <a:bodyPr/>
                    <a:lstStyle/>
                    <a:p>
                      <a:endParaRPr lang="en-US"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35557718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latin typeface="Arial" panose="020B0604020202020204" pitchFamily="34" charset="0"/>
                          <a:cs typeface="Arial" panose="020B0604020202020204" pitchFamily="34" charset="0"/>
                        </a:rPr>
                        <a:t>MUSTAFA KAMAL SHAHADAT (BARI)</a:t>
                      </a:r>
                    </a:p>
                    <a:p>
                      <a:endParaRPr lang="en-US" sz="2400" dirty="0">
                        <a:latin typeface="Arial" panose="020B0604020202020204" pitchFamily="34" charset="0"/>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vMerge="1">
                  <a:txBody>
                    <a:bodyPr/>
                    <a:lstStyle/>
                    <a:p>
                      <a:endParaRPr lang="en-US"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7276485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latin typeface="Arial" panose="020B0604020202020204" pitchFamily="34" charset="0"/>
                          <a:cs typeface="Arial" panose="020B0604020202020204" pitchFamily="34" charset="0"/>
                        </a:rPr>
                        <a:t>MUSTAFA KAMAL (</a:t>
                      </a:r>
                      <a:r>
                        <a:rPr lang="en-US" sz="2400" b="1" dirty="0" err="1">
                          <a:latin typeface="Arial" panose="020B0604020202020204" pitchFamily="34" charset="0"/>
                          <a:cs typeface="Arial" panose="020B0604020202020204" pitchFamily="34" charset="0"/>
                        </a:rPr>
                        <a:t>CIMMYT</a:t>
                      </a:r>
                      <a:r>
                        <a:rPr lang="en-US" sz="2400" b="1" dirty="0">
                          <a:latin typeface="Arial" panose="020B0604020202020204" pitchFamily="34" charset="0"/>
                          <a:cs typeface="Arial" panose="020B0604020202020204" pitchFamily="34" charset="0"/>
                        </a:rPr>
                        <a:t>)</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vMerge="1">
                  <a:txBody>
                    <a:bodyPr/>
                    <a:lstStyle/>
                    <a:p>
                      <a:endParaRPr lang="en-US"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947632966"/>
                  </a:ext>
                </a:extLst>
              </a:tr>
            </a:tbl>
          </a:graphicData>
        </a:graphic>
      </p:graphicFrame>
    </p:spTree>
    <p:extLst>
      <p:ext uri="{BB962C8B-B14F-4D97-AF65-F5344CB8AC3E}">
        <p14:creationId xmlns:p14="http://schemas.microsoft.com/office/powerpoint/2010/main" val="2574559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D96D57A7-8FFB-8346-1281-8D4CD0653E65}"/>
              </a:ext>
            </a:extLst>
          </p:cNvPr>
          <p:cNvSpPr/>
          <p:nvPr/>
        </p:nvSpPr>
        <p:spPr>
          <a:xfrm>
            <a:off x="166914" y="2456542"/>
            <a:ext cx="11858171" cy="194491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800" b="1" dirty="0">
                <a:solidFill>
                  <a:srgbClr val="000099"/>
                </a:solidFill>
                <a:effectLst/>
                <a:latin typeface="Arial" panose="020B0604020202020204" pitchFamily="34" charset="0"/>
                <a:cs typeface="Arial" panose="020B0604020202020204" pitchFamily="34" charset="0"/>
              </a:rPr>
              <a:t>Understanding the relationship of remote sensing indices with LAI of wheat and maize crops in southern saline region of Bangladesh</a:t>
            </a:r>
          </a:p>
        </p:txBody>
      </p:sp>
    </p:spTree>
    <p:extLst>
      <p:ext uri="{BB962C8B-B14F-4D97-AF65-F5344CB8AC3E}">
        <p14:creationId xmlns:p14="http://schemas.microsoft.com/office/powerpoint/2010/main" val="29055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04C76D9-9191-8184-26E3-2A4E520A2C28}"/>
              </a:ext>
            </a:extLst>
          </p:cNvPr>
          <p:cNvSpPr txBox="1"/>
          <p:nvPr/>
        </p:nvSpPr>
        <p:spPr>
          <a:xfrm>
            <a:off x="304800" y="537029"/>
            <a:ext cx="11720286" cy="5129289"/>
          </a:xfrm>
          <a:prstGeom prst="rect">
            <a:avLst/>
          </a:prstGeom>
          <a:noFill/>
        </p:spPr>
        <p:txBody>
          <a:bodyPr wrap="square" rtlCol="0">
            <a:spAutoFit/>
          </a:bodyPr>
          <a:lstStyle/>
          <a:p>
            <a:pPr algn="just">
              <a:lnSpc>
                <a:spcPct val="200000"/>
              </a:lnSpc>
            </a:pPr>
            <a:r>
              <a:rPr lang="en-US" sz="2800" b="1" dirty="0">
                <a:solidFill>
                  <a:srgbClr val="000099"/>
                </a:solidFill>
                <a:latin typeface="Arial" panose="020B0604020202020204" pitchFamily="34" charset="0"/>
                <a:cs typeface="Arial" panose="020B0604020202020204" pitchFamily="34" charset="0"/>
              </a:rPr>
              <a:t>Objectives</a:t>
            </a:r>
          </a:p>
          <a:p>
            <a:pPr marL="342900" indent="-342900" algn="just">
              <a:lnSpc>
                <a:spcPct val="200000"/>
              </a:lnSpc>
              <a:buAutoNum type="arabicPeriod"/>
            </a:pPr>
            <a:r>
              <a:rPr lang="en-US" sz="2800" b="1" dirty="0">
                <a:latin typeface="Arial" panose="020B0604020202020204" pitchFamily="34" charset="0"/>
                <a:cs typeface="Arial" panose="020B0604020202020204" pitchFamily="34" charset="0"/>
              </a:rPr>
              <a:t>To find out the suitable bands and vegetation indices from </a:t>
            </a:r>
            <a:r>
              <a:rPr lang="en-US" sz="2800" b="1" dirty="0" err="1">
                <a:latin typeface="Arial" panose="020B0604020202020204" pitchFamily="34" charset="0"/>
                <a:cs typeface="Arial" panose="020B0604020202020204" pitchFamily="34" charset="0"/>
              </a:rPr>
              <a:t>Rapideye</a:t>
            </a:r>
            <a:r>
              <a:rPr lang="en-US" sz="2800" b="1" dirty="0">
                <a:latin typeface="Arial" panose="020B0604020202020204" pitchFamily="34" charset="0"/>
                <a:cs typeface="Arial" panose="020B0604020202020204" pitchFamily="34" charset="0"/>
              </a:rPr>
              <a:t> image and assess their relationship with  measured</a:t>
            </a:r>
            <a:r>
              <a:rPr lang="en-US" sz="2800" b="1" dirty="0">
                <a:solidFill>
                  <a:srgbClr val="FF0000"/>
                </a:solidFill>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Leaf Area Index (LAI) in saline region</a:t>
            </a:r>
          </a:p>
          <a:p>
            <a:pPr marL="342900" indent="-342900" algn="just">
              <a:lnSpc>
                <a:spcPct val="200000"/>
              </a:lnSpc>
              <a:buAutoNum type="arabicPeriod"/>
            </a:pPr>
            <a:r>
              <a:rPr lang="en-US" sz="2800" b="1" dirty="0">
                <a:latin typeface="Arial" panose="020B0604020202020204" pitchFamily="34" charset="0"/>
                <a:cs typeface="Arial" panose="020B0604020202020204" pitchFamily="34" charset="0"/>
              </a:rPr>
              <a:t>To develop model for predicting yield using the best indices/bands considering biophysical variable (LAI)</a:t>
            </a:r>
          </a:p>
        </p:txBody>
      </p:sp>
    </p:spTree>
    <p:extLst>
      <p:ext uri="{BB962C8B-B14F-4D97-AF65-F5344CB8AC3E}">
        <p14:creationId xmlns:p14="http://schemas.microsoft.com/office/powerpoint/2010/main" val="4007559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950B5BFE-0FE0-F06E-A909-4CEA5C0B3E04}"/>
              </a:ext>
            </a:extLst>
          </p:cNvPr>
          <p:cNvPicPr>
            <a:picLocks noChangeAspect="1"/>
          </p:cNvPicPr>
          <p:nvPr/>
        </p:nvPicPr>
        <p:blipFill>
          <a:blip r:embed="rId2"/>
          <a:stretch>
            <a:fillRect/>
          </a:stretch>
        </p:blipFill>
        <p:spPr>
          <a:xfrm>
            <a:off x="104932" y="4624865"/>
            <a:ext cx="4664260" cy="2045728"/>
          </a:xfrm>
          <a:prstGeom prst="rect">
            <a:avLst/>
          </a:prstGeom>
        </p:spPr>
      </p:pic>
      <p:cxnSp>
        <p:nvCxnSpPr>
          <p:cNvPr id="6" name="Straight Arrow Connector 5">
            <a:extLst>
              <a:ext uri="{FF2B5EF4-FFF2-40B4-BE49-F238E27FC236}">
                <a16:creationId xmlns:a16="http://schemas.microsoft.com/office/drawing/2014/main" xmlns="" id="{E4FDDA56-3AD6-DE8A-B399-BF358CFB963E}"/>
              </a:ext>
            </a:extLst>
          </p:cNvPr>
          <p:cNvCxnSpPr>
            <a:cxnSpLocks/>
          </p:cNvCxnSpPr>
          <p:nvPr/>
        </p:nvCxnSpPr>
        <p:spPr>
          <a:xfrm>
            <a:off x="3186661" y="1943963"/>
            <a:ext cx="181428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xmlns="" id="{6BF1F22D-58C1-CA11-5F5F-5F30AD77DF1E}"/>
              </a:ext>
            </a:extLst>
          </p:cNvPr>
          <p:cNvPicPr>
            <a:picLocks noChangeAspect="1"/>
          </p:cNvPicPr>
          <p:nvPr/>
        </p:nvPicPr>
        <p:blipFill>
          <a:blip r:embed="rId3"/>
          <a:stretch>
            <a:fillRect/>
          </a:stretch>
        </p:blipFill>
        <p:spPr>
          <a:xfrm>
            <a:off x="13874" y="0"/>
            <a:ext cx="3172787" cy="4051811"/>
          </a:xfrm>
          <a:prstGeom prst="rect">
            <a:avLst/>
          </a:prstGeom>
        </p:spPr>
      </p:pic>
      <p:cxnSp>
        <p:nvCxnSpPr>
          <p:cNvPr id="12" name="Straight Arrow Connector 11">
            <a:extLst>
              <a:ext uri="{FF2B5EF4-FFF2-40B4-BE49-F238E27FC236}">
                <a16:creationId xmlns:a16="http://schemas.microsoft.com/office/drawing/2014/main" xmlns="" id="{8C5EF0BB-62FD-F251-4896-F764D269AA73}"/>
              </a:ext>
            </a:extLst>
          </p:cNvPr>
          <p:cNvCxnSpPr>
            <a:cxnSpLocks/>
          </p:cNvCxnSpPr>
          <p:nvPr/>
        </p:nvCxnSpPr>
        <p:spPr>
          <a:xfrm rot="16200000">
            <a:off x="1600784" y="4368454"/>
            <a:ext cx="27432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xmlns="" id="{686397B0-1B5A-3E38-5000-9F73B1419487}"/>
              </a:ext>
            </a:extLst>
          </p:cNvPr>
          <p:cNvSpPr/>
          <p:nvPr/>
        </p:nvSpPr>
        <p:spPr>
          <a:xfrm>
            <a:off x="349122" y="3651510"/>
            <a:ext cx="1607455" cy="3849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Bangladesh</a:t>
            </a:r>
          </a:p>
        </p:txBody>
      </p:sp>
      <p:sp>
        <p:nvSpPr>
          <p:cNvPr id="15" name="Rectangle 14">
            <a:extLst>
              <a:ext uri="{FF2B5EF4-FFF2-40B4-BE49-F238E27FC236}">
                <a16:creationId xmlns:a16="http://schemas.microsoft.com/office/drawing/2014/main" xmlns="" id="{B0DB3FA1-8F0B-DA00-487A-665ACA2276C4}"/>
              </a:ext>
            </a:extLst>
          </p:cNvPr>
          <p:cNvSpPr/>
          <p:nvPr/>
        </p:nvSpPr>
        <p:spPr>
          <a:xfrm>
            <a:off x="1317950" y="2569029"/>
            <a:ext cx="986970" cy="810324"/>
          </a:xfrm>
          <a:prstGeom prst="rect">
            <a:avLst/>
          </a:prstGeom>
          <a:noFill/>
          <a:ln w="25400" cmpd="sng"/>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7" name="Picture 16">
            <a:extLst>
              <a:ext uri="{FF2B5EF4-FFF2-40B4-BE49-F238E27FC236}">
                <a16:creationId xmlns:a16="http://schemas.microsoft.com/office/drawing/2014/main" xmlns="" id="{3D19A32D-B9CF-41B0-A372-F99C44F531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5382" b="10659"/>
          <a:stretch/>
        </p:blipFill>
        <p:spPr>
          <a:xfrm>
            <a:off x="5190522" y="34754"/>
            <a:ext cx="6998504" cy="3171953"/>
          </a:xfrm>
          <a:prstGeom prst="rect">
            <a:avLst/>
          </a:prstGeom>
        </p:spPr>
      </p:pic>
      <p:sp>
        <p:nvSpPr>
          <p:cNvPr id="18" name="Rectangle: Rounded Corners 17">
            <a:extLst>
              <a:ext uri="{FF2B5EF4-FFF2-40B4-BE49-F238E27FC236}">
                <a16:creationId xmlns:a16="http://schemas.microsoft.com/office/drawing/2014/main" xmlns="" id="{2AAD04B5-83F6-E479-DC5F-911C21855BD4}"/>
              </a:ext>
            </a:extLst>
          </p:cNvPr>
          <p:cNvSpPr/>
          <p:nvPr/>
        </p:nvSpPr>
        <p:spPr>
          <a:xfrm>
            <a:off x="5276300" y="235573"/>
            <a:ext cx="1258712" cy="348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Barishal</a:t>
            </a:r>
            <a:endParaRPr lang="en-US" dirty="0"/>
          </a:p>
        </p:txBody>
      </p:sp>
      <p:sp>
        <p:nvSpPr>
          <p:cNvPr id="7" name="Star: 5 Points 6">
            <a:extLst>
              <a:ext uri="{FF2B5EF4-FFF2-40B4-BE49-F238E27FC236}">
                <a16:creationId xmlns:a16="http://schemas.microsoft.com/office/drawing/2014/main" xmlns="" id="{FFE11863-4907-1E1E-71E9-0E648E828E1F}"/>
              </a:ext>
            </a:extLst>
          </p:cNvPr>
          <p:cNvSpPr/>
          <p:nvPr/>
        </p:nvSpPr>
        <p:spPr>
          <a:xfrm>
            <a:off x="1680803" y="2628374"/>
            <a:ext cx="91440" cy="9144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Star: 5 Points 7">
            <a:extLst>
              <a:ext uri="{FF2B5EF4-FFF2-40B4-BE49-F238E27FC236}">
                <a16:creationId xmlns:a16="http://schemas.microsoft.com/office/drawing/2014/main" xmlns="" id="{88ABB064-10FB-1831-8C30-24F60C194D3F}"/>
              </a:ext>
            </a:extLst>
          </p:cNvPr>
          <p:cNvSpPr/>
          <p:nvPr/>
        </p:nvSpPr>
        <p:spPr>
          <a:xfrm>
            <a:off x="1680803" y="2881083"/>
            <a:ext cx="91440" cy="9144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Star: 5 Points 8">
            <a:extLst>
              <a:ext uri="{FF2B5EF4-FFF2-40B4-BE49-F238E27FC236}">
                <a16:creationId xmlns:a16="http://schemas.microsoft.com/office/drawing/2014/main" xmlns="" id="{33E53ECB-E2FE-F026-1705-2E29049B420F}"/>
              </a:ext>
            </a:extLst>
          </p:cNvPr>
          <p:cNvSpPr/>
          <p:nvPr/>
        </p:nvSpPr>
        <p:spPr>
          <a:xfrm>
            <a:off x="1593717" y="3115272"/>
            <a:ext cx="91440" cy="9144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xmlns="" id="{157CFE5E-1542-2592-6810-EAAF49F847DC}"/>
              </a:ext>
            </a:extLst>
          </p:cNvPr>
          <p:cNvPicPr>
            <a:picLocks noChangeAspect="1"/>
          </p:cNvPicPr>
          <p:nvPr/>
        </p:nvPicPr>
        <p:blipFill>
          <a:blip r:embed="rId5"/>
          <a:stretch>
            <a:fillRect/>
          </a:stretch>
        </p:blipFill>
        <p:spPr>
          <a:xfrm>
            <a:off x="5179622" y="3495443"/>
            <a:ext cx="6998504" cy="3171954"/>
          </a:xfrm>
          <a:prstGeom prst="rect">
            <a:avLst/>
          </a:prstGeom>
        </p:spPr>
      </p:pic>
      <p:sp>
        <p:nvSpPr>
          <p:cNvPr id="21" name="Oval 20">
            <a:extLst>
              <a:ext uri="{FF2B5EF4-FFF2-40B4-BE49-F238E27FC236}">
                <a16:creationId xmlns:a16="http://schemas.microsoft.com/office/drawing/2014/main" xmlns="" id="{08AF1E24-D1FD-7487-AD74-0B4B178BAC6B}"/>
              </a:ext>
            </a:extLst>
          </p:cNvPr>
          <p:cNvSpPr/>
          <p:nvPr/>
        </p:nvSpPr>
        <p:spPr>
          <a:xfrm>
            <a:off x="9383843" y="4505614"/>
            <a:ext cx="119921" cy="1192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xmlns="" id="{8B365F41-C351-FE70-CA96-775E663BF6F8}"/>
              </a:ext>
            </a:extLst>
          </p:cNvPr>
          <p:cNvSpPr/>
          <p:nvPr/>
        </p:nvSpPr>
        <p:spPr>
          <a:xfrm>
            <a:off x="9611193" y="4508114"/>
            <a:ext cx="119921" cy="1192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xmlns="" id="{91BF4E8D-5A68-B11F-C241-267633D8EE21}"/>
              </a:ext>
            </a:extLst>
          </p:cNvPr>
          <p:cNvSpPr/>
          <p:nvPr/>
        </p:nvSpPr>
        <p:spPr>
          <a:xfrm>
            <a:off x="9851033" y="4508114"/>
            <a:ext cx="119921" cy="1192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xmlns="" id="{DA268339-815E-95BC-A0F6-0AF500E04300}"/>
              </a:ext>
            </a:extLst>
          </p:cNvPr>
          <p:cNvSpPr/>
          <p:nvPr/>
        </p:nvSpPr>
        <p:spPr>
          <a:xfrm>
            <a:off x="9386343" y="4807914"/>
            <a:ext cx="119921" cy="1192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xmlns="" id="{1989C837-E1CE-FBF3-3480-E01468FED4A6}"/>
              </a:ext>
            </a:extLst>
          </p:cNvPr>
          <p:cNvSpPr/>
          <p:nvPr/>
        </p:nvSpPr>
        <p:spPr>
          <a:xfrm>
            <a:off x="9613693" y="4810414"/>
            <a:ext cx="119921" cy="1192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xmlns="" id="{32C68D23-2D26-01D4-7339-7E90C0EC30CA}"/>
              </a:ext>
            </a:extLst>
          </p:cNvPr>
          <p:cNvSpPr/>
          <p:nvPr/>
        </p:nvSpPr>
        <p:spPr>
          <a:xfrm>
            <a:off x="9853533" y="4810414"/>
            <a:ext cx="119921" cy="1192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xmlns="" id="{A3361107-3309-5123-9EB2-2A6EABB7204A}"/>
              </a:ext>
            </a:extLst>
          </p:cNvPr>
          <p:cNvSpPr/>
          <p:nvPr/>
        </p:nvSpPr>
        <p:spPr>
          <a:xfrm>
            <a:off x="9386343" y="5122709"/>
            <a:ext cx="119921" cy="1192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xmlns="" id="{575AE4F7-DAE1-E7CC-5FA1-D2E01AAD106C}"/>
              </a:ext>
            </a:extLst>
          </p:cNvPr>
          <p:cNvSpPr/>
          <p:nvPr/>
        </p:nvSpPr>
        <p:spPr>
          <a:xfrm>
            <a:off x="9613693" y="5125209"/>
            <a:ext cx="119921" cy="1192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xmlns="" id="{A58D70B9-5F86-44DB-ADA4-0FC8633E15CD}"/>
              </a:ext>
            </a:extLst>
          </p:cNvPr>
          <p:cNvSpPr/>
          <p:nvPr/>
        </p:nvSpPr>
        <p:spPr>
          <a:xfrm>
            <a:off x="9853533" y="5125209"/>
            <a:ext cx="119921" cy="1192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xmlns="" id="{A0DB3DF4-2456-609D-AA42-280F01A66A6A}"/>
              </a:ext>
            </a:extLst>
          </p:cNvPr>
          <p:cNvSpPr/>
          <p:nvPr/>
        </p:nvSpPr>
        <p:spPr>
          <a:xfrm>
            <a:off x="8142160" y="4613044"/>
            <a:ext cx="119921" cy="1192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xmlns="" id="{D52620CE-2F38-F049-EF54-4F342F4F7D2B}"/>
              </a:ext>
            </a:extLst>
          </p:cNvPr>
          <p:cNvSpPr/>
          <p:nvPr/>
        </p:nvSpPr>
        <p:spPr>
          <a:xfrm>
            <a:off x="8369510" y="4615544"/>
            <a:ext cx="119921" cy="1192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xmlns="" id="{DE2808E8-CDFB-F237-2308-0EF096BC83AE}"/>
              </a:ext>
            </a:extLst>
          </p:cNvPr>
          <p:cNvSpPr/>
          <p:nvPr/>
        </p:nvSpPr>
        <p:spPr>
          <a:xfrm>
            <a:off x="8609350" y="4615544"/>
            <a:ext cx="119921" cy="1192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xmlns="" id="{7A3D582B-CD52-B5C5-F7AB-E741ABAF9B56}"/>
              </a:ext>
            </a:extLst>
          </p:cNvPr>
          <p:cNvSpPr/>
          <p:nvPr/>
        </p:nvSpPr>
        <p:spPr>
          <a:xfrm>
            <a:off x="8144660" y="4915344"/>
            <a:ext cx="119921" cy="1192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xmlns="" id="{45BCAC32-8E06-D6CA-1F84-9376A00C80CE}"/>
              </a:ext>
            </a:extLst>
          </p:cNvPr>
          <p:cNvSpPr/>
          <p:nvPr/>
        </p:nvSpPr>
        <p:spPr>
          <a:xfrm>
            <a:off x="8372010" y="4917844"/>
            <a:ext cx="119921" cy="1192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xmlns="" id="{25C99CBB-5C82-53DD-882F-46286D59D587}"/>
              </a:ext>
            </a:extLst>
          </p:cNvPr>
          <p:cNvSpPr/>
          <p:nvPr/>
        </p:nvSpPr>
        <p:spPr>
          <a:xfrm>
            <a:off x="8611850" y="4917844"/>
            <a:ext cx="119921" cy="1192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xmlns="" id="{CAFBC61D-7CF4-2833-792B-EB5A08D31F41}"/>
              </a:ext>
            </a:extLst>
          </p:cNvPr>
          <p:cNvSpPr/>
          <p:nvPr/>
        </p:nvSpPr>
        <p:spPr>
          <a:xfrm>
            <a:off x="8144660" y="5230139"/>
            <a:ext cx="119921" cy="1192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xmlns="" id="{5FD58D35-A4C2-AAEC-D265-8C862F4E9336}"/>
              </a:ext>
            </a:extLst>
          </p:cNvPr>
          <p:cNvSpPr/>
          <p:nvPr/>
        </p:nvSpPr>
        <p:spPr>
          <a:xfrm>
            <a:off x="8372010" y="5232639"/>
            <a:ext cx="119921" cy="1192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xmlns="" id="{F6929048-D20E-2166-491D-FA6D041A51FB}"/>
              </a:ext>
            </a:extLst>
          </p:cNvPr>
          <p:cNvSpPr/>
          <p:nvPr/>
        </p:nvSpPr>
        <p:spPr>
          <a:xfrm>
            <a:off x="8611850" y="5232639"/>
            <a:ext cx="119921" cy="1192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1398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xmlns="" id="{D5564B72-9D97-4824-AAD9-8939BB6A938B}"/>
              </a:ext>
            </a:extLst>
          </p:cNvPr>
          <p:cNvGraphicFramePr>
            <a:graphicFrameLocks noGrp="1"/>
          </p:cNvGraphicFramePr>
          <p:nvPr>
            <p:extLst>
              <p:ext uri="{D42A27DB-BD31-4B8C-83A1-F6EECF244321}">
                <p14:modId xmlns:p14="http://schemas.microsoft.com/office/powerpoint/2010/main" val="1404982011"/>
              </p:ext>
            </p:extLst>
          </p:nvPr>
        </p:nvGraphicFramePr>
        <p:xfrm>
          <a:off x="174170" y="636452"/>
          <a:ext cx="11437260" cy="2560320"/>
        </p:xfrm>
        <a:graphic>
          <a:graphicData uri="http://schemas.openxmlformats.org/drawingml/2006/table">
            <a:tbl>
              <a:tblPr firstRow="1" bandRow="1"/>
              <a:tblGrid>
                <a:gridCol w="1727201">
                  <a:extLst>
                    <a:ext uri="{9D8B030D-6E8A-4147-A177-3AD203B41FA5}">
                      <a16:colId xmlns:a16="http://schemas.microsoft.com/office/drawing/2014/main" xmlns="" val="1012104337"/>
                    </a:ext>
                  </a:extLst>
                </a:gridCol>
                <a:gridCol w="2206171">
                  <a:extLst>
                    <a:ext uri="{9D8B030D-6E8A-4147-A177-3AD203B41FA5}">
                      <a16:colId xmlns:a16="http://schemas.microsoft.com/office/drawing/2014/main" xmlns="" val="3064878555"/>
                    </a:ext>
                  </a:extLst>
                </a:gridCol>
                <a:gridCol w="1988458">
                  <a:extLst>
                    <a:ext uri="{9D8B030D-6E8A-4147-A177-3AD203B41FA5}">
                      <a16:colId xmlns:a16="http://schemas.microsoft.com/office/drawing/2014/main" xmlns="" val="905459945"/>
                    </a:ext>
                  </a:extLst>
                </a:gridCol>
                <a:gridCol w="2989570">
                  <a:extLst>
                    <a:ext uri="{9D8B030D-6E8A-4147-A177-3AD203B41FA5}">
                      <a16:colId xmlns:a16="http://schemas.microsoft.com/office/drawing/2014/main" xmlns="" val="2690058140"/>
                    </a:ext>
                  </a:extLst>
                </a:gridCol>
                <a:gridCol w="2525860">
                  <a:extLst>
                    <a:ext uri="{9D8B030D-6E8A-4147-A177-3AD203B41FA5}">
                      <a16:colId xmlns:a16="http://schemas.microsoft.com/office/drawing/2014/main" xmlns="" val="3031929149"/>
                    </a:ext>
                  </a:extLst>
                </a:gridCol>
              </a:tblGrid>
              <a:tr h="1886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00B050"/>
                          </a:solidFill>
                          <a:latin typeface="Arial" panose="020B0604020202020204" pitchFamily="34" charset="0"/>
                          <a:cs typeface="Arial" panose="020B0604020202020204" pitchFamily="34" charset="0"/>
                        </a:rPr>
                        <a:t>Vegetation Index</a:t>
                      </a:r>
                    </a:p>
                    <a:p>
                      <a:pPr algn="ctr"/>
                      <a:endParaRPr lang="en-US" sz="2400" b="1" dirty="0">
                        <a:solidFill>
                          <a:srgbClr val="00B050"/>
                        </a:solidFill>
                        <a:latin typeface="Arial" panose="020B0604020202020204" pitchFamily="34" charset="0"/>
                        <a:cs typeface="Arial" panose="020B0604020202020204" pitchFamily="34" charset="0"/>
                      </a:endParaRPr>
                    </a:p>
                  </a:txBody>
                  <a:tcPr anchor="ctr"/>
                </a:tc>
                <a:tc>
                  <a:txBody>
                    <a:bodyPr/>
                    <a:lstStyle/>
                    <a:p>
                      <a:pPr algn="ctr"/>
                      <a:r>
                        <a:rPr lang="en-US" sz="2400" b="1" dirty="0" err="1">
                          <a:solidFill>
                            <a:srgbClr val="00B050"/>
                          </a:solidFill>
                          <a:latin typeface="Arial" panose="020B0604020202020204" pitchFamily="34" charset="0"/>
                          <a:cs typeface="Arial" panose="020B0604020202020204" pitchFamily="34" charset="0"/>
                        </a:rPr>
                        <a:t>R</a:t>
                      </a:r>
                      <a:r>
                        <a:rPr lang="en-US" sz="2400" b="1" baseline="30000" dirty="0" err="1">
                          <a:solidFill>
                            <a:srgbClr val="00B050"/>
                          </a:solidFill>
                          <a:latin typeface="Arial" panose="020B0604020202020204" pitchFamily="34" charset="0"/>
                          <a:cs typeface="Arial" panose="020B0604020202020204" pitchFamily="34" charset="0"/>
                        </a:rPr>
                        <a:t>2</a:t>
                      </a:r>
                      <a:r>
                        <a:rPr lang="en-US" sz="2400" b="1" baseline="30000" dirty="0">
                          <a:solidFill>
                            <a:srgbClr val="00B050"/>
                          </a:solidFill>
                          <a:latin typeface="Arial" panose="020B0604020202020204" pitchFamily="34" charset="0"/>
                          <a:cs typeface="Arial" panose="020B0604020202020204" pitchFamily="34" charset="0"/>
                        </a:rPr>
                        <a:t> </a:t>
                      </a:r>
                    </a:p>
                    <a:p>
                      <a:pPr algn="ctr"/>
                      <a:r>
                        <a:rPr lang="en-US" sz="2400" b="1" dirty="0">
                          <a:solidFill>
                            <a:srgbClr val="00B050"/>
                          </a:solidFill>
                          <a:latin typeface="Arial" panose="020B0604020202020204" pitchFamily="34" charset="0"/>
                          <a:cs typeface="Arial" panose="020B0604020202020204" pitchFamily="34" charset="0"/>
                        </a:rPr>
                        <a:t>(Standard bands)</a:t>
                      </a:r>
                      <a:endParaRPr lang="en-US" sz="2400" b="1" baseline="30000" dirty="0">
                        <a:solidFill>
                          <a:srgbClr val="00B050"/>
                        </a:solidFill>
                        <a:latin typeface="Arial" panose="020B0604020202020204" pitchFamily="34" charset="0"/>
                        <a:cs typeface="Arial" panose="020B0604020202020204" pitchFamily="34" charset="0"/>
                      </a:endParaRPr>
                    </a:p>
                  </a:txBody>
                  <a:tcPr anchor="ctr"/>
                </a:tc>
                <a:tc>
                  <a:txBody>
                    <a:bodyPr/>
                    <a:lstStyle/>
                    <a:p>
                      <a:pPr algn="ctr"/>
                      <a:r>
                        <a:rPr lang="en-US" sz="2400" b="1" dirty="0">
                          <a:solidFill>
                            <a:srgbClr val="00B050"/>
                          </a:solidFill>
                          <a:latin typeface="Arial" panose="020B0604020202020204" pitchFamily="34" charset="0"/>
                          <a:cs typeface="Arial" panose="020B0604020202020204" pitchFamily="34" charset="0"/>
                        </a:rPr>
                        <a:t>Band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00B050"/>
                          </a:solidFill>
                          <a:latin typeface="Arial" panose="020B0604020202020204" pitchFamily="34" charset="0"/>
                          <a:cs typeface="Arial" panose="020B0604020202020204" pitchFamily="34" charset="0"/>
                        </a:rPr>
                        <a:t> </a:t>
                      </a:r>
                      <a:r>
                        <a:rPr lang="en-US" sz="2400" b="1" dirty="0" err="1">
                          <a:solidFill>
                            <a:srgbClr val="00B050"/>
                          </a:solidFill>
                          <a:latin typeface="Arial" panose="020B0604020202020204" pitchFamily="34" charset="0"/>
                          <a:cs typeface="Arial" panose="020B0604020202020204" pitchFamily="34" charset="0"/>
                        </a:rPr>
                        <a:t>R</a:t>
                      </a:r>
                      <a:r>
                        <a:rPr lang="en-US" sz="2400" b="1" baseline="30000" dirty="0" err="1">
                          <a:solidFill>
                            <a:srgbClr val="00B050"/>
                          </a:solidFill>
                          <a:latin typeface="Arial" panose="020B0604020202020204" pitchFamily="34" charset="0"/>
                          <a:cs typeface="Arial" panose="020B0604020202020204" pitchFamily="34" charset="0"/>
                        </a:rPr>
                        <a:t>2</a:t>
                      </a:r>
                      <a:r>
                        <a:rPr lang="en-US" sz="2400" b="1" baseline="30000" dirty="0">
                          <a:solidFill>
                            <a:srgbClr val="00B050"/>
                          </a:solidFill>
                          <a:latin typeface="Arial" panose="020B0604020202020204" pitchFamily="34" charset="0"/>
                          <a:cs typeface="Arial" panose="020B0604020202020204" pitchFamily="34"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baseline="0" dirty="0">
                          <a:solidFill>
                            <a:srgbClr val="00B050"/>
                          </a:solidFill>
                          <a:latin typeface="Arial" panose="020B0604020202020204" pitchFamily="34" charset="0"/>
                          <a:cs typeface="Arial" panose="020B0604020202020204" pitchFamily="34" charset="0"/>
                        </a:rPr>
                        <a:t>(using other bands)</a:t>
                      </a:r>
                      <a:endParaRPr lang="en-US" sz="2400" b="1" baseline="30000" dirty="0">
                        <a:solidFill>
                          <a:srgbClr val="00B050"/>
                        </a:solidFill>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00B050"/>
                          </a:solidFill>
                          <a:latin typeface="Arial" panose="020B0604020202020204" pitchFamily="34" charset="0"/>
                          <a:cs typeface="Arial" panose="020B0604020202020204" pitchFamily="34" charset="0"/>
                        </a:rPr>
                        <a:t>Band</a:t>
                      </a:r>
                    </a:p>
                    <a:p>
                      <a:pPr algn="ctr"/>
                      <a:endParaRPr lang="en-US" sz="2400" b="1" dirty="0">
                        <a:solidFill>
                          <a:srgbClr val="00B050"/>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xmlns="" val="2569734183"/>
                  </a:ext>
                </a:extLst>
              </a:tr>
              <a:tr h="398940">
                <a:tc>
                  <a:txBody>
                    <a:bodyPr/>
                    <a:lstStyle/>
                    <a:p>
                      <a:pPr algn="ctr"/>
                      <a:r>
                        <a:rPr lang="en-US" sz="2400" b="1" dirty="0" err="1">
                          <a:latin typeface="Arial" panose="020B0604020202020204" pitchFamily="34" charset="0"/>
                          <a:cs typeface="Arial" panose="020B0604020202020204" pitchFamily="34" charset="0"/>
                        </a:rPr>
                        <a:t>NDVI</a:t>
                      </a:r>
                      <a:endParaRPr lang="en-US" sz="2400" b="1" dirty="0">
                        <a:latin typeface="Arial" panose="020B0604020202020204" pitchFamily="34" charset="0"/>
                        <a:cs typeface="Arial" panose="020B0604020202020204" pitchFamily="34" charset="0"/>
                      </a:endParaRPr>
                    </a:p>
                  </a:txBody>
                  <a:tcPr/>
                </a:tc>
                <a:tc>
                  <a:txBody>
                    <a:bodyPr/>
                    <a:lstStyle/>
                    <a:p>
                      <a:pPr algn="ctr"/>
                      <a:r>
                        <a:rPr lang="en-US" sz="2400" b="1" dirty="0">
                          <a:latin typeface="Arial" panose="020B0604020202020204" pitchFamily="34" charset="0"/>
                          <a:cs typeface="Arial" panose="020B0604020202020204" pitchFamily="34" charset="0"/>
                        </a:rPr>
                        <a:t>0.37</a:t>
                      </a:r>
                    </a:p>
                  </a:txBody>
                  <a:tcPr/>
                </a:tc>
                <a:tc>
                  <a:txBody>
                    <a:bodyPr/>
                    <a:lstStyle/>
                    <a:p>
                      <a:pPr algn="ctr"/>
                      <a:r>
                        <a:rPr lang="en-US" sz="2400" b="1" dirty="0">
                          <a:latin typeface="Arial" panose="020B0604020202020204" pitchFamily="34" charset="0"/>
                          <a:cs typeface="Arial" panose="020B0604020202020204" pitchFamily="34" charset="0"/>
                        </a:rPr>
                        <a:t>NIR, Red</a:t>
                      </a:r>
                    </a:p>
                  </a:txBody>
                  <a:tcPr/>
                </a:tc>
                <a:tc>
                  <a:txBody>
                    <a:bodyPr/>
                    <a:lstStyle/>
                    <a:p>
                      <a:pPr algn="ctr"/>
                      <a:r>
                        <a:rPr lang="en-US" sz="2400" b="1" dirty="0">
                          <a:latin typeface="Arial" panose="020B0604020202020204" pitchFamily="34" charset="0"/>
                          <a:cs typeface="Arial" panose="020B0604020202020204" pitchFamily="34" charset="0"/>
                        </a:rPr>
                        <a:t>0.43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latin typeface="Arial" panose="020B0604020202020204" pitchFamily="34" charset="0"/>
                          <a:cs typeface="Arial" panose="020B0604020202020204" pitchFamily="34" charset="0"/>
                        </a:rPr>
                        <a:t>NIR, Red edge</a:t>
                      </a:r>
                    </a:p>
                  </a:txBody>
                  <a:tcPr/>
                </a:tc>
                <a:extLst>
                  <a:ext uri="{0D108BD9-81ED-4DB2-BD59-A6C34878D82A}">
                    <a16:rowId xmlns:a16="http://schemas.microsoft.com/office/drawing/2014/main" xmlns="" val="3357876636"/>
                  </a:ext>
                </a:extLst>
              </a:tr>
              <a:tr h="398940">
                <a:tc>
                  <a:txBody>
                    <a:bodyPr/>
                    <a:lstStyle/>
                    <a:p>
                      <a:pPr algn="ctr"/>
                      <a:r>
                        <a:rPr lang="en-US" sz="2400" b="1" dirty="0">
                          <a:latin typeface="Arial" panose="020B0604020202020204" pitchFamily="34" charset="0"/>
                          <a:cs typeface="Arial" panose="020B0604020202020204" pitchFamily="34" charset="0"/>
                        </a:rPr>
                        <a:t>DVI</a:t>
                      </a:r>
                    </a:p>
                  </a:txBody>
                  <a:tcPr/>
                </a:tc>
                <a:tc>
                  <a:txBody>
                    <a:bodyPr/>
                    <a:lstStyle/>
                    <a:p>
                      <a:pPr algn="ctr"/>
                      <a:r>
                        <a:rPr lang="en-US" sz="2400" b="1" dirty="0">
                          <a:latin typeface="Arial" panose="020B0604020202020204" pitchFamily="34" charset="0"/>
                          <a:cs typeface="Arial" panose="020B0604020202020204" pitchFamily="34" charset="0"/>
                        </a:rPr>
                        <a:t>0.37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NIR, Red</a:t>
                      </a:r>
                    </a:p>
                  </a:txBody>
                  <a:tcPr/>
                </a:tc>
                <a:tc>
                  <a:txBody>
                    <a:bodyPr/>
                    <a:lstStyle/>
                    <a:p>
                      <a:pPr algn="ctr"/>
                      <a:r>
                        <a:rPr lang="en-US" sz="2400" b="1" dirty="0">
                          <a:latin typeface="Arial" panose="020B0604020202020204" pitchFamily="34" charset="0"/>
                          <a:cs typeface="Arial" panose="020B0604020202020204" pitchFamily="34" charset="0"/>
                        </a:rPr>
                        <a:t>0.41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NIR, Red edge</a:t>
                      </a:r>
                      <a:endParaRPr kumimoji="0" 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xmlns="" val="3004894528"/>
                  </a:ext>
                </a:extLst>
              </a:tr>
              <a:tr h="398940">
                <a:tc>
                  <a:txBody>
                    <a:bodyPr/>
                    <a:lstStyle/>
                    <a:p>
                      <a:pPr algn="ctr"/>
                      <a:r>
                        <a:rPr lang="en-US" sz="2400" b="1" dirty="0" err="1">
                          <a:latin typeface="Arial" panose="020B0604020202020204" pitchFamily="34" charset="0"/>
                          <a:cs typeface="Arial" panose="020B0604020202020204" pitchFamily="34" charset="0"/>
                        </a:rPr>
                        <a:t>RVI</a:t>
                      </a:r>
                      <a:endParaRPr lang="en-US" sz="2400" b="1" dirty="0">
                        <a:latin typeface="Arial" panose="020B0604020202020204" pitchFamily="34" charset="0"/>
                        <a:cs typeface="Arial" panose="020B0604020202020204" pitchFamily="34" charset="0"/>
                      </a:endParaRPr>
                    </a:p>
                  </a:txBody>
                  <a:tcPr/>
                </a:tc>
                <a:tc>
                  <a:txBody>
                    <a:bodyPr/>
                    <a:lstStyle/>
                    <a:p>
                      <a:pPr algn="ctr"/>
                      <a:r>
                        <a:rPr lang="en-US" sz="2400" b="1" dirty="0">
                          <a:solidFill>
                            <a:srgbClr val="000099"/>
                          </a:solidFill>
                          <a:latin typeface="Arial" panose="020B0604020202020204" pitchFamily="34" charset="0"/>
                          <a:cs typeface="Arial" panose="020B0604020202020204" pitchFamily="34" charset="0"/>
                        </a:rPr>
                        <a:t>0.41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NIR, Red</a:t>
                      </a:r>
                    </a:p>
                  </a:txBody>
                  <a:tcPr/>
                </a:tc>
                <a:tc>
                  <a:txBody>
                    <a:bodyPr/>
                    <a:lstStyle/>
                    <a:p>
                      <a:pPr algn="ctr"/>
                      <a:r>
                        <a:rPr lang="en-US" sz="2400" b="1" dirty="0">
                          <a:solidFill>
                            <a:srgbClr val="000099"/>
                          </a:solidFill>
                          <a:latin typeface="Arial" panose="020B0604020202020204" pitchFamily="34" charset="0"/>
                          <a:cs typeface="Arial" panose="020B0604020202020204" pitchFamily="34" charset="0"/>
                        </a:rPr>
                        <a:t>0.45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NIR, Red edge</a:t>
                      </a:r>
                    </a:p>
                  </a:txBody>
                  <a:tcPr/>
                </a:tc>
                <a:extLst>
                  <a:ext uri="{0D108BD9-81ED-4DB2-BD59-A6C34878D82A}">
                    <a16:rowId xmlns:a16="http://schemas.microsoft.com/office/drawing/2014/main" xmlns="" val="639217736"/>
                  </a:ext>
                </a:extLst>
              </a:tr>
            </a:tbl>
          </a:graphicData>
        </a:graphic>
      </p:graphicFrame>
      <p:sp>
        <p:nvSpPr>
          <p:cNvPr id="4" name="Rectangle 3">
            <a:extLst>
              <a:ext uri="{FF2B5EF4-FFF2-40B4-BE49-F238E27FC236}">
                <a16:creationId xmlns:a16="http://schemas.microsoft.com/office/drawing/2014/main" xmlns="" id="{B607A796-32A3-4A4D-CBFF-EDC18A0140A9}"/>
              </a:ext>
            </a:extLst>
          </p:cNvPr>
          <p:cNvSpPr/>
          <p:nvPr/>
        </p:nvSpPr>
        <p:spPr>
          <a:xfrm>
            <a:off x="406399" y="72574"/>
            <a:ext cx="1422401" cy="464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rial" panose="020B0604020202020204" pitchFamily="34" charset="0"/>
                <a:cs typeface="Arial" panose="020B0604020202020204" pitchFamily="34" charset="0"/>
              </a:rPr>
              <a:t>Wheat</a:t>
            </a:r>
          </a:p>
        </p:txBody>
      </p:sp>
      <p:graphicFrame>
        <p:nvGraphicFramePr>
          <p:cNvPr id="5" name="Chart 4">
            <a:extLst>
              <a:ext uri="{FF2B5EF4-FFF2-40B4-BE49-F238E27FC236}">
                <a16:creationId xmlns:a16="http://schemas.microsoft.com/office/drawing/2014/main" xmlns="" id="{73A7EFC1-F58B-4606-532E-2E76F4D91DC7}"/>
              </a:ext>
            </a:extLst>
          </p:cNvPr>
          <p:cNvGraphicFramePr>
            <a:graphicFrameLocks/>
          </p:cNvGraphicFramePr>
          <p:nvPr>
            <p:extLst>
              <p:ext uri="{D42A27DB-BD31-4B8C-83A1-F6EECF244321}">
                <p14:modId xmlns:p14="http://schemas.microsoft.com/office/powerpoint/2010/main" val="3140064392"/>
              </p:ext>
            </p:extLst>
          </p:nvPr>
        </p:nvGraphicFramePr>
        <p:xfrm>
          <a:off x="174170" y="3429000"/>
          <a:ext cx="5754915" cy="31967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xmlns="" id="{FED53B11-813E-D4CC-E849-D7282CF92561}"/>
              </a:ext>
            </a:extLst>
          </p:cNvPr>
          <p:cNvGraphicFramePr>
            <a:graphicFrameLocks/>
          </p:cNvGraphicFramePr>
          <p:nvPr>
            <p:extLst>
              <p:ext uri="{D42A27DB-BD31-4B8C-83A1-F6EECF244321}">
                <p14:modId xmlns:p14="http://schemas.microsoft.com/office/powerpoint/2010/main" val="3775863073"/>
              </p:ext>
            </p:extLst>
          </p:nvPr>
        </p:nvGraphicFramePr>
        <p:xfrm>
          <a:off x="6879770" y="3559628"/>
          <a:ext cx="5312230" cy="293551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96024693"/>
      </p:ext>
    </p:extLst>
  </p:cSld>
  <p:clrMapOvr>
    <a:masterClrMapping/>
  </p:clrMapOvr>
  <p:extLst>
    <p:ext uri="{6950BFC3-D8DA-4A85-94F7-54DA5524770B}">
      <p188:commentRel xmlns:p188="http://schemas.microsoft.com/office/powerpoint/2018/8/main" xmlns="" r:id="rId4"/>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xmlns="" id="{D5564B72-9D97-4824-AAD9-8939BB6A938B}"/>
              </a:ext>
            </a:extLst>
          </p:cNvPr>
          <p:cNvGraphicFramePr>
            <a:graphicFrameLocks noGrp="1"/>
          </p:cNvGraphicFramePr>
          <p:nvPr>
            <p:extLst>
              <p:ext uri="{D42A27DB-BD31-4B8C-83A1-F6EECF244321}">
                <p14:modId xmlns:p14="http://schemas.microsoft.com/office/powerpoint/2010/main" val="2537434222"/>
              </p:ext>
            </p:extLst>
          </p:nvPr>
        </p:nvGraphicFramePr>
        <p:xfrm>
          <a:off x="116115" y="812800"/>
          <a:ext cx="11945256" cy="2739493"/>
        </p:xfrm>
        <a:graphic>
          <a:graphicData uri="http://schemas.openxmlformats.org/drawingml/2006/table">
            <a:tbl>
              <a:tblPr firstRow="1" bandRow="1"/>
              <a:tblGrid>
                <a:gridCol w="2326802">
                  <a:extLst>
                    <a:ext uri="{9D8B030D-6E8A-4147-A177-3AD203B41FA5}">
                      <a16:colId xmlns:a16="http://schemas.microsoft.com/office/drawing/2014/main" xmlns="" val="1012104337"/>
                    </a:ext>
                  </a:extLst>
                </a:gridCol>
                <a:gridCol w="2085540">
                  <a:extLst>
                    <a:ext uri="{9D8B030D-6E8A-4147-A177-3AD203B41FA5}">
                      <a16:colId xmlns:a16="http://schemas.microsoft.com/office/drawing/2014/main" xmlns="" val="3064878555"/>
                    </a:ext>
                  </a:extLst>
                </a:gridCol>
                <a:gridCol w="1712686">
                  <a:extLst>
                    <a:ext uri="{9D8B030D-6E8A-4147-A177-3AD203B41FA5}">
                      <a16:colId xmlns:a16="http://schemas.microsoft.com/office/drawing/2014/main" xmlns="" val="905459945"/>
                    </a:ext>
                  </a:extLst>
                </a:gridCol>
                <a:gridCol w="3182180">
                  <a:extLst>
                    <a:ext uri="{9D8B030D-6E8A-4147-A177-3AD203B41FA5}">
                      <a16:colId xmlns:a16="http://schemas.microsoft.com/office/drawing/2014/main" xmlns="" val="2690058140"/>
                    </a:ext>
                  </a:extLst>
                </a:gridCol>
                <a:gridCol w="2638048">
                  <a:extLst>
                    <a:ext uri="{9D8B030D-6E8A-4147-A177-3AD203B41FA5}">
                      <a16:colId xmlns:a16="http://schemas.microsoft.com/office/drawing/2014/main" xmlns="" val="3031929149"/>
                    </a:ext>
                  </a:extLst>
                </a:gridCol>
              </a:tblGrid>
              <a:tr h="919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00B050"/>
                          </a:solidFill>
                          <a:latin typeface="Arial" panose="020B0604020202020204" pitchFamily="34" charset="0"/>
                          <a:cs typeface="Arial" panose="020B0604020202020204" pitchFamily="34" charset="0"/>
                        </a:rPr>
                        <a:t>Vegetation Index</a:t>
                      </a:r>
                    </a:p>
                    <a:p>
                      <a:pPr algn="ctr"/>
                      <a:endParaRPr lang="en-US" sz="2400" b="1" dirty="0">
                        <a:solidFill>
                          <a:srgbClr val="00B050"/>
                        </a:solidFill>
                        <a:latin typeface="Arial" panose="020B0604020202020204" pitchFamily="34" charset="0"/>
                        <a:cs typeface="Arial" panose="020B0604020202020204" pitchFamily="34" charset="0"/>
                      </a:endParaRPr>
                    </a:p>
                  </a:txBody>
                  <a:tcPr anchor="ctr"/>
                </a:tc>
                <a:tc>
                  <a:txBody>
                    <a:bodyPr/>
                    <a:lstStyle/>
                    <a:p>
                      <a:pPr algn="ctr"/>
                      <a:r>
                        <a:rPr lang="en-US" sz="2400" b="1" dirty="0" err="1">
                          <a:solidFill>
                            <a:srgbClr val="00B050"/>
                          </a:solidFill>
                          <a:latin typeface="Arial" panose="020B0604020202020204" pitchFamily="34" charset="0"/>
                          <a:cs typeface="Arial" panose="020B0604020202020204" pitchFamily="34" charset="0"/>
                        </a:rPr>
                        <a:t>R</a:t>
                      </a:r>
                      <a:r>
                        <a:rPr lang="en-US" sz="2400" b="1" baseline="30000" dirty="0" err="1">
                          <a:solidFill>
                            <a:srgbClr val="00B050"/>
                          </a:solidFill>
                          <a:latin typeface="Arial" panose="020B0604020202020204" pitchFamily="34" charset="0"/>
                          <a:cs typeface="Arial" panose="020B0604020202020204" pitchFamily="34" charset="0"/>
                        </a:rPr>
                        <a:t>2</a:t>
                      </a:r>
                      <a:r>
                        <a:rPr lang="en-US" sz="2400" b="1" baseline="30000" dirty="0">
                          <a:solidFill>
                            <a:srgbClr val="00B050"/>
                          </a:solidFill>
                          <a:latin typeface="Arial" panose="020B0604020202020204" pitchFamily="34" charset="0"/>
                          <a:cs typeface="Arial" panose="020B0604020202020204" pitchFamily="34" charset="0"/>
                        </a:rPr>
                        <a:t> </a:t>
                      </a:r>
                    </a:p>
                    <a:p>
                      <a:pPr algn="ctr"/>
                      <a:r>
                        <a:rPr lang="en-US" sz="2400" b="1" dirty="0">
                          <a:solidFill>
                            <a:srgbClr val="00B050"/>
                          </a:solidFill>
                          <a:latin typeface="Arial" panose="020B0604020202020204" pitchFamily="34" charset="0"/>
                          <a:cs typeface="Arial" panose="020B0604020202020204" pitchFamily="34" charset="0"/>
                        </a:rPr>
                        <a:t>(Standard bands)</a:t>
                      </a:r>
                      <a:endParaRPr lang="en-US" sz="2400" b="1" baseline="30000" dirty="0">
                        <a:solidFill>
                          <a:srgbClr val="00B050"/>
                        </a:solidFill>
                        <a:latin typeface="Arial" panose="020B0604020202020204" pitchFamily="34" charset="0"/>
                        <a:cs typeface="Arial" panose="020B0604020202020204" pitchFamily="34" charset="0"/>
                      </a:endParaRPr>
                    </a:p>
                  </a:txBody>
                  <a:tcPr anchor="ctr"/>
                </a:tc>
                <a:tc>
                  <a:txBody>
                    <a:bodyPr/>
                    <a:lstStyle/>
                    <a:p>
                      <a:pPr algn="ctr"/>
                      <a:r>
                        <a:rPr lang="en-US" sz="2400" b="1" dirty="0">
                          <a:solidFill>
                            <a:srgbClr val="00B050"/>
                          </a:solidFill>
                          <a:latin typeface="Arial" panose="020B0604020202020204" pitchFamily="34" charset="0"/>
                          <a:cs typeface="Arial" panose="020B0604020202020204" pitchFamily="34" charset="0"/>
                        </a:rPr>
                        <a:t>Band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00B050"/>
                          </a:solidFill>
                          <a:latin typeface="Arial" panose="020B0604020202020204" pitchFamily="34" charset="0"/>
                          <a:cs typeface="Arial" panose="020B0604020202020204" pitchFamily="34" charset="0"/>
                        </a:rPr>
                        <a:t> </a:t>
                      </a:r>
                      <a:r>
                        <a:rPr lang="en-US" sz="2400" b="1" dirty="0" err="1">
                          <a:solidFill>
                            <a:srgbClr val="00B050"/>
                          </a:solidFill>
                          <a:latin typeface="Arial" panose="020B0604020202020204" pitchFamily="34" charset="0"/>
                          <a:cs typeface="Arial" panose="020B0604020202020204" pitchFamily="34" charset="0"/>
                        </a:rPr>
                        <a:t>R</a:t>
                      </a:r>
                      <a:r>
                        <a:rPr lang="en-US" sz="2400" b="1" baseline="30000" dirty="0" err="1">
                          <a:solidFill>
                            <a:srgbClr val="00B050"/>
                          </a:solidFill>
                          <a:latin typeface="Arial" panose="020B0604020202020204" pitchFamily="34" charset="0"/>
                          <a:cs typeface="Arial" panose="020B0604020202020204" pitchFamily="34" charset="0"/>
                        </a:rPr>
                        <a:t>2</a:t>
                      </a:r>
                      <a:r>
                        <a:rPr lang="en-US" sz="2400" b="1" baseline="30000" dirty="0">
                          <a:solidFill>
                            <a:srgbClr val="00B050"/>
                          </a:solidFill>
                          <a:latin typeface="Arial" panose="020B0604020202020204" pitchFamily="34" charset="0"/>
                          <a:cs typeface="Arial" panose="020B0604020202020204" pitchFamily="34"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baseline="0" dirty="0">
                          <a:solidFill>
                            <a:srgbClr val="00B050"/>
                          </a:solidFill>
                          <a:latin typeface="Arial" panose="020B0604020202020204" pitchFamily="34" charset="0"/>
                          <a:cs typeface="Arial" panose="020B0604020202020204" pitchFamily="34" charset="0"/>
                        </a:rPr>
                        <a:t>(using other bands)</a:t>
                      </a:r>
                      <a:endParaRPr lang="en-US" sz="2400" b="1" baseline="30000" dirty="0">
                        <a:solidFill>
                          <a:srgbClr val="00B050"/>
                        </a:solidFill>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00B050"/>
                          </a:solidFill>
                          <a:latin typeface="Arial" panose="020B0604020202020204" pitchFamily="34" charset="0"/>
                          <a:cs typeface="Arial" panose="020B0604020202020204" pitchFamily="34" charset="0"/>
                        </a:rPr>
                        <a:t>Band</a:t>
                      </a:r>
                    </a:p>
                    <a:p>
                      <a:pPr algn="ctr"/>
                      <a:endParaRPr lang="en-US" sz="2400" b="1" dirty="0">
                        <a:solidFill>
                          <a:srgbClr val="00B050"/>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xmlns="" val="2569734183"/>
                  </a:ext>
                </a:extLst>
              </a:tr>
              <a:tr h="636373">
                <a:tc>
                  <a:txBody>
                    <a:bodyPr/>
                    <a:lstStyle/>
                    <a:p>
                      <a:pPr algn="ctr"/>
                      <a:r>
                        <a:rPr lang="en-US" sz="2400" b="1" dirty="0" err="1">
                          <a:latin typeface="Arial" panose="020B0604020202020204" pitchFamily="34" charset="0"/>
                          <a:cs typeface="Arial" panose="020B0604020202020204" pitchFamily="34" charset="0"/>
                        </a:rPr>
                        <a:t>NDVI</a:t>
                      </a:r>
                      <a:endParaRPr lang="en-US" sz="2400" b="1" dirty="0">
                        <a:latin typeface="Arial" panose="020B0604020202020204" pitchFamily="34" charset="0"/>
                        <a:cs typeface="Arial" panose="020B0604020202020204" pitchFamily="34" charset="0"/>
                      </a:endParaRPr>
                    </a:p>
                  </a:txBody>
                  <a:tcPr/>
                </a:tc>
                <a:tc>
                  <a:txBody>
                    <a:bodyPr/>
                    <a:lstStyle/>
                    <a:p>
                      <a:pPr algn="ctr"/>
                      <a:r>
                        <a:rPr lang="en-US" sz="2400" b="1" dirty="0">
                          <a:latin typeface="Arial" panose="020B0604020202020204" pitchFamily="34" charset="0"/>
                          <a:cs typeface="Arial" panose="020B0604020202020204" pitchFamily="34" charset="0"/>
                        </a:rPr>
                        <a:t>0.53</a:t>
                      </a:r>
                    </a:p>
                  </a:txBody>
                  <a:tcPr/>
                </a:tc>
                <a:tc>
                  <a:txBody>
                    <a:bodyPr/>
                    <a:lstStyle/>
                    <a:p>
                      <a:pPr algn="ctr"/>
                      <a:r>
                        <a:rPr lang="en-US" sz="2400" b="1" dirty="0">
                          <a:latin typeface="Arial" panose="020B0604020202020204" pitchFamily="34" charset="0"/>
                          <a:cs typeface="Arial" panose="020B0604020202020204" pitchFamily="34" charset="0"/>
                        </a:rPr>
                        <a:t>NIR, Red</a:t>
                      </a:r>
                    </a:p>
                  </a:txBody>
                  <a:tcPr/>
                </a:tc>
                <a:tc>
                  <a:txBody>
                    <a:bodyPr/>
                    <a:lstStyle/>
                    <a:p>
                      <a:pPr algn="ctr"/>
                      <a:r>
                        <a:rPr lang="en-US" sz="2400" b="1" dirty="0">
                          <a:solidFill>
                            <a:srgbClr val="000099"/>
                          </a:solidFill>
                          <a:latin typeface="Arial" panose="020B0604020202020204" pitchFamily="34" charset="0"/>
                          <a:cs typeface="Arial" panose="020B0604020202020204" pitchFamily="34" charset="0"/>
                        </a:rPr>
                        <a:t>0.54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latin typeface="Arial" panose="020B0604020202020204" pitchFamily="34" charset="0"/>
                          <a:cs typeface="Arial" panose="020B0604020202020204" pitchFamily="34" charset="0"/>
                        </a:rPr>
                        <a:t>NIR, Red edge</a:t>
                      </a:r>
                    </a:p>
                  </a:txBody>
                  <a:tcPr/>
                </a:tc>
                <a:extLst>
                  <a:ext uri="{0D108BD9-81ED-4DB2-BD59-A6C34878D82A}">
                    <a16:rowId xmlns:a16="http://schemas.microsoft.com/office/drawing/2014/main" xmlns="" val="3357876636"/>
                  </a:ext>
                </a:extLst>
              </a:tr>
              <a:tr h="353541">
                <a:tc>
                  <a:txBody>
                    <a:bodyPr/>
                    <a:lstStyle/>
                    <a:p>
                      <a:pPr algn="ctr"/>
                      <a:r>
                        <a:rPr lang="en-US" sz="2400" b="1" dirty="0">
                          <a:latin typeface="Arial" panose="020B0604020202020204" pitchFamily="34" charset="0"/>
                          <a:cs typeface="Arial" panose="020B0604020202020204" pitchFamily="34" charset="0"/>
                        </a:rPr>
                        <a:t>DVI</a:t>
                      </a:r>
                    </a:p>
                  </a:txBody>
                  <a:tcPr/>
                </a:tc>
                <a:tc>
                  <a:txBody>
                    <a:bodyPr/>
                    <a:lstStyle/>
                    <a:p>
                      <a:pPr algn="ctr"/>
                      <a:r>
                        <a:rPr lang="en-US" sz="2400" b="1" dirty="0">
                          <a:latin typeface="Arial" panose="020B0604020202020204" pitchFamily="34" charset="0"/>
                          <a:cs typeface="Arial" panose="020B0604020202020204" pitchFamily="34" charset="0"/>
                        </a:rPr>
                        <a:t>0.40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NIR, Red</a:t>
                      </a:r>
                    </a:p>
                  </a:txBody>
                  <a:tcPr/>
                </a:tc>
                <a:tc>
                  <a:txBody>
                    <a:bodyPr/>
                    <a:lstStyle/>
                    <a:p>
                      <a:pPr algn="ctr"/>
                      <a:r>
                        <a:rPr lang="en-US" sz="2400" b="1" dirty="0">
                          <a:latin typeface="Arial" panose="020B0604020202020204" pitchFamily="34" charset="0"/>
                          <a:cs typeface="Arial" panose="020B0604020202020204" pitchFamily="34" charset="0"/>
                        </a:rPr>
                        <a:t>0.47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Red, Blue</a:t>
                      </a:r>
                    </a:p>
                  </a:txBody>
                  <a:tcPr/>
                </a:tc>
                <a:extLst>
                  <a:ext uri="{0D108BD9-81ED-4DB2-BD59-A6C34878D82A}">
                    <a16:rowId xmlns:a16="http://schemas.microsoft.com/office/drawing/2014/main" xmlns="" val="3004894528"/>
                  </a:ext>
                </a:extLst>
              </a:tr>
              <a:tr h="353541">
                <a:tc>
                  <a:txBody>
                    <a:bodyPr/>
                    <a:lstStyle/>
                    <a:p>
                      <a:pPr algn="ctr"/>
                      <a:r>
                        <a:rPr lang="en-US" sz="2400" b="1" dirty="0" err="1">
                          <a:latin typeface="Arial" panose="020B0604020202020204" pitchFamily="34" charset="0"/>
                          <a:cs typeface="Arial" panose="020B0604020202020204" pitchFamily="34" charset="0"/>
                        </a:rPr>
                        <a:t>RVI</a:t>
                      </a:r>
                      <a:endParaRPr lang="en-US" sz="2400" b="1" dirty="0">
                        <a:latin typeface="Arial" panose="020B0604020202020204" pitchFamily="34" charset="0"/>
                        <a:cs typeface="Arial" panose="020B0604020202020204" pitchFamily="34" charset="0"/>
                      </a:endParaRPr>
                    </a:p>
                  </a:txBody>
                  <a:tcPr/>
                </a:tc>
                <a:tc>
                  <a:txBody>
                    <a:bodyPr/>
                    <a:lstStyle/>
                    <a:p>
                      <a:pPr algn="ctr"/>
                      <a:r>
                        <a:rPr lang="en-US" sz="2400" b="1" dirty="0">
                          <a:latin typeface="Arial" panose="020B0604020202020204" pitchFamily="34" charset="0"/>
                          <a:cs typeface="Arial" panose="020B0604020202020204" pitchFamily="34" charset="0"/>
                        </a:rPr>
                        <a:t>0.52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NIR, Red</a:t>
                      </a:r>
                    </a:p>
                  </a:txBody>
                  <a:tcPr/>
                </a:tc>
                <a:tc>
                  <a:txBody>
                    <a:bodyPr/>
                    <a:lstStyle/>
                    <a:p>
                      <a:pPr algn="ctr"/>
                      <a:r>
                        <a:rPr lang="en-US" sz="2400" b="1" dirty="0">
                          <a:solidFill>
                            <a:srgbClr val="000099"/>
                          </a:solidFill>
                          <a:latin typeface="Arial" panose="020B0604020202020204" pitchFamily="34" charset="0"/>
                          <a:cs typeface="Arial" panose="020B0604020202020204" pitchFamily="34" charset="0"/>
                        </a:rPr>
                        <a:t>0.55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99"/>
                          </a:solidFill>
                          <a:effectLst/>
                          <a:uLnTx/>
                          <a:uFillTx/>
                          <a:latin typeface="Arial" panose="020B0604020202020204" pitchFamily="34" charset="0"/>
                          <a:ea typeface="+mn-ea"/>
                          <a:cs typeface="Arial" panose="020B0604020202020204" pitchFamily="34" charset="0"/>
                        </a:rPr>
                        <a:t>NIR, Green</a:t>
                      </a:r>
                    </a:p>
                  </a:txBody>
                  <a:tcPr/>
                </a:tc>
                <a:extLst>
                  <a:ext uri="{0D108BD9-81ED-4DB2-BD59-A6C34878D82A}">
                    <a16:rowId xmlns:a16="http://schemas.microsoft.com/office/drawing/2014/main" xmlns="" val="639217736"/>
                  </a:ext>
                </a:extLst>
              </a:tr>
            </a:tbl>
          </a:graphicData>
        </a:graphic>
      </p:graphicFrame>
      <p:sp>
        <p:nvSpPr>
          <p:cNvPr id="4" name="Rectangle 3">
            <a:extLst>
              <a:ext uri="{FF2B5EF4-FFF2-40B4-BE49-F238E27FC236}">
                <a16:creationId xmlns:a16="http://schemas.microsoft.com/office/drawing/2014/main" xmlns="" id="{B607A796-32A3-4A4D-CBFF-EDC18A0140A9}"/>
              </a:ext>
            </a:extLst>
          </p:cNvPr>
          <p:cNvSpPr/>
          <p:nvPr/>
        </p:nvSpPr>
        <p:spPr>
          <a:xfrm>
            <a:off x="116115" y="101600"/>
            <a:ext cx="1422400" cy="464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Maize</a:t>
            </a:r>
          </a:p>
        </p:txBody>
      </p:sp>
      <p:graphicFrame>
        <p:nvGraphicFramePr>
          <p:cNvPr id="5" name="Chart 4">
            <a:extLst>
              <a:ext uri="{FF2B5EF4-FFF2-40B4-BE49-F238E27FC236}">
                <a16:creationId xmlns:a16="http://schemas.microsoft.com/office/drawing/2014/main" xmlns="" id="{A438AB9E-B367-47C9-67FD-E652C45CE2DB}"/>
              </a:ext>
            </a:extLst>
          </p:cNvPr>
          <p:cNvGraphicFramePr>
            <a:graphicFrameLocks/>
          </p:cNvGraphicFramePr>
          <p:nvPr>
            <p:extLst>
              <p:ext uri="{D42A27DB-BD31-4B8C-83A1-F6EECF244321}">
                <p14:modId xmlns:p14="http://schemas.microsoft.com/office/powerpoint/2010/main" val="228815643"/>
              </p:ext>
            </p:extLst>
          </p:nvPr>
        </p:nvGraphicFramePr>
        <p:xfrm>
          <a:off x="116115" y="3690258"/>
          <a:ext cx="5065486" cy="30661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xmlns="" id="{AA83206A-168D-D0E6-0071-99B772521567}"/>
              </a:ext>
            </a:extLst>
          </p:cNvPr>
          <p:cNvGraphicFramePr>
            <a:graphicFrameLocks/>
          </p:cNvGraphicFramePr>
          <p:nvPr>
            <p:extLst>
              <p:ext uri="{D42A27DB-BD31-4B8C-83A1-F6EECF244321}">
                <p14:modId xmlns:p14="http://schemas.microsoft.com/office/powerpoint/2010/main" val="2406894872"/>
              </p:ext>
            </p:extLst>
          </p:nvPr>
        </p:nvGraphicFramePr>
        <p:xfrm>
          <a:off x="6212114" y="3690258"/>
          <a:ext cx="5588000" cy="334735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80433186"/>
      </p:ext>
    </p:extLst>
  </p:cSld>
  <p:clrMapOvr>
    <a:masterClrMapping/>
  </p:clrMapOvr>
  <p:extLst>
    <p:ext uri="{6950BFC3-D8DA-4A85-94F7-54DA5524770B}">
      <p188:commentRel xmlns:p188="http://schemas.microsoft.com/office/powerpoint/2018/8/main" xmlns="" r:id="rId4"/>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xmlns="" id="{D5564B72-9D97-4824-AAD9-8939BB6A938B}"/>
              </a:ext>
            </a:extLst>
          </p:cNvPr>
          <p:cNvGraphicFramePr>
            <a:graphicFrameLocks noGrp="1"/>
          </p:cNvGraphicFramePr>
          <p:nvPr>
            <p:extLst>
              <p:ext uri="{D42A27DB-BD31-4B8C-83A1-F6EECF244321}">
                <p14:modId xmlns:p14="http://schemas.microsoft.com/office/powerpoint/2010/main" val="3340955268"/>
              </p:ext>
            </p:extLst>
          </p:nvPr>
        </p:nvGraphicFramePr>
        <p:xfrm>
          <a:off x="116115" y="812800"/>
          <a:ext cx="11945256" cy="2739493"/>
        </p:xfrm>
        <a:graphic>
          <a:graphicData uri="http://schemas.openxmlformats.org/drawingml/2006/table">
            <a:tbl>
              <a:tblPr firstRow="1" bandRow="1"/>
              <a:tblGrid>
                <a:gridCol w="2326802">
                  <a:extLst>
                    <a:ext uri="{9D8B030D-6E8A-4147-A177-3AD203B41FA5}">
                      <a16:colId xmlns:a16="http://schemas.microsoft.com/office/drawing/2014/main" xmlns="" val="1012104337"/>
                    </a:ext>
                  </a:extLst>
                </a:gridCol>
                <a:gridCol w="2085540">
                  <a:extLst>
                    <a:ext uri="{9D8B030D-6E8A-4147-A177-3AD203B41FA5}">
                      <a16:colId xmlns:a16="http://schemas.microsoft.com/office/drawing/2014/main" xmlns="" val="3064878555"/>
                    </a:ext>
                  </a:extLst>
                </a:gridCol>
                <a:gridCol w="1712686">
                  <a:extLst>
                    <a:ext uri="{9D8B030D-6E8A-4147-A177-3AD203B41FA5}">
                      <a16:colId xmlns:a16="http://schemas.microsoft.com/office/drawing/2014/main" xmlns="" val="905459945"/>
                    </a:ext>
                  </a:extLst>
                </a:gridCol>
                <a:gridCol w="3182180">
                  <a:extLst>
                    <a:ext uri="{9D8B030D-6E8A-4147-A177-3AD203B41FA5}">
                      <a16:colId xmlns:a16="http://schemas.microsoft.com/office/drawing/2014/main" xmlns="" val="2690058140"/>
                    </a:ext>
                  </a:extLst>
                </a:gridCol>
                <a:gridCol w="2638048">
                  <a:extLst>
                    <a:ext uri="{9D8B030D-6E8A-4147-A177-3AD203B41FA5}">
                      <a16:colId xmlns:a16="http://schemas.microsoft.com/office/drawing/2014/main" xmlns="" val="3031929149"/>
                    </a:ext>
                  </a:extLst>
                </a:gridCol>
              </a:tblGrid>
              <a:tr h="919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00B050"/>
                          </a:solidFill>
                          <a:latin typeface="Arial" panose="020B0604020202020204" pitchFamily="34" charset="0"/>
                          <a:cs typeface="Arial" panose="020B0604020202020204" pitchFamily="34" charset="0"/>
                        </a:rPr>
                        <a:t>Vegetation Index</a:t>
                      </a:r>
                    </a:p>
                    <a:p>
                      <a:pPr algn="ctr"/>
                      <a:endParaRPr lang="en-US" sz="2400" b="1" dirty="0">
                        <a:solidFill>
                          <a:srgbClr val="00B050"/>
                        </a:solidFill>
                        <a:latin typeface="Arial" panose="020B0604020202020204" pitchFamily="34" charset="0"/>
                        <a:cs typeface="Arial" panose="020B0604020202020204" pitchFamily="34" charset="0"/>
                      </a:endParaRPr>
                    </a:p>
                  </a:txBody>
                  <a:tcPr anchor="ctr"/>
                </a:tc>
                <a:tc>
                  <a:txBody>
                    <a:bodyPr/>
                    <a:lstStyle/>
                    <a:p>
                      <a:pPr algn="ctr"/>
                      <a:r>
                        <a:rPr lang="en-US" sz="2400" b="1" dirty="0" err="1">
                          <a:solidFill>
                            <a:srgbClr val="00B050"/>
                          </a:solidFill>
                          <a:latin typeface="Arial" panose="020B0604020202020204" pitchFamily="34" charset="0"/>
                          <a:cs typeface="Arial" panose="020B0604020202020204" pitchFamily="34" charset="0"/>
                        </a:rPr>
                        <a:t>R</a:t>
                      </a:r>
                      <a:r>
                        <a:rPr lang="en-US" sz="2400" b="1" baseline="30000" dirty="0" err="1">
                          <a:solidFill>
                            <a:srgbClr val="00B050"/>
                          </a:solidFill>
                          <a:latin typeface="Arial" panose="020B0604020202020204" pitchFamily="34" charset="0"/>
                          <a:cs typeface="Arial" panose="020B0604020202020204" pitchFamily="34" charset="0"/>
                        </a:rPr>
                        <a:t>2</a:t>
                      </a:r>
                      <a:r>
                        <a:rPr lang="en-US" sz="2400" b="1" baseline="30000" dirty="0">
                          <a:solidFill>
                            <a:srgbClr val="00B050"/>
                          </a:solidFill>
                          <a:latin typeface="Arial" panose="020B0604020202020204" pitchFamily="34" charset="0"/>
                          <a:cs typeface="Arial" panose="020B0604020202020204" pitchFamily="34" charset="0"/>
                        </a:rPr>
                        <a:t> </a:t>
                      </a:r>
                    </a:p>
                    <a:p>
                      <a:pPr algn="ctr"/>
                      <a:r>
                        <a:rPr lang="en-US" sz="2400" b="1" dirty="0">
                          <a:solidFill>
                            <a:srgbClr val="00B050"/>
                          </a:solidFill>
                          <a:latin typeface="Arial" panose="020B0604020202020204" pitchFamily="34" charset="0"/>
                          <a:cs typeface="Arial" panose="020B0604020202020204" pitchFamily="34" charset="0"/>
                        </a:rPr>
                        <a:t>(Standard bands)</a:t>
                      </a:r>
                      <a:endParaRPr lang="en-US" sz="2400" b="1" baseline="30000" dirty="0">
                        <a:solidFill>
                          <a:srgbClr val="00B050"/>
                        </a:solidFill>
                        <a:latin typeface="Arial" panose="020B0604020202020204" pitchFamily="34" charset="0"/>
                        <a:cs typeface="Arial" panose="020B0604020202020204" pitchFamily="34" charset="0"/>
                      </a:endParaRPr>
                    </a:p>
                  </a:txBody>
                  <a:tcPr anchor="ctr"/>
                </a:tc>
                <a:tc>
                  <a:txBody>
                    <a:bodyPr/>
                    <a:lstStyle/>
                    <a:p>
                      <a:pPr algn="ctr"/>
                      <a:r>
                        <a:rPr lang="en-US" sz="2400" b="1" dirty="0">
                          <a:solidFill>
                            <a:srgbClr val="00B050"/>
                          </a:solidFill>
                          <a:latin typeface="Arial" panose="020B0604020202020204" pitchFamily="34" charset="0"/>
                          <a:cs typeface="Arial" panose="020B0604020202020204" pitchFamily="34" charset="0"/>
                        </a:rPr>
                        <a:t>Band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00B050"/>
                          </a:solidFill>
                          <a:latin typeface="Arial" panose="020B0604020202020204" pitchFamily="34" charset="0"/>
                          <a:cs typeface="Arial" panose="020B0604020202020204" pitchFamily="34" charset="0"/>
                        </a:rPr>
                        <a:t> </a:t>
                      </a:r>
                      <a:r>
                        <a:rPr lang="en-US" sz="2400" b="1" dirty="0" err="1">
                          <a:solidFill>
                            <a:srgbClr val="00B050"/>
                          </a:solidFill>
                          <a:latin typeface="Arial" panose="020B0604020202020204" pitchFamily="34" charset="0"/>
                          <a:cs typeface="Arial" panose="020B0604020202020204" pitchFamily="34" charset="0"/>
                        </a:rPr>
                        <a:t>R</a:t>
                      </a:r>
                      <a:r>
                        <a:rPr lang="en-US" sz="2400" b="1" baseline="30000" dirty="0" err="1">
                          <a:solidFill>
                            <a:srgbClr val="00B050"/>
                          </a:solidFill>
                          <a:latin typeface="Arial" panose="020B0604020202020204" pitchFamily="34" charset="0"/>
                          <a:cs typeface="Arial" panose="020B0604020202020204" pitchFamily="34" charset="0"/>
                        </a:rPr>
                        <a:t>2</a:t>
                      </a:r>
                      <a:r>
                        <a:rPr lang="en-US" sz="2400" b="1" baseline="30000" dirty="0">
                          <a:solidFill>
                            <a:srgbClr val="00B050"/>
                          </a:solidFill>
                          <a:latin typeface="Arial" panose="020B0604020202020204" pitchFamily="34" charset="0"/>
                          <a:cs typeface="Arial" panose="020B0604020202020204" pitchFamily="34"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baseline="0" dirty="0">
                          <a:solidFill>
                            <a:srgbClr val="00B050"/>
                          </a:solidFill>
                          <a:latin typeface="Arial" panose="020B0604020202020204" pitchFamily="34" charset="0"/>
                          <a:cs typeface="Arial" panose="020B0604020202020204" pitchFamily="34" charset="0"/>
                        </a:rPr>
                        <a:t>(using other bands)</a:t>
                      </a:r>
                      <a:endParaRPr lang="en-US" sz="2400" b="1" baseline="30000" dirty="0">
                        <a:solidFill>
                          <a:srgbClr val="00B050"/>
                        </a:solidFill>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00B050"/>
                          </a:solidFill>
                          <a:latin typeface="Arial" panose="020B0604020202020204" pitchFamily="34" charset="0"/>
                          <a:cs typeface="Arial" panose="020B0604020202020204" pitchFamily="34" charset="0"/>
                        </a:rPr>
                        <a:t>Band</a:t>
                      </a:r>
                    </a:p>
                    <a:p>
                      <a:pPr algn="ctr"/>
                      <a:endParaRPr lang="en-US" sz="2400" b="1" dirty="0">
                        <a:solidFill>
                          <a:srgbClr val="00B050"/>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xmlns="" val="2569734183"/>
                  </a:ext>
                </a:extLst>
              </a:tr>
              <a:tr h="636373">
                <a:tc>
                  <a:txBody>
                    <a:bodyPr/>
                    <a:lstStyle/>
                    <a:p>
                      <a:pPr algn="ctr"/>
                      <a:r>
                        <a:rPr lang="en-US" sz="2400" b="1" dirty="0" err="1">
                          <a:latin typeface="Arial" panose="020B0604020202020204" pitchFamily="34" charset="0"/>
                          <a:cs typeface="Arial" panose="020B0604020202020204" pitchFamily="34" charset="0"/>
                        </a:rPr>
                        <a:t>NDVI</a:t>
                      </a:r>
                      <a:endParaRPr lang="en-US" sz="2400" b="1" dirty="0">
                        <a:latin typeface="Arial" panose="020B0604020202020204" pitchFamily="34" charset="0"/>
                        <a:cs typeface="Arial" panose="020B0604020202020204" pitchFamily="34" charset="0"/>
                      </a:endParaRPr>
                    </a:p>
                  </a:txBody>
                  <a:tcPr/>
                </a:tc>
                <a:tc>
                  <a:txBody>
                    <a:bodyPr/>
                    <a:lstStyle/>
                    <a:p>
                      <a:pPr algn="ctr"/>
                      <a:r>
                        <a:rPr lang="en-US" sz="2400" b="1" dirty="0">
                          <a:latin typeface="Arial" panose="020B0604020202020204" pitchFamily="34" charset="0"/>
                          <a:cs typeface="Arial" panose="020B0604020202020204" pitchFamily="34" charset="0"/>
                        </a:rPr>
                        <a:t>0.60</a:t>
                      </a:r>
                    </a:p>
                  </a:txBody>
                  <a:tcPr/>
                </a:tc>
                <a:tc>
                  <a:txBody>
                    <a:bodyPr/>
                    <a:lstStyle/>
                    <a:p>
                      <a:pPr algn="ctr"/>
                      <a:r>
                        <a:rPr lang="en-US" sz="2400" b="1" dirty="0">
                          <a:latin typeface="Arial" panose="020B0604020202020204" pitchFamily="34" charset="0"/>
                          <a:cs typeface="Arial" panose="020B0604020202020204" pitchFamily="34" charset="0"/>
                        </a:rPr>
                        <a:t>NIR, Red</a:t>
                      </a:r>
                    </a:p>
                  </a:txBody>
                  <a:tcPr/>
                </a:tc>
                <a:tc>
                  <a:txBody>
                    <a:bodyPr/>
                    <a:lstStyle/>
                    <a:p>
                      <a:pPr algn="ctr"/>
                      <a:r>
                        <a:rPr lang="en-US" sz="2400" b="1" dirty="0">
                          <a:solidFill>
                            <a:schemeClr val="tx1"/>
                          </a:solidFill>
                          <a:latin typeface="Arial" panose="020B0604020202020204" pitchFamily="34" charset="0"/>
                          <a:cs typeface="Arial" panose="020B0604020202020204" pitchFamily="34" charset="0"/>
                        </a:rPr>
                        <a:t>0.66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99"/>
                          </a:solidFill>
                          <a:effectLst/>
                          <a:uLnTx/>
                          <a:uFillTx/>
                          <a:latin typeface="Arial" panose="020B0604020202020204" pitchFamily="34" charset="0"/>
                          <a:ea typeface="+mn-ea"/>
                          <a:cs typeface="Arial" panose="020B0604020202020204" pitchFamily="34" charset="0"/>
                        </a:rPr>
                        <a:t>NIR, Green</a:t>
                      </a:r>
                    </a:p>
                  </a:txBody>
                  <a:tcPr/>
                </a:tc>
                <a:extLst>
                  <a:ext uri="{0D108BD9-81ED-4DB2-BD59-A6C34878D82A}">
                    <a16:rowId xmlns:a16="http://schemas.microsoft.com/office/drawing/2014/main" xmlns="" val="3357876636"/>
                  </a:ext>
                </a:extLst>
              </a:tr>
              <a:tr h="353541">
                <a:tc>
                  <a:txBody>
                    <a:bodyPr/>
                    <a:lstStyle/>
                    <a:p>
                      <a:pPr algn="ctr"/>
                      <a:r>
                        <a:rPr lang="en-US" sz="2400" b="1" dirty="0">
                          <a:latin typeface="Arial" panose="020B0604020202020204" pitchFamily="34" charset="0"/>
                          <a:cs typeface="Arial" panose="020B0604020202020204" pitchFamily="34" charset="0"/>
                        </a:rPr>
                        <a:t>DVI</a:t>
                      </a:r>
                    </a:p>
                  </a:txBody>
                  <a:tcPr/>
                </a:tc>
                <a:tc>
                  <a:txBody>
                    <a:bodyPr/>
                    <a:lstStyle/>
                    <a:p>
                      <a:pPr algn="ctr"/>
                      <a:r>
                        <a:rPr lang="en-US" sz="2400" b="1" dirty="0">
                          <a:solidFill>
                            <a:srgbClr val="000099"/>
                          </a:solidFill>
                          <a:latin typeface="Arial" panose="020B0604020202020204" pitchFamily="34" charset="0"/>
                          <a:cs typeface="Arial" panose="020B0604020202020204" pitchFamily="34" charset="0"/>
                        </a:rPr>
                        <a:t>0.73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NIR, Red</a:t>
                      </a:r>
                    </a:p>
                  </a:txBody>
                  <a:tcPr/>
                </a:tc>
                <a:tc>
                  <a:txBody>
                    <a:bodyPr/>
                    <a:lstStyle/>
                    <a:p>
                      <a:pPr algn="ctr"/>
                      <a:r>
                        <a:rPr lang="en-US" sz="2400" b="1" dirty="0">
                          <a:solidFill>
                            <a:srgbClr val="000099"/>
                          </a:solidFill>
                          <a:latin typeface="Arial" panose="020B0604020202020204" pitchFamily="34" charset="0"/>
                          <a:cs typeface="Arial" panose="020B0604020202020204" pitchFamily="34" charset="0"/>
                        </a:rPr>
                        <a:t>0.76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NIR, Red edge</a:t>
                      </a:r>
                    </a:p>
                  </a:txBody>
                  <a:tcPr/>
                </a:tc>
                <a:extLst>
                  <a:ext uri="{0D108BD9-81ED-4DB2-BD59-A6C34878D82A}">
                    <a16:rowId xmlns:a16="http://schemas.microsoft.com/office/drawing/2014/main" xmlns="" val="3004894528"/>
                  </a:ext>
                </a:extLst>
              </a:tr>
              <a:tr h="353541">
                <a:tc>
                  <a:txBody>
                    <a:bodyPr/>
                    <a:lstStyle/>
                    <a:p>
                      <a:pPr algn="ctr"/>
                      <a:r>
                        <a:rPr lang="en-US" sz="2400" b="1" dirty="0" err="1">
                          <a:latin typeface="Arial" panose="020B0604020202020204" pitchFamily="34" charset="0"/>
                          <a:cs typeface="Arial" panose="020B0604020202020204" pitchFamily="34" charset="0"/>
                        </a:rPr>
                        <a:t>RVI</a:t>
                      </a:r>
                      <a:endParaRPr lang="en-US" sz="2400" b="1" dirty="0">
                        <a:latin typeface="Arial" panose="020B0604020202020204" pitchFamily="34" charset="0"/>
                        <a:cs typeface="Arial" panose="020B0604020202020204" pitchFamily="34" charset="0"/>
                      </a:endParaRPr>
                    </a:p>
                  </a:txBody>
                  <a:tcPr/>
                </a:tc>
                <a:tc>
                  <a:txBody>
                    <a:bodyPr/>
                    <a:lstStyle/>
                    <a:p>
                      <a:pPr algn="ctr"/>
                      <a:r>
                        <a:rPr lang="en-US" sz="2400" b="1" dirty="0">
                          <a:latin typeface="Arial" panose="020B0604020202020204" pitchFamily="34" charset="0"/>
                          <a:cs typeface="Arial" panose="020B0604020202020204" pitchFamily="34" charset="0"/>
                        </a:rPr>
                        <a:t>0.60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NIR, Red</a:t>
                      </a:r>
                    </a:p>
                  </a:txBody>
                  <a:tcPr/>
                </a:tc>
                <a:tc>
                  <a:txBody>
                    <a:bodyPr/>
                    <a:lstStyle/>
                    <a:p>
                      <a:pPr algn="ctr"/>
                      <a:r>
                        <a:rPr lang="en-US" sz="2400" b="1" dirty="0">
                          <a:solidFill>
                            <a:schemeClr val="tx1"/>
                          </a:solidFill>
                          <a:latin typeface="Arial" panose="020B0604020202020204" pitchFamily="34" charset="0"/>
                          <a:cs typeface="Arial" panose="020B0604020202020204" pitchFamily="34" charset="0"/>
                        </a:rPr>
                        <a:t>0.63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99"/>
                          </a:solidFill>
                          <a:effectLst/>
                          <a:uLnTx/>
                          <a:uFillTx/>
                          <a:latin typeface="Arial" panose="020B0604020202020204" pitchFamily="34" charset="0"/>
                          <a:ea typeface="+mn-ea"/>
                          <a:cs typeface="Arial" panose="020B0604020202020204" pitchFamily="34" charset="0"/>
                        </a:rPr>
                        <a:t>NIR, Green</a:t>
                      </a:r>
                    </a:p>
                  </a:txBody>
                  <a:tcPr/>
                </a:tc>
                <a:extLst>
                  <a:ext uri="{0D108BD9-81ED-4DB2-BD59-A6C34878D82A}">
                    <a16:rowId xmlns:a16="http://schemas.microsoft.com/office/drawing/2014/main" xmlns="" val="639217736"/>
                  </a:ext>
                </a:extLst>
              </a:tr>
            </a:tbl>
          </a:graphicData>
        </a:graphic>
      </p:graphicFrame>
      <p:sp>
        <p:nvSpPr>
          <p:cNvPr id="4" name="Rectangle 3">
            <a:extLst>
              <a:ext uri="{FF2B5EF4-FFF2-40B4-BE49-F238E27FC236}">
                <a16:creationId xmlns:a16="http://schemas.microsoft.com/office/drawing/2014/main" xmlns="" id="{B607A796-32A3-4A4D-CBFF-EDC18A0140A9}"/>
              </a:ext>
            </a:extLst>
          </p:cNvPr>
          <p:cNvSpPr/>
          <p:nvPr/>
        </p:nvSpPr>
        <p:spPr>
          <a:xfrm>
            <a:off x="116114" y="101600"/>
            <a:ext cx="3541485" cy="464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Wheat and Maize</a:t>
            </a:r>
          </a:p>
        </p:txBody>
      </p:sp>
      <p:graphicFrame>
        <p:nvGraphicFramePr>
          <p:cNvPr id="7" name="Chart 6">
            <a:extLst>
              <a:ext uri="{FF2B5EF4-FFF2-40B4-BE49-F238E27FC236}">
                <a16:creationId xmlns:a16="http://schemas.microsoft.com/office/drawing/2014/main" xmlns="" id="{8B02365E-D627-0843-C1B4-DED2B9E28F15}"/>
              </a:ext>
            </a:extLst>
          </p:cNvPr>
          <p:cNvGraphicFramePr>
            <a:graphicFrameLocks/>
          </p:cNvGraphicFramePr>
          <p:nvPr>
            <p:extLst>
              <p:ext uri="{D42A27DB-BD31-4B8C-83A1-F6EECF244321}">
                <p14:modId xmlns:p14="http://schemas.microsoft.com/office/powerpoint/2010/main" val="1035620554"/>
              </p:ext>
            </p:extLst>
          </p:nvPr>
        </p:nvGraphicFramePr>
        <p:xfrm>
          <a:off x="116113" y="3799036"/>
          <a:ext cx="5312229"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xmlns="" id="{3F98F67D-3195-1A5C-0CA7-DC7A6EA9EF68}"/>
              </a:ext>
            </a:extLst>
          </p:cNvPr>
          <p:cNvGraphicFramePr>
            <a:graphicFrameLocks/>
          </p:cNvGraphicFramePr>
          <p:nvPr>
            <p:extLst>
              <p:ext uri="{D42A27DB-BD31-4B8C-83A1-F6EECF244321}">
                <p14:modId xmlns:p14="http://schemas.microsoft.com/office/powerpoint/2010/main" val="2926269507"/>
              </p:ext>
            </p:extLst>
          </p:nvPr>
        </p:nvGraphicFramePr>
        <p:xfrm>
          <a:off x="6763660" y="3799036"/>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23763041"/>
      </p:ext>
    </p:extLst>
  </p:cSld>
  <p:clrMapOvr>
    <a:masterClrMapping/>
  </p:clrMapOvr>
  <p:extLst>
    <p:ext uri="{6950BFC3-D8DA-4A85-94F7-54DA5524770B}">
      <p188:commentRel xmlns:p188="http://schemas.microsoft.com/office/powerpoint/2018/8/main" xmlns="" r:id="rId4"/>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xmlns="" id="{2812A4BE-479F-970A-9C93-3A2DE066FF4F}"/>
              </a:ext>
            </a:extLst>
          </p:cNvPr>
          <p:cNvGraphicFramePr>
            <a:graphicFrameLocks/>
          </p:cNvGraphicFramePr>
          <p:nvPr>
            <p:extLst>
              <p:ext uri="{D42A27DB-BD31-4B8C-83A1-F6EECF244321}">
                <p14:modId xmlns:p14="http://schemas.microsoft.com/office/powerpoint/2010/main" val="2944888509"/>
              </p:ext>
            </p:extLst>
          </p:nvPr>
        </p:nvGraphicFramePr>
        <p:xfrm>
          <a:off x="116113" y="1484622"/>
          <a:ext cx="4548354" cy="266782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xmlns="" id="{EBE89848-807A-3D56-83F8-D0E1983BF647}"/>
              </a:ext>
            </a:extLst>
          </p:cNvPr>
          <p:cNvSpPr txBox="1"/>
          <p:nvPr/>
        </p:nvSpPr>
        <p:spPr>
          <a:xfrm>
            <a:off x="277223" y="842612"/>
            <a:ext cx="1304834" cy="523220"/>
          </a:xfrm>
          <a:prstGeom prst="rect">
            <a:avLst/>
          </a:prstGeom>
          <a:noFill/>
        </p:spPr>
        <p:txBody>
          <a:bodyPr wrap="square" rtlCol="0">
            <a:spAutoFit/>
          </a:bodyPr>
          <a:lstStyle/>
          <a:p>
            <a:r>
              <a:rPr lang="en-US" sz="2800" b="1" dirty="0">
                <a:solidFill>
                  <a:srgbClr val="00B050"/>
                </a:solidFill>
                <a:latin typeface="Arial" panose="020B0604020202020204" pitchFamily="34" charset="0"/>
                <a:cs typeface="Arial" panose="020B0604020202020204" pitchFamily="34" charset="0"/>
              </a:rPr>
              <a:t>Wheat</a:t>
            </a:r>
          </a:p>
        </p:txBody>
      </p:sp>
      <p:sp>
        <p:nvSpPr>
          <p:cNvPr id="6" name="Rectangle: Rounded Corners 5">
            <a:extLst>
              <a:ext uri="{FF2B5EF4-FFF2-40B4-BE49-F238E27FC236}">
                <a16:creationId xmlns:a16="http://schemas.microsoft.com/office/drawing/2014/main" xmlns="" id="{E65455C9-B210-D64C-930A-9C6BA1D339B0}"/>
              </a:ext>
            </a:extLst>
          </p:cNvPr>
          <p:cNvSpPr/>
          <p:nvPr/>
        </p:nvSpPr>
        <p:spPr>
          <a:xfrm>
            <a:off x="116113" y="53005"/>
            <a:ext cx="5849257" cy="571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rial" panose="020B0604020202020204" pitchFamily="34" charset="0"/>
                <a:cs typeface="Arial" panose="020B0604020202020204" pitchFamily="34" charset="0"/>
              </a:rPr>
              <a:t>Yield prediction using LAI and VI </a:t>
            </a:r>
          </a:p>
        </p:txBody>
      </p:sp>
      <p:sp>
        <p:nvSpPr>
          <p:cNvPr id="7" name="TextBox 6">
            <a:extLst>
              <a:ext uri="{FF2B5EF4-FFF2-40B4-BE49-F238E27FC236}">
                <a16:creationId xmlns:a16="http://schemas.microsoft.com/office/drawing/2014/main" xmlns="" id="{4B485A6B-C042-864D-F17E-4C0296DBF48F}"/>
              </a:ext>
            </a:extLst>
          </p:cNvPr>
          <p:cNvSpPr txBox="1"/>
          <p:nvPr/>
        </p:nvSpPr>
        <p:spPr>
          <a:xfrm>
            <a:off x="715916" y="1257836"/>
            <a:ext cx="1732281" cy="400110"/>
          </a:xfrm>
          <a:prstGeom prst="rect">
            <a:avLst/>
          </a:prstGeom>
          <a:noFill/>
        </p:spPr>
        <p:txBody>
          <a:bodyPr wrap="square" rtlCol="0">
            <a:spAutoFit/>
          </a:bodyPr>
          <a:lstStyle/>
          <a:p>
            <a:r>
              <a:rPr lang="en-US" sz="2000" b="1" dirty="0" err="1">
                <a:solidFill>
                  <a:srgbClr val="000099"/>
                </a:solidFill>
                <a:latin typeface="Arial" panose="020B0604020202020204" pitchFamily="34" charset="0"/>
                <a:cs typeface="Arial" panose="020B0604020202020204" pitchFamily="34" charset="0"/>
              </a:rPr>
              <a:t>RVI</a:t>
            </a:r>
            <a:r>
              <a:rPr lang="en-US" sz="2000" b="1" dirty="0">
                <a:solidFill>
                  <a:srgbClr val="000099"/>
                </a:solidFill>
                <a:latin typeface="Arial" panose="020B0604020202020204" pitchFamily="34" charset="0"/>
                <a:cs typeface="Arial" panose="020B0604020202020204" pitchFamily="34" charset="0"/>
              </a:rPr>
              <a:t> vs Yield </a:t>
            </a:r>
          </a:p>
        </p:txBody>
      </p:sp>
      <p:graphicFrame>
        <p:nvGraphicFramePr>
          <p:cNvPr id="8" name="Chart 7">
            <a:extLst>
              <a:ext uri="{FF2B5EF4-FFF2-40B4-BE49-F238E27FC236}">
                <a16:creationId xmlns:a16="http://schemas.microsoft.com/office/drawing/2014/main" xmlns="" id="{988AAB31-F670-53F9-8CAB-4638AE0E0B97}"/>
              </a:ext>
            </a:extLst>
          </p:cNvPr>
          <p:cNvGraphicFramePr>
            <a:graphicFrameLocks/>
          </p:cNvGraphicFramePr>
          <p:nvPr>
            <p:extLst>
              <p:ext uri="{D42A27DB-BD31-4B8C-83A1-F6EECF244321}">
                <p14:modId xmlns:p14="http://schemas.microsoft.com/office/powerpoint/2010/main" val="3497745004"/>
              </p:ext>
            </p:extLst>
          </p:nvPr>
        </p:nvGraphicFramePr>
        <p:xfrm>
          <a:off x="6277429" y="1104222"/>
          <a:ext cx="4470056" cy="2379798"/>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xmlns="" id="{67821055-48E1-F92A-AF68-F4BF067BF3B0}"/>
              </a:ext>
            </a:extLst>
          </p:cNvPr>
          <p:cNvSpPr txBox="1"/>
          <p:nvPr/>
        </p:nvSpPr>
        <p:spPr>
          <a:xfrm>
            <a:off x="6277429" y="391540"/>
            <a:ext cx="1175657" cy="523220"/>
          </a:xfrm>
          <a:prstGeom prst="rect">
            <a:avLst/>
          </a:prstGeom>
          <a:noFill/>
        </p:spPr>
        <p:txBody>
          <a:bodyPr wrap="square" rtlCol="0">
            <a:spAutoFit/>
          </a:bodyPr>
          <a:lstStyle/>
          <a:p>
            <a:r>
              <a:rPr lang="en-US" sz="2800" b="1" dirty="0">
                <a:solidFill>
                  <a:srgbClr val="00B050"/>
                </a:solidFill>
                <a:latin typeface="Arial" panose="020B0604020202020204" pitchFamily="34" charset="0"/>
                <a:cs typeface="Arial" panose="020B0604020202020204" pitchFamily="34" charset="0"/>
              </a:rPr>
              <a:t>Maize</a:t>
            </a:r>
          </a:p>
        </p:txBody>
      </p:sp>
      <p:graphicFrame>
        <p:nvGraphicFramePr>
          <p:cNvPr id="10" name="Chart 9">
            <a:extLst>
              <a:ext uri="{FF2B5EF4-FFF2-40B4-BE49-F238E27FC236}">
                <a16:creationId xmlns:a16="http://schemas.microsoft.com/office/drawing/2014/main" xmlns="" id="{64152B15-615D-4DD3-7266-F729661A0595}"/>
              </a:ext>
            </a:extLst>
          </p:cNvPr>
          <p:cNvGraphicFramePr>
            <a:graphicFrameLocks/>
          </p:cNvGraphicFramePr>
          <p:nvPr>
            <p:extLst>
              <p:ext uri="{D42A27DB-BD31-4B8C-83A1-F6EECF244321}">
                <p14:modId xmlns:p14="http://schemas.microsoft.com/office/powerpoint/2010/main" val="1719859212"/>
              </p:ext>
            </p:extLst>
          </p:nvPr>
        </p:nvGraphicFramePr>
        <p:xfrm>
          <a:off x="5698188" y="4334572"/>
          <a:ext cx="5049297" cy="2379799"/>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a:extLst>
              <a:ext uri="{FF2B5EF4-FFF2-40B4-BE49-F238E27FC236}">
                <a16:creationId xmlns:a16="http://schemas.microsoft.com/office/drawing/2014/main" xmlns="" id="{B3D50231-46E0-6AF0-3519-7FC744A8344F}"/>
              </a:ext>
            </a:extLst>
          </p:cNvPr>
          <p:cNvSpPr txBox="1"/>
          <p:nvPr/>
        </p:nvSpPr>
        <p:spPr>
          <a:xfrm>
            <a:off x="8897257" y="3984742"/>
            <a:ext cx="3178630" cy="523220"/>
          </a:xfrm>
          <a:prstGeom prst="rect">
            <a:avLst/>
          </a:prstGeom>
          <a:noFill/>
        </p:spPr>
        <p:txBody>
          <a:bodyPr wrap="square" rtlCol="0">
            <a:spAutoFit/>
          </a:bodyPr>
          <a:lstStyle/>
          <a:p>
            <a:r>
              <a:rPr lang="en-US" sz="2800" b="1" dirty="0">
                <a:solidFill>
                  <a:srgbClr val="00B050"/>
                </a:solidFill>
                <a:latin typeface="Arial" panose="020B0604020202020204" pitchFamily="34" charset="0"/>
                <a:cs typeface="Arial" panose="020B0604020202020204" pitchFamily="34" charset="0"/>
              </a:rPr>
              <a:t>Wheat and maize</a:t>
            </a:r>
          </a:p>
        </p:txBody>
      </p:sp>
    </p:spTree>
    <p:extLst>
      <p:ext uri="{BB962C8B-B14F-4D97-AF65-F5344CB8AC3E}">
        <p14:creationId xmlns:p14="http://schemas.microsoft.com/office/powerpoint/2010/main" val="3369510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1164</TotalTime>
  <Words>496</Words>
  <Application>Microsoft Office PowerPoint</Application>
  <PresentationFormat>Widescreen</PresentationFormat>
  <Paragraphs>115</Paragraphs>
  <Slides>13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Smart View</dc:creator>
  <cp:lastModifiedBy>Microsoft account</cp:lastModifiedBy>
  <cp:revision>63</cp:revision>
  <dcterms:created xsi:type="dcterms:W3CDTF">2022-06-29T23:23:18Z</dcterms:created>
  <dcterms:modified xsi:type="dcterms:W3CDTF">2022-07-06T08:41:28Z</dcterms:modified>
</cp:coreProperties>
</file>