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62" r:id="rId6"/>
    <p:sldId id="257" r:id="rId7"/>
    <p:sldId id="264" r:id="rId8"/>
    <p:sldId id="265" r:id="rId9"/>
    <p:sldId id="266" r:id="rId10"/>
    <p:sldId id="268" r:id="rId11"/>
    <p:sldId id="269" r:id="rId12"/>
    <p:sldId id="267" r:id="rId13"/>
    <p:sldId id="263" r:id="rId14"/>
    <p:sldId id="271" r:id="rId15"/>
    <p:sldId id="272" r:id="rId16"/>
    <p:sldId id="273" r:id="rId17"/>
    <p:sldId id="274" r:id="rId18"/>
    <p:sldId id="275" r:id="rId19"/>
    <p:sldId id="276" r:id="rId20"/>
    <p:sldId id="278" r:id="rId21"/>
    <p:sldId id="279" r:id="rId22"/>
    <p:sldId id="280" r:id="rId23"/>
    <p:sldId id="281" r:id="rId24"/>
    <p:sldId id="282"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8"/>
            <p14:sldId id="269"/>
            <p14:sldId id="267"/>
            <p14:sldId id="263"/>
            <p14:sldId id="271"/>
            <p14:sldId id="272"/>
            <p14:sldId id="273"/>
            <p14:sldId id="274"/>
            <p14:sldId id="275"/>
            <p14:sldId id="276"/>
            <p14:sldId id="278"/>
            <p14:sldId id="279"/>
            <p14:sldId id="280"/>
            <p14:sldId id="281"/>
            <p14:sldId id="282"/>
          </p14:sldIdLst>
        </p14:section>
        <p14:section name="Learn More" id="{2CC34DB2-6590-42C0-AD4B-A04C6060184E}">
          <p14:sldIdLst>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88" d="100"/>
          <a:sy n="88" d="100"/>
        </p:scale>
        <p:origin x="46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25/04/2024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25/04/2024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25/04/2024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25/04/2024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25/04/2024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25/04/2024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25/04/2024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25/04/2024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25/04/2024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25/04/2024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25/04/2024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25/04/2024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mal-grg/PersonalFinanceManagementAPI"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 </a:t>
            </a:r>
            <a:r>
              <a:rPr lang="en-US" dirty="0" err="1" smtClean="0"/>
              <a:t>Finanace</a:t>
            </a:r>
            <a:r>
              <a:rPr lang="en-US" dirty="0"/>
              <a:t> </a:t>
            </a:r>
            <a:r>
              <a:rPr lang="en-US" dirty="0" smtClean="0"/>
              <a:t>Management System (PFMS)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Kamal Guragayin</a:t>
            </a:r>
          </a:p>
          <a:p>
            <a:r>
              <a:rPr lang="en-US" dirty="0" smtClean="0"/>
              <a:t>Student ID: 616447</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0533" y="2176158"/>
            <a:ext cx="5859506" cy="2187226"/>
          </a:xfrm>
        </p:spPr>
        <p:txBody>
          <a:bodyPr>
            <a:noAutofit/>
          </a:bodyPr>
          <a:lstStyle/>
          <a:p>
            <a:pPr algn="ctr"/>
            <a:r>
              <a:rPr lang="en-US" sz="4400" dirty="0" smtClean="0"/>
              <a:t>Screenshots</a:t>
            </a:r>
            <a:endParaRPr lang="en-US" sz="4400" dirty="0"/>
          </a:p>
        </p:txBody>
      </p:sp>
      <p:sp>
        <p:nvSpPr>
          <p:cNvPr id="2" name="Title 1"/>
          <p:cNvSpPr>
            <a:spLocks noGrp="1"/>
          </p:cNvSpPr>
          <p:nvPr>
            <p:ph type="title"/>
          </p:nvPr>
        </p:nvSpPr>
        <p:spPr>
          <a:xfrm>
            <a:off x="274321" y="329599"/>
            <a:ext cx="11613452" cy="1224882"/>
          </a:xfrm>
        </p:spPr>
        <p:txBody>
          <a:bodyPr/>
          <a:lstStyle/>
          <a:p>
            <a:r>
              <a:rPr lang="en-US" dirty="0" smtClean="0"/>
              <a:t>Personal </a:t>
            </a:r>
            <a:r>
              <a:rPr lang="en-US" dirty="0" err="1" smtClean="0"/>
              <a:t>Finanace</a:t>
            </a:r>
            <a:r>
              <a:rPr lang="en-US" dirty="0" smtClean="0"/>
              <a:t> Management System in Action</a:t>
            </a:r>
            <a:endParaRPr lang="en-US" dirty="0"/>
          </a:p>
        </p:txBody>
      </p:sp>
      <p:sp>
        <p:nvSpPr>
          <p:cNvPr id="8" name="Freeform 7">
            <a:hlinkClick r:id="rId3" tooltip="Learn More"/>
          </p:cNvPr>
          <p:cNvSpPr/>
          <p:nvPr/>
        </p:nvSpPr>
        <p:spPr>
          <a:xfrm>
            <a:off x="10596918" y="3495850"/>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73459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62193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99779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86539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08002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86314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93912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93686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06345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838199" y="1825624"/>
            <a:ext cx="7472423" cy="4447761"/>
          </a:xfrm>
        </p:spPr>
        <p:txBody>
          <a:bodyPr>
            <a:normAutofit fontScale="85000" lnSpcReduction="20000"/>
          </a:bodyPr>
          <a:lstStyle/>
          <a:p>
            <a:pPr algn="just"/>
            <a:r>
              <a:rPr lang="en-US" dirty="0"/>
              <a:t>Mr. Jones is an employee at XYZ Company. He wants to create an application for personal use for his finance </a:t>
            </a:r>
            <a:r>
              <a:rPr lang="en-US" dirty="0" smtClean="0"/>
              <a:t>management so that it can be use by his friends too. </a:t>
            </a:r>
            <a:r>
              <a:rPr lang="en-US" dirty="0"/>
              <a:t>His income comes from different sources such as salary, bonus, commission, and sale of scrap items. He spends on various items such as school fees, groceries, entertainment, and donations. He wants to keep track of his financial income and expenses </a:t>
            </a:r>
            <a:r>
              <a:rPr lang="en-US" dirty="0" smtClean="0"/>
              <a:t>such a </a:t>
            </a:r>
            <a:r>
              <a:rPr lang="en-US" dirty="0"/>
              <a:t>way that allows him to know his current balance every day. Additionally, he wants the system to display a summary of his income and expenses according to categories. The system must also allow updating transactions for only the last 7 days. He wants the system to generate reports such as listing all transactions, listing transactions within a date range, listing income by different categories, listing expenses by different categories, and showing a list of balances for each date. The system must store user information including first name, last name, date of birth, email address, password, and a secret PIN. The application software must enable login with either email and </a:t>
            </a:r>
            <a:r>
              <a:rPr lang="en-US" dirty="0" smtClean="0"/>
              <a:t>password. </a:t>
            </a:r>
            <a:r>
              <a:rPr lang="en-US" dirty="0"/>
              <a:t>Transactions must store the transaction date, description, category, amount (income/expense), remarks for notes, and an optional image (proof of bills</a:t>
            </a:r>
            <a:r>
              <a:rPr lang="en-US" dirty="0" smtClean="0"/>
              <a:t>). Mr</a:t>
            </a:r>
            <a:r>
              <a:rPr lang="en-US" dirty="0"/>
              <a:t>. Jones want system must have high performance.</a:t>
            </a:r>
          </a:p>
          <a:p>
            <a:pPr algn="just"/>
            <a:endParaRPr lang="en-US" dirty="0" smtClean="0"/>
          </a:p>
          <a:p>
            <a:pPr algn="just"/>
            <a:endParaRPr lang="en-US" dirty="0"/>
          </a:p>
        </p:txBody>
      </p:sp>
      <p:pic>
        <p:nvPicPr>
          <p:cNvPr id="1028" name="Picture 4" descr="https://encrypted-tbn0.gstatic.com/images?q=tbn:ANd9GcQL765abO8sJMvWfSaXiUb4htt2vrkJAoipUw&am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692" y="1825624"/>
            <a:ext cx="3021273" cy="380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09483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8788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71600"/>
            <a:ext cx="11628120" cy="3323987"/>
          </a:xfrm>
          <a:prstGeom prst="rect">
            <a:avLst/>
          </a:prstGeom>
          <a:noFill/>
        </p:spPr>
        <p:txBody>
          <a:bodyPr wrap="square" rtlCol="0">
            <a:spAutoFit/>
          </a:bodyPr>
          <a:lstStyle/>
          <a:p>
            <a:r>
              <a:rPr lang="en-US" dirty="0" smtClean="0"/>
              <a:t>For More about Project visit</a:t>
            </a:r>
          </a:p>
          <a:p>
            <a:endParaRPr lang="en-US" sz="3200" dirty="0" smtClean="0">
              <a:solidFill>
                <a:srgbClr val="0070C0"/>
              </a:solidFill>
            </a:endParaRPr>
          </a:p>
          <a:p>
            <a:r>
              <a:rPr lang="en-US" sz="3200" dirty="0">
                <a:solidFill>
                  <a:srgbClr val="0070C0"/>
                </a:solidFill>
                <a:hlinkClick r:id="rId2"/>
              </a:rPr>
              <a:t>https://</a:t>
            </a:r>
            <a:r>
              <a:rPr lang="en-US" sz="3200" dirty="0" smtClean="0">
                <a:solidFill>
                  <a:srgbClr val="0070C0"/>
                </a:solidFill>
                <a:hlinkClick r:id="rId2"/>
              </a:rPr>
              <a:t>github.com/kamal-grg/PersonalFinanceManagementAPI</a:t>
            </a:r>
            <a:endParaRPr lang="en-US" sz="3200" dirty="0" smtClean="0">
              <a:solidFill>
                <a:srgbClr val="0070C0"/>
              </a:solidFill>
            </a:endParaRPr>
          </a:p>
          <a:p>
            <a:endParaRPr lang="en-US" sz="3200" dirty="0">
              <a:solidFill>
                <a:srgbClr val="0070C0"/>
              </a:solidFill>
            </a:endParaRPr>
          </a:p>
          <a:p>
            <a:endParaRPr lang="en-US" sz="3200" dirty="0" smtClean="0">
              <a:solidFill>
                <a:srgbClr val="0070C0"/>
              </a:solidFill>
            </a:endParaRPr>
          </a:p>
          <a:p>
            <a:endParaRPr lang="en-US" sz="3200" dirty="0">
              <a:solidFill>
                <a:srgbClr val="0070C0"/>
              </a:solidFill>
            </a:endParaRPr>
          </a:p>
          <a:p>
            <a:r>
              <a:rPr lang="en-US" sz="3200" dirty="0" smtClean="0">
                <a:solidFill>
                  <a:srgbClr val="0070C0"/>
                </a:solidFill>
              </a:rPr>
              <a:t>Thank You</a:t>
            </a:r>
            <a:endParaRPr lang="en-US" sz="3200" dirty="0">
              <a:solidFill>
                <a:srgbClr val="0070C0"/>
              </a:solidFill>
            </a:endParaRPr>
          </a:p>
        </p:txBody>
      </p:sp>
    </p:spTree>
    <p:extLst>
      <p:ext uri="{BB962C8B-B14F-4D97-AF65-F5344CB8AC3E}">
        <p14:creationId xmlns:p14="http://schemas.microsoft.com/office/powerpoint/2010/main" val="169745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Statements (</a:t>
            </a:r>
            <a:r>
              <a:rPr lang="en-US" dirty="0"/>
              <a:t>Functional Requirements)</a:t>
            </a:r>
          </a:p>
        </p:txBody>
      </p:sp>
      <p:sp>
        <p:nvSpPr>
          <p:cNvPr id="3" name="Content Placeholder 2"/>
          <p:cNvSpPr>
            <a:spLocks noGrp="1"/>
          </p:cNvSpPr>
          <p:nvPr>
            <p:ph idx="1"/>
          </p:nvPr>
        </p:nvSpPr>
        <p:spPr>
          <a:xfrm>
            <a:off x="604434" y="1539433"/>
            <a:ext cx="6409824" cy="4560426"/>
          </a:xfrm>
        </p:spPr>
        <p:txBody>
          <a:bodyPr>
            <a:normAutofit fontScale="47500" lnSpcReduction="20000"/>
          </a:bodyPr>
          <a:lstStyle/>
          <a:p>
            <a:pPr marL="285750" indent="-285750">
              <a:buFont typeface="Wingdings" panose="05000000000000000000" pitchFamily="2" charset="2"/>
              <a:buChar char="ü"/>
            </a:pPr>
            <a:r>
              <a:rPr lang="en-US" sz="2500" dirty="0" smtClean="0"/>
              <a:t>Enable </a:t>
            </a:r>
            <a:r>
              <a:rPr lang="en-US" sz="2500" dirty="0"/>
              <a:t>Mr. Jones to track his financial income and expenses.</a:t>
            </a:r>
          </a:p>
          <a:p>
            <a:pPr marL="285750" indent="-285750">
              <a:buFont typeface="Wingdings" panose="05000000000000000000" pitchFamily="2" charset="2"/>
              <a:buChar char="ü"/>
            </a:pPr>
            <a:r>
              <a:rPr lang="en-US" sz="2500" dirty="0" smtClean="0"/>
              <a:t>Provide </a:t>
            </a:r>
            <a:r>
              <a:rPr lang="en-US" sz="2500" dirty="0"/>
              <a:t>a daily balance update.</a:t>
            </a:r>
          </a:p>
          <a:p>
            <a:pPr marL="285750" indent="-285750">
              <a:buFont typeface="Wingdings" panose="05000000000000000000" pitchFamily="2" charset="2"/>
              <a:buChar char="ü"/>
            </a:pPr>
            <a:r>
              <a:rPr lang="en-US" sz="2500" dirty="0" smtClean="0"/>
              <a:t>Display </a:t>
            </a:r>
            <a:r>
              <a:rPr lang="en-US" sz="2500" dirty="0"/>
              <a:t>summaries of income and expenses by categories.</a:t>
            </a:r>
          </a:p>
          <a:p>
            <a:pPr marL="285750" indent="-285750">
              <a:buFont typeface="Wingdings" panose="05000000000000000000" pitchFamily="2" charset="2"/>
              <a:buChar char="ü"/>
            </a:pPr>
            <a:r>
              <a:rPr lang="en-US" sz="2500" dirty="0" smtClean="0"/>
              <a:t>Allow </a:t>
            </a:r>
            <a:r>
              <a:rPr lang="en-US" sz="2500" dirty="0"/>
              <a:t>transaction updates for the last 7 days only.</a:t>
            </a:r>
          </a:p>
          <a:p>
            <a:pPr marL="285750" indent="-285750">
              <a:buFont typeface="Wingdings" panose="05000000000000000000" pitchFamily="2" charset="2"/>
              <a:buChar char="ü"/>
            </a:pPr>
            <a:r>
              <a:rPr lang="en-US" sz="2500" dirty="0" smtClean="0"/>
              <a:t>Generate </a:t>
            </a:r>
            <a:r>
              <a:rPr lang="en-US" sz="2500" dirty="0"/>
              <a:t>reports including all transactions, transactions within a date range, income by categories, expenses by categories, and date-wise balances.</a:t>
            </a:r>
          </a:p>
          <a:p>
            <a:pPr marL="285750" indent="-285750">
              <a:buFont typeface="Wingdings" panose="05000000000000000000" pitchFamily="2" charset="2"/>
              <a:buChar char="ü"/>
            </a:pPr>
            <a:r>
              <a:rPr lang="en-US" sz="2500" dirty="0" smtClean="0"/>
              <a:t>Store </a:t>
            </a:r>
            <a:r>
              <a:rPr lang="en-US" sz="2500" dirty="0"/>
              <a:t>user information securely.</a:t>
            </a:r>
          </a:p>
          <a:p>
            <a:pPr marL="285750" indent="-285750">
              <a:buFont typeface="Wingdings" panose="05000000000000000000" pitchFamily="2" charset="2"/>
              <a:buChar char="ü"/>
            </a:pPr>
            <a:r>
              <a:rPr lang="en-US" sz="2500" dirty="0" smtClean="0"/>
              <a:t>Allow </a:t>
            </a:r>
            <a:r>
              <a:rPr lang="en-US" sz="2500" dirty="0"/>
              <a:t>login with email/password or secret PIN.</a:t>
            </a:r>
          </a:p>
          <a:p>
            <a:pPr marL="285750" indent="-285750">
              <a:buFont typeface="Wingdings" panose="05000000000000000000" pitchFamily="2" charset="2"/>
              <a:buChar char="ü"/>
            </a:pPr>
            <a:r>
              <a:rPr lang="en-US" sz="2500" dirty="0" smtClean="0"/>
              <a:t>Store </a:t>
            </a:r>
            <a:r>
              <a:rPr lang="en-US" sz="2500" dirty="0"/>
              <a:t>transaction details: date, description, category, amount, remarks, and optional image proof of bills.</a:t>
            </a:r>
          </a:p>
          <a:p>
            <a:pPr marL="285750" indent="-285750">
              <a:buFont typeface="Wingdings" panose="05000000000000000000" pitchFamily="2" charset="2"/>
              <a:buChar char="ü"/>
            </a:pPr>
            <a:r>
              <a:rPr lang="en-US" sz="2500" dirty="0" smtClean="0"/>
              <a:t>System </a:t>
            </a:r>
            <a:r>
              <a:rPr lang="en-US" sz="2500" dirty="0"/>
              <a:t>must have high performance.</a:t>
            </a:r>
            <a:endParaRPr lang="en-US" sz="2500"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304" y="1539433"/>
            <a:ext cx="4789736" cy="420161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&gt;&gt;&gt;&gt;&gt;&gt;&gt;&gt;&gt;&gt;&gt;&gt;&gt;           ERD</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54" y="1502557"/>
            <a:ext cx="5645262" cy="4608875"/>
          </a:xfrm>
          <a:prstGeom prst="rect">
            <a:avLst/>
          </a:prstGeom>
        </p:spPr>
      </p:pic>
      <p:cxnSp>
        <p:nvCxnSpPr>
          <p:cNvPr id="8" name="Straight Connector 7"/>
          <p:cNvCxnSpPr/>
          <p:nvPr/>
        </p:nvCxnSpPr>
        <p:spPr>
          <a:xfrm>
            <a:off x="2372810" y="3692324"/>
            <a:ext cx="1111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71058" y="2708476"/>
            <a:ext cx="0" cy="8449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72810" y="3622328"/>
            <a:ext cx="69448"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3217762" y="3622328"/>
            <a:ext cx="45719" cy="369332"/>
          </a:xfrm>
          <a:prstGeom prst="rect">
            <a:avLst/>
          </a:prstGeom>
          <a:noFill/>
        </p:spPr>
        <p:txBody>
          <a:bodyPr wrap="square" rtlCol="0">
            <a:spAutoFit/>
          </a:bodyPr>
          <a:lstStyle/>
          <a:p>
            <a:r>
              <a:rPr lang="en-US" dirty="0" smtClean="0"/>
              <a:t>M</a:t>
            </a:r>
            <a:endParaRPr lang="en-US" dirty="0"/>
          </a:p>
        </p:txBody>
      </p:sp>
      <p:sp>
        <p:nvSpPr>
          <p:cNvPr id="13" name="TextBox 12"/>
          <p:cNvSpPr txBox="1"/>
          <p:nvPr/>
        </p:nvSpPr>
        <p:spPr>
          <a:xfrm>
            <a:off x="4271058" y="2615878"/>
            <a:ext cx="69448" cy="369332"/>
          </a:xfrm>
          <a:prstGeom prst="rect">
            <a:avLst/>
          </a:prstGeom>
          <a:noFill/>
        </p:spPr>
        <p:txBody>
          <a:bodyPr wrap="square" rtlCol="0">
            <a:spAutoFit/>
          </a:bodyPr>
          <a:lstStyle/>
          <a:p>
            <a:r>
              <a:rPr lang="en-US" dirty="0" smtClean="0"/>
              <a:t>1</a:t>
            </a:r>
            <a:endParaRPr lang="en-US" dirty="0"/>
          </a:p>
        </p:txBody>
      </p:sp>
      <p:sp>
        <p:nvSpPr>
          <p:cNvPr id="14" name="TextBox 13"/>
          <p:cNvSpPr txBox="1"/>
          <p:nvPr/>
        </p:nvSpPr>
        <p:spPr>
          <a:xfrm>
            <a:off x="4271058" y="3188826"/>
            <a:ext cx="45719" cy="369332"/>
          </a:xfrm>
          <a:prstGeom prst="rect">
            <a:avLst/>
          </a:prstGeom>
          <a:noFill/>
        </p:spPr>
        <p:txBody>
          <a:bodyPr wrap="square" rtlCol="0">
            <a:spAutoFit/>
          </a:bodyPr>
          <a:lstStyle/>
          <a:p>
            <a:r>
              <a:rPr lang="en-US" dirty="0" smtClean="0"/>
              <a:t>1</a:t>
            </a:r>
            <a:endParaRPr lang="en-US" dirty="0"/>
          </a:p>
        </p:txBody>
      </p: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720" y="1372531"/>
            <a:ext cx="5044877" cy="5212532"/>
          </a:xfrm>
          <a:prstGeom prst="rect">
            <a:avLst/>
          </a:prstGeom>
        </p:spPr>
      </p:pic>
      <p:sp>
        <p:nvSpPr>
          <p:cNvPr id="18" name="Rectangle 17"/>
          <p:cNvSpPr/>
          <p:nvPr/>
        </p:nvSpPr>
        <p:spPr>
          <a:xfrm>
            <a:off x="10035252" y="3089912"/>
            <a:ext cx="1574157" cy="1695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44" y="0"/>
            <a:ext cx="11874663" cy="1208868"/>
          </a:xfrm>
        </p:spPr>
        <p:txBody>
          <a:bodyPr/>
          <a:lstStyle/>
          <a:p>
            <a:r>
              <a:rPr lang="en-US" dirty="0" smtClean="0"/>
              <a:t>Use Case Diagram for Personal Finance Management System</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499" y="1383135"/>
            <a:ext cx="7064352" cy="5364945"/>
          </a:xfrm>
          <a:prstGeom prst="rect">
            <a:avLst/>
          </a:prstGeom>
        </p:spPr>
      </p:pic>
      <p:cxnSp>
        <p:nvCxnSpPr>
          <p:cNvPr id="8" name="Straight Connector 7"/>
          <p:cNvCxnSpPr/>
          <p:nvPr/>
        </p:nvCxnSpPr>
        <p:spPr>
          <a:xfrm flipV="1">
            <a:off x="3657600" y="2916820"/>
            <a:ext cx="1863524" cy="55558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657600" y="3472405"/>
            <a:ext cx="186352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686537" y="3478193"/>
            <a:ext cx="1549079" cy="68290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657600" y="3466619"/>
            <a:ext cx="1578016" cy="153947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674962" y="3460833"/>
            <a:ext cx="1549079" cy="254642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279717" y="2268638"/>
            <a:ext cx="1787837" cy="142368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450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Architectural Design For PFMS</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5" y="1434763"/>
            <a:ext cx="9596901" cy="5198827"/>
          </a:xfrm>
          <a:prstGeom prst="rect">
            <a:avLst/>
          </a:prstGeom>
        </p:spPr>
      </p:pic>
    </p:spTree>
    <p:extLst>
      <p:ext uri="{BB962C8B-B14F-4D97-AF65-F5344CB8AC3E}">
        <p14:creationId xmlns:p14="http://schemas.microsoft.com/office/powerpoint/2010/main" val="2124885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1170921" cy="1208868"/>
          </a:xfrm>
        </p:spPr>
        <p:txBody>
          <a:bodyPr/>
          <a:lstStyle/>
          <a:p>
            <a:r>
              <a:rPr lang="en-US" dirty="0" smtClean="0"/>
              <a:t>REST API REQUIREMENT FORM PROBLEM STATEMENTS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668602"/>
            <a:ext cx="11725316" cy="4564558"/>
          </a:xfrm>
          <a:prstGeom prst="rect">
            <a:avLst/>
          </a:prstGeom>
        </p:spPr>
      </p:pic>
    </p:spTree>
    <p:extLst>
      <p:ext uri="{BB962C8B-B14F-4D97-AF65-F5344CB8AC3E}">
        <p14:creationId xmlns:p14="http://schemas.microsoft.com/office/powerpoint/2010/main" val="164887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1170921" cy="1208868"/>
          </a:xfrm>
        </p:spPr>
        <p:txBody>
          <a:bodyPr/>
          <a:lstStyle/>
          <a:p>
            <a:r>
              <a:rPr lang="en-US" dirty="0" smtClean="0"/>
              <a:t>REST API REQUIREMENT FORM PROBLEM STATEMENTS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794338"/>
            <a:ext cx="11811000" cy="4255942"/>
          </a:xfrm>
          <a:prstGeom prst="rect">
            <a:avLst/>
          </a:prstGeom>
        </p:spPr>
      </p:pic>
    </p:spTree>
    <p:extLst>
      <p:ext uri="{BB962C8B-B14F-4D97-AF65-F5344CB8AC3E}">
        <p14:creationId xmlns:p14="http://schemas.microsoft.com/office/powerpoint/2010/main" val="308878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Model/DTO/Controller </a:t>
            </a:r>
            <a:r>
              <a:rPr lang="en-US" dirty="0" err="1" smtClean="0"/>
              <a:t>Structurer</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01" y="1325631"/>
            <a:ext cx="4823878" cy="5532369"/>
          </a:xfrm>
          <a:prstGeom prst="rect">
            <a:avLst/>
          </a:prstGeom>
        </p:spPr>
      </p:pic>
    </p:spTree>
    <p:extLst>
      <p:ext uri="{BB962C8B-B14F-4D97-AF65-F5344CB8AC3E}">
        <p14:creationId xmlns:p14="http://schemas.microsoft.com/office/powerpoint/2010/main" val="158408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schemas.microsoft.com/office/2006/metadata/properties"/>
    <ds:schemaRef ds:uri="4873beb7-5857-4685-be1f-d57550cc96cc"/>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90</TotalTime>
  <Words>440</Words>
  <Application>Microsoft Office PowerPoint</Application>
  <PresentationFormat>Widescreen</PresentationFormat>
  <Paragraphs>37</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Segoe UI</vt:lpstr>
      <vt:lpstr>Segoe UI Light</vt:lpstr>
      <vt:lpstr>Wingdings</vt:lpstr>
      <vt:lpstr>WelcomeDoc</vt:lpstr>
      <vt:lpstr>Personal Finanace Management System (PFMS)</vt:lpstr>
      <vt:lpstr>Problem Description</vt:lpstr>
      <vt:lpstr>Problem Statements (Functional Requirements)</vt:lpstr>
      <vt:lpstr>UML             &gt;&gt;&gt;&gt;&gt;&gt;&gt;&gt;&gt;&gt;&gt;&gt;&gt;           ERD</vt:lpstr>
      <vt:lpstr>Use Case Diagram for Personal Finance Management System</vt:lpstr>
      <vt:lpstr>High Level Architectural Design For PFMS</vt:lpstr>
      <vt:lpstr>REST API REQUIREMENT FORM PROBLEM STATEMENTS</vt:lpstr>
      <vt:lpstr>REST API REQUIREMENT FORM PROBLEM STATEMENTS</vt:lpstr>
      <vt:lpstr>Model/DTO/Controller Structurer</vt:lpstr>
      <vt:lpstr>Personal Finanace Management System in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Finanace Management System (PFMS)</dc:title>
  <dc:creator>Microsoft account</dc:creator>
  <cp:keywords/>
  <cp:lastModifiedBy>Microsoft account</cp:lastModifiedBy>
  <cp:revision>10</cp:revision>
  <dcterms:created xsi:type="dcterms:W3CDTF">2024-04-25T16:56:38Z</dcterms:created>
  <dcterms:modified xsi:type="dcterms:W3CDTF">2024-04-25T18:49:21Z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