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412750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11: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Voice </a:t>
            </a:r>
            <a:r>
              <a:rPr sz="1900" i="1" spc="-10" dirty="0">
                <a:latin typeface="Arial"/>
                <a:cs typeface="Arial"/>
              </a:rPr>
              <a:t>over </a:t>
            </a:r>
            <a:r>
              <a:rPr sz="1900" i="1" spc="-5" dirty="0">
                <a:latin typeface="Arial"/>
                <a:cs typeface="Arial"/>
              </a:rPr>
              <a:t>IP </a:t>
            </a:r>
            <a:r>
              <a:rPr sz="1900" i="1" spc="-10" dirty="0">
                <a:latin typeface="Arial"/>
                <a:cs typeface="Arial"/>
              </a:rPr>
              <a:t>and </a:t>
            </a:r>
            <a:r>
              <a:rPr sz="1900" i="1" spc="-5" dirty="0">
                <a:latin typeface="Arial"/>
                <a:cs typeface="Arial"/>
              </a:rPr>
              <a:t>Video</a:t>
            </a:r>
            <a:r>
              <a:rPr sz="1900" i="1" spc="9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Conferencing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769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VoIP Gateways &amp;</a:t>
            </a:r>
            <a:r>
              <a:rPr spc="-50" dirty="0"/>
              <a:t> </a:t>
            </a:r>
            <a:r>
              <a:rPr dirty="0"/>
              <a:t>Gatekeepers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9561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Gateway equipment performs the task of allowing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non-IP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 to talk to IP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10033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Gatekeepers manage the calls within a particular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zone.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1642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87074"/>
            <a:ext cx="2710180" cy="43853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409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Latency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5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Jitter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0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Bandwidth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0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Packet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loss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5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Reliability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5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Scalability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0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5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Features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0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Interoperability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15"/>
              </a:spcBef>
              <a:buChar char="•"/>
              <a:tabLst>
                <a:tab pos="290195" algn="l"/>
                <a:tab pos="2908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Switch over</a:t>
            </a:r>
            <a:r>
              <a:rPr sz="2600" spc="-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984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Latency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166609" cy="397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2067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time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taken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a packet to arrive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at its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destination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is affected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Packet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switching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overhead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amount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traffic on the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Latency may result in voice synchronisation  problems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Gaps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transmission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237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Jitter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968" y="1581653"/>
            <a:ext cx="8333105" cy="387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14033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delay experienced in receiving a packet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when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expected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arrive 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certain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822960" marR="240665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you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send a sequence of packets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from point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to  point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B, each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packets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need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slightly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time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reach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destination.</a:t>
            </a:r>
            <a:endParaRPr sz="2600">
              <a:latin typeface="Arial"/>
              <a:cs typeface="Arial"/>
            </a:endParaRPr>
          </a:p>
          <a:p>
            <a:pPr marL="822960" marR="5080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varying transit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times 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issue if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 downloading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web page, but they matter 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wish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transmit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stream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real-time data, such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as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voice, video,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637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Bandwidth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7374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2161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Bandwidth is shared between voice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  data on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6330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Certain bandwidth may have to be allocated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voice communication on a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What happens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 VoIP calls are occurring  at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same time?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071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Packet</a:t>
            </a:r>
            <a:r>
              <a:rPr spc="-90" dirty="0"/>
              <a:t> </a:t>
            </a:r>
            <a:r>
              <a:rPr spc="-5" dirty="0"/>
              <a:t>Loss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495700"/>
            <a:ext cx="8032750" cy="3976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 loss in unavoidable</a:t>
            </a:r>
            <a:endParaRPr sz="2800">
              <a:latin typeface="Arial"/>
              <a:cs typeface="Arial"/>
            </a:endParaRPr>
          </a:p>
          <a:p>
            <a:pPr marL="290195" marR="7150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Voice transmission can only tolerate minimal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loss.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It should not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distort the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audio.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 loss on VoIP is similar 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call on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cell/mobile phone begins to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“break-up”.</a:t>
            </a:r>
            <a:endParaRPr sz="2800">
              <a:latin typeface="Arial"/>
              <a:cs typeface="Arial"/>
            </a:endParaRPr>
          </a:p>
          <a:p>
            <a:pPr marL="290195" marR="39687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results in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receiver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missing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parts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the  conversation.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419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Reliability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01025" cy="3018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85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reliability of the network has an impact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telephony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service.</a:t>
            </a:r>
            <a:endParaRPr sz="2800">
              <a:latin typeface="Arial"/>
              <a:cs typeface="Arial"/>
            </a:endParaRPr>
          </a:p>
          <a:p>
            <a:pPr marL="823594" marR="454025" indent="-353695">
              <a:lnSpc>
                <a:spcPct val="100000"/>
              </a:lnSpc>
              <a:spcBef>
                <a:spcPts val="1165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In the analogue telephone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industry,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reliability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99.999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percent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uptime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required.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spcBef>
                <a:spcPts val="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 reliable network connection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sufficient  bandwidth.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54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</a:t>
            </a:r>
            <a:r>
              <a:rPr spc="5" dirty="0"/>
              <a:t>l</a:t>
            </a:r>
            <a:r>
              <a:rPr spc="-5" dirty="0"/>
              <a:t>abil</a:t>
            </a:r>
            <a:r>
              <a:rPr spc="10" dirty="0"/>
              <a:t>i</a:t>
            </a:r>
            <a:r>
              <a:rPr dirty="0"/>
              <a:t>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17753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5847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Ability to add more telephony equipment as the  company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grows.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bandwidth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issues may have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effect on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scalability.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network deal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extra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045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446645" cy="339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VoIP typically uses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is, therefore, vulnerable to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same type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risks as other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traffic: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Hacking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Denial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Eavesdropping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233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81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424815" algn="l"/>
                <a:tab pos="425450" algn="l"/>
              </a:tabLst>
            </a:pPr>
            <a:r>
              <a:rPr spc="-5" dirty="0"/>
              <a:t>In order to compete </a:t>
            </a:r>
            <a:r>
              <a:rPr spc="-10" dirty="0"/>
              <a:t>with </a:t>
            </a:r>
            <a:r>
              <a:rPr spc="-5" dirty="0"/>
              <a:t>traditional telephony, VoIP  telephony needs to match and, in </a:t>
            </a:r>
            <a:r>
              <a:rPr dirty="0"/>
              <a:t>the </a:t>
            </a:r>
            <a:r>
              <a:rPr spc="-5" dirty="0"/>
              <a:t>long run,  exceed the features provided by the</a:t>
            </a:r>
            <a:r>
              <a:rPr spc="50" dirty="0"/>
              <a:t> </a:t>
            </a:r>
            <a:r>
              <a:rPr spc="-10" dirty="0"/>
              <a:t>PSTN.</a:t>
            </a:r>
          </a:p>
          <a:p>
            <a:pPr marL="958215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958215" algn="l"/>
                <a:tab pos="95885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Call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waiting</a:t>
            </a:r>
            <a:endParaRPr sz="2600">
              <a:latin typeface="Arial"/>
              <a:cs typeface="Arial"/>
            </a:endParaRPr>
          </a:p>
          <a:p>
            <a:pPr marL="958215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958215" algn="l"/>
                <a:tab pos="9588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Conference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2600">
              <a:latin typeface="Arial"/>
              <a:cs typeface="Arial"/>
            </a:endParaRPr>
          </a:p>
          <a:p>
            <a:pPr marL="134620" lvl="1">
              <a:lnSpc>
                <a:spcPct val="100000"/>
              </a:lnSpc>
              <a:spcBef>
                <a:spcPts val="25"/>
              </a:spcBef>
              <a:buClr>
                <a:srgbClr val="7F7F7F"/>
              </a:buClr>
              <a:buFont typeface="Arial"/>
              <a:buChar char="–"/>
            </a:pPr>
            <a:endParaRPr sz="2350">
              <a:latin typeface="Times New Roman"/>
              <a:cs typeface="Times New Roman"/>
            </a:endParaRPr>
          </a:p>
          <a:p>
            <a:pPr marL="424815" indent="-278130">
              <a:lnSpc>
                <a:spcPct val="100000"/>
              </a:lnSpc>
              <a:buChar char="•"/>
              <a:tabLst>
                <a:tab pos="424815" algn="l"/>
                <a:tab pos="425450" algn="l"/>
              </a:tabLst>
            </a:pPr>
            <a:r>
              <a:rPr spc="-5" dirty="0"/>
              <a:t>Already has extra</a:t>
            </a:r>
            <a:r>
              <a:rPr spc="10" dirty="0"/>
              <a:t> </a:t>
            </a:r>
            <a:r>
              <a:rPr dirty="0"/>
              <a:t>features:</a:t>
            </a:r>
          </a:p>
          <a:p>
            <a:pPr marL="958215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958215" algn="l"/>
                <a:tab pos="9588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Video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2600">
              <a:latin typeface="Arial"/>
              <a:cs typeface="Arial"/>
            </a:endParaRPr>
          </a:p>
          <a:p>
            <a:pPr marL="958215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958215" algn="l"/>
                <a:tab pos="9588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Free! (in some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instances)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17145" marR="87312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11 – Lecture </a:t>
            </a:r>
            <a:r>
              <a:rPr sz="1900" i="1" spc="-10" dirty="0">
                <a:latin typeface="Arial"/>
                <a:cs typeface="Arial"/>
              </a:rPr>
              <a:t>1:  </a:t>
            </a:r>
            <a:r>
              <a:rPr sz="1900" i="1" spc="-5" dirty="0">
                <a:latin typeface="Arial"/>
                <a:cs typeface="Arial"/>
              </a:rPr>
              <a:t>Voice </a:t>
            </a:r>
            <a:r>
              <a:rPr sz="1900" i="1" spc="-10" dirty="0">
                <a:latin typeface="Arial"/>
                <a:cs typeface="Arial"/>
              </a:rPr>
              <a:t>over </a:t>
            </a:r>
            <a:r>
              <a:rPr sz="1900" i="1" spc="-5" dirty="0">
                <a:latin typeface="Arial"/>
                <a:cs typeface="Arial"/>
              </a:rPr>
              <a:t>IP (VoIP)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695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Interoperability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15959" cy="397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4351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IP telephony equipment manufactured by different  vendors must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able 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talk to each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Without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standardised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quality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mechanisms, businesses would need to buy all the  equipment and the QoS server from the same  manufacturer.</a:t>
            </a:r>
            <a:endParaRPr sz="2800">
              <a:latin typeface="Arial"/>
              <a:cs typeface="Arial"/>
            </a:endParaRPr>
          </a:p>
          <a:p>
            <a:pPr marL="290195" marR="104139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VoIP seems to be divided among multiple vendors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reluctance to establish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interoperability.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623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Switch Over</a:t>
            </a:r>
            <a:r>
              <a:rPr spc="-90" dirty="0"/>
              <a:t> </a:t>
            </a:r>
            <a:r>
              <a:rPr spc="-5" dirty="0"/>
              <a:t>Costs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42481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424815" algn="l"/>
                <a:tab pos="425450" algn="l"/>
              </a:tabLst>
            </a:pPr>
            <a:r>
              <a:rPr spc="-5" dirty="0"/>
              <a:t>Switching </a:t>
            </a:r>
            <a:r>
              <a:rPr dirty="0"/>
              <a:t>from </a:t>
            </a:r>
            <a:r>
              <a:rPr spc="-5" dirty="0"/>
              <a:t>a more traditional telephone system  to VoIP may involve</a:t>
            </a:r>
            <a:r>
              <a:rPr spc="5" dirty="0"/>
              <a:t> </a:t>
            </a:r>
            <a:r>
              <a:rPr dirty="0"/>
              <a:t>costs.</a:t>
            </a:r>
          </a:p>
          <a:p>
            <a:pPr marL="958215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958215" algn="l"/>
                <a:tab pos="9588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600">
              <a:latin typeface="Arial"/>
              <a:cs typeface="Arial"/>
            </a:endParaRPr>
          </a:p>
          <a:p>
            <a:pPr marL="958215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958215" algn="l"/>
                <a:tab pos="9588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Extra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bandwidth</a:t>
            </a:r>
            <a:endParaRPr sz="2600">
              <a:latin typeface="Arial"/>
              <a:cs typeface="Arial"/>
            </a:endParaRPr>
          </a:p>
          <a:p>
            <a:pPr marL="134620" lvl="1">
              <a:lnSpc>
                <a:spcPct val="100000"/>
              </a:lnSpc>
              <a:buClr>
                <a:srgbClr val="7F7F7F"/>
              </a:buClr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424815" indent="-278130">
              <a:lnSpc>
                <a:spcPct val="100000"/>
              </a:lnSpc>
              <a:spcBef>
                <a:spcPts val="1700"/>
              </a:spcBef>
              <a:buChar char="•"/>
              <a:tabLst>
                <a:tab pos="424815" algn="l"/>
                <a:tab pos="425450" algn="l"/>
              </a:tabLst>
            </a:pPr>
            <a:r>
              <a:rPr spc="-5" dirty="0"/>
              <a:t>Savings are likely on </a:t>
            </a:r>
            <a:r>
              <a:rPr dirty="0"/>
              <a:t>cost </a:t>
            </a:r>
            <a:r>
              <a:rPr spc="-5" dirty="0"/>
              <a:t>of calls.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40373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 of</a:t>
            </a:r>
            <a:r>
              <a:rPr spc="-55" dirty="0"/>
              <a:t> </a:t>
            </a:r>
            <a:r>
              <a:rPr spc="-5" dirty="0"/>
              <a:t>VoIP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06457"/>
            <a:ext cx="8080375" cy="45573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Issues have been resolved to an acceptable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Usually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reduces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costs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Utilises “spare”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separation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voice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“Extras”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free of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charge: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Conference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calling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Call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forwarding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Automatic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redial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Caller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961129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11 – Lecture</a:t>
            </a:r>
            <a:r>
              <a:rPr sz="1900" i="1" spc="5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2: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VoIP </a:t>
            </a:r>
            <a:r>
              <a:rPr sz="1900" i="1" spc="-10" dirty="0">
                <a:latin typeface="Arial"/>
                <a:cs typeface="Arial"/>
              </a:rPr>
              <a:t>Systems </a:t>
            </a:r>
            <a:r>
              <a:rPr sz="1900" i="1" spc="-5" dirty="0">
                <a:latin typeface="Arial"/>
                <a:cs typeface="Arial"/>
              </a:rPr>
              <a:t>&amp; Video</a:t>
            </a:r>
            <a:r>
              <a:rPr sz="1900" i="1" spc="5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Conferencing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171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 Needed </a:t>
            </a:r>
            <a:r>
              <a:rPr dirty="0"/>
              <a:t>to Set Up</a:t>
            </a:r>
            <a:r>
              <a:rPr spc="-40" dirty="0"/>
              <a:t> </a:t>
            </a:r>
            <a:r>
              <a:rPr dirty="0"/>
              <a:t>VoIP?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6972300" cy="29108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existing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broadband Internet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VoIP-compatible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phone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VoIP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provider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F7F7F"/>
              </a:buClr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Alternatively, use a software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solution.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5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E.g.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Skype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8016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Broadband Internet</a:t>
            </a:r>
            <a:r>
              <a:rPr spc="-35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314055" cy="3354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Essential for telephone-quality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audio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Good connection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speed</a:t>
            </a:r>
            <a:endParaRPr sz="2800">
              <a:latin typeface="Arial"/>
              <a:cs typeface="Arial"/>
            </a:endParaRPr>
          </a:p>
          <a:p>
            <a:pPr marL="290195" marR="1054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you expect to make a lot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calls,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make sure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your plan has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suitable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usage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limit.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Check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your ISP –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also offer a VoIP  service and it may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possible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save 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both bills  by bundling.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5993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VoIP </a:t>
            </a:r>
            <a:r>
              <a:rPr spc="-5" dirty="0"/>
              <a:t>Compatible</a:t>
            </a:r>
            <a:r>
              <a:rPr spc="-70" dirty="0"/>
              <a:t> </a:t>
            </a:r>
            <a:r>
              <a:rPr dirty="0"/>
              <a:t>Phone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361680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2860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Telephone handsets specifically designed 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work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over VoIP can be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purchased.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Plug directly into your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endParaRPr sz="2800">
              <a:latin typeface="Arial"/>
              <a:cs typeface="Arial"/>
            </a:endParaRPr>
          </a:p>
          <a:p>
            <a:pPr marL="290195" marR="94297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ATA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adapter can be purchased, which allows  plugging of existing telephone into Internet  connection.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Both require a router or network hub - can be wired  or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newer routers incorporate VoIP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adapters.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477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VoIP</a:t>
            </a:r>
            <a:r>
              <a:rPr spc="-80" dirty="0"/>
              <a:t> </a:t>
            </a:r>
            <a:r>
              <a:rPr dirty="0"/>
              <a:t>Provider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8159750" cy="3554729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Choose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provider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plan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suits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your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needs: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Price</a:t>
            </a:r>
            <a:endParaRPr sz="2600">
              <a:latin typeface="Arial"/>
              <a:cs typeface="Arial"/>
            </a:endParaRPr>
          </a:p>
          <a:p>
            <a:pPr marL="823594" marR="764540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Additional features,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e.g. multiple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numbers for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incoming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2600">
              <a:latin typeface="Arial"/>
              <a:cs typeface="Arial"/>
            </a:endParaRPr>
          </a:p>
          <a:p>
            <a:pPr marL="290195" marR="93662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many providers available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  countries.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 in some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countries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601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</a:t>
            </a:r>
            <a:r>
              <a:rPr spc="-75" dirty="0"/>
              <a:t> </a:t>
            </a:r>
            <a:r>
              <a:rPr dirty="0"/>
              <a:t>VoIP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242934" cy="3976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Your computer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used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a VoIP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phone.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Needs 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VoIP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package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the most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popular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of which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Skype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you to conduct VoIP calls through a  microphone and headphones/speakers or a cheap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USB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phone</a:t>
            </a:r>
            <a:endParaRPr sz="2800">
              <a:latin typeface="Arial"/>
              <a:cs typeface="Arial"/>
            </a:endParaRPr>
          </a:p>
          <a:p>
            <a:pPr marL="290195" marR="3898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Calling other VoIP software users is usually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free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calls to other phones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low VoIP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rates.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3727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VoIP</a:t>
            </a:r>
            <a:r>
              <a:rPr spc="-55" dirty="0"/>
              <a:t> </a:t>
            </a:r>
            <a:r>
              <a:rPr dirty="0"/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35144"/>
            <a:ext cx="7668895" cy="4635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both open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proprietary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Open protocols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public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domain.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Proprietary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relate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one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vendor.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Common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protocols in VoIP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H.323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Real-time Transport Protocol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(RTP)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Session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Initiation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(SIP)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Skype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protocol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 a proprietary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Often, combinations of protocols are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9451" y="82671"/>
            <a:ext cx="3077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497570" cy="202818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IP</a:t>
            </a:r>
            <a:r>
              <a:rPr sz="28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(VoIP)</a:t>
            </a:r>
            <a:endParaRPr sz="2800">
              <a:latin typeface="Arial"/>
              <a:cs typeface="Arial"/>
            </a:endParaRPr>
          </a:p>
          <a:p>
            <a:pPr marL="448309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Installing and configuring voice networks and video  conferencing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33877"/>
            <a:ext cx="1517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H.323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488" y="1148024"/>
            <a:ext cx="8376920" cy="468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multimedia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conferencing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protocol, which includes  voice, video, and data conferencing, for use over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packet-switched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89560" marR="6019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framework of how other protocols fit together,  including:</a:t>
            </a:r>
            <a:endParaRPr sz="2800">
              <a:latin typeface="Arial"/>
              <a:cs typeface="Arial"/>
            </a:endParaRPr>
          </a:p>
          <a:p>
            <a:pPr marL="822960" marR="83185" lvl="1" indent="-353695">
              <a:lnSpc>
                <a:spcPct val="100000"/>
              </a:lnSpc>
              <a:spcBef>
                <a:spcPts val="15"/>
              </a:spcBef>
              <a:buChar char="–"/>
              <a:tabLst>
                <a:tab pos="822960" algn="l"/>
                <a:tab pos="823594" algn="l"/>
              </a:tabLst>
            </a:pP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H.245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- the protocol used to control establishment  and closure of media channels within the context of a  call.</a:t>
            </a:r>
            <a:endParaRPr sz="25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600"/>
              </a:spcBef>
              <a:buChar char="–"/>
              <a:tabLst>
                <a:tab pos="822960" algn="l"/>
                <a:tab pos="823594" algn="l"/>
              </a:tabLst>
            </a:pP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RTP/RTCP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- to transmit audio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over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IP</a:t>
            </a:r>
            <a:r>
              <a:rPr sz="25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networks.</a:t>
            </a:r>
            <a:endParaRPr sz="2500">
              <a:latin typeface="Arial"/>
              <a:cs typeface="Arial"/>
            </a:endParaRPr>
          </a:p>
          <a:p>
            <a:pPr marL="822960" marR="383540" lvl="1" indent="-353695">
              <a:lnSpc>
                <a:spcPct val="100000"/>
              </a:lnSpc>
              <a:spcBef>
                <a:spcPts val="600"/>
              </a:spcBef>
              <a:buChar char="–"/>
              <a:tabLst>
                <a:tab pos="822960" algn="l"/>
                <a:tab pos="823594" algn="l"/>
              </a:tabLst>
            </a:pP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X.691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- the Packed Encoding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Rules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(PER) used to  encode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messages </a:t>
            </a:r>
            <a:r>
              <a:rPr sz="25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transmission on the</a:t>
            </a:r>
            <a:r>
              <a:rPr sz="25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7361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Real-Time Transport</a:t>
            </a:r>
            <a:r>
              <a:rPr spc="-75" dirty="0"/>
              <a:t> </a:t>
            </a:r>
            <a:r>
              <a:rPr dirty="0"/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95335" cy="4335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6131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standardised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format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delivering audio  and video over IP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Standard defines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pair of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protocols: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RTP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for transfer of multimedia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 marL="823594" marR="151892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RTCP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used to periodically send</a:t>
            </a:r>
            <a:r>
              <a:rPr sz="2600" spc="-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control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information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QoS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parameters.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jitter compensation and detection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out of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sequence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Supports 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transfer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multiple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destinations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460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Session Initiation</a:t>
            </a:r>
            <a:r>
              <a:rPr spc="-90" dirty="0"/>
              <a:t> </a:t>
            </a:r>
            <a:r>
              <a:rPr dirty="0"/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10025"/>
            <a:ext cx="838073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14046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Very flexible, lightweight protocol for making  multimedia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SIP is an end-to-end,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client-server,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extensible,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text-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protocol.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design is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upon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HTTP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SMTP.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SIP runs on any transport protocol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(TCP,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UDP).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user location and session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Does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provide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itself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3787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Skype</a:t>
            </a:r>
            <a:r>
              <a:rPr spc="-70" dirty="0"/>
              <a:t> </a:t>
            </a:r>
            <a:r>
              <a:rPr dirty="0"/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303259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Skype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proprietary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 telephony network  based on peer-to-peer architecture, whereas many  VoIP solutions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client-server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protocol's specs are not publicly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available.</a:t>
            </a:r>
            <a:endParaRPr sz="2800">
              <a:latin typeface="Arial"/>
              <a:cs typeface="Arial"/>
            </a:endParaRPr>
          </a:p>
          <a:p>
            <a:pPr marL="290195" marR="15176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Skype network is not interoperable with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most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VoIP networks without proper licensing from  Skype.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Signaling and voice 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encrypted.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Skype can be used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video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calls.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4938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Video</a:t>
            </a:r>
            <a:r>
              <a:rPr spc="-50" dirty="0"/>
              <a:t> </a:t>
            </a:r>
            <a:r>
              <a:rPr spc="-5" dirty="0"/>
              <a:t>Conferencing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75650" cy="403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38620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Two or more participants at different sites  using computer networks to transmit audio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video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290195" marR="16510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participant has a video camera, microphone,  and speakers mounted on a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Voices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carried 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network and delivered  to the other participant's speakers; whatever  images appear in front of the video camera, appear  in a window on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participant's</a:t>
            </a:r>
            <a:r>
              <a:rPr sz="2800" spc="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monitor.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046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Video </a:t>
            </a:r>
            <a:r>
              <a:rPr spc="-5" dirty="0"/>
              <a:t>Conferencing</a:t>
            </a:r>
            <a:r>
              <a:rPr spc="-50" dirty="0"/>
              <a:t> </a:t>
            </a:r>
            <a:r>
              <a:rPr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2545"/>
            <a:ext cx="8257540" cy="3525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Less expensive than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travelling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Easy access to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experts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Direct access to training, mentoring,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 personal than a telephone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call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communication on all levels, including body  language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Saves time and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money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195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2545"/>
            <a:ext cx="370522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Codec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Video input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Video output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Audio input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Audio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r>
              <a:rPr sz="28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transfer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69602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Videoconferencing</a:t>
            </a:r>
            <a:r>
              <a:rPr spc="-60" dirty="0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92423"/>
            <a:ext cx="8298815" cy="445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Web camera videoconferencing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systems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 personal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VoIP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Lowest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direct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Quality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service can range from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low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very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high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Dedicated videoconferencing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systems: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Mid range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Utilise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multipoint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control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units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Quality of service can vary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moderate to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high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803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Multipoint </a:t>
            </a:r>
            <a:r>
              <a:rPr spc="-5" dirty="0"/>
              <a:t>Control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79825"/>
            <a:ext cx="8322309" cy="377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58381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device commonly used to bridge  videoconferencing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endpoint on 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the capability  for 3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or more terminals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gateways to participate  in a multipoint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conference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Consists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mandatory Multipoint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Controller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(MC)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Optional Multipoint Processors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(MPs)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17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Telepresence</a:t>
            </a:r>
            <a:r>
              <a:rPr spc="-50" dirty="0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2545"/>
            <a:ext cx="8138159" cy="3354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Highest capabilities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Highest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cost</a:t>
            </a:r>
            <a:endParaRPr sz="2800">
              <a:latin typeface="Arial"/>
              <a:cs typeface="Arial"/>
            </a:endParaRPr>
          </a:p>
          <a:p>
            <a:pPr marL="290195" marR="4445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involve especially built teleconference rooms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very high levels of audio and video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fidelity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When the proper type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capacity transmission  lines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provided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facilities, the quality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service reaches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state-of-the-art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levels.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9451" y="82671"/>
            <a:ext cx="3077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042275" cy="25406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9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Describe the components of a VoIP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configure a VoIP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system</a:t>
            </a:r>
            <a:endParaRPr sz="2800">
              <a:latin typeface="Arial"/>
              <a:cs typeface="Arial"/>
            </a:endParaRPr>
          </a:p>
          <a:p>
            <a:pPr marL="448309" marR="130746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web-based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video  conferencing solution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347" y="82671"/>
            <a:ext cx="3147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110" y="1581653"/>
            <a:ext cx="800671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63754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  <a:tab pos="62337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m,</a:t>
            </a:r>
            <a:r>
              <a:rPr sz="2800" spc="1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A.S.</a:t>
            </a:r>
            <a:r>
              <a:rPr sz="28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&amp;</a:t>
            </a:r>
            <a:r>
              <a:rPr sz="28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ll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D.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(2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). 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Computer Networks,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 Pearson  Education.</a:t>
            </a:r>
            <a:endParaRPr sz="2800">
              <a:latin typeface="Arial"/>
              <a:cs typeface="Arial"/>
            </a:endParaRPr>
          </a:p>
          <a:p>
            <a:pPr marL="302895" marR="177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Austerberry, D. (2004).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The Technology of Video  and Audio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Streaming,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 Focal</a:t>
            </a:r>
            <a:r>
              <a:rPr sz="2800" spc="-2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Press.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601" y="82671"/>
            <a:ext cx="3147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Voice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and Video Conferencing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11 -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11.41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28702" y="1551657"/>
            <a:ext cx="8234298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4360" marR="5080" indent="-1852295">
              <a:lnSpc>
                <a:spcPct val="100000"/>
              </a:lnSpc>
              <a:spcBef>
                <a:spcPts val="100"/>
              </a:spcBef>
            </a:pPr>
            <a:r>
              <a:rPr dirty="0"/>
              <a:t>Topic </a:t>
            </a:r>
            <a:r>
              <a:rPr spc="-5" dirty="0"/>
              <a:t>11 </a:t>
            </a:r>
            <a:r>
              <a:rPr dirty="0"/>
              <a:t>– </a:t>
            </a:r>
            <a:r>
              <a:rPr dirty="0" smtClean="0"/>
              <a:t>Voice</a:t>
            </a:r>
            <a:r>
              <a:rPr spc="-5" dirty="0" smtClean="0"/>
              <a:t>over </a:t>
            </a:r>
            <a:r>
              <a:rPr dirty="0"/>
              <a:t>IP </a:t>
            </a:r>
            <a:r>
              <a:rPr spc="-5" dirty="0"/>
              <a:t>and</a:t>
            </a:r>
            <a:r>
              <a:rPr spc="-125" dirty="0"/>
              <a:t> </a:t>
            </a:r>
            <a:r>
              <a:rPr spc="-5" dirty="0"/>
              <a:t>Video  Conferencing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2693" y="5638800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9451" y="82671"/>
            <a:ext cx="3077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826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Communication </a:t>
            </a:r>
            <a:r>
              <a:rPr dirty="0"/>
              <a:t>Over the</a:t>
            </a:r>
            <a:r>
              <a:rPr spc="-60" dirty="0"/>
              <a:t> </a:t>
            </a:r>
            <a:r>
              <a:rPr dirty="0"/>
              <a:t>Internet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21100"/>
            <a:ext cx="7442834" cy="453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Typical transmission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IP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the early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days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Simple web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pages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Media transmission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IP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today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Audio</a:t>
            </a:r>
            <a:endParaRPr sz="2600">
              <a:latin typeface="Arial"/>
              <a:cs typeface="Arial"/>
            </a:endParaRPr>
          </a:p>
          <a:p>
            <a:pPr marL="1186180" lvl="2" indent="-183515">
              <a:lnSpc>
                <a:spcPct val="100000"/>
              </a:lnSpc>
              <a:spcBef>
                <a:spcPts val="620"/>
              </a:spcBef>
              <a:buChar char="•"/>
              <a:tabLst>
                <a:tab pos="118681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Telephony (VoIP),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live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radio,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Image</a:t>
            </a:r>
            <a:endParaRPr sz="2600">
              <a:latin typeface="Arial"/>
              <a:cs typeface="Arial"/>
            </a:endParaRPr>
          </a:p>
          <a:p>
            <a:pPr marL="1186180" lvl="2" indent="-183515">
              <a:lnSpc>
                <a:spcPct val="100000"/>
              </a:lnSpc>
              <a:spcBef>
                <a:spcPts val="630"/>
              </a:spcBef>
              <a:buChar char="•"/>
              <a:tabLst>
                <a:tab pos="118681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Gallery viewers, CAD drawings,</a:t>
            </a:r>
            <a:r>
              <a:rPr sz="2600" spc="-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Video</a:t>
            </a:r>
            <a:endParaRPr sz="2600">
              <a:latin typeface="Arial"/>
              <a:cs typeface="Arial"/>
            </a:endParaRPr>
          </a:p>
          <a:p>
            <a:pPr marL="1186180" lvl="2" indent="-183515">
              <a:lnSpc>
                <a:spcPct val="100000"/>
              </a:lnSpc>
              <a:spcBef>
                <a:spcPts val="620"/>
              </a:spcBef>
              <a:buChar char="•"/>
              <a:tabLst>
                <a:tab pos="118681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Streaming video, “live” TV,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9451" y="82671"/>
            <a:ext cx="3077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569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</a:t>
            </a:r>
            <a:r>
              <a:rPr spc="-70" dirty="0"/>
              <a:t> </a:t>
            </a:r>
            <a:r>
              <a:rPr dirty="0"/>
              <a:t>VoIP?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55609" cy="405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use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networks, namely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LAN (internal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network) and WAN (the Internet)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carry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voice  communications</a:t>
            </a:r>
            <a:endParaRPr sz="2800">
              <a:latin typeface="Arial"/>
              <a:cs typeface="Arial"/>
            </a:endParaRPr>
          </a:p>
          <a:p>
            <a:pPr marL="290195" marR="14160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Voice was originally carried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circuit switched  networks (and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still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is)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PSTN</a:t>
            </a:r>
            <a:endParaRPr sz="2600">
              <a:latin typeface="Arial"/>
              <a:cs typeface="Arial"/>
            </a:endParaRPr>
          </a:p>
          <a:p>
            <a:pPr marL="290195" marR="7924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 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originally designed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carry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 data is also used to carry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voice.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packet switched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9451" y="82671"/>
            <a:ext cx="3077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341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VoIP</a:t>
            </a:r>
            <a:r>
              <a:rPr spc="-80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699"/>
            <a:ext cx="8136255" cy="3758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434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Signalling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Database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75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Mapping addresses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(IP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Phone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numbers)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9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disconnect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(bearer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control)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Codec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75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encapsulating voice signals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into data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packets.</a:t>
            </a:r>
            <a:endParaRPr sz="2600">
              <a:latin typeface="Arial"/>
              <a:cs typeface="Arial"/>
            </a:endParaRPr>
          </a:p>
          <a:p>
            <a:pPr marL="823594" marR="190500" lvl="1" indent="-353695">
              <a:lnSpc>
                <a:spcPts val="2810"/>
              </a:lnSpc>
              <a:spcBef>
                <a:spcPts val="6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decoding the packets and transforming</a:t>
            </a:r>
            <a:r>
              <a:rPr sz="2600" spc="-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them  back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voice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signal.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9451" y="82671"/>
            <a:ext cx="3077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43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a</a:t>
            </a:r>
            <a:r>
              <a:rPr spc="-65" dirty="0"/>
              <a:t> </a:t>
            </a:r>
            <a:r>
              <a:rPr spc="-5" dirty="0"/>
              <a:t>Codec?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424815" marR="30162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424815" algn="l"/>
                <a:tab pos="425450" algn="l"/>
              </a:tabLst>
            </a:pPr>
            <a:r>
              <a:rPr spc="-5" dirty="0"/>
              <a:t>A device or software that is used to compress </a:t>
            </a:r>
            <a:r>
              <a:rPr spc="-10" dirty="0"/>
              <a:t>or  </a:t>
            </a:r>
            <a:r>
              <a:rPr spc="-5" dirty="0"/>
              <a:t>decompress a digital media file, such as an audio  file</a:t>
            </a:r>
          </a:p>
          <a:p>
            <a:pPr marL="424815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424815" algn="l"/>
                <a:tab pos="425450" algn="l"/>
              </a:tabLst>
            </a:pPr>
            <a:r>
              <a:rPr spc="-5" dirty="0"/>
              <a:t>A codec can consist of two</a:t>
            </a:r>
            <a:r>
              <a:rPr spc="15" dirty="0"/>
              <a:t> </a:t>
            </a:r>
            <a:r>
              <a:rPr spc="-5" dirty="0"/>
              <a:t>components:</a:t>
            </a:r>
          </a:p>
          <a:p>
            <a:pPr marL="958215" marR="19177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958215" algn="l"/>
                <a:tab pos="9588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encoder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performs the compression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(encoding)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function.</a:t>
            </a:r>
            <a:endParaRPr sz="2600">
              <a:latin typeface="Arial"/>
              <a:cs typeface="Arial"/>
            </a:endParaRPr>
          </a:p>
          <a:p>
            <a:pPr marL="958215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958215" algn="l"/>
                <a:tab pos="9588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b="1" i="1" spc="5" dirty="0">
                <a:solidFill>
                  <a:srgbClr val="89A451"/>
                </a:solidFill>
                <a:latin typeface="Arial"/>
                <a:cs typeface="Arial"/>
              </a:rPr>
              <a:t>decoder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performs the decompression</a:t>
            </a:r>
            <a:r>
              <a:rPr sz="2600" spc="-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(decoding)  function.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9451" y="82671"/>
            <a:ext cx="3077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Voice </a:t>
            </a:r>
            <a:r>
              <a:rPr sz="1000" spc="-10" dirty="0">
                <a:latin typeface="Arial"/>
                <a:cs typeface="Arial"/>
              </a:rPr>
              <a:t>over </a:t>
            </a:r>
            <a:r>
              <a:rPr sz="1000" spc="-5" dirty="0">
                <a:latin typeface="Arial"/>
                <a:cs typeface="Arial"/>
              </a:rPr>
              <a:t>IP </a:t>
            </a:r>
            <a:r>
              <a:rPr sz="1000" spc="-10" dirty="0">
                <a:latin typeface="Arial"/>
                <a:cs typeface="Arial"/>
              </a:rPr>
              <a:t>and Video Conferencing </a:t>
            </a:r>
            <a:r>
              <a:rPr sz="1000" spc="-5" dirty="0">
                <a:latin typeface="Arial"/>
                <a:cs typeface="Arial"/>
              </a:rPr>
              <a:t>Topic 11 -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564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VoIP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8423910" cy="316420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800">
              <a:latin typeface="Arial"/>
              <a:cs typeface="Arial"/>
            </a:endParaRPr>
          </a:p>
          <a:p>
            <a:pPr marL="823594" marR="5080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For processing calls and managing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interactions with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telephone network,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End-point devices, such as telephone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handsets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Media and VoIP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gateways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IP</a:t>
            </a:r>
            <a:r>
              <a:rPr sz="28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</TotalTime>
  <Words>1932</Words>
  <Application>Microsoft Office PowerPoint</Application>
  <PresentationFormat>On-screen Show (4:3)</PresentationFormat>
  <Paragraphs>284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Communication Over the Internet</vt:lpstr>
      <vt:lpstr>What is VoIP?</vt:lpstr>
      <vt:lpstr>Basic VoIP Functions</vt:lpstr>
      <vt:lpstr>What is a Codec?</vt:lpstr>
      <vt:lpstr>VoIP Components</vt:lpstr>
      <vt:lpstr>VoIP Gateways &amp; Gatekeepers</vt:lpstr>
      <vt:lpstr>Issues</vt:lpstr>
      <vt:lpstr>Latency</vt:lpstr>
      <vt:lpstr>Jitter</vt:lpstr>
      <vt:lpstr>Bandwidth</vt:lpstr>
      <vt:lpstr>Packet Loss</vt:lpstr>
      <vt:lpstr>Reliability</vt:lpstr>
      <vt:lpstr>Scalability</vt:lpstr>
      <vt:lpstr>Security</vt:lpstr>
      <vt:lpstr>Features</vt:lpstr>
      <vt:lpstr>Interoperability</vt:lpstr>
      <vt:lpstr>Switch Over Costs</vt:lpstr>
      <vt:lpstr>Benefits of VoIP</vt:lpstr>
      <vt:lpstr>PowerPoint Presentation</vt:lpstr>
      <vt:lpstr>What is Needed to Set Up VoIP?</vt:lpstr>
      <vt:lpstr>Broadband Internet Connection</vt:lpstr>
      <vt:lpstr>VoIP Compatible Phone</vt:lpstr>
      <vt:lpstr>VoIP Provider</vt:lpstr>
      <vt:lpstr>Software VoIP</vt:lpstr>
      <vt:lpstr>VoIP Protocols</vt:lpstr>
      <vt:lpstr>H.323</vt:lpstr>
      <vt:lpstr>Real-Time Transport Protocol</vt:lpstr>
      <vt:lpstr>Session Initiation Protocol</vt:lpstr>
      <vt:lpstr>Skype Protocol</vt:lpstr>
      <vt:lpstr>Video Conferencing</vt:lpstr>
      <vt:lpstr>Video Conferencing Advantages</vt:lpstr>
      <vt:lpstr>Components</vt:lpstr>
      <vt:lpstr>Videoconferencing Systems</vt:lpstr>
      <vt:lpstr>Multipoint Control Units</vt:lpstr>
      <vt:lpstr>Telepresence Systems</vt:lpstr>
      <vt:lpstr>References</vt:lpstr>
      <vt:lpstr>Topic 11 – Voiceover IP and Video  Conferencing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6</cp:revision>
  <dcterms:created xsi:type="dcterms:W3CDTF">2018-10-03T15:33:42Z</dcterms:created>
  <dcterms:modified xsi:type="dcterms:W3CDTF">2018-10-04T05:29:32Z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