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6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6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2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6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5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1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6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3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9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6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9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4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et.microsoft.com/en-us/library/cc739294(WS.10).aspx" TargetMode="External"/><Relationship Id="rId2" Type="http://schemas.openxmlformats.org/officeDocument/2006/relationships/hyperlink" Target="http://www.cisco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871" y="3326378"/>
            <a:ext cx="3169920" cy="15895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Computer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Networks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5"/>
              </a:spcBef>
            </a:pPr>
            <a:r>
              <a:rPr sz="1900" i="1" spc="-5" dirty="0">
                <a:latin typeface="Arial"/>
                <a:cs typeface="Arial"/>
              </a:rPr>
              <a:t>Topic</a:t>
            </a:r>
            <a:r>
              <a:rPr sz="1900" i="1" dirty="0">
                <a:latin typeface="Arial"/>
                <a:cs typeface="Arial"/>
              </a:rPr>
              <a:t> </a:t>
            </a:r>
            <a:r>
              <a:rPr sz="1900" i="1" spc="-10" dirty="0">
                <a:latin typeface="Arial"/>
                <a:cs typeface="Arial"/>
              </a:rPr>
              <a:t>12:</a:t>
            </a:r>
            <a:endParaRPr sz="1900" dirty="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910"/>
              </a:spcBef>
            </a:pPr>
            <a:r>
              <a:rPr sz="1900" i="1" spc="-5" dirty="0">
                <a:latin typeface="Arial"/>
                <a:cs typeface="Arial"/>
              </a:rPr>
              <a:t>Virtual Private</a:t>
            </a:r>
            <a:r>
              <a:rPr sz="1900" i="1" spc="25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Networks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7891" y="82671"/>
            <a:ext cx="2359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Virtual </a:t>
            </a:r>
            <a:r>
              <a:rPr sz="1000" spc="-10" dirty="0">
                <a:latin typeface="Arial"/>
                <a:cs typeface="Arial"/>
              </a:rPr>
              <a:t>Private Networks </a:t>
            </a:r>
            <a:r>
              <a:rPr sz="1000" spc="-5" dirty="0">
                <a:latin typeface="Arial"/>
                <a:cs typeface="Arial"/>
              </a:rPr>
              <a:t>Topic 12 -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12.10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26695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Encrypt</a:t>
            </a:r>
            <a:r>
              <a:rPr spc="10" dirty="0"/>
              <a:t>i</a:t>
            </a:r>
            <a:r>
              <a:rPr spc="-5" dirty="0"/>
              <a:t>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3916" y="1495700"/>
            <a:ext cx="8061325" cy="35255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89560" indent="-277495">
              <a:lnSpc>
                <a:spcPct val="100000"/>
              </a:lnSpc>
              <a:spcBef>
                <a:spcPts val="770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Encryption – public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key</a:t>
            </a:r>
            <a:endParaRPr sz="2800">
              <a:latin typeface="Arial"/>
              <a:cs typeface="Arial"/>
            </a:endParaRPr>
          </a:p>
          <a:p>
            <a:pPr marL="289560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Authentication – digital</a:t>
            </a:r>
            <a:r>
              <a:rPr sz="2800" spc="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signatures</a:t>
            </a:r>
            <a:endParaRPr sz="2800">
              <a:latin typeface="Arial"/>
              <a:cs typeface="Arial"/>
            </a:endParaRPr>
          </a:p>
          <a:p>
            <a:pPr marL="289560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virtual connection is made through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2800" spc="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Internet</a:t>
            </a:r>
            <a:endParaRPr sz="2800">
              <a:latin typeface="Arial"/>
              <a:cs typeface="Arial"/>
            </a:endParaRPr>
          </a:p>
          <a:p>
            <a:pPr marL="289560" indent="-277495">
              <a:lnSpc>
                <a:spcPct val="100000"/>
              </a:lnSpc>
              <a:spcBef>
                <a:spcPts val="670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Datagrams are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sent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along the virtual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connection</a:t>
            </a:r>
            <a:endParaRPr sz="2800">
              <a:latin typeface="Arial"/>
              <a:cs typeface="Arial"/>
            </a:endParaRPr>
          </a:p>
          <a:p>
            <a:pPr marL="289560" marR="5080" indent="-277495">
              <a:lnSpc>
                <a:spcPct val="100000"/>
              </a:lnSpc>
              <a:spcBef>
                <a:spcPts val="670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outer part of the datagram contains a header  and may or may not be</a:t>
            </a:r>
            <a:r>
              <a:rPr sz="2800" spc="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encrypted</a:t>
            </a:r>
            <a:endParaRPr sz="2800">
              <a:latin typeface="Arial"/>
              <a:cs typeface="Arial"/>
            </a:endParaRPr>
          </a:p>
          <a:p>
            <a:pPr marL="289560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inner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part is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encrypted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7891" y="82671"/>
            <a:ext cx="2359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Virtual </a:t>
            </a:r>
            <a:r>
              <a:rPr sz="1000" spc="-10" dirty="0">
                <a:latin typeface="Arial"/>
                <a:cs typeface="Arial"/>
              </a:rPr>
              <a:t>Private Networks </a:t>
            </a:r>
            <a:r>
              <a:rPr sz="1000" spc="-5" dirty="0">
                <a:latin typeface="Arial"/>
                <a:cs typeface="Arial"/>
              </a:rPr>
              <a:t>Topic 12 -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12.11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23571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Protocols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34740"/>
            <a:ext cx="7324725" cy="219646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25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There are three main protocols</a:t>
            </a:r>
            <a:r>
              <a:rPr sz="2800" spc="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used: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55"/>
              </a:spcBef>
              <a:buChar char="–"/>
              <a:tabLst>
                <a:tab pos="823594" algn="l"/>
                <a:tab pos="8242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IP Security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(IPsec)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75"/>
              </a:spcBef>
              <a:buChar char="–"/>
              <a:tabLst>
                <a:tab pos="823594" algn="l"/>
                <a:tab pos="824230" algn="l"/>
              </a:tabLst>
            </a:pP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Point-to-Point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Tunneling Protocol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(PPTP)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70"/>
              </a:spcBef>
              <a:buChar char="–"/>
              <a:tabLst>
                <a:tab pos="823594" algn="l"/>
                <a:tab pos="8242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Layer 2 Tunneling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Protocol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(L2TP)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7891" y="82671"/>
            <a:ext cx="2359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Virtual </a:t>
            </a:r>
            <a:r>
              <a:rPr sz="1000" spc="-10" dirty="0">
                <a:latin typeface="Arial"/>
                <a:cs typeface="Arial"/>
              </a:rPr>
              <a:t>Private Networks </a:t>
            </a:r>
            <a:r>
              <a:rPr sz="1000" spc="-5" dirty="0">
                <a:latin typeface="Arial"/>
                <a:cs typeface="Arial"/>
              </a:rPr>
              <a:t>Topic 12 -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12.12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14249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IPsec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700"/>
            <a:ext cx="8216265" cy="25863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 open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standard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protocol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suite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Provides privacy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authentication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services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Has two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modes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operation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lr>
                <a:srgbClr val="7F7F7F"/>
              </a:buClr>
              <a:buFont typeface="Arial"/>
              <a:buChar char="•"/>
              <a:tabLst>
                <a:tab pos="290195" algn="l"/>
                <a:tab pos="290830" algn="l"/>
              </a:tabLst>
            </a:pP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Transport </a:t>
            </a:r>
            <a:r>
              <a:rPr sz="2800" b="1" i="1" spc="-15" dirty="0">
                <a:solidFill>
                  <a:srgbClr val="89A451"/>
                </a:solidFill>
                <a:latin typeface="Arial"/>
                <a:cs typeface="Arial"/>
              </a:rPr>
              <a:t>Mode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encrypts data but not the</a:t>
            </a:r>
            <a:r>
              <a:rPr sz="2800" spc="1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header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lr>
                <a:srgbClr val="7F7F7F"/>
              </a:buClr>
              <a:buFont typeface="Arial"/>
              <a:buChar char="•"/>
              <a:tabLst>
                <a:tab pos="290195" algn="l"/>
                <a:tab pos="290830" algn="l"/>
              </a:tabLst>
            </a:pPr>
            <a:r>
              <a:rPr sz="2800" b="1" i="1" spc="-10" dirty="0">
                <a:solidFill>
                  <a:srgbClr val="89A451"/>
                </a:solidFill>
                <a:latin typeface="Arial"/>
                <a:cs typeface="Arial"/>
              </a:rPr>
              <a:t>Tunnel </a:t>
            </a:r>
            <a:r>
              <a:rPr sz="2800" b="1" i="1" spc="-15" dirty="0">
                <a:solidFill>
                  <a:srgbClr val="89A451"/>
                </a:solidFill>
                <a:latin typeface="Arial"/>
                <a:cs typeface="Arial"/>
              </a:rPr>
              <a:t>Mode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encrypts both data and</a:t>
            </a:r>
            <a:r>
              <a:rPr sz="2800" spc="1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header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7891" y="82671"/>
            <a:ext cx="2359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Virtual </a:t>
            </a:r>
            <a:r>
              <a:rPr sz="1000" spc="-10" dirty="0">
                <a:latin typeface="Arial"/>
                <a:cs typeface="Arial"/>
              </a:rPr>
              <a:t>Private Networks </a:t>
            </a:r>
            <a:r>
              <a:rPr sz="1000" spc="-5" dirty="0">
                <a:latin typeface="Arial"/>
                <a:cs typeface="Arial"/>
              </a:rPr>
              <a:t>Topic 12 -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12.13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14865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PPTP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700"/>
            <a:ext cx="8059420" cy="399605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data link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protocol</a:t>
            </a:r>
            <a:endParaRPr sz="2800">
              <a:latin typeface="Arial"/>
              <a:cs typeface="Arial"/>
            </a:endParaRPr>
          </a:p>
          <a:p>
            <a:pPr marL="290195" marR="50419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establish a direct connection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between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two networking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nodes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Creates the virtual connection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across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Internet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Can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provide: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Connection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authentication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Transmission</a:t>
            </a:r>
            <a:r>
              <a:rPr sz="26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encryption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Compression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7891" y="82671"/>
            <a:ext cx="2359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Virtual </a:t>
            </a:r>
            <a:r>
              <a:rPr sz="1000" spc="-10" dirty="0">
                <a:latin typeface="Arial"/>
                <a:cs typeface="Arial"/>
              </a:rPr>
              <a:t>Private Networks </a:t>
            </a:r>
            <a:r>
              <a:rPr sz="1000" spc="-5" dirty="0">
                <a:latin typeface="Arial"/>
                <a:cs typeface="Arial"/>
              </a:rPr>
              <a:t>Topic 12 -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12.14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13620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L2TP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700"/>
            <a:ext cx="8103234" cy="28428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tunneling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protocol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Does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not provide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encryption or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confidentiality,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but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relies on an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encryption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protocol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passes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within the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tunnel</a:t>
            </a:r>
            <a:endParaRPr sz="2800">
              <a:latin typeface="Arial"/>
              <a:cs typeface="Arial"/>
            </a:endParaRPr>
          </a:p>
          <a:p>
            <a:pPr marL="290195" marR="46482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entire L2TP packet, including payload and  header, is sent within a UDP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datagram.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7891" y="82671"/>
            <a:ext cx="2359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Virtual </a:t>
            </a:r>
            <a:r>
              <a:rPr sz="1000" spc="-10" dirty="0">
                <a:latin typeface="Arial"/>
                <a:cs typeface="Arial"/>
              </a:rPr>
              <a:t>Private Networks </a:t>
            </a:r>
            <a:r>
              <a:rPr sz="1000" spc="-5" dirty="0">
                <a:latin typeface="Arial"/>
                <a:cs typeface="Arial"/>
              </a:rPr>
              <a:t>Topic 12 -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12.15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68878"/>
            <a:ext cx="69557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Protocols Working</a:t>
            </a:r>
            <a:r>
              <a:rPr spc="-65" dirty="0"/>
              <a:t> </a:t>
            </a:r>
            <a:r>
              <a:rPr spc="-5" dirty="0"/>
              <a:t>Together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37254"/>
            <a:ext cx="8395335" cy="412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78232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It is common to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carry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PPTP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sessions within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an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L2TP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tunnel.</a:t>
            </a:r>
            <a:endParaRPr sz="2800">
              <a:latin typeface="Arial"/>
              <a:cs typeface="Arial"/>
            </a:endParaRPr>
          </a:p>
          <a:p>
            <a:pPr marL="290195" marR="75755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L2TP does not provide confidentiality or strong  authentication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by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 itself.</a:t>
            </a:r>
            <a:endParaRPr sz="2800">
              <a:latin typeface="Arial"/>
              <a:cs typeface="Arial"/>
            </a:endParaRPr>
          </a:p>
          <a:p>
            <a:pPr marL="290195" marR="78232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IPsec is often used to secure L2TP packets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by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providing confidentiality, authentication and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integrity.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combination of these two protocols is generally  known as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L2TP/IPsec.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7891" y="82671"/>
            <a:ext cx="2359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Virtual </a:t>
            </a:r>
            <a:r>
              <a:rPr sz="1000" spc="-10" dirty="0">
                <a:latin typeface="Arial"/>
                <a:cs typeface="Arial"/>
              </a:rPr>
              <a:t>Private Networks </a:t>
            </a:r>
            <a:r>
              <a:rPr sz="1000" spc="-5" dirty="0">
                <a:latin typeface="Arial"/>
                <a:cs typeface="Arial"/>
              </a:rPr>
              <a:t>Topic 12 -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12.16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29800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Advantages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700"/>
            <a:ext cx="4437380" cy="25863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Cost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effective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Greater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scalability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Easy to add/remove users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Mobility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Security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7891" y="82671"/>
            <a:ext cx="2359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Virtual </a:t>
            </a:r>
            <a:r>
              <a:rPr sz="1000" spc="-10" dirty="0">
                <a:latin typeface="Arial"/>
                <a:cs typeface="Arial"/>
              </a:rPr>
              <a:t>Private Networks </a:t>
            </a:r>
            <a:r>
              <a:rPr sz="1000" spc="-5" dirty="0">
                <a:latin typeface="Arial"/>
                <a:cs typeface="Arial"/>
              </a:rPr>
              <a:t>Topic 12 -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12.17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37261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Disadvantages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700"/>
            <a:ext cx="7860030" cy="19888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Understanding of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security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issues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Unpredictable Internet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traffic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Difficult to accommodate products from different  vendors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871" y="3326378"/>
            <a:ext cx="3169920" cy="157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Computer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Networks</a:t>
            </a:r>
            <a:endParaRPr sz="2800" dirty="0">
              <a:latin typeface="Arial"/>
              <a:cs typeface="Arial"/>
            </a:endParaRPr>
          </a:p>
          <a:p>
            <a:pPr marL="21590" marR="868680">
              <a:lnSpc>
                <a:spcPct val="140000"/>
              </a:lnSpc>
              <a:spcBef>
                <a:spcPts val="2430"/>
              </a:spcBef>
            </a:pPr>
            <a:r>
              <a:rPr sz="1900" i="1" spc="-5" dirty="0">
                <a:latin typeface="Arial"/>
                <a:cs typeface="Arial"/>
              </a:rPr>
              <a:t>Topic 12 – Lecture </a:t>
            </a:r>
            <a:r>
              <a:rPr sz="1900" i="1" spc="-10" dirty="0">
                <a:latin typeface="Arial"/>
                <a:cs typeface="Arial"/>
              </a:rPr>
              <a:t>2:  </a:t>
            </a:r>
            <a:r>
              <a:rPr sz="1900" i="1" spc="-5" dirty="0">
                <a:latin typeface="Arial"/>
                <a:cs typeface="Arial"/>
              </a:rPr>
              <a:t>Implementing</a:t>
            </a:r>
            <a:r>
              <a:rPr sz="1900" i="1" spc="35" dirty="0">
                <a:latin typeface="Arial"/>
                <a:cs typeface="Arial"/>
              </a:rPr>
              <a:t> </a:t>
            </a:r>
            <a:r>
              <a:rPr sz="1900" i="1" spc="-10" dirty="0">
                <a:latin typeface="Arial"/>
                <a:cs typeface="Arial"/>
              </a:rPr>
              <a:t>VPN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7891" y="82671"/>
            <a:ext cx="2359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Virtual </a:t>
            </a:r>
            <a:r>
              <a:rPr sz="1000" spc="-10" dirty="0">
                <a:latin typeface="Arial"/>
                <a:cs typeface="Arial"/>
              </a:rPr>
              <a:t>Private Networks </a:t>
            </a:r>
            <a:r>
              <a:rPr sz="1000" spc="-5" dirty="0">
                <a:latin typeface="Arial"/>
                <a:cs typeface="Arial"/>
              </a:rPr>
              <a:t>Topic 12 -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12.19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307588"/>
            <a:ext cx="44392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VPN</a:t>
            </a:r>
            <a:r>
              <a:rPr spc="-65" dirty="0"/>
              <a:t> </a:t>
            </a:r>
            <a:r>
              <a:rPr spc="-5" dirty="0"/>
              <a:t>Connections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076701"/>
            <a:ext cx="8413750" cy="4792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40449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VPN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is a secure, private communication tunnel  between two or more devices across a public  network (e.g. the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Internet)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VPN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devices can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be: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computer running VPN</a:t>
            </a:r>
            <a:r>
              <a:rPr sz="2600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software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special device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like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VPN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enabled</a:t>
            </a:r>
            <a:r>
              <a:rPr sz="2600" spc="-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router</a:t>
            </a:r>
            <a:endParaRPr sz="2600">
              <a:latin typeface="Arial"/>
              <a:cs typeface="Arial"/>
            </a:endParaRPr>
          </a:p>
          <a:p>
            <a:pPr marL="290195" marR="1250315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Remote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computers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can connect to an office  network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Two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computers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 different locations can connect to  each other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over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Internet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871" y="3326378"/>
            <a:ext cx="3169920" cy="157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Computer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Networks</a:t>
            </a:r>
            <a:endParaRPr sz="2800" dirty="0">
              <a:latin typeface="Arial"/>
              <a:cs typeface="Arial"/>
            </a:endParaRPr>
          </a:p>
          <a:p>
            <a:pPr marL="21590" marR="868680">
              <a:lnSpc>
                <a:spcPct val="140000"/>
              </a:lnSpc>
              <a:spcBef>
                <a:spcPts val="2430"/>
              </a:spcBef>
            </a:pPr>
            <a:r>
              <a:rPr sz="1900" i="1" spc="-5" dirty="0">
                <a:latin typeface="Arial"/>
                <a:cs typeface="Arial"/>
              </a:rPr>
              <a:t>Topic 12 – Lecture </a:t>
            </a:r>
            <a:r>
              <a:rPr sz="1900" i="1" spc="-10" dirty="0">
                <a:latin typeface="Arial"/>
                <a:cs typeface="Arial"/>
              </a:rPr>
              <a:t>1:  VPN</a:t>
            </a:r>
            <a:r>
              <a:rPr sz="1900" i="1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Theory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7891" y="82671"/>
            <a:ext cx="2359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Virtual </a:t>
            </a:r>
            <a:r>
              <a:rPr sz="1000" spc="-10" dirty="0">
                <a:latin typeface="Arial"/>
                <a:cs typeface="Arial"/>
              </a:rPr>
              <a:t>Private Networks </a:t>
            </a:r>
            <a:r>
              <a:rPr sz="1000" spc="-5" dirty="0">
                <a:latin typeface="Arial"/>
                <a:cs typeface="Arial"/>
              </a:rPr>
              <a:t>Topic 12 -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12.20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0347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VPN</a:t>
            </a:r>
            <a:r>
              <a:rPr spc="-70" dirty="0"/>
              <a:t> </a:t>
            </a:r>
            <a:r>
              <a:rPr spc="-5" dirty="0"/>
              <a:t>Categories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700"/>
            <a:ext cx="7547609" cy="30086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There are several types of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VPN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There are different ways of classifying</a:t>
            </a:r>
            <a:r>
              <a:rPr sz="2800" spc="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VPNs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We divide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them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into 2 broad categories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based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upon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architecture: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Client-initiated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VPNs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Network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access server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(NAS)-initiated</a:t>
            </a:r>
            <a:r>
              <a:rPr sz="2600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VPNs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7891" y="82671"/>
            <a:ext cx="2359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Virtual </a:t>
            </a:r>
            <a:r>
              <a:rPr sz="1000" spc="-10" dirty="0">
                <a:latin typeface="Arial"/>
                <a:cs typeface="Arial"/>
              </a:rPr>
              <a:t>Private Networks </a:t>
            </a:r>
            <a:r>
              <a:rPr sz="1000" spc="-5" dirty="0">
                <a:latin typeface="Arial"/>
                <a:cs typeface="Arial"/>
              </a:rPr>
              <a:t>Topic 12 -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12.21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1866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Client-Initiated</a:t>
            </a:r>
            <a:r>
              <a:rPr spc="-90" dirty="0"/>
              <a:t> </a:t>
            </a:r>
            <a:r>
              <a:rPr dirty="0"/>
              <a:t>VPNs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374380" cy="3695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67881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Users establish a tunnel across the ISP shared  network to the customer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network.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Customer manages the client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software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that initiates  the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tunnel</a:t>
            </a:r>
            <a:endParaRPr sz="2800">
              <a:latin typeface="Arial"/>
              <a:cs typeface="Arial"/>
            </a:endParaRPr>
          </a:p>
          <a:p>
            <a:pPr marL="290195" marR="360680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Advantage -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secure the connection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between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client and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ISP</a:t>
            </a:r>
            <a:endParaRPr sz="2800">
              <a:latin typeface="Arial"/>
              <a:cs typeface="Arial"/>
            </a:endParaRPr>
          </a:p>
          <a:p>
            <a:pPr marL="290195" marR="51435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Disadvantage -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they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not as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scalable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and are  more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complex than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NAS-initiated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VPNs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7891" y="82671"/>
            <a:ext cx="2359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Virtual </a:t>
            </a:r>
            <a:r>
              <a:rPr sz="1000" spc="-10" dirty="0">
                <a:latin typeface="Arial"/>
                <a:cs typeface="Arial"/>
              </a:rPr>
              <a:t>Private Networks </a:t>
            </a:r>
            <a:r>
              <a:rPr sz="1000" spc="-5" dirty="0">
                <a:latin typeface="Arial"/>
                <a:cs typeface="Arial"/>
              </a:rPr>
              <a:t>Topic 12 -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12.22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10662"/>
            <a:ext cx="49098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NAS-Initiated</a:t>
            </a:r>
            <a:r>
              <a:rPr spc="-55" dirty="0"/>
              <a:t> </a:t>
            </a:r>
            <a:r>
              <a:rPr dirty="0"/>
              <a:t>VPNs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292423"/>
            <a:ext cx="8251825" cy="4459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Users connect to the ISP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NAS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which establishes a  tunnel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private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More robust than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client-initiated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VPNs</a:t>
            </a:r>
            <a:endParaRPr sz="2800">
              <a:latin typeface="Arial"/>
              <a:cs typeface="Arial"/>
            </a:endParaRPr>
          </a:p>
          <a:p>
            <a:pPr marL="290195" marR="54483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Do not require the client to maintain the 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tunnel-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creating software</a:t>
            </a:r>
            <a:endParaRPr sz="2800">
              <a:latin typeface="Arial"/>
              <a:cs typeface="Arial"/>
            </a:endParaRPr>
          </a:p>
          <a:p>
            <a:pPr marL="290195" marR="257810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Do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not encrypt the connection between the client  and the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ISP</a:t>
            </a:r>
            <a:endParaRPr sz="2800">
              <a:latin typeface="Arial"/>
              <a:cs typeface="Arial"/>
            </a:endParaRPr>
          </a:p>
          <a:p>
            <a:pPr marL="823594" marR="528955" indent="-353695" algn="just">
              <a:lnSpc>
                <a:spcPct val="100000"/>
              </a:lnSpc>
              <a:spcBef>
                <a:spcPts val="10"/>
              </a:spcBef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– not a concern for most customers, because the  Public Switched Telephone Network (PSTN)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  </a:t>
            </a:r>
            <a:r>
              <a:rPr sz="2600" spc="5" dirty="0">
                <a:solidFill>
                  <a:srgbClr val="7F7F7F"/>
                </a:solidFill>
                <a:latin typeface="Arial"/>
                <a:cs typeface="Arial"/>
              </a:rPr>
              <a:t>much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more secure than the</a:t>
            </a:r>
            <a:r>
              <a:rPr sz="2600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Internet.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7891" y="82671"/>
            <a:ext cx="2359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Virtual </a:t>
            </a:r>
            <a:r>
              <a:rPr sz="1000" spc="-10" dirty="0">
                <a:latin typeface="Arial"/>
                <a:cs typeface="Arial"/>
              </a:rPr>
              <a:t>Private Networks </a:t>
            </a:r>
            <a:r>
              <a:rPr sz="1000" spc="-5" dirty="0">
                <a:latin typeface="Arial"/>
                <a:cs typeface="Arial"/>
              </a:rPr>
              <a:t>Topic 12 -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12.23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6276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VPNs </a:t>
            </a:r>
            <a:r>
              <a:rPr spc="-5" dirty="0"/>
              <a:t>and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Workplace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377555" cy="318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VPNs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run from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remote client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PC,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remote  office router across the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Internet,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or an IP service  provider network to one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more corporate gateway  routers (remote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access).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VPNs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between a company’s offices are a</a:t>
            </a:r>
            <a:r>
              <a:rPr sz="2800" spc="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company</a:t>
            </a:r>
            <a:endParaRPr sz="2800">
              <a:latin typeface="Arial"/>
              <a:cs typeface="Arial"/>
            </a:endParaRPr>
          </a:p>
          <a:p>
            <a:pPr marL="290195">
              <a:lnSpc>
                <a:spcPct val="100000"/>
              </a:lnSpc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intranet.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VPNs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external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business partners are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extranets.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7891" y="82671"/>
            <a:ext cx="2359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Virtual </a:t>
            </a:r>
            <a:r>
              <a:rPr sz="1000" spc="-10" dirty="0">
                <a:latin typeface="Arial"/>
                <a:cs typeface="Arial"/>
              </a:rPr>
              <a:t>Private Networks </a:t>
            </a:r>
            <a:r>
              <a:rPr sz="1000" spc="-5" dirty="0">
                <a:latin typeface="Arial"/>
                <a:cs typeface="Arial"/>
              </a:rPr>
              <a:t>Topic 12 -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12.24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397200"/>
            <a:ext cx="21101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Extranet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292423"/>
            <a:ext cx="8214995" cy="4330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 extranet is where the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Internet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or one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two  Service Providers are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used to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 to business  partners.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Extends network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connectivity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Customers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Business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partners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Suppliers</a:t>
            </a:r>
            <a:endParaRPr sz="2600">
              <a:latin typeface="Arial"/>
              <a:cs typeface="Arial"/>
            </a:endParaRPr>
          </a:p>
          <a:p>
            <a:pPr marL="290195" marR="139700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Security policy is very important as potentially the 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VPN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could be used for large orders or</a:t>
            </a:r>
            <a:r>
              <a:rPr sz="2800" spc="1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contracts.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7891" y="82671"/>
            <a:ext cx="2359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Virtual </a:t>
            </a:r>
            <a:r>
              <a:rPr sz="1000" spc="-10" dirty="0">
                <a:latin typeface="Arial"/>
                <a:cs typeface="Arial"/>
              </a:rPr>
              <a:t>Private Networks </a:t>
            </a:r>
            <a:r>
              <a:rPr sz="1000" spc="-5" dirty="0">
                <a:latin typeface="Arial"/>
                <a:cs typeface="Arial"/>
              </a:rPr>
              <a:t>Topic 12 -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12.25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192341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Intranet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08501"/>
            <a:ext cx="8150859" cy="4093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Intranet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VPNs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extend a basic remote access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VPN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 other corporate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offices.</a:t>
            </a:r>
            <a:endParaRPr sz="2800">
              <a:latin typeface="Arial"/>
              <a:cs typeface="Arial"/>
            </a:endParaRPr>
          </a:p>
          <a:p>
            <a:pPr marL="290195" marR="35687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Connectivity is across the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Internet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or across the  Service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Provider IP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backbone.</a:t>
            </a:r>
            <a:endParaRPr sz="2800">
              <a:latin typeface="Arial"/>
              <a:cs typeface="Arial"/>
            </a:endParaRPr>
          </a:p>
          <a:p>
            <a:pPr marL="290195" marR="72834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Service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levels are likely to be maintained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and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enforced within a single Service</a:t>
            </a:r>
            <a:r>
              <a:rPr sz="2800" spc="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Provider.</a:t>
            </a:r>
            <a:endParaRPr sz="2800">
              <a:latin typeface="Arial"/>
              <a:cs typeface="Arial"/>
            </a:endParaRPr>
          </a:p>
          <a:p>
            <a:pPr marL="290195" marR="23177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VPNs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across the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Internet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(multiple Service  Providers)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are no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performance</a:t>
            </a:r>
            <a:r>
              <a:rPr sz="2800" spc="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guarantees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  <a:tabLst>
                <a:tab pos="823594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–	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no one is in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charge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26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Internet!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7891" y="82671"/>
            <a:ext cx="2359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Virtual </a:t>
            </a:r>
            <a:r>
              <a:rPr sz="1000" spc="-10" dirty="0">
                <a:latin typeface="Arial"/>
                <a:cs typeface="Arial"/>
              </a:rPr>
              <a:t>Private Networks </a:t>
            </a:r>
            <a:r>
              <a:rPr sz="1000" spc="-5" dirty="0">
                <a:latin typeface="Arial"/>
                <a:cs typeface="Arial"/>
              </a:rPr>
              <a:t>Topic 12 -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12.26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60534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Remote </a:t>
            </a:r>
            <a:r>
              <a:rPr dirty="0"/>
              <a:t>Access VPN -</a:t>
            </a:r>
            <a:r>
              <a:rPr spc="-65" dirty="0"/>
              <a:t> 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117840" cy="3695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Encrypted connections between mobile or remote  users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their corporate</a:t>
            </a:r>
            <a:r>
              <a:rPr sz="2800" spc="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networks</a:t>
            </a:r>
            <a:endParaRPr sz="2800">
              <a:latin typeface="Arial"/>
              <a:cs typeface="Arial"/>
            </a:endParaRPr>
          </a:p>
          <a:p>
            <a:pPr marL="290195" marR="247015" indent="-278130" algn="just">
              <a:lnSpc>
                <a:spcPct val="100000"/>
              </a:lnSpc>
              <a:spcBef>
                <a:spcPts val="675"/>
              </a:spcBef>
              <a:buChar char="•"/>
              <a:tabLst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Remote user can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make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local call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 ISP,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as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opposed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long distance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call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 corporate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remote access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  <a:p>
            <a:pPr marL="290195" indent="-278130" algn="just">
              <a:lnSpc>
                <a:spcPct val="100000"/>
              </a:lnSpc>
              <a:spcBef>
                <a:spcPts val="675"/>
              </a:spcBef>
              <a:buChar char="•"/>
              <a:tabLst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Ideal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telecommuter or mobile sales</a:t>
            </a:r>
            <a:r>
              <a:rPr sz="2800" spc="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people</a:t>
            </a:r>
            <a:endParaRPr sz="2800">
              <a:latin typeface="Arial"/>
              <a:cs typeface="Arial"/>
            </a:endParaRPr>
          </a:p>
          <a:p>
            <a:pPr marL="290195" marR="344170" indent="-278130" algn="just">
              <a:lnSpc>
                <a:spcPct val="100000"/>
              </a:lnSpc>
              <a:spcBef>
                <a:spcPts val="670"/>
              </a:spcBef>
              <a:buChar char="•"/>
              <a:tabLst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VPN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allows mobile workers &amp; telecommuters to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take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advantage of broadband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connectivity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7891" y="82671"/>
            <a:ext cx="2359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Virtual </a:t>
            </a:r>
            <a:r>
              <a:rPr sz="1000" spc="-10" dirty="0">
                <a:latin typeface="Arial"/>
                <a:cs typeface="Arial"/>
              </a:rPr>
              <a:t>Private Networks </a:t>
            </a:r>
            <a:r>
              <a:rPr sz="1000" spc="-5" dirty="0">
                <a:latin typeface="Arial"/>
                <a:cs typeface="Arial"/>
              </a:rPr>
              <a:t>Topic 12 -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12.27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60534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Remote </a:t>
            </a:r>
            <a:r>
              <a:rPr dirty="0"/>
              <a:t>Access VPN -</a:t>
            </a:r>
            <a:r>
              <a:rPr spc="-65" dirty="0"/>
              <a:t> </a:t>
            </a:r>
            <a:r>
              <a:rPr dirty="0"/>
              <a:t>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4490" marR="8382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364490" algn="l"/>
                <a:tab pos="365125" algn="l"/>
              </a:tabLst>
            </a:pPr>
            <a:r>
              <a:rPr spc="-5" dirty="0"/>
              <a:t>Utilises access technologies to allow remote users  to become part of a corporate</a:t>
            </a:r>
            <a:r>
              <a:rPr spc="55" dirty="0"/>
              <a:t> </a:t>
            </a:r>
            <a:r>
              <a:rPr spc="-10" dirty="0"/>
              <a:t>VPN</a:t>
            </a:r>
          </a:p>
          <a:p>
            <a:pPr marL="364490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364490" algn="l"/>
                <a:tab pos="365125" algn="l"/>
              </a:tabLst>
            </a:pPr>
            <a:r>
              <a:rPr spc="-5" dirty="0"/>
              <a:t>Usually involves the </a:t>
            </a:r>
            <a:r>
              <a:rPr spc="-10" dirty="0"/>
              <a:t>use </a:t>
            </a:r>
            <a:r>
              <a:rPr spc="-5" dirty="0"/>
              <a:t>of the </a:t>
            </a:r>
            <a:r>
              <a:rPr dirty="0"/>
              <a:t>Point-to-Point  Protocol </a:t>
            </a:r>
            <a:r>
              <a:rPr spc="-5" dirty="0"/>
              <a:t>(PPP) and tunnels </a:t>
            </a:r>
            <a:r>
              <a:rPr dirty="0"/>
              <a:t>that </a:t>
            </a:r>
            <a:r>
              <a:rPr spc="-5" dirty="0"/>
              <a:t>extend the PPP  connection </a:t>
            </a:r>
            <a:r>
              <a:rPr dirty="0"/>
              <a:t>from </a:t>
            </a:r>
            <a:r>
              <a:rPr spc="-5" dirty="0"/>
              <a:t>the </a:t>
            </a:r>
            <a:r>
              <a:rPr dirty="0"/>
              <a:t>access </a:t>
            </a:r>
            <a:r>
              <a:rPr spc="-5" dirty="0"/>
              <a:t>server to the corporate  network</a:t>
            </a:r>
          </a:p>
          <a:p>
            <a:pPr marL="364490" marR="65913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364490" algn="l"/>
                <a:tab pos="365125" algn="l"/>
              </a:tabLst>
            </a:pPr>
            <a:r>
              <a:rPr spc="-5" dirty="0"/>
              <a:t>In Microsoft </a:t>
            </a:r>
            <a:r>
              <a:rPr dirty="0"/>
              <a:t>Point-to-Point </a:t>
            </a:r>
            <a:r>
              <a:rPr spc="-5" dirty="0"/>
              <a:t>Tunneling </a:t>
            </a:r>
            <a:r>
              <a:rPr dirty="0"/>
              <a:t>Protocol  </a:t>
            </a:r>
            <a:r>
              <a:rPr spc="-5" dirty="0"/>
              <a:t>(PPTP) the tunnel is extended </a:t>
            </a:r>
            <a:r>
              <a:rPr dirty="0"/>
              <a:t>from </a:t>
            </a:r>
            <a:r>
              <a:rPr spc="-5" dirty="0"/>
              <a:t>the access  </a:t>
            </a:r>
            <a:r>
              <a:rPr dirty="0"/>
              <a:t>server </a:t>
            </a:r>
            <a:r>
              <a:rPr spc="-5" dirty="0"/>
              <a:t>out to the </a:t>
            </a:r>
            <a:r>
              <a:rPr dirty="0"/>
              <a:t>end-user</a:t>
            </a:r>
            <a:r>
              <a:rPr spc="15" dirty="0"/>
              <a:t> </a:t>
            </a:r>
            <a:r>
              <a:rPr spc="-10" dirty="0"/>
              <a:t>PC.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7891" y="82671"/>
            <a:ext cx="2359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Virtual </a:t>
            </a:r>
            <a:r>
              <a:rPr sz="1000" spc="-10" dirty="0">
                <a:latin typeface="Arial"/>
                <a:cs typeface="Arial"/>
              </a:rPr>
              <a:t>Private Networks </a:t>
            </a:r>
            <a:r>
              <a:rPr sz="1000" spc="-5" dirty="0">
                <a:latin typeface="Arial"/>
                <a:cs typeface="Arial"/>
              </a:rPr>
              <a:t>Topic 12 -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12.28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541726"/>
            <a:ext cx="84778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Virtual Private Dial-Up</a:t>
            </a:r>
            <a:r>
              <a:rPr spc="-80" dirty="0"/>
              <a:t> </a:t>
            </a:r>
            <a:r>
              <a:rPr spc="-5" dirty="0"/>
              <a:t>Networking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02" y="1437254"/>
            <a:ext cx="8143240" cy="420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Virtual private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dial-up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networking (</a:t>
            </a: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VPDN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) enables  users to configure secure networks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rely upon  ISPs to tunnel remote access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traffic.</a:t>
            </a:r>
            <a:endParaRPr sz="2800">
              <a:latin typeface="Arial"/>
              <a:cs typeface="Arial"/>
            </a:endParaRPr>
          </a:p>
          <a:p>
            <a:pPr marL="290195" indent="-278130" algn="just">
              <a:lnSpc>
                <a:spcPct val="100000"/>
              </a:lnSpc>
              <a:spcBef>
                <a:spcPts val="675"/>
              </a:spcBef>
              <a:buChar char="•"/>
              <a:tabLst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Remote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users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can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 using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local</a:t>
            </a:r>
            <a:r>
              <a:rPr sz="2800" spc="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dial-up</a:t>
            </a:r>
            <a:endParaRPr sz="2800">
              <a:latin typeface="Arial"/>
              <a:cs typeface="Arial"/>
            </a:endParaRPr>
          </a:p>
          <a:p>
            <a:pPr marL="290195" indent="-278130" algn="just">
              <a:lnSpc>
                <a:spcPct val="100000"/>
              </a:lnSpc>
              <a:spcBef>
                <a:spcPts val="670"/>
              </a:spcBef>
              <a:buChar char="•"/>
              <a:tabLst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Dial-up service provider forwards the</a:t>
            </a:r>
            <a:r>
              <a:rPr sz="2800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traffic</a:t>
            </a:r>
            <a:endParaRPr sz="2800">
              <a:latin typeface="Arial"/>
              <a:cs typeface="Arial"/>
            </a:endParaRPr>
          </a:p>
          <a:p>
            <a:pPr marL="290195" marR="48260" indent="-278130" algn="just">
              <a:lnSpc>
                <a:spcPct val="100000"/>
              </a:lnSpc>
              <a:spcBef>
                <a:spcPts val="675"/>
              </a:spcBef>
              <a:buChar char="•"/>
              <a:tabLst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 configuration and security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remains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 the  control of the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client</a:t>
            </a:r>
            <a:endParaRPr sz="2800">
              <a:latin typeface="Arial"/>
              <a:cs typeface="Arial"/>
            </a:endParaRPr>
          </a:p>
          <a:p>
            <a:pPr marL="290195" marR="8890" indent="-278130" algn="just">
              <a:lnSpc>
                <a:spcPct val="100000"/>
              </a:lnSpc>
              <a:spcBef>
                <a:spcPts val="675"/>
              </a:spcBef>
              <a:buChar char="•"/>
              <a:tabLst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dialup service provider provides a virtual pipe  between the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sites.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7891" y="82671"/>
            <a:ext cx="2359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Virtual </a:t>
            </a:r>
            <a:r>
              <a:rPr sz="1000" spc="-10" dirty="0">
                <a:latin typeface="Arial"/>
                <a:cs typeface="Arial"/>
              </a:rPr>
              <a:t>Private Networks </a:t>
            </a:r>
            <a:r>
              <a:rPr sz="1000" spc="-5" dirty="0">
                <a:latin typeface="Arial"/>
                <a:cs typeface="Arial"/>
              </a:rPr>
              <a:t>Topic 12 -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12.29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39122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VPN </a:t>
            </a:r>
            <a:r>
              <a:rPr spc="-5" dirty="0"/>
              <a:t>in</a:t>
            </a:r>
            <a:r>
              <a:rPr spc="-75" dirty="0"/>
              <a:t> </a:t>
            </a:r>
            <a:r>
              <a:rPr dirty="0"/>
              <a:t>Industry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038465" cy="3695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850900" indent="-278130">
              <a:lnSpc>
                <a:spcPct val="100000"/>
              </a:lnSpc>
              <a:spcBef>
                <a:spcPts val="95"/>
              </a:spcBef>
              <a:buClr>
                <a:srgbClr val="7F7F7F"/>
              </a:buClr>
              <a:buFont typeface="Arial"/>
              <a:buChar char="•"/>
              <a:tabLst>
                <a:tab pos="290195" algn="l"/>
                <a:tab pos="290830" algn="l"/>
              </a:tabLst>
            </a:pP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Healthcare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: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transferring confidential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patient  information within a healthcare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provider</a:t>
            </a:r>
            <a:endParaRPr sz="2800">
              <a:latin typeface="Arial"/>
              <a:cs typeface="Arial"/>
            </a:endParaRPr>
          </a:p>
          <a:p>
            <a:pPr marL="290195" marR="24130" indent="-278130">
              <a:lnSpc>
                <a:spcPct val="100000"/>
              </a:lnSpc>
              <a:spcBef>
                <a:spcPts val="675"/>
              </a:spcBef>
              <a:buClr>
                <a:srgbClr val="7F7F7F"/>
              </a:buClr>
              <a:buFont typeface="Arial"/>
              <a:buChar char="•"/>
              <a:tabLst>
                <a:tab pos="290195" algn="l"/>
                <a:tab pos="290830" algn="l"/>
              </a:tabLst>
            </a:pP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Manufacturing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: suppliers can view inventories &amp;  allow clients to purchase online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safely</a:t>
            </a:r>
            <a:endParaRPr sz="2800">
              <a:latin typeface="Arial"/>
              <a:cs typeface="Arial"/>
            </a:endParaRPr>
          </a:p>
          <a:p>
            <a:pPr marL="290195" marR="65405" indent="-278130">
              <a:lnSpc>
                <a:spcPct val="100000"/>
              </a:lnSpc>
              <a:spcBef>
                <a:spcPts val="670"/>
              </a:spcBef>
              <a:buClr>
                <a:srgbClr val="7F7F7F"/>
              </a:buClr>
              <a:buFont typeface="Arial"/>
              <a:buChar char="•"/>
              <a:tabLst>
                <a:tab pos="290195" algn="l"/>
                <a:tab pos="290830" algn="l"/>
              </a:tabLst>
            </a:pP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Retail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: securely transfers sales data or customer  info between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stores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&amp;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headquarters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lr>
                <a:srgbClr val="7F7F7F"/>
              </a:buClr>
              <a:buFont typeface="Arial"/>
              <a:buChar char="•"/>
              <a:tabLst>
                <a:tab pos="290195" algn="l"/>
                <a:tab pos="290830" algn="l"/>
              </a:tabLst>
            </a:pPr>
            <a:r>
              <a:rPr sz="2800" b="1" i="1" spc="-10" dirty="0">
                <a:solidFill>
                  <a:srgbClr val="89A451"/>
                </a:solidFill>
                <a:latin typeface="Arial"/>
                <a:cs typeface="Arial"/>
              </a:rPr>
              <a:t>Banking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: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enables account information to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be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transferred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safely within departments &amp;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branches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77995" y="82671"/>
            <a:ext cx="22891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Virtual </a:t>
            </a:r>
            <a:r>
              <a:rPr sz="1000" spc="-10" dirty="0">
                <a:latin typeface="Arial"/>
                <a:cs typeface="Arial"/>
              </a:rPr>
              <a:t>Private Networks </a:t>
            </a:r>
            <a:r>
              <a:rPr sz="1000" spc="-5" dirty="0">
                <a:latin typeface="Arial"/>
                <a:cs typeface="Arial"/>
              </a:rPr>
              <a:t>Topic 12 -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12.3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2793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Scope </a:t>
            </a:r>
            <a:r>
              <a:rPr spc="-5" dirty="0"/>
              <a:t>and</a:t>
            </a:r>
            <a:r>
              <a:rPr spc="-65" dirty="0"/>
              <a:t> </a:t>
            </a:r>
            <a:r>
              <a:rPr spc="-5" dirty="0"/>
              <a:t>Coverage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3314" y="1486908"/>
            <a:ext cx="6653530" cy="211391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This </a:t>
            </a:r>
            <a:r>
              <a:rPr sz="3000" i="1" spc="-10" dirty="0">
                <a:solidFill>
                  <a:srgbClr val="89A451"/>
                </a:solidFill>
                <a:latin typeface="Arial"/>
                <a:cs typeface="Arial"/>
              </a:rPr>
              <a:t>topic </a:t>
            </a:r>
            <a:r>
              <a:rPr sz="3000" i="1" spc="-5" dirty="0">
                <a:solidFill>
                  <a:srgbClr val="89A451"/>
                </a:solidFill>
                <a:latin typeface="Arial"/>
                <a:cs typeface="Arial"/>
              </a:rPr>
              <a:t>will</a:t>
            </a:r>
            <a:r>
              <a:rPr sz="3000" i="1" spc="-10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cover:</a:t>
            </a:r>
            <a:endParaRPr sz="3000">
              <a:latin typeface="Arial"/>
              <a:cs typeface="Arial"/>
            </a:endParaRPr>
          </a:p>
          <a:p>
            <a:pPr marL="448309" indent="-278130">
              <a:lnSpc>
                <a:spcPct val="100000"/>
              </a:lnSpc>
              <a:spcBef>
                <a:spcPts val="685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Virtual private networks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(VPN)</a:t>
            </a:r>
            <a:endParaRPr sz="2800">
              <a:latin typeface="Arial"/>
              <a:cs typeface="Arial"/>
            </a:endParaRPr>
          </a:p>
          <a:p>
            <a:pPr marL="448309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Advantages and disadvantages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VPN</a:t>
            </a:r>
            <a:endParaRPr sz="2800">
              <a:latin typeface="Arial"/>
              <a:cs typeface="Arial"/>
            </a:endParaRPr>
          </a:p>
          <a:p>
            <a:pPr marL="448309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Installing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configuring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VPN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7891" y="82671"/>
            <a:ext cx="2359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Virtual </a:t>
            </a:r>
            <a:r>
              <a:rPr sz="1000" spc="-10" dirty="0">
                <a:latin typeface="Arial"/>
                <a:cs typeface="Arial"/>
              </a:rPr>
              <a:t>Private Networks </a:t>
            </a:r>
            <a:r>
              <a:rPr sz="1000" spc="-5" dirty="0">
                <a:latin typeface="Arial"/>
                <a:cs typeface="Arial"/>
              </a:rPr>
              <a:t>Topic 12 -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12.30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6210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VPN – Future</a:t>
            </a:r>
            <a:r>
              <a:rPr spc="-65" dirty="0"/>
              <a:t> </a:t>
            </a:r>
            <a:r>
              <a:rPr spc="-5" dirty="0"/>
              <a:t>Trends?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7997825" cy="3609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As the VPN market becomes larger, more  applications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be created along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more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VPN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providers and new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VPN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types.</a:t>
            </a:r>
            <a:endParaRPr sz="2800">
              <a:latin typeface="Arial"/>
              <a:cs typeface="Arial"/>
            </a:endParaRPr>
          </a:p>
          <a:p>
            <a:pPr marL="290195" marR="220979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Networks may converge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create an integrated 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VPN.</a:t>
            </a:r>
            <a:endParaRPr sz="2800">
              <a:latin typeface="Arial"/>
              <a:cs typeface="Arial"/>
            </a:endParaRPr>
          </a:p>
          <a:p>
            <a:pPr marL="290195" marR="3606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Improvements in protocols are expected which  could improve the performance 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services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available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via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VPNs.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7891" y="82671"/>
            <a:ext cx="2359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Virtual </a:t>
            </a:r>
            <a:r>
              <a:rPr sz="1000" spc="-10" dirty="0">
                <a:latin typeface="Arial"/>
                <a:cs typeface="Arial"/>
              </a:rPr>
              <a:t>Private Networks </a:t>
            </a:r>
            <a:r>
              <a:rPr sz="1000" spc="-5" dirty="0">
                <a:latin typeface="Arial"/>
                <a:cs typeface="Arial"/>
              </a:rPr>
              <a:t>Topic 12 -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12.31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2884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9110" y="1581653"/>
            <a:ext cx="7386955" cy="318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2895" marR="177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302895" algn="l"/>
                <a:tab pos="303530" algn="l"/>
                <a:tab pos="62337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Tan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m,</a:t>
            </a:r>
            <a:r>
              <a:rPr sz="2800" spc="10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A.S.</a:t>
            </a:r>
            <a:r>
              <a:rPr sz="28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&amp;</a:t>
            </a:r>
            <a:r>
              <a:rPr sz="2800" spc="7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We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ll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,</a:t>
            </a:r>
            <a:r>
              <a:rPr sz="2800" spc="8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D.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J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r>
              <a:rPr sz="2800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(2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0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1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0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). </a:t>
            </a:r>
            <a:r>
              <a:rPr sz="2800" spc="-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Computer Networks, 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5</a:t>
            </a:r>
            <a:r>
              <a:rPr sz="2775" spc="7" baseline="25525" dirty="0">
                <a:solidFill>
                  <a:srgbClr val="7F7F7F"/>
                </a:solidFill>
                <a:latin typeface="Arial"/>
                <a:cs typeface="Arial"/>
              </a:rPr>
              <a:t>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edition. Pearson  Education.</a:t>
            </a:r>
            <a:endParaRPr sz="2800">
              <a:latin typeface="Arial"/>
              <a:cs typeface="Arial"/>
            </a:endParaRPr>
          </a:p>
          <a:p>
            <a:pPr marL="3028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302895" algn="l"/>
                <a:tab pos="3035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Cisco website:</a:t>
            </a:r>
            <a:r>
              <a:rPr sz="2800" spc="35" dirty="0">
                <a:solidFill>
                  <a:srgbClr val="009898"/>
                </a:solidFill>
                <a:latin typeface="Arial"/>
                <a:cs typeface="Arial"/>
              </a:rPr>
              <a:t> </a:t>
            </a:r>
            <a:r>
              <a:rPr sz="2800" u="heavy" spc="-5" dirty="0">
                <a:solidFill>
                  <a:srgbClr val="009898"/>
                </a:solidFill>
                <a:uFill>
                  <a:solidFill>
                    <a:srgbClr val="009898"/>
                  </a:solidFill>
                </a:uFill>
                <a:latin typeface="Arial"/>
                <a:cs typeface="Arial"/>
                <a:hlinkClick r:id="rId2"/>
              </a:rPr>
              <a:t>http://www.cisco.com/</a:t>
            </a:r>
            <a:endParaRPr sz="2800">
              <a:latin typeface="Arial"/>
              <a:cs typeface="Arial"/>
            </a:endParaRPr>
          </a:p>
          <a:p>
            <a:pPr marL="302895" marR="183324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302895" algn="l"/>
                <a:tab pos="3035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Microsoft website: </a:t>
            </a:r>
            <a:r>
              <a:rPr sz="2800" u="heavy" spc="-5" dirty="0">
                <a:solidFill>
                  <a:srgbClr val="009898"/>
                </a:solidFill>
                <a:uFill>
                  <a:solidFill>
                    <a:srgbClr val="009898"/>
                  </a:solidFill>
                </a:uFill>
                <a:latin typeface="Arial"/>
                <a:cs typeface="Arial"/>
              </a:rPr>
              <a:t> </a:t>
            </a:r>
            <a:r>
              <a:rPr sz="2800" u="heavy" dirty="0">
                <a:solidFill>
                  <a:srgbClr val="009898"/>
                </a:solidFill>
                <a:uFill>
                  <a:solidFill>
                    <a:srgbClr val="009898"/>
                  </a:solidFill>
                </a:uFill>
                <a:latin typeface="Arial"/>
                <a:cs typeface="Arial"/>
                <a:hlinkClick r:id="rId3"/>
              </a:rPr>
              <a:t>http://technet.microsoft.com/en-  </a:t>
            </a:r>
            <a:r>
              <a:rPr sz="2800" u="heavy" spc="-5" dirty="0">
                <a:solidFill>
                  <a:srgbClr val="009898"/>
                </a:solidFill>
                <a:uFill>
                  <a:solidFill>
                    <a:srgbClr val="009898"/>
                  </a:solidFill>
                </a:uFill>
                <a:latin typeface="Arial"/>
                <a:cs typeface="Arial"/>
                <a:hlinkClick r:id="rId3"/>
              </a:rPr>
              <a:t>us/library/cc739294(WS.10).aspx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7891" y="82671"/>
            <a:ext cx="2359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Virtual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Private Networks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Topic 12 -</a:t>
            </a:r>
            <a:r>
              <a:rPr sz="10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12.32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Topic </a:t>
            </a:r>
            <a:r>
              <a:rPr spc="-5" dirty="0"/>
              <a:t>12 </a:t>
            </a:r>
            <a:r>
              <a:rPr dirty="0"/>
              <a:t>– </a:t>
            </a:r>
            <a:r>
              <a:rPr spc="-5" dirty="0"/>
              <a:t>Virtual </a:t>
            </a:r>
            <a:r>
              <a:rPr dirty="0"/>
              <a:t>Private</a:t>
            </a:r>
            <a:r>
              <a:rPr spc="-114" dirty="0"/>
              <a:t> </a:t>
            </a:r>
            <a:r>
              <a:rPr spc="-5" dirty="0"/>
              <a:t>Networks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62832" y="4430063"/>
            <a:ext cx="22663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i="1" spc="-5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5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spc="-5" dirty="0">
                <a:solidFill>
                  <a:srgbClr val="FFFFFF"/>
                </a:solidFill>
                <a:latin typeface="Arial"/>
                <a:cs typeface="Arial"/>
              </a:rPr>
              <a:t>Questions?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77995" y="82671"/>
            <a:ext cx="22891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Virtual </a:t>
            </a:r>
            <a:r>
              <a:rPr sz="1000" spc="-10" dirty="0">
                <a:latin typeface="Arial"/>
                <a:cs typeface="Arial"/>
              </a:rPr>
              <a:t>Private Networks </a:t>
            </a:r>
            <a:r>
              <a:rPr sz="1000" spc="-5" dirty="0">
                <a:latin typeface="Arial"/>
                <a:cs typeface="Arial"/>
              </a:rPr>
              <a:t>Topic 12 -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12.4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9060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Learning</a:t>
            </a:r>
            <a:r>
              <a:rPr spc="-60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3314" y="1486908"/>
            <a:ext cx="8213090" cy="296735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By </a:t>
            </a:r>
            <a:r>
              <a:rPr sz="3000" i="1" spc="-5" dirty="0">
                <a:solidFill>
                  <a:srgbClr val="89A451"/>
                </a:solidFill>
                <a:latin typeface="Arial"/>
                <a:cs typeface="Arial"/>
              </a:rPr>
              <a:t>the end of </a:t>
            </a: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this </a:t>
            </a:r>
            <a:r>
              <a:rPr sz="3000" i="1" spc="-10" dirty="0">
                <a:solidFill>
                  <a:srgbClr val="89A451"/>
                </a:solidFill>
                <a:latin typeface="Arial"/>
                <a:cs typeface="Arial"/>
              </a:rPr>
              <a:t>topic, </a:t>
            </a: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students </a:t>
            </a:r>
            <a:r>
              <a:rPr sz="3000" i="1" spc="-5" dirty="0">
                <a:solidFill>
                  <a:srgbClr val="89A451"/>
                </a:solidFill>
                <a:latin typeface="Arial"/>
                <a:cs typeface="Arial"/>
              </a:rPr>
              <a:t>will be able</a:t>
            </a:r>
            <a:r>
              <a:rPr sz="3000" i="1" spc="-90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to:</a:t>
            </a:r>
            <a:endParaRPr sz="3000">
              <a:latin typeface="Arial"/>
              <a:cs typeface="Arial"/>
            </a:endParaRPr>
          </a:p>
          <a:p>
            <a:pPr marL="448309" marR="5080" indent="-278130">
              <a:lnSpc>
                <a:spcPct val="100000"/>
              </a:lnSpc>
              <a:spcBef>
                <a:spcPts val="685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Explain the operation of a Virtual Private Network  (VPN)</a:t>
            </a:r>
            <a:endParaRPr sz="2800">
              <a:latin typeface="Arial"/>
              <a:cs typeface="Arial"/>
            </a:endParaRPr>
          </a:p>
          <a:p>
            <a:pPr marL="448309" marR="3810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Describe the advantages and disadvantages of a 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VPN</a:t>
            </a:r>
            <a:endParaRPr sz="2800">
              <a:latin typeface="Arial"/>
              <a:cs typeface="Arial"/>
            </a:endParaRPr>
          </a:p>
          <a:p>
            <a:pPr marL="448309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Install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and configure a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VPN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77995" y="82671"/>
            <a:ext cx="22891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Virtual </a:t>
            </a:r>
            <a:r>
              <a:rPr sz="1000" spc="-10" dirty="0">
                <a:latin typeface="Arial"/>
                <a:cs typeface="Arial"/>
              </a:rPr>
              <a:t>Private Networks </a:t>
            </a:r>
            <a:r>
              <a:rPr sz="1000" spc="-5" dirty="0">
                <a:latin typeface="Arial"/>
                <a:cs typeface="Arial"/>
              </a:rPr>
              <a:t>Topic 12 -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12.5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68878"/>
            <a:ext cx="39738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 </a:t>
            </a:r>
            <a:r>
              <a:rPr spc="-5" dirty="0"/>
              <a:t>is </a:t>
            </a:r>
            <a:r>
              <a:rPr dirty="0"/>
              <a:t>a</a:t>
            </a:r>
            <a:r>
              <a:rPr spc="-70" dirty="0"/>
              <a:t> </a:t>
            </a:r>
            <a:r>
              <a:rPr dirty="0"/>
              <a:t>VPN?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365626"/>
            <a:ext cx="8335009" cy="41421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private network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uses public  telecommunication,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such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as the Internet, instead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of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leased lines to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communicate.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Remote network communication through</a:t>
            </a:r>
            <a:r>
              <a:rPr sz="2800" spc="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Internet</a:t>
            </a:r>
            <a:endParaRPr sz="2800">
              <a:latin typeface="Arial"/>
              <a:cs typeface="Arial"/>
            </a:endParaRPr>
          </a:p>
          <a:p>
            <a:pPr marL="290195" marR="69469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Used by companies/organisations who want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communicate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confidentially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Two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parts: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Protected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or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“inside”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“Outside” network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or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segment (less</a:t>
            </a:r>
            <a:r>
              <a:rPr sz="2600" spc="-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trustworthy)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77995" y="82671"/>
            <a:ext cx="22891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Virtual </a:t>
            </a:r>
            <a:r>
              <a:rPr sz="1000" spc="-10" dirty="0">
                <a:latin typeface="Arial"/>
                <a:cs typeface="Arial"/>
              </a:rPr>
              <a:t>Private Networks </a:t>
            </a:r>
            <a:r>
              <a:rPr sz="1000" spc="-5" dirty="0">
                <a:latin typeface="Arial"/>
                <a:cs typeface="Arial"/>
              </a:rPr>
              <a:t>Topic 12 -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12.6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8070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/>
              <a:t>User’s</a:t>
            </a:r>
            <a:r>
              <a:rPr spc="-60" dirty="0"/>
              <a:t> </a:t>
            </a:r>
            <a:r>
              <a:rPr dirty="0"/>
              <a:t>Perspective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038465" cy="312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From the user’s perspective, it appears as</a:t>
            </a:r>
            <a:r>
              <a:rPr sz="2800" spc="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  <a:p>
            <a:pPr marL="290195">
              <a:lnSpc>
                <a:spcPct val="100000"/>
              </a:lnSpc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 consisting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dedicated network</a:t>
            </a:r>
            <a:r>
              <a:rPr sz="2800" spc="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links.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211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These links appear as if they are reserved for the 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VPN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clients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only.</a:t>
            </a:r>
            <a:endParaRPr sz="2800">
              <a:latin typeface="Arial"/>
              <a:cs typeface="Arial"/>
            </a:endParaRPr>
          </a:p>
          <a:p>
            <a:pPr marL="290195" marR="460375" indent="-278130">
              <a:lnSpc>
                <a:spcPct val="100000"/>
              </a:lnSpc>
              <a:spcBef>
                <a:spcPts val="211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Because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encryption,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data appears to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be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private.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77995" y="82671"/>
            <a:ext cx="22891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Virtual </a:t>
            </a:r>
            <a:r>
              <a:rPr sz="1000" spc="-10" dirty="0">
                <a:latin typeface="Arial"/>
                <a:cs typeface="Arial"/>
              </a:rPr>
              <a:t>Private Networks </a:t>
            </a:r>
            <a:r>
              <a:rPr sz="1000" spc="-5" dirty="0">
                <a:latin typeface="Arial"/>
                <a:cs typeface="Arial"/>
              </a:rPr>
              <a:t>Topic 12 -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12.7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4622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How </a:t>
            </a:r>
            <a:r>
              <a:rPr dirty="0"/>
              <a:t>a VPN </a:t>
            </a:r>
            <a:r>
              <a:rPr spc="-5" dirty="0"/>
              <a:t>Works </a:t>
            </a:r>
            <a:r>
              <a:rPr dirty="0"/>
              <a:t>-</a:t>
            </a:r>
            <a:r>
              <a:rPr spc="-70" dirty="0"/>
              <a:t> 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06" y="1581653"/>
            <a:ext cx="8046720" cy="3695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288925" indent="-278130">
              <a:lnSpc>
                <a:spcPct val="100000"/>
              </a:lnSpc>
              <a:spcBef>
                <a:spcPts val="95"/>
              </a:spcBef>
              <a:buClr>
                <a:srgbClr val="7F7F7F"/>
              </a:buClr>
              <a:buFont typeface="Arial"/>
              <a:buChar char="•"/>
              <a:tabLst>
                <a:tab pos="290195" algn="l"/>
                <a:tab pos="290830" algn="l"/>
              </a:tabLst>
            </a:pP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Two </a:t>
            </a:r>
            <a:r>
              <a:rPr sz="2800" b="1" i="1" spc="-10" dirty="0">
                <a:solidFill>
                  <a:srgbClr val="89A451"/>
                </a:solidFill>
                <a:latin typeface="Arial"/>
                <a:cs typeface="Arial"/>
              </a:rPr>
              <a:t>connections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- one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made to the Internet  and the second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made to the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VPN</a:t>
            </a:r>
            <a:endParaRPr sz="2800">
              <a:latin typeface="Arial"/>
              <a:cs typeface="Arial"/>
            </a:endParaRPr>
          </a:p>
          <a:p>
            <a:pPr marL="290195" marR="10795" indent="-278130">
              <a:lnSpc>
                <a:spcPct val="100000"/>
              </a:lnSpc>
              <a:spcBef>
                <a:spcPts val="675"/>
              </a:spcBef>
              <a:buClr>
                <a:srgbClr val="7F7F7F"/>
              </a:buClr>
              <a:buFont typeface="Arial"/>
              <a:buChar char="•"/>
              <a:tabLst>
                <a:tab pos="290195" algn="l"/>
                <a:tab pos="290830" algn="l"/>
              </a:tabLst>
            </a:pP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Datagrams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- contain data, destination 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source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information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0"/>
              </a:spcBef>
              <a:buClr>
                <a:srgbClr val="7F7F7F"/>
              </a:buClr>
              <a:buFont typeface="Arial"/>
              <a:buChar char="•"/>
              <a:tabLst>
                <a:tab pos="290195" algn="l"/>
                <a:tab pos="290830" algn="l"/>
              </a:tabLst>
            </a:pP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Firewalls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-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VPNs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allow authorised users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data  to pass through the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firewalls</a:t>
            </a:r>
            <a:endParaRPr sz="2800">
              <a:latin typeface="Arial"/>
              <a:cs typeface="Arial"/>
            </a:endParaRPr>
          </a:p>
          <a:p>
            <a:pPr marL="290195" marR="36830" indent="-278130">
              <a:lnSpc>
                <a:spcPct val="100000"/>
              </a:lnSpc>
              <a:spcBef>
                <a:spcPts val="675"/>
              </a:spcBef>
              <a:buClr>
                <a:srgbClr val="7F7F7F"/>
              </a:buClr>
              <a:buFont typeface="Arial"/>
              <a:buChar char="•"/>
              <a:tabLst>
                <a:tab pos="290195" algn="l"/>
                <a:tab pos="290830" algn="l"/>
              </a:tabLst>
            </a:pP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Protocols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-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protocols create the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VPN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tunnels that  allow a private connection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over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public</a:t>
            </a:r>
            <a:r>
              <a:rPr sz="2800" spc="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77995" y="82671"/>
            <a:ext cx="22891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Virtual </a:t>
            </a:r>
            <a:r>
              <a:rPr sz="1000" spc="-10" dirty="0">
                <a:latin typeface="Arial"/>
                <a:cs typeface="Arial"/>
              </a:rPr>
              <a:t>Private Networks </a:t>
            </a:r>
            <a:r>
              <a:rPr sz="1000" spc="-5" dirty="0">
                <a:latin typeface="Arial"/>
                <a:cs typeface="Arial"/>
              </a:rPr>
              <a:t>Topic 12 -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12.8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4622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How </a:t>
            </a:r>
            <a:r>
              <a:rPr dirty="0"/>
              <a:t>a VPN </a:t>
            </a:r>
            <a:r>
              <a:rPr spc="-5" dirty="0"/>
              <a:t>Works </a:t>
            </a:r>
            <a:r>
              <a:rPr dirty="0"/>
              <a:t>-</a:t>
            </a:r>
            <a:r>
              <a:rPr spc="-70" dirty="0"/>
              <a:t> </a:t>
            </a:r>
            <a:r>
              <a:rPr dirty="0"/>
              <a:t>2</a:t>
            </a:r>
          </a:p>
        </p:txBody>
      </p:sp>
      <p:sp>
        <p:nvSpPr>
          <p:cNvPr id="4" name="object 4"/>
          <p:cNvSpPr/>
          <p:nvPr/>
        </p:nvSpPr>
        <p:spPr>
          <a:xfrm>
            <a:off x="152400" y="990600"/>
            <a:ext cx="8534400" cy="5235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77995" y="82671"/>
            <a:ext cx="22891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Virtual </a:t>
            </a:r>
            <a:r>
              <a:rPr sz="1000" spc="-10" dirty="0">
                <a:latin typeface="Arial"/>
                <a:cs typeface="Arial"/>
              </a:rPr>
              <a:t>Private Networks </a:t>
            </a:r>
            <a:r>
              <a:rPr sz="1000" spc="-5" dirty="0">
                <a:latin typeface="Arial"/>
                <a:cs typeface="Arial"/>
              </a:rPr>
              <a:t>Topic 12 -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12.9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35706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Key</a:t>
            </a:r>
            <a:r>
              <a:rPr spc="-75" dirty="0"/>
              <a:t> </a:t>
            </a:r>
            <a:r>
              <a:rPr dirty="0"/>
              <a:t>Functions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308975" cy="3695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214629" indent="-278130">
              <a:lnSpc>
                <a:spcPct val="100000"/>
              </a:lnSpc>
              <a:spcBef>
                <a:spcPts val="95"/>
              </a:spcBef>
              <a:buClr>
                <a:srgbClr val="7F7F7F"/>
              </a:buClr>
              <a:buFont typeface="Arial"/>
              <a:buChar char="•"/>
              <a:tabLst>
                <a:tab pos="290195" algn="l"/>
                <a:tab pos="290830" algn="l"/>
              </a:tabLst>
            </a:pP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Authentication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- validates that the data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was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sent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from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sender</a:t>
            </a:r>
            <a:endParaRPr sz="2800">
              <a:latin typeface="Arial"/>
              <a:cs typeface="Arial"/>
            </a:endParaRPr>
          </a:p>
          <a:p>
            <a:pPr marL="290195" marR="501015" indent="-278130">
              <a:lnSpc>
                <a:spcPct val="100000"/>
              </a:lnSpc>
              <a:spcBef>
                <a:spcPts val="675"/>
              </a:spcBef>
              <a:buClr>
                <a:srgbClr val="7F7F7F"/>
              </a:buClr>
              <a:buFont typeface="Arial"/>
              <a:buChar char="•"/>
              <a:tabLst>
                <a:tab pos="290195" algn="l"/>
                <a:tab pos="290830" algn="l"/>
              </a:tabLst>
            </a:pPr>
            <a:r>
              <a:rPr sz="2600" b="1" i="1" spc="-5" dirty="0">
                <a:solidFill>
                  <a:srgbClr val="89A451"/>
                </a:solidFill>
                <a:latin typeface="Arial"/>
                <a:cs typeface="Arial"/>
              </a:rPr>
              <a:t>Access </a:t>
            </a: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Control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-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preventing unauthorised users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from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accessing the network</a:t>
            </a:r>
            <a:endParaRPr sz="2800">
              <a:latin typeface="Arial"/>
              <a:cs typeface="Arial"/>
            </a:endParaRPr>
          </a:p>
          <a:p>
            <a:pPr marL="290195" marR="593725" indent="-278130">
              <a:lnSpc>
                <a:spcPct val="100000"/>
              </a:lnSpc>
              <a:spcBef>
                <a:spcPts val="670"/>
              </a:spcBef>
              <a:buClr>
                <a:srgbClr val="7F7F7F"/>
              </a:buClr>
              <a:buFont typeface="Arial"/>
              <a:buChar char="•"/>
              <a:tabLst>
                <a:tab pos="290195" algn="l"/>
                <a:tab pos="290830" algn="l"/>
              </a:tabLst>
            </a:pP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Confidentiality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-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preventing the data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from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being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read or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copied as the data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being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transported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lr>
                <a:srgbClr val="7F7F7F"/>
              </a:buClr>
              <a:buFont typeface="Arial"/>
              <a:buChar char="•"/>
              <a:tabLst>
                <a:tab pos="290195" algn="l"/>
                <a:tab pos="290830" algn="l"/>
              </a:tabLst>
            </a:pP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Data Integrity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-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ensuring that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data has not been  altered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</TotalTime>
  <Words>1457</Words>
  <Application>Microsoft Office PowerPoint</Application>
  <PresentationFormat>On-screen Show (4:3)</PresentationFormat>
  <Paragraphs>187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 Light</vt:lpstr>
      <vt:lpstr>Times New Roman</vt:lpstr>
      <vt:lpstr>Metropolitan</vt:lpstr>
      <vt:lpstr>PowerPoint Presentation</vt:lpstr>
      <vt:lpstr>PowerPoint Presentation</vt:lpstr>
      <vt:lpstr>Scope and Coverage</vt:lpstr>
      <vt:lpstr>Learning Outcomes</vt:lpstr>
      <vt:lpstr>What is a VPN?</vt:lpstr>
      <vt:lpstr>The User’s Perspective</vt:lpstr>
      <vt:lpstr>How a VPN Works - 1</vt:lpstr>
      <vt:lpstr>How a VPN Works - 2</vt:lpstr>
      <vt:lpstr>Key Functions</vt:lpstr>
      <vt:lpstr>Encryption</vt:lpstr>
      <vt:lpstr>Protocols</vt:lpstr>
      <vt:lpstr>IPsec</vt:lpstr>
      <vt:lpstr>PPTP</vt:lpstr>
      <vt:lpstr>L2TP</vt:lpstr>
      <vt:lpstr>Protocols Working Together</vt:lpstr>
      <vt:lpstr>Advantages</vt:lpstr>
      <vt:lpstr>Disadvantages</vt:lpstr>
      <vt:lpstr>PowerPoint Presentation</vt:lpstr>
      <vt:lpstr>VPN Connections</vt:lpstr>
      <vt:lpstr>VPN Categories</vt:lpstr>
      <vt:lpstr>Client-Initiated VPNs</vt:lpstr>
      <vt:lpstr>NAS-Initiated VPNs</vt:lpstr>
      <vt:lpstr>VPNs and the Workplace</vt:lpstr>
      <vt:lpstr>Extranet</vt:lpstr>
      <vt:lpstr>Intranet</vt:lpstr>
      <vt:lpstr>Remote Access VPN - 1</vt:lpstr>
      <vt:lpstr>Remote Access VPN - 2</vt:lpstr>
      <vt:lpstr>Virtual Private Dial-Up Networking</vt:lpstr>
      <vt:lpstr>VPN in Industry</vt:lpstr>
      <vt:lpstr>VPN – Future Trends?</vt:lpstr>
      <vt:lpstr>References</vt:lpstr>
      <vt:lpstr>Topic 12 – Virtual Private Networks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Fariha</cp:lastModifiedBy>
  <cp:revision>7</cp:revision>
  <dcterms:created xsi:type="dcterms:W3CDTF">2018-10-03T15:36:58Z</dcterms:created>
  <dcterms:modified xsi:type="dcterms:W3CDTF">2018-10-04T05:32:48Z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2018-03-18T00:00:00Z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2018-03-18T00:00:00Z</vt:filetime>
  </property>
</Properties>
</file>