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6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1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0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8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0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9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7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1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9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xforddictionarie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" TargetMode="External"/><Relationship Id="rId2" Type="http://schemas.openxmlformats.org/officeDocument/2006/relationships/hyperlink" Target="http://www.itu.i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xforddictionaries.com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3276600"/>
            <a:ext cx="464185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1: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Introduction to the Module </a:t>
            </a:r>
            <a:r>
              <a:rPr sz="1900" i="1" spc="-10" dirty="0">
                <a:latin typeface="Arial"/>
                <a:cs typeface="Arial"/>
              </a:rPr>
              <a:t>and </a:t>
            </a:r>
            <a:r>
              <a:rPr sz="1900" i="1" spc="-5" dirty="0">
                <a:latin typeface="Arial"/>
                <a:cs typeface="Arial"/>
              </a:rPr>
              <a:t>to</a:t>
            </a:r>
            <a:r>
              <a:rPr sz="1900" i="1" spc="7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Networks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33231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</a:t>
            </a:r>
            <a:r>
              <a:rPr spc="5" dirty="0"/>
              <a:t>s</a:t>
            </a:r>
            <a:r>
              <a:rPr spc="-5" dirty="0"/>
              <a:t>ess</a:t>
            </a:r>
            <a:r>
              <a:rPr spc="5" dirty="0"/>
              <a:t>m</a:t>
            </a:r>
            <a:r>
              <a:rPr spc="-5" dirty="0"/>
              <a:t>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198995" cy="132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module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assessed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examination worth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75% of the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total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mark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assignment worth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25%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total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mark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1477" y="3284601"/>
            <a:ext cx="4032260" cy="207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496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 </a:t>
            </a:r>
            <a:r>
              <a:rPr dirty="0"/>
              <a:t>– a</a:t>
            </a:r>
            <a:r>
              <a:rPr spc="-4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5018" y="1726179"/>
            <a:ext cx="8157209" cy="295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9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 networks in general,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rather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than  computer networks, then a good broad definition</a:t>
            </a:r>
            <a:r>
              <a:rPr sz="2800" spc="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“a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group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or system of interconnected people</a:t>
            </a:r>
            <a:r>
              <a:rPr sz="2800" i="1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i="1" spc="-10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things”</a:t>
            </a:r>
            <a:endParaRPr sz="2800">
              <a:latin typeface="Arial"/>
              <a:cs typeface="Arial"/>
            </a:endParaRPr>
          </a:p>
          <a:p>
            <a:pPr marL="2737485">
              <a:lnSpc>
                <a:spcPct val="100000"/>
              </a:lnSpc>
              <a:spcBef>
                <a:spcPts val="2270"/>
              </a:spcBef>
            </a:pP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(Source:</a:t>
            </a:r>
            <a:r>
              <a:rPr sz="22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http://www.oxforddictionaries.com</a:t>
            </a:r>
            <a:r>
              <a:rPr sz="2200" spc="-5" dirty="0">
                <a:solidFill>
                  <a:srgbClr val="7F7F7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8833"/>
            <a:ext cx="45423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70" dirty="0"/>
              <a:t> </a:t>
            </a:r>
            <a:r>
              <a:rPr dirty="0"/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95335" cy="4244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society requires many networks to</a:t>
            </a:r>
            <a:r>
              <a:rPr sz="2800" spc="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operate:</a:t>
            </a:r>
            <a:endParaRPr sz="28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Transport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Communications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Power network (electricity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distribution)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Social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Business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290195" marR="1254760" indent="-277495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Society simply could not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exist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without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these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interconnections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7980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Rise of Computer</a:t>
            </a:r>
            <a:r>
              <a:rPr spc="-3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69300" cy="425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Early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Years</a:t>
            </a:r>
            <a:endParaRPr sz="28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Highly centralised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computing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facilities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Few computers, even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large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organisations</a:t>
            </a:r>
            <a:endParaRPr sz="26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Miniaturisation</a:t>
            </a:r>
            <a:endParaRPr sz="28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get more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powerful, smaller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cheaper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Many more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Merging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Communications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28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connect to each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other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 is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born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482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Network?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590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basic network could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consist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two computers  connected by a transmission medium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allows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signals to pass between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10" y="4996058"/>
            <a:ext cx="744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But there is no need to limit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2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1984" y="3066918"/>
            <a:ext cx="1827181" cy="1564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4999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Larger</a:t>
            </a:r>
            <a:r>
              <a:rPr spc="-6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232775" cy="1751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Even in a single office it makes sense to add more  devices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network:</a:t>
            </a:r>
            <a:endParaRPr sz="28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More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Peripheral devices (printers,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etc).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8602" y="3428936"/>
            <a:ext cx="4654539" cy="2490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5534593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</a:t>
            </a:r>
            <a:r>
              <a:rPr spc="-85" dirty="0"/>
              <a:t> </a:t>
            </a:r>
            <a:r>
              <a:rPr spc="-5" dirty="0"/>
              <a:t>Locations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266305" cy="39230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are not limited to a single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location.</a:t>
            </a:r>
            <a:endParaRPr sz="2800" dirty="0">
              <a:latin typeface="Arial"/>
              <a:cs typeface="Arial"/>
            </a:endParaRPr>
          </a:p>
          <a:p>
            <a:pPr marL="290195" marR="28321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communications systems allow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organisation to have networks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span:</a:t>
            </a:r>
            <a:endParaRPr sz="28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Multiple rooms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same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building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buildings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towns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countries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continents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5380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Across the</a:t>
            </a:r>
            <a:r>
              <a:rPr spc="-80" dirty="0"/>
              <a:t> </a:t>
            </a:r>
            <a:r>
              <a:rPr dirty="0"/>
              <a:t>World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95920" cy="3768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development of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global  communications systems allows the network of a  single organisation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whole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world.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290195" marR="1051560" indent="-277495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only limiting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factor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the availability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technology in remote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areas.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reality,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our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go beyond the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world’s</a:t>
            </a:r>
            <a:endParaRPr sz="2800" dirty="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boundaries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872490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1 – Lecture </a:t>
            </a:r>
            <a:r>
              <a:rPr sz="1900" i="1" spc="-10" dirty="0">
                <a:latin typeface="Arial"/>
                <a:cs typeface="Arial"/>
              </a:rPr>
              <a:t>2:  Real </a:t>
            </a:r>
            <a:r>
              <a:rPr sz="1900" i="1" spc="-5" dirty="0">
                <a:latin typeface="Arial"/>
                <a:cs typeface="Arial"/>
              </a:rPr>
              <a:t>World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Networks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3661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75" dirty="0"/>
              <a:t> </a:t>
            </a:r>
            <a:r>
              <a:rPr spc="-5" dirty="0"/>
              <a:t>Network?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160384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would be no point building networks if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 demand for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 marL="290195" marR="166370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briefly examine the computer networks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 today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Home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Business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Mobile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marL="290195" marR="464184" indent="-277495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consider some of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social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raised 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result of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3429000"/>
            <a:ext cx="3970654" cy="188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1 – Lecture</a:t>
            </a:r>
            <a:r>
              <a:rPr sz="1900" i="1" spc="5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1:</a:t>
            </a:r>
            <a:endParaRPr sz="1900" dirty="0">
              <a:latin typeface="Arial"/>
              <a:cs typeface="Arial"/>
            </a:endParaRPr>
          </a:p>
          <a:p>
            <a:pPr marL="21590" marR="508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Introduction to the Module: What is a  Network?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52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Networks in </a:t>
            </a:r>
            <a:r>
              <a:rPr dirty="0"/>
              <a:t>the</a:t>
            </a:r>
            <a:r>
              <a:rPr spc="-60" dirty="0"/>
              <a:t> </a:t>
            </a:r>
            <a:r>
              <a:rPr spc="-5" dirty="0"/>
              <a:t>Home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5625465" cy="3817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0223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With many sources suggesting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were over 1 billion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the world in 1998,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no surprise that many homes  have a PC or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laptop.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90195" marR="5080" indent="-277495">
              <a:lnSpc>
                <a:spcPct val="100000"/>
              </a:lnSpc>
              <a:spcBef>
                <a:spcPts val="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But PCs and laptops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the  only computing hardware in many  homes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28712" y="3110563"/>
            <a:ext cx="128270" cy="429895"/>
          </a:xfrm>
          <a:custGeom>
            <a:avLst/>
            <a:gdLst/>
            <a:ahLst/>
            <a:cxnLst/>
            <a:rect l="l" t="t" r="r" b="b"/>
            <a:pathLst>
              <a:path w="128270" h="429895">
                <a:moveTo>
                  <a:pt x="0" y="429292"/>
                </a:moveTo>
                <a:lnTo>
                  <a:pt x="127861" y="429292"/>
                </a:lnTo>
                <a:lnTo>
                  <a:pt x="127861" y="0"/>
                </a:lnTo>
                <a:lnTo>
                  <a:pt x="0" y="0"/>
                </a:lnTo>
                <a:lnTo>
                  <a:pt x="0" y="429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92631" y="314072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8951"/>
                </a:lnTo>
              </a:path>
            </a:pathLst>
          </a:custGeom>
          <a:ln w="6736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5490" y="1628787"/>
            <a:ext cx="1220906" cy="118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04091" y="1628787"/>
            <a:ext cx="0" cy="259270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442"/>
                </a:lnTo>
              </a:path>
            </a:pathLst>
          </a:custGeom>
          <a:ln w="3175">
            <a:solidFill>
              <a:srgbClr val="A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4019" y="4147368"/>
            <a:ext cx="635" cy="74295"/>
          </a:xfrm>
          <a:custGeom>
            <a:avLst/>
            <a:gdLst/>
            <a:ahLst/>
            <a:cxnLst/>
            <a:rect l="l" t="t" r="r" b="b"/>
            <a:pathLst>
              <a:path w="634" h="74295">
                <a:moveTo>
                  <a:pt x="0" y="73862"/>
                </a:moveTo>
                <a:lnTo>
                  <a:pt x="122" y="78"/>
                </a:lnTo>
                <a:lnTo>
                  <a:pt x="0" y="73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4080" y="3679680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7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04080" y="3211964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79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4080" y="2744248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79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04080" y="2290340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8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04080" y="182259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8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713" y="2397312"/>
            <a:ext cx="652145" cy="107314"/>
          </a:xfrm>
          <a:custGeom>
            <a:avLst/>
            <a:gdLst/>
            <a:ahLst/>
            <a:cxnLst/>
            <a:rect l="l" t="t" r="r" b="b"/>
            <a:pathLst>
              <a:path w="652145" h="107314">
                <a:moveTo>
                  <a:pt x="356097" y="0"/>
                </a:moveTo>
                <a:lnTo>
                  <a:pt x="307969" y="0"/>
                </a:lnTo>
                <a:lnTo>
                  <a:pt x="258500" y="2773"/>
                </a:lnTo>
                <a:lnTo>
                  <a:pt x="211744" y="8260"/>
                </a:lnTo>
                <a:lnTo>
                  <a:pt x="188396" y="12344"/>
                </a:lnTo>
                <a:lnTo>
                  <a:pt x="166359" y="17861"/>
                </a:lnTo>
                <a:lnTo>
                  <a:pt x="144383" y="21945"/>
                </a:lnTo>
                <a:lnTo>
                  <a:pt x="103113" y="34290"/>
                </a:lnTo>
                <a:lnTo>
                  <a:pt x="64617" y="48036"/>
                </a:lnTo>
                <a:lnTo>
                  <a:pt x="0" y="83698"/>
                </a:lnTo>
                <a:lnTo>
                  <a:pt x="16520" y="106984"/>
                </a:lnTo>
                <a:lnTo>
                  <a:pt x="30266" y="98755"/>
                </a:lnTo>
                <a:lnTo>
                  <a:pt x="60533" y="82326"/>
                </a:lnTo>
                <a:lnTo>
                  <a:pt x="76992" y="74066"/>
                </a:lnTo>
                <a:lnTo>
                  <a:pt x="94884" y="67208"/>
                </a:lnTo>
                <a:lnTo>
                  <a:pt x="114147" y="61752"/>
                </a:lnTo>
                <a:lnTo>
                  <a:pt x="133380" y="54864"/>
                </a:lnTo>
                <a:lnTo>
                  <a:pt x="173248" y="45262"/>
                </a:lnTo>
                <a:lnTo>
                  <a:pt x="217230" y="37063"/>
                </a:lnTo>
                <a:lnTo>
                  <a:pt x="262615" y="31546"/>
                </a:lnTo>
                <a:lnTo>
                  <a:pt x="309372" y="28834"/>
                </a:lnTo>
                <a:lnTo>
                  <a:pt x="546643" y="28834"/>
                </a:lnTo>
                <a:lnTo>
                  <a:pt x="532089" y="24688"/>
                </a:lnTo>
                <a:lnTo>
                  <a:pt x="511454" y="19202"/>
                </a:lnTo>
                <a:lnTo>
                  <a:pt x="468843" y="10972"/>
                </a:lnTo>
                <a:lnTo>
                  <a:pt x="402854" y="2773"/>
                </a:lnTo>
                <a:lnTo>
                  <a:pt x="356097" y="0"/>
                </a:lnTo>
                <a:close/>
              </a:path>
              <a:path w="652145" h="107314">
                <a:moveTo>
                  <a:pt x="546643" y="28834"/>
                </a:moveTo>
                <a:lnTo>
                  <a:pt x="354726" y="28834"/>
                </a:lnTo>
                <a:lnTo>
                  <a:pt x="398739" y="31546"/>
                </a:lnTo>
                <a:lnTo>
                  <a:pt x="461985" y="39806"/>
                </a:lnTo>
                <a:lnTo>
                  <a:pt x="503224" y="48036"/>
                </a:lnTo>
                <a:lnTo>
                  <a:pt x="522457" y="53492"/>
                </a:lnTo>
                <a:lnTo>
                  <a:pt x="540349" y="57637"/>
                </a:lnTo>
                <a:lnTo>
                  <a:pt x="558210" y="64465"/>
                </a:lnTo>
                <a:lnTo>
                  <a:pt x="576102" y="69982"/>
                </a:lnTo>
                <a:lnTo>
                  <a:pt x="592592" y="76809"/>
                </a:lnTo>
                <a:lnTo>
                  <a:pt x="607710" y="85039"/>
                </a:lnTo>
                <a:lnTo>
                  <a:pt x="622828" y="91927"/>
                </a:lnTo>
                <a:lnTo>
                  <a:pt x="636574" y="100126"/>
                </a:lnTo>
                <a:lnTo>
                  <a:pt x="651723" y="75438"/>
                </a:lnTo>
                <a:lnTo>
                  <a:pt x="621456" y="58978"/>
                </a:lnTo>
                <a:lnTo>
                  <a:pt x="604967" y="50779"/>
                </a:lnTo>
                <a:lnTo>
                  <a:pt x="551352" y="30175"/>
                </a:lnTo>
                <a:lnTo>
                  <a:pt x="546643" y="2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9713" y="1913138"/>
            <a:ext cx="657225" cy="107314"/>
          </a:xfrm>
          <a:custGeom>
            <a:avLst/>
            <a:gdLst/>
            <a:ahLst/>
            <a:cxnLst/>
            <a:rect l="l" t="t" r="r" b="b"/>
            <a:pathLst>
              <a:path w="657225" h="107314">
                <a:moveTo>
                  <a:pt x="16520" y="0"/>
                </a:moveTo>
                <a:lnTo>
                  <a:pt x="0" y="24780"/>
                </a:lnTo>
                <a:lnTo>
                  <a:pt x="15148" y="34350"/>
                </a:lnTo>
                <a:lnTo>
                  <a:pt x="30266" y="42550"/>
                </a:lnTo>
                <a:lnTo>
                  <a:pt x="103113" y="72694"/>
                </a:lnTo>
                <a:lnTo>
                  <a:pt x="144383" y="85100"/>
                </a:lnTo>
                <a:lnTo>
                  <a:pt x="211744" y="98846"/>
                </a:lnTo>
                <a:lnTo>
                  <a:pt x="258500" y="104180"/>
                </a:lnTo>
                <a:lnTo>
                  <a:pt x="307969" y="107045"/>
                </a:lnTo>
                <a:lnTo>
                  <a:pt x="356097" y="107045"/>
                </a:lnTo>
                <a:lnTo>
                  <a:pt x="402854" y="104180"/>
                </a:lnTo>
                <a:lnTo>
                  <a:pt x="448238" y="98846"/>
                </a:lnTo>
                <a:lnTo>
                  <a:pt x="514228" y="86441"/>
                </a:lnTo>
                <a:lnTo>
                  <a:pt x="542281" y="78242"/>
                </a:lnTo>
                <a:lnTo>
                  <a:pt x="309372" y="78242"/>
                </a:lnTo>
                <a:lnTo>
                  <a:pt x="262615" y="75377"/>
                </a:lnTo>
                <a:lnTo>
                  <a:pt x="217230" y="70012"/>
                </a:lnTo>
                <a:lnTo>
                  <a:pt x="173248" y="61813"/>
                </a:lnTo>
                <a:lnTo>
                  <a:pt x="114147" y="46756"/>
                </a:lnTo>
                <a:lnTo>
                  <a:pt x="76992" y="33009"/>
                </a:lnTo>
                <a:lnTo>
                  <a:pt x="30266" y="9723"/>
                </a:lnTo>
                <a:lnTo>
                  <a:pt x="16520" y="0"/>
                </a:lnTo>
                <a:close/>
              </a:path>
              <a:path w="657225" h="107314">
                <a:moveTo>
                  <a:pt x="636574" y="8199"/>
                </a:moveTo>
                <a:lnTo>
                  <a:pt x="622828" y="16398"/>
                </a:lnTo>
                <a:lnTo>
                  <a:pt x="607710" y="23256"/>
                </a:lnTo>
                <a:lnTo>
                  <a:pt x="592592" y="31668"/>
                </a:lnTo>
                <a:lnTo>
                  <a:pt x="576102" y="37002"/>
                </a:lnTo>
                <a:lnTo>
                  <a:pt x="558210" y="43891"/>
                </a:lnTo>
                <a:lnTo>
                  <a:pt x="522457" y="54955"/>
                </a:lnTo>
                <a:lnTo>
                  <a:pt x="503224" y="58948"/>
                </a:lnTo>
                <a:lnTo>
                  <a:pt x="482589" y="64495"/>
                </a:lnTo>
                <a:lnTo>
                  <a:pt x="461985" y="67177"/>
                </a:lnTo>
                <a:lnTo>
                  <a:pt x="441350" y="71353"/>
                </a:lnTo>
                <a:lnTo>
                  <a:pt x="420715" y="74035"/>
                </a:lnTo>
                <a:lnTo>
                  <a:pt x="354726" y="78242"/>
                </a:lnTo>
                <a:lnTo>
                  <a:pt x="542281" y="78242"/>
                </a:lnTo>
                <a:lnTo>
                  <a:pt x="554095" y="74035"/>
                </a:lnTo>
                <a:lnTo>
                  <a:pt x="573328" y="68701"/>
                </a:lnTo>
                <a:lnTo>
                  <a:pt x="592592" y="61813"/>
                </a:lnTo>
                <a:lnTo>
                  <a:pt x="610453" y="53431"/>
                </a:lnTo>
                <a:lnTo>
                  <a:pt x="626973" y="45201"/>
                </a:lnTo>
                <a:lnTo>
                  <a:pt x="657209" y="28803"/>
                </a:lnTo>
                <a:lnTo>
                  <a:pt x="636574" y="8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53518" y="2206629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311"/>
                </a:lnTo>
              </a:path>
            </a:pathLst>
          </a:custGeom>
          <a:ln w="28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1245" y="2192212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544" y="0"/>
                </a:lnTo>
              </a:path>
            </a:pathLst>
          </a:custGeom>
          <a:ln w="288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53518" y="1804751"/>
            <a:ext cx="0" cy="373380"/>
          </a:xfrm>
          <a:custGeom>
            <a:avLst/>
            <a:gdLst/>
            <a:ahLst/>
            <a:cxnLst/>
            <a:rect l="l" t="t" r="r" b="b"/>
            <a:pathLst>
              <a:path h="373380">
                <a:moveTo>
                  <a:pt x="0" y="0"/>
                </a:moveTo>
                <a:lnTo>
                  <a:pt x="0" y="373044"/>
                </a:lnTo>
              </a:path>
            </a:pathLst>
          </a:custGeom>
          <a:ln w="288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5097" y="1789663"/>
            <a:ext cx="558800" cy="835660"/>
          </a:xfrm>
          <a:custGeom>
            <a:avLst/>
            <a:gdLst/>
            <a:ahLst/>
            <a:cxnLst/>
            <a:rect l="l" t="t" r="r" b="b"/>
            <a:pathLst>
              <a:path w="558800" h="835660">
                <a:moveTo>
                  <a:pt x="6858" y="329184"/>
                </a:moveTo>
                <a:lnTo>
                  <a:pt x="1371" y="373075"/>
                </a:lnTo>
                <a:lnTo>
                  <a:pt x="0" y="395020"/>
                </a:lnTo>
                <a:lnTo>
                  <a:pt x="0" y="418307"/>
                </a:lnTo>
                <a:lnTo>
                  <a:pt x="2743" y="470580"/>
                </a:lnTo>
                <a:lnTo>
                  <a:pt x="8260" y="521360"/>
                </a:lnTo>
                <a:lnTo>
                  <a:pt x="19232" y="569274"/>
                </a:lnTo>
                <a:lnTo>
                  <a:pt x="33009" y="615909"/>
                </a:lnTo>
                <a:lnTo>
                  <a:pt x="50871" y="658428"/>
                </a:lnTo>
                <a:lnTo>
                  <a:pt x="71475" y="698205"/>
                </a:lnTo>
                <a:lnTo>
                  <a:pt x="96255" y="733866"/>
                </a:lnTo>
                <a:lnTo>
                  <a:pt x="123748" y="765413"/>
                </a:lnTo>
                <a:lnTo>
                  <a:pt x="159501" y="795588"/>
                </a:lnTo>
                <a:lnTo>
                  <a:pt x="197967" y="817504"/>
                </a:lnTo>
                <a:lnTo>
                  <a:pt x="237865" y="831220"/>
                </a:lnTo>
                <a:lnTo>
                  <a:pt x="279105" y="835334"/>
                </a:lnTo>
                <a:lnTo>
                  <a:pt x="299709" y="833963"/>
                </a:lnTo>
                <a:lnTo>
                  <a:pt x="339608" y="825733"/>
                </a:lnTo>
                <a:lnTo>
                  <a:pt x="379476" y="807933"/>
                </a:lnTo>
                <a:lnTo>
                  <a:pt x="381504" y="806531"/>
                </a:lnTo>
                <a:lnTo>
                  <a:pt x="279105" y="806531"/>
                </a:lnTo>
                <a:lnTo>
                  <a:pt x="261213" y="805159"/>
                </a:lnTo>
                <a:lnTo>
                  <a:pt x="208970" y="790072"/>
                </a:lnTo>
                <a:lnTo>
                  <a:pt x="175991" y="770869"/>
                </a:lnTo>
                <a:lnTo>
                  <a:pt x="144353" y="744839"/>
                </a:lnTo>
                <a:lnTo>
                  <a:pt x="118231" y="716005"/>
                </a:lnTo>
                <a:lnTo>
                  <a:pt x="96255" y="681715"/>
                </a:lnTo>
                <a:lnTo>
                  <a:pt x="76992" y="644712"/>
                </a:lnTo>
                <a:lnTo>
                  <a:pt x="60502" y="603564"/>
                </a:lnTo>
                <a:lnTo>
                  <a:pt x="46756" y="561045"/>
                </a:lnTo>
                <a:lnTo>
                  <a:pt x="37124" y="514471"/>
                </a:lnTo>
                <a:lnTo>
                  <a:pt x="30236" y="467715"/>
                </a:lnTo>
                <a:lnTo>
                  <a:pt x="28864" y="418307"/>
                </a:lnTo>
                <a:lnTo>
                  <a:pt x="28948" y="395020"/>
                </a:lnTo>
                <a:lnTo>
                  <a:pt x="30236" y="374416"/>
                </a:lnTo>
                <a:lnTo>
                  <a:pt x="33009" y="352470"/>
                </a:lnTo>
                <a:lnTo>
                  <a:pt x="35753" y="332049"/>
                </a:lnTo>
                <a:lnTo>
                  <a:pt x="6858" y="329184"/>
                </a:lnTo>
                <a:close/>
              </a:path>
              <a:path w="558800" h="835660">
                <a:moveTo>
                  <a:pt x="381363" y="28803"/>
                </a:moveTo>
                <a:lnTo>
                  <a:pt x="279105" y="28803"/>
                </a:lnTo>
                <a:lnTo>
                  <a:pt x="296966" y="30144"/>
                </a:lnTo>
                <a:lnTo>
                  <a:pt x="314858" y="33009"/>
                </a:lnTo>
                <a:lnTo>
                  <a:pt x="365729" y="53614"/>
                </a:lnTo>
                <a:lnTo>
                  <a:pt x="398708" y="76901"/>
                </a:lnTo>
                <a:lnTo>
                  <a:pt x="439948" y="120792"/>
                </a:lnTo>
                <a:lnTo>
                  <a:pt x="461954" y="153619"/>
                </a:lnTo>
                <a:lnTo>
                  <a:pt x="481218" y="190652"/>
                </a:lnTo>
                <a:lnTo>
                  <a:pt x="499079" y="231861"/>
                </a:lnTo>
                <a:lnTo>
                  <a:pt x="511454" y="275752"/>
                </a:lnTo>
                <a:lnTo>
                  <a:pt x="521086" y="320984"/>
                </a:lnTo>
                <a:lnTo>
                  <a:pt x="527944" y="369082"/>
                </a:lnTo>
                <a:lnTo>
                  <a:pt x="529315" y="418307"/>
                </a:lnTo>
                <a:lnTo>
                  <a:pt x="527944" y="458175"/>
                </a:lnTo>
                <a:lnTo>
                  <a:pt x="523829" y="496549"/>
                </a:lnTo>
                <a:lnTo>
                  <a:pt x="510082" y="569274"/>
                </a:lnTo>
                <a:lnTo>
                  <a:pt x="486704" y="635111"/>
                </a:lnTo>
                <a:lnTo>
                  <a:pt x="456468" y="692688"/>
                </a:lnTo>
                <a:lnTo>
                  <a:pt x="419343" y="740724"/>
                </a:lnTo>
                <a:lnTo>
                  <a:pt x="376702" y="776356"/>
                </a:lnTo>
                <a:lnTo>
                  <a:pt x="329976" y="798301"/>
                </a:lnTo>
                <a:lnTo>
                  <a:pt x="279105" y="806531"/>
                </a:lnTo>
                <a:lnTo>
                  <a:pt x="381504" y="806531"/>
                </a:lnTo>
                <a:lnTo>
                  <a:pt x="415198" y="781842"/>
                </a:lnTo>
                <a:lnTo>
                  <a:pt x="460583" y="733866"/>
                </a:lnTo>
                <a:lnTo>
                  <a:pt x="485333" y="698205"/>
                </a:lnTo>
                <a:lnTo>
                  <a:pt x="507339" y="658428"/>
                </a:lnTo>
                <a:lnTo>
                  <a:pt x="525200" y="615909"/>
                </a:lnTo>
                <a:lnTo>
                  <a:pt x="538947" y="569274"/>
                </a:lnTo>
                <a:lnTo>
                  <a:pt x="549950" y="521360"/>
                </a:lnTo>
                <a:lnTo>
                  <a:pt x="555467" y="470580"/>
                </a:lnTo>
                <a:lnTo>
                  <a:pt x="558210" y="418307"/>
                </a:lnTo>
                <a:lnTo>
                  <a:pt x="555467" y="366186"/>
                </a:lnTo>
                <a:lnTo>
                  <a:pt x="549950" y="315437"/>
                </a:lnTo>
                <a:lnTo>
                  <a:pt x="538947" y="266212"/>
                </a:lnTo>
                <a:lnTo>
                  <a:pt x="525200" y="220797"/>
                </a:lnTo>
                <a:lnTo>
                  <a:pt x="507339" y="176905"/>
                </a:lnTo>
                <a:lnTo>
                  <a:pt x="485333" y="137220"/>
                </a:lnTo>
                <a:lnTo>
                  <a:pt x="460583" y="101528"/>
                </a:lnTo>
                <a:lnTo>
                  <a:pt x="433090" y="70043"/>
                </a:lnTo>
                <a:lnTo>
                  <a:pt x="397337" y="39898"/>
                </a:lnTo>
                <a:lnTo>
                  <a:pt x="381363" y="28803"/>
                </a:lnTo>
                <a:close/>
              </a:path>
              <a:path w="558800" h="835660">
                <a:moveTo>
                  <a:pt x="279105" y="0"/>
                </a:moveTo>
                <a:lnTo>
                  <a:pt x="235092" y="5547"/>
                </a:lnTo>
                <a:lnTo>
                  <a:pt x="192481" y="20604"/>
                </a:lnTo>
                <a:lnTo>
                  <a:pt x="152613" y="45415"/>
                </a:lnTo>
                <a:lnTo>
                  <a:pt x="116860" y="78242"/>
                </a:lnTo>
                <a:lnTo>
                  <a:pt x="85252" y="117927"/>
                </a:lnTo>
                <a:lnTo>
                  <a:pt x="56357" y="166024"/>
                </a:lnTo>
                <a:lnTo>
                  <a:pt x="34381" y="218114"/>
                </a:lnTo>
                <a:lnTo>
                  <a:pt x="16520" y="277093"/>
                </a:lnTo>
                <a:lnTo>
                  <a:pt x="43982" y="288157"/>
                </a:lnTo>
                <a:lnTo>
                  <a:pt x="50871" y="259354"/>
                </a:lnTo>
                <a:lnTo>
                  <a:pt x="60502" y="230520"/>
                </a:lnTo>
                <a:lnTo>
                  <a:pt x="82478" y="176905"/>
                </a:lnTo>
                <a:lnTo>
                  <a:pt x="111373" y="130332"/>
                </a:lnTo>
                <a:lnTo>
                  <a:pt x="144353" y="90647"/>
                </a:lnTo>
                <a:lnTo>
                  <a:pt x="175991" y="64495"/>
                </a:lnTo>
                <a:lnTo>
                  <a:pt x="208970" y="45415"/>
                </a:lnTo>
                <a:lnTo>
                  <a:pt x="261213" y="30144"/>
                </a:lnTo>
                <a:lnTo>
                  <a:pt x="279105" y="28803"/>
                </a:lnTo>
                <a:lnTo>
                  <a:pt x="381363" y="28803"/>
                </a:lnTo>
                <a:lnTo>
                  <a:pt x="379476" y="27492"/>
                </a:lnTo>
                <a:lnTo>
                  <a:pt x="360212" y="17952"/>
                </a:lnTo>
                <a:lnTo>
                  <a:pt x="339608" y="9723"/>
                </a:lnTo>
                <a:lnTo>
                  <a:pt x="320344" y="4206"/>
                </a:lnTo>
                <a:lnTo>
                  <a:pt x="299709" y="1524"/>
                </a:lnTo>
                <a:lnTo>
                  <a:pt x="279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1956" y="2066757"/>
            <a:ext cx="37465" cy="55244"/>
          </a:xfrm>
          <a:custGeom>
            <a:avLst/>
            <a:gdLst/>
            <a:ahLst/>
            <a:cxnLst/>
            <a:rect l="l" t="t" r="r" b="b"/>
            <a:pathLst>
              <a:path w="37465" h="55244">
                <a:moveTo>
                  <a:pt x="9662" y="0"/>
                </a:moveTo>
                <a:lnTo>
                  <a:pt x="6888" y="12405"/>
                </a:lnTo>
                <a:lnTo>
                  <a:pt x="4145" y="26121"/>
                </a:lnTo>
                <a:lnTo>
                  <a:pt x="2773" y="38343"/>
                </a:lnTo>
                <a:lnTo>
                  <a:pt x="0" y="52090"/>
                </a:lnTo>
                <a:lnTo>
                  <a:pt x="28895" y="54955"/>
                </a:lnTo>
                <a:lnTo>
                  <a:pt x="31638" y="33009"/>
                </a:lnTo>
                <a:lnTo>
                  <a:pt x="37124" y="11064"/>
                </a:lnTo>
                <a:lnTo>
                  <a:pt x="9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67499" y="1789663"/>
            <a:ext cx="973455" cy="835660"/>
          </a:xfrm>
          <a:custGeom>
            <a:avLst/>
            <a:gdLst/>
            <a:ahLst/>
            <a:cxnLst/>
            <a:rect l="l" t="t" r="r" b="b"/>
            <a:pathLst>
              <a:path w="973454" h="835660">
                <a:moveTo>
                  <a:pt x="49469" y="532211"/>
                </a:moveTo>
                <a:lnTo>
                  <a:pt x="43982" y="536356"/>
                </a:lnTo>
                <a:lnTo>
                  <a:pt x="37094" y="539099"/>
                </a:lnTo>
                <a:lnTo>
                  <a:pt x="31638" y="543184"/>
                </a:lnTo>
                <a:lnTo>
                  <a:pt x="24719" y="545957"/>
                </a:lnTo>
                <a:lnTo>
                  <a:pt x="33009" y="565129"/>
                </a:lnTo>
                <a:lnTo>
                  <a:pt x="41239" y="584332"/>
                </a:lnTo>
                <a:lnTo>
                  <a:pt x="87965" y="657057"/>
                </a:lnTo>
                <a:lnTo>
                  <a:pt x="118231" y="689975"/>
                </a:lnTo>
                <a:lnTo>
                  <a:pt x="155356" y="722894"/>
                </a:lnTo>
                <a:lnTo>
                  <a:pt x="195224" y="751667"/>
                </a:lnTo>
                <a:lnTo>
                  <a:pt x="237835" y="776356"/>
                </a:lnTo>
                <a:lnTo>
                  <a:pt x="307969" y="806531"/>
                </a:lnTo>
                <a:lnTo>
                  <a:pt x="357469" y="820277"/>
                </a:lnTo>
                <a:lnTo>
                  <a:pt x="408340" y="829878"/>
                </a:lnTo>
                <a:lnTo>
                  <a:pt x="460583" y="835334"/>
                </a:lnTo>
                <a:lnTo>
                  <a:pt x="512826" y="835334"/>
                </a:lnTo>
                <a:lnTo>
                  <a:pt x="565068" y="829878"/>
                </a:lnTo>
                <a:lnTo>
                  <a:pt x="591190" y="825733"/>
                </a:lnTo>
                <a:lnTo>
                  <a:pt x="615939" y="820277"/>
                </a:lnTo>
                <a:lnTo>
                  <a:pt x="665439" y="806531"/>
                </a:lnTo>
                <a:lnTo>
                  <a:pt x="461954" y="806531"/>
                </a:lnTo>
                <a:lnTo>
                  <a:pt x="412455" y="801044"/>
                </a:lnTo>
                <a:lnTo>
                  <a:pt x="364327" y="792815"/>
                </a:lnTo>
                <a:lnTo>
                  <a:pt x="317601" y="779099"/>
                </a:lnTo>
                <a:lnTo>
                  <a:pt x="272216" y="761268"/>
                </a:lnTo>
                <a:lnTo>
                  <a:pt x="230977" y="740724"/>
                </a:lnTo>
                <a:lnTo>
                  <a:pt x="171846" y="700918"/>
                </a:lnTo>
                <a:lnTo>
                  <a:pt x="122377" y="654283"/>
                </a:lnTo>
                <a:lnTo>
                  <a:pt x="109971" y="637824"/>
                </a:lnTo>
                <a:lnTo>
                  <a:pt x="96255" y="621395"/>
                </a:lnTo>
                <a:lnTo>
                  <a:pt x="85222" y="604936"/>
                </a:lnTo>
                <a:lnTo>
                  <a:pt x="74218" y="587075"/>
                </a:lnTo>
                <a:lnTo>
                  <a:pt x="64617" y="569274"/>
                </a:lnTo>
                <a:lnTo>
                  <a:pt x="56357" y="551413"/>
                </a:lnTo>
                <a:lnTo>
                  <a:pt x="49469" y="532211"/>
                </a:lnTo>
                <a:close/>
              </a:path>
              <a:path w="973454" h="835660">
                <a:moveTo>
                  <a:pt x="665439" y="28803"/>
                </a:moveTo>
                <a:lnTo>
                  <a:pt x="511454" y="28803"/>
                </a:lnTo>
                <a:lnTo>
                  <a:pt x="560953" y="34350"/>
                </a:lnTo>
                <a:lnTo>
                  <a:pt x="585703" y="38557"/>
                </a:lnTo>
                <a:lnTo>
                  <a:pt x="633801" y="49408"/>
                </a:lnTo>
                <a:lnTo>
                  <a:pt x="679185" y="64495"/>
                </a:lnTo>
                <a:lnTo>
                  <a:pt x="742431" y="95981"/>
                </a:lnTo>
                <a:lnTo>
                  <a:pt x="782299" y="120792"/>
                </a:lnTo>
                <a:lnTo>
                  <a:pt x="800160" y="135879"/>
                </a:lnTo>
                <a:lnTo>
                  <a:pt x="818052" y="149626"/>
                </a:lnTo>
                <a:lnTo>
                  <a:pt x="859292" y="193487"/>
                </a:lnTo>
                <a:lnTo>
                  <a:pt x="900531" y="252465"/>
                </a:lnTo>
                <a:lnTo>
                  <a:pt x="928024" y="315437"/>
                </a:lnTo>
                <a:lnTo>
                  <a:pt x="943173" y="384139"/>
                </a:lnTo>
                <a:lnTo>
                  <a:pt x="944544" y="418307"/>
                </a:lnTo>
                <a:lnTo>
                  <a:pt x="941801" y="458175"/>
                </a:lnTo>
                <a:lnTo>
                  <a:pt x="934913" y="496549"/>
                </a:lnTo>
                <a:lnTo>
                  <a:pt x="923909" y="533613"/>
                </a:lnTo>
                <a:lnTo>
                  <a:pt x="908791" y="569274"/>
                </a:lnTo>
                <a:lnTo>
                  <a:pt x="889528" y="603564"/>
                </a:lnTo>
                <a:lnTo>
                  <a:pt x="866180" y="635111"/>
                </a:lnTo>
                <a:lnTo>
                  <a:pt x="840059" y="665286"/>
                </a:lnTo>
                <a:lnTo>
                  <a:pt x="809792" y="692688"/>
                </a:lnTo>
                <a:lnTo>
                  <a:pt x="776813" y="717377"/>
                </a:lnTo>
                <a:lnTo>
                  <a:pt x="742431" y="740724"/>
                </a:lnTo>
                <a:lnTo>
                  <a:pt x="703935" y="759896"/>
                </a:lnTo>
                <a:lnTo>
                  <a:pt x="664067" y="776356"/>
                </a:lnTo>
                <a:lnTo>
                  <a:pt x="622797" y="788730"/>
                </a:lnTo>
                <a:lnTo>
                  <a:pt x="578815" y="798301"/>
                </a:lnTo>
                <a:lnTo>
                  <a:pt x="533430" y="805159"/>
                </a:lnTo>
                <a:lnTo>
                  <a:pt x="486704" y="806531"/>
                </a:lnTo>
                <a:lnTo>
                  <a:pt x="665439" y="806531"/>
                </a:lnTo>
                <a:lnTo>
                  <a:pt x="712195" y="787359"/>
                </a:lnTo>
                <a:lnTo>
                  <a:pt x="757549" y="764011"/>
                </a:lnTo>
                <a:lnTo>
                  <a:pt x="798789" y="737951"/>
                </a:lnTo>
                <a:lnTo>
                  <a:pt x="837285" y="706404"/>
                </a:lnTo>
                <a:lnTo>
                  <a:pt x="881298" y="661141"/>
                </a:lnTo>
                <a:lnTo>
                  <a:pt x="906048" y="629594"/>
                </a:lnTo>
                <a:lnTo>
                  <a:pt x="943173" y="562386"/>
                </a:lnTo>
                <a:lnTo>
                  <a:pt x="965149" y="492526"/>
                </a:lnTo>
                <a:lnTo>
                  <a:pt x="973409" y="418307"/>
                </a:lnTo>
                <a:lnTo>
                  <a:pt x="972037" y="381274"/>
                </a:lnTo>
                <a:lnTo>
                  <a:pt x="955548" y="307238"/>
                </a:lnTo>
                <a:lnTo>
                  <a:pt x="925281" y="238719"/>
                </a:lnTo>
                <a:lnTo>
                  <a:pt x="906048" y="205709"/>
                </a:lnTo>
                <a:lnTo>
                  <a:pt x="881298" y="174223"/>
                </a:lnTo>
                <a:lnTo>
                  <a:pt x="855177" y="145420"/>
                </a:lnTo>
                <a:lnTo>
                  <a:pt x="818052" y="112593"/>
                </a:lnTo>
                <a:lnTo>
                  <a:pt x="778184" y="83759"/>
                </a:lnTo>
                <a:lnTo>
                  <a:pt x="735543" y="58948"/>
                </a:lnTo>
                <a:lnTo>
                  <a:pt x="690189" y="38557"/>
                </a:lnTo>
                <a:lnTo>
                  <a:pt x="665439" y="28803"/>
                </a:lnTo>
                <a:close/>
              </a:path>
              <a:path w="973454" h="835660">
                <a:moveTo>
                  <a:pt x="512826" y="0"/>
                </a:moveTo>
                <a:lnTo>
                  <a:pt x="486704" y="0"/>
                </a:lnTo>
                <a:lnTo>
                  <a:pt x="437205" y="2865"/>
                </a:lnTo>
                <a:lnTo>
                  <a:pt x="389077" y="8199"/>
                </a:lnTo>
                <a:lnTo>
                  <a:pt x="342320" y="19263"/>
                </a:lnTo>
                <a:lnTo>
                  <a:pt x="296966" y="33009"/>
                </a:lnTo>
                <a:lnTo>
                  <a:pt x="254355" y="50749"/>
                </a:lnTo>
                <a:lnTo>
                  <a:pt x="214457" y="71353"/>
                </a:lnTo>
                <a:lnTo>
                  <a:pt x="177363" y="95981"/>
                </a:lnTo>
                <a:lnTo>
                  <a:pt x="142981" y="122133"/>
                </a:lnTo>
                <a:lnTo>
                  <a:pt x="111343" y="152278"/>
                </a:lnTo>
                <a:lnTo>
                  <a:pt x="83850" y="185287"/>
                </a:lnTo>
                <a:lnTo>
                  <a:pt x="59131" y="219456"/>
                </a:lnTo>
                <a:lnTo>
                  <a:pt x="38496" y="255148"/>
                </a:lnTo>
                <a:lnTo>
                  <a:pt x="21976" y="293491"/>
                </a:lnTo>
                <a:lnTo>
                  <a:pt x="9601" y="334731"/>
                </a:lnTo>
                <a:lnTo>
                  <a:pt x="2743" y="375940"/>
                </a:lnTo>
                <a:lnTo>
                  <a:pt x="0" y="418307"/>
                </a:lnTo>
                <a:lnTo>
                  <a:pt x="1371" y="440253"/>
                </a:lnTo>
                <a:lnTo>
                  <a:pt x="2743" y="460857"/>
                </a:lnTo>
                <a:lnTo>
                  <a:pt x="6888" y="482803"/>
                </a:lnTo>
                <a:lnTo>
                  <a:pt x="10972" y="503407"/>
                </a:lnTo>
                <a:lnTo>
                  <a:pt x="39867" y="499414"/>
                </a:lnTo>
                <a:lnTo>
                  <a:pt x="35722" y="480120"/>
                </a:lnTo>
                <a:lnTo>
                  <a:pt x="31638" y="459516"/>
                </a:lnTo>
                <a:lnTo>
                  <a:pt x="30236" y="438912"/>
                </a:lnTo>
                <a:lnTo>
                  <a:pt x="28864" y="418307"/>
                </a:lnTo>
                <a:lnTo>
                  <a:pt x="30236" y="384139"/>
                </a:lnTo>
                <a:lnTo>
                  <a:pt x="45354" y="315437"/>
                </a:lnTo>
                <a:lnTo>
                  <a:pt x="72847" y="252465"/>
                </a:lnTo>
                <a:lnTo>
                  <a:pt x="112715" y="193487"/>
                </a:lnTo>
                <a:lnTo>
                  <a:pt x="153984" y="149626"/>
                </a:lnTo>
                <a:lnTo>
                  <a:pt x="171846" y="135879"/>
                </a:lnTo>
                <a:lnTo>
                  <a:pt x="191109" y="120792"/>
                </a:lnTo>
                <a:lnTo>
                  <a:pt x="230977" y="95981"/>
                </a:lnTo>
                <a:lnTo>
                  <a:pt x="272216" y="74035"/>
                </a:lnTo>
                <a:lnTo>
                  <a:pt x="317601" y="56296"/>
                </a:lnTo>
                <a:lnTo>
                  <a:pt x="387705" y="38557"/>
                </a:lnTo>
                <a:lnTo>
                  <a:pt x="461954" y="28803"/>
                </a:lnTo>
                <a:lnTo>
                  <a:pt x="665439" y="28803"/>
                </a:lnTo>
                <a:lnTo>
                  <a:pt x="615939" y="15087"/>
                </a:lnTo>
                <a:lnTo>
                  <a:pt x="591190" y="9723"/>
                </a:lnTo>
                <a:lnTo>
                  <a:pt x="565068" y="5547"/>
                </a:lnTo>
                <a:lnTo>
                  <a:pt x="512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78472" y="2289078"/>
            <a:ext cx="38735" cy="46990"/>
          </a:xfrm>
          <a:custGeom>
            <a:avLst/>
            <a:gdLst/>
            <a:ahLst/>
            <a:cxnLst/>
            <a:rect l="l" t="t" r="r" b="b"/>
            <a:pathLst>
              <a:path w="38734" h="46989">
                <a:moveTo>
                  <a:pt x="28895" y="0"/>
                </a:moveTo>
                <a:lnTo>
                  <a:pt x="0" y="3992"/>
                </a:lnTo>
                <a:lnTo>
                  <a:pt x="5516" y="25968"/>
                </a:lnTo>
                <a:lnTo>
                  <a:pt x="9631" y="35570"/>
                </a:lnTo>
                <a:lnTo>
                  <a:pt x="13746" y="46542"/>
                </a:lnTo>
                <a:lnTo>
                  <a:pt x="20665" y="43769"/>
                </a:lnTo>
                <a:lnTo>
                  <a:pt x="26121" y="39684"/>
                </a:lnTo>
                <a:lnTo>
                  <a:pt x="33009" y="36941"/>
                </a:lnTo>
                <a:lnTo>
                  <a:pt x="38496" y="32796"/>
                </a:lnTo>
                <a:lnTo>
                  <a:pt x="33009" y="16398"/>
                </a:lnTo>
                <a:lnTo>
                  <a:pt x="31638" y="8199"/>
                </a:lnTo>
                <a:lnTo>
                  <a:pt x="28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98735" y="3970507"/>
            <a:ext cx="70485" cy="41275"/>
          </a:xfrm>
          <a:custGeom>
            <a:avLst/>
            <a:gdLst/>
            <a:ahLst/>
            <a:cxnLst/>
            <a:rect l="l" t="t" r="r" b="b"/>
            <a:pathLst>
              <a:path w="70484" h="41275">
                <a:moveTo>
                  <a:pt x="0" y="41148"/>
                </a:moveTo>
                <a:lnTo>
                  <a:pt x="70127" y="41148"/>
                </a:lnTo>
                <a:lnTo>
                  <a:pt x="70127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44491" y="3970507"/>
            <a:ext cx="70485" cy="41275"/>
          </a:xfrm>
          <a:custGeom>
            <a:avLst/>
            <a:gdLst/>
            <a:ahLst/>
            <a:cxnLst/>
            <a:rect l="l" t="t" r="r" b="b"/>
            <a:pathLst>
              <a:path w="70484" h="41275">
                <a:moveTo>
                  <a:pt x="0" y="41148"/>
                </a:moveTo>
                <a:lnTo>
                  <a:pt x="70115" y="41148"/>
                </a:lnTo>
                <a:lnTo>
                  <a:pt x="70115" y="0"/>
                </a:lnTo>
                <a:lnTo>
                  <a:pt x="0" y="0"/>
                </a:lnTo>
                <a:lnTo>
                  <a:pt x="0" y="41148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6993" y="3944456"/>
            <a:ext cx="40005" cy="68580"/>
          </a:xfrm>
          <a:custGeom>
            <a:avLst/>
            <a:gdLst/>
            <a:ahLst/>
            <a:cxnLst/>
            <a:rect l="l" t="t" r="r" b="b"/>
            <a:pathLst>
              <a:path w="40004" h="68579">
                <a:moveTo>
                  <a:pt x="0" y="68568"/>
                </a:moveTo>
                <a:lnTo>
                  <a:pt x="39873" y="68568"/>
                </a:lnTo>
                <a:lnTo>
                  <a:pt x="39873" y="0"/>
                </a:lnTo>
                <a:lnTo>
                  <a:pt x="0" y="0"/>
                </a:lnTo>
                <a:lnTo>
                  <a:pt x="0" y="68568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96993" y="3781232"/>
            <a:ext cx="40005" cy="68580"/>
          </a:xfrm>
          <a:custGeom>
            <a:avLst/>
            <a:gdLst/>
            <a:ahLst/>
            <a:cxnLst/>
            <a:rect l="l" t="t" r="r" b="b"/>
            <a:pathLst>
              <a:path w="40004" h="68579">
                <a:moveTo>
                  <a:pt x="0" y="68580"/>
                </a:moveTo>
                <a:lnTo>
                  <a:pt x="39873" y="68580"/>
                </a:lnTo>
                <a:lnTo>
                  <a:pt x="39873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6993" y="3618006"/>
            <a:ext cx="40005" cy="68580"/>
          </a:xfrm>
          <a:custGeom>
            <a:avLst/>
            <a:gdLst/>
            <a:ahLst/>
            <a:cxnLst/>
            <a:rect l="l" t="t" r="r" b="b"/>
            <a:pathLst>
              <a:path w="40004" h="68579">
                <a:moveTo>
                  <a:pt x="0" y="68580"/>
                </a:moveTo>
                <a:lnTo>
                  <a:pt x="39873" y="68580"/>
                </a:lnTo>
                <a:lnTo>
                  <a:pt x="39873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6993" y="3454786"/>
            <a:ext cx="40005" cy="68580"/>
          </a:xfrm>
          <a:custGeom>
            <a:avLst/>
            <a:gdLst/>
            <a:ahLst/>
            <a:cxnLst/>
            <a:rect l="l" t="t" r="r" b="b"/>
            <a:pathLst>
              <a:path w="40004" h="68579">
                <a:moveTo>
                  <a:pt x="0" y="68580"/>
                </a:moveTo>
                <a:lnTo>
                  <a:pt x="39873" y="68580"/>
                </a:lnTo>
                <a:lnTo>
                  <a:pt x="39873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6993" y="3291598"/>
            <a:ext cx="40005" cy="70485"/>
          </a:xfrm>
          <a:custGeom>
            <a:avLst/>
            <a:gdLst/>
            <a:ahLst/>
            <a:cxnLst/>
            <a:rect l="l" t="t" r="r" b="b"/>
            <a:pathLst>
              <a:path w="40004" h="70485">
                <a:moveTo>
                  <a:pt x="0" y="69949"/>
                </a:moveTo>
                <a:lnTo>
                  <a:pt x="39873" y="69949"/>
                </a:lnTo>
                <a:lnTo>
                  <a:pt x="39873" y="0"/>
                </a:lnTo>
                <a:lnTo>
                  <a:pt x="0" y="0"/>
                </a:lnTo>
                <a:lnTo>
                  <a:pt x="0" y="69949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96993" y="3129747"/>
            <a:ext cx="40005" cy="68580"/>
          </a:xfrm>
          <a:custGeom>
            <a:avLst/>
            <a:gdLst/>
            <a:ahLst/>
            <a:cxnLst/>
            <a:rect l="l" t="t" r="r" b="b"/>
            <a:pathLst>
              <a:path w="40004" h="68580">
                <a:moveTo>
                  <a:pt x="0" y="68580"/>
                </a:moveTo>
                <a:lnTo>
                  <a:pt x="39873" y="68580"/>
                </a:lnTo>
                <a:lnTo>
                  <a:pt x="39873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96993" y="2966526"/>
            <a:ext cx="40005" cy="68580"/>
          </a:xfrm>
          <a:custGeom>
            <a:avLst/>
            <a:gdLst/>
            <a:ahLst/>
            <a:cxnLst/>
            <a:rect l="l" t="t" r="r" b="b"/>
            <a:pathLst>
              <a:path w="40004" h="68580">
                <a:moveTo>
                  <a:pt x="0" y="68580"/>
                </a:moveTo>
                <a:lnTo>
                  <a:pt x="39873" y="68580"/>
                </a:lnTo>
                <a:lnTo>
                  <a:pt x="39873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33748" y="2596194"/>
            <a:ext cx="173355" cy="90805"/>
          </a:xfrm>
          <a:custGeom>
            <a:avLst/>
            <a:gdLst/>
            <a:ahLst/>
            <a:cxnLst/>
            <a:rect l="l" t="t" r="r" b="b"/>
            <a:pathLst>
              <a:path w="173354" h="90805">
                <a:moveTo>
                  <a:pt x="86624" y="0"/>
                </a:moveTo>
                <a:lnTo>
                  <a:pt x="0" y="90556"/>
                </a:lnTo>
                <a:lnTo>
                  <a:pt x="173248" y="90556"/>
                </a:lnTo>
                <a:lnTo>
                  <a:pt x="86624" y="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6993" y="2804706"/>
            <a:ext cx="40005" cy="67310"/>
          </a:xfrm>
          <a:custGeom>
            <a:avLst/>
            <a:gdLst/>
            <a:ahLst/>
            <a:cxnLst/>
            <a:rect l="l" t="t" r="r" b="b"/>
            <a:pathLst>
              <a:path w="40004" h="67310">
                <a:moveTo>
                  <a:pt x="0" y="67210"/>
                </a:moveTo>
                <a:lnTo>
                  <a:pt x="39873" y="67210"/>
                </a:lnTo>
                <a:lnTo>
                  <a:pt x="39873" y="0"/>
                </a:lnTo>
                <a:lnTo>
                  <a:pt x="0" y="0"/>
                </a:lnTo>
                <a:lnTo>
                  <a:pt x="0" y="6721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6993" y="2674376"/>
            <a:ext cx="40005" cy="68580"/>
          </a:xfrm>
          <a:custGeom>
            <a:avLst/>
            <a:gdLst/>
            <a:ahLst/>
            <a:cxnLst/>
            <a:rect l="l" t="t" r="r" b="b"/>
            <a:pathLst>
              <a:path w="40004" h="68580">
                <a:moveTo>
                  <a:pt x="0" y="68580"/>
                </a:moveTo>
                <a:lnTo>
                  <a:pt x="39873" y="68580"/>
                </a:lnTo>
                <a:lnTo>
                  <a:pt x="39873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57398" y="2860913"/>
            <a:ext cx="225491" cy="24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99477" y="3061167"/>
            <a:ext cx="1133475" cy="1159510"/>
          </a:xfrm>
          <a:custGeom>
            <a:avLst/>
            <a:gdLst/>
            <a:ahLst/>
            <a:cxnLst/>
            <a:rect l="l" t="t" r="r" b="b"/>
            <a:pathLst>
              <a:path w="1133475" h="1159510">
                <a:moveTo>
                  <a:pt x="1051803" y="525322"/>
                </a:moveTo>
                <a:lnTo>
                  <a:pt x="104485" y="525322"/>
                </a:lnTo>
                <a:lnTo>
                  <a:pt x="104485" y="1158977"/>
                </a:lnTo>
                <a:lnTo>
                  <a:pt x="1051803" y="1158977"/>
                </a:lnTo>
                <a:lnTo>
                  <a:pt x="1051803" y="525322"/>
                </a:lnTo>
                <a:close/>
              </a:path>
              <a:path w="1133475" h="1159510">
                <a:moveTo>
                  <a:pt x="774070" y="0"/>
                </a:moveTo>
                <a:lnTo>
                  <a:pt x="382219" y="0"/>
                </a:lnTo>
                <a:lnTo>
                  <a:pt x="0" y="525322"/>
                </a:lnTo>
                <a:lnTo>
                  <a:pt x="1133306" y="525322"/>
                </a:lnTo>
                <a:lnTo>
                  <a:pt x="1133306" y="483329"/>
                </a:lnTo>
                <a:lnTo>
                  <a:pt x="77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3570" y="3106429"/>
            <a:ext cx="660400" cy="1083945"/>
          </a:xfrm>
          <a:custGeom>
            <a:avLst/>
            <a:gdLst/>
            <a:ahLst/>
            <a:cxnLst/>
            <a:rect l="l" t="t" r="r" b="b"/>
            <a:pathLst>
              <a:path w="660400" h="1083945">
                <a:moveTo>
                  <a:pt x="577443" y="449884"/>
                </a:moveTo>
                <a:lnTo>
                  <a:pt x="75620" y="449884"/>
                </a:lnTo>
                <a:lnTo>
                  <a:pt x="75620" y="1083533"/>
                </a:lnTo>
                <a:lnTo>
                  <a:pt x="577443" y="1083533"/>
                </a:lnTo>
                <a:lnTo>
                  <a:pt x="577443" y="449884"/>
                </a:lnTo>
                <a:close/>
              </a:path>
              <a:path w="660400" h="1083945">
                <a:moveTo>
                  <a:pt x="329976" y="0"/>
                </a:moveTo>
                <a:lnTo>
                  <a:pt x="0" y="449884"/>
                </a:lnTo>
                <a:lnTo>
                  <a:pt x="659952" y="449884"/>
                </a:lnTo>
                <a:lnTo>
                  <a:pt x="329976" y="0"/>
                </a:lnTo>
                <a:close/>
              </a:path>
            </a:pathLst>
          </a:custGeom>
          <a:solidFill>
            <a:srgbClr val="7F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8608" y="3096828"/>
            <a:ext cx="685165" cy="459740"/>
          </a:xfrm>
          <a:custGeom>
            <a:avLst/>
            <a:gdLst/>
            <a:ahLst/>
            <a:cxnLst/>
            <a:rect l="l" t="t" r="r" b="b"/>
            <a:pathLst>
              <a:path w="685165" h="459739">
                <a:moveTo>
                  <a:pt x="684672" y="0"/>
                </a:moveTo>
                <a:lnTo>
                  <a:pt x="338206" y="0"/>
                </a:lnTo>
                <a:lnTo>
                  <a:pt x="0" y="459486"/>
                </a:lnTo>
                <a:lnTo>
                  <a:pt x="347837" y="459486"/>
                </a:lnTo>
                <a:lnTo>
                  <a:pt x="68467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34229" y="3586483"/>
            <a:ext cx="354965" cy="603885"/>
          </a:xfrm>
          <a:custGeom>
            <a:avLst/>
            <a:gdLst/>
            <a:ahLst/>
            <a:cxnLst/>
            <a:rect l="l" t="t" r="r" b="b"/>
            <a:pathLst>
              <a:path w="354965" h="603885">
                <a:moveTo>
                  <a:pt x="0" y="603479"/>
                </a:moveTo>
                <a:lnTo>
                  <a:pt x="354723" y="603479"/>
                </a:lnTo>
                <a:lnTo>
                  <a:pt x="354723" y="0"/>
                </a:lnTo>
                <a:lnTo>
                  <a:pt x="0" y="0"/>
                </a:lnTo>
                <a:lnTo>
                  <a:pt x="0" y="60347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95813" y="2888345"/>
            <a:ext cx="188366" cy="200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62441" y="394719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381"/>
                </a:lnTo>
              </a:path>
            </a:pathLst>
          </a:custGeom>
          <a:ln w="57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46265" y="374420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591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03042" y="3550828"/>
            <a:ext cx="337185" cy="359410"/>
          </a:xfrm>
          <a:custGeom>
            <a:avLst/>
            <a:gdLst/>
            <a:ahLst/>
            <a:cxnLst/>
            <a:rect l="l" t="t" r="r" b="b"/>
            <a:pathLst>
              <a:path w="337184" h="359410">
                <a:moveTo>
                  <a:pt x="191109" y="0"/>
                </a:moveTo>
                <a:lnTo>
                  <a:pt x="175991" y="0"/>
                </a:lnTo>
                <a:lnTo>
                  <a:pt x="140238" y="4114"/>
                </a:lnTo>
                <a:lnTo>
                  <a:pt x="76992" y="30175"/>
                </a:lnTo>
                <a:lnTo>
                  <a:pt x="30266" y="78181"/>
                </a:lnTo>
                <a:lnTo>
                  <a:pt x="4145" y="144018"/>
                </a:lnTo>
                <a:lnTo>
                  <a:pt x="0" y="181020"/>
                </a:lnTo>
                <a:lnTo>
                  <a:pt x="4145" y="218084"/>
                </a:lnTo>
                <a:lnTo>
                  <a:pt x="30266" y="282531"/>
                </a:lnTo>
                <a:lnTo>
                  <a:pt x="78394" y="330525"/>
                </a:lnTo>
                <a:lnTo>
                  <a:pt x="143012" y="355220"/>
                </a:lnTo>
                <a:lnTo>
                  <a:pt x="178734" y="359337"/>
                </a:lnTo>
                <a:lnTo>
                  <a:pt x="196626" y="359337"/>
                </a:lnTo>
                <a:lnTo>
                  <a:pt x="247497" y="349742"/>
                </a:lnTo>
                <a:lnTo>
                  <a:pt x="291480" y="334646"/>
                </a:lnTo>
                <a:lnTo>
                  <a:pt x="303855" y="329168"/>
                </a:lnTo>
                <a:lnTo>
                  <a:pt x="284616" y="314084"/>
                </a:lnTo>
                <a:lnTo>
                  <a:pt x="182880" y="314084"/>
                </a:lnTo>
                <a:lnTo>
                  <a:pt x="153984" y="311331"/>
                </a:lnTo>
                <a:lnTo>
                  <a:pt x="105887" y="293510"/>
                </a:lnTo>
                <a:lnTo>
                  <a:pt x="68762" y="259220"/>
                </a:lnTo>
                <a:lnTo>
                  <a:pt x="49499" y="211195"/>
                </a:lnTo>
                <a:lnTo>
                  <a:pt x="46756" y="181020"/>
                </a:lnTo>
                <a:lnTo>
                  <a:pt x="49499" y="152217"/>
                </a:lnTo>
                <a:lnTo>
                  <a:pt x="67391" y="104211"/>
                </a:lnTo>
                <a:lnTo>
                  <a:pt x="100370" y="68580"/>
                </a:lnTo>
                <a:lnTo>
                  <a:pt x="147126" y="49347"/>
                </a:lnTo>
                <a:lnTo>
                  <a:pt x="174619" y="46634"/>
                </a:lnTo>
                <a:lnTo>
                  <a:pt x="291518" y="46634"/>
                </a:lnTo>
                <a:lnTo>
                  <a:pt x="284622" y="39776"/>
                </a:lnTo>
                <a:lnTo>
                  <a:pt x="247497" y="15057"/>
                </a:lnTo>
                <a:lnTo>
                  <a:pt x="206258" y="2743"/>
                </a:lnTo>
                <a:lnTo>
                  <a:pt x="191109" y="0"/>
                </a:lnTo>
                <a:close/>
              </a:path>
              <a:path w="337184" h="359410">
                <a:moveTo>
                  <a:pt x="265358" y="298984"/>
                </a:moveTo>
                <a:lnTo>
                  <a:pt x="258500" y="301736"/>
                </a:lnTo>
                <a:lnTo>
                  <a:pt x="251612" y="305854"/>
                </a:lnTo>
                <a:lnTo>
                  <a:pt x="243352" y="308582"/>
                </a:lnTo>
                <a:lnTo>
                  <a:pt x="210372" y="312700"/>
                </a:lnTo>
                <a:lnTo>
                  <a:pt x="196626" y="314084"/>
                </a:lnTo>
                <a:lnTo>
                  <a:pt x="284616" y="314084"/>
                </a:lnTo>
                <a:lnTo>
                  <a:pt x="265358" y="298984"/>
                </a:lnTo>
                <a:close/>
              </a:path>
              <a:path w="337184" h="359410">
                <a:moveTo>
                  <a:pt x="129265" y="97383"/>
                </a:moveTo>
                <a:lnTo>
                  <a:pt x="94884" y="126156"/>
                </a:lnTo>
                <a:lnTo>
                  <a:pt x="75620" y="165963"/>
                </a:lnTo>
                <a:lnTo>
                  <a:pt x="71506" y="197510"/>
                </a:lnTo>
                <a:lnTo>
                  <a:pt x="72877" y="213939"/>
                </a:lnTo>
                <a:lnTo>
                  <a:pt x="94884" y="257830"/>
                </a:lnTo>
                <a:lnTo>
                  <a:pt x="134752" y="281162"/>
                </a:lnTo>
                <a:lnTo>
                  <a:pt x="149870" y="282531"/>
                </a:lnTo>
                <a:lnTo>
                  <a:pt x="159501" y="282531"/>
                </a:lnTo>
                <a:lnTo>
                  <a:pt x="197998" y="266066"/>
                </a:lnTo>
                <a:lnTo>
                  <a:pt x="203484" y="260588"/>
                </a:lnTo>
                <a:lnTo>
                  <a:pt x="209001" y="256458"/>
                </a:lnTo>
                <a:lnTo>
                  <a:pt x="294951" y="256458"/>
                </a:lnTo>
                <a:lnTo>
                  <a:pt x="299740" y="252374"/>
                </a:lnTo>
                <a:lnTo>
                  <a:pt x="308000" y="242773"/>
                </a:lnTo>
                <a:lnTo>
                  <a:pt x="309666" y="239999"/>
                </a:lnTo>
                <a:lnTo>
                  <a:pt x="252984" y="239999"/>
                </a:lnTo>
                <a:lnTo>
                  <a:pt x="246126" y="237256"/>
                </a:lnTo>
                <a:lnTo>
                  <a:pt x="245029" y="231800"/>
                </a:lnTo>
                <a:lnTo>
                  <a:pt x="162245" y="231800"/>
                </a:lnTo>
                <a:lnTo>
                  <a:pt x="147126" y="229057"/>
                </a:lnTo>
                <a:lnTo>
                  <a:pt x="137495" y="219425"/>
                </a:lnTo>
                <a:lnTo>
                  <a:pt x="130637" y="205709"/>
                </a:lnTo>
                <a:lnTo>
                  <a:pt x="127863" y="190621"/>
                </a:lnTo>
                <a:lnTo>
                  <a:pt x="129265" y="179649"/>
                </a:lnTo>
                <a:lnTo>
                  <a:pt x="133380" y="167304"/>
                </a:lnTo>
                <a:lnTo>
                  <a:pt x="138866" y="157703"/>
                </a:lnTo>
                <a:lnTo>
                  <a:pt x="145755" y="149504"/>
                </a:lnTo>
                <a:lnTo>
                  <a:pt x="129265" y="97383"/>
                </a:lnTo>
                <a:close/>
              </a:path>
              <a:path w="337184" h="359410">
                <a:moveTo>
                  <a:pt x="294951" y="256458"/>
                </a:moveTo>
                <a:lnTo>
                  <a:pt x="209001" y="256458"/>
                </a:lnTo>
                <a:lnTo>
                  <a:pt x="213116" y="266066"/>
                </a:lnTo>
                <a:lnTo>
                  <a:pt x="218633" y="274304"/>
                </a:lnTo>
                <a:lnTo>
                  <a:pt x="226862" y="279782"/>
                </a:lnTo>
                <a:lnTo>
                  <a:pt x="236494" y="282531"/>
                </a:lnTo>
                <a:lnTo>
                  <a:pt x="244754" y="282531"/>
                </a:lnTo>
                <a:lnTo>
                  <a:pt x="281848" y="267434"/>
                </a:lnTo>
                <a:lnTo>
                  <a:pt x="294951" y="256458"/>
                </a:lnTo>
                <a:close/>
              </a:path>
              <a:path w="337184" h="359410">
                <a:moveTo>
                  <a:pt x="291518" y="46634"/>
                </a:moveTo>
                <a:lnTo>
                  <a:pt x="174619" y="46634"/>
                </a:lnTo>
                <a:lnTo>
                  <a:pt x="200741" y="47975"/>
                </a:lnTo>
                <a:lnTo>
                  <a:pt x="224119" y="53492"/>
                </a:lnTo>
                <a:lnTo>
                  <a:pt x="263987" y="75407"/>
                </a:lnTo>
                <a:lnTo>
                  <a:pt x="288737" y="111099"/>
                </a:lnTo>
                <a:lnTo>
                  <a:pt x="295625" y="161848"/>
                </a:lnTo>
                <a:lnTo>
                  <a:pt x="294223" y="176936"/>
                </a:lnTo>
                <a:lnTo>
                  <a:pt x="280476" y="215310"/>
                </a:lnTo>
                <a:lnTo>
                  <a:pt x="252984" y="239999"/>
                </a:lnTo>
                <a:lnTo>
                  <a:pt x="309666" y="239999"/>
                </a:lnTo>
                <a:lnTo>
                  <a:pt x="328604" y="198882"/>
                </a:lnTo>
                <a:lnTo>
                  <a:pt x="336657" y="149504"/>
                </a:lnTo>
                <a:lnTo>
                  <a:pt x="336743" y="144018"/>
                </a:lnTo>
                <a:lnTo>
                  <a:pt x="335493" y="130271"/>
                </a:lnTo>
                <a:lnTo>
                  <a:pt x="332719" y="115183"/>
                </a:lnTo>
                <a:lnTo>
                  <a:pt x="328604" y="100126"/>
                </a:lnTo>
                <a:lnTo>
                  <a:pt x="323118" y="86410"/>
                </a:lnTo>
                <a:lnTo>
                  <a:pt x="306598" y="61691"/>
                </a:lnTo>
                <a:lnTo>
                  <a:pt x="291518" y="46634"/>
                </a:lnTo>
                <a:close/>
              </a:path>
              <a:path w="337184" h="359410">
                <a:moveTo>
                  <a:pt x="261905" y="138501"/>
                </a:moveTo>
                <a:lnTo>
                  <a:pt x="171876" y="138501"/>
                </a:lnTo>
                <a:lnTo>
                  <a:pt x="186994" y="141274"/>
                </a:lnTo>
                <a:lnTo>
                  <a:pt x="199369" y="150845"/>
                </a:lnTo>
                <a:lnTo>
                  <a:pt x="204856" y="164561"/>
                </a:lnTo>
                <a:lnTo>
                  <a:pt x="206258" y="182392"/>
                </a:lnTo>
                <a:lnTo>
                  <a:pt x="204856" y="190621"/>
                </a:lnTo>
                <a:lnTo>
                  <a:pt x="181508" y="227655"/>
                </a:lnTo>
                <a:lnTo>
                  <a:pt x="162245" y="231800"/>
                </a:lnTo>
                <a:lnTo>
                  <a:pt x="245029" y="231800"/>
                </a:lnTo>
                <a:lnTo>
                  <a:pt x="244754" y="230428"/>
                </a:lnTo>
                <a:lnTo>
                  <a:pt x="247497" y="211195"/>
                </a:lnTo>
                <a:lnTo>
                  <a:pt x="261905" y="138501"/>
                </a:lnTo>
                <a:close/>
              </a:path>
              <a:path w="337184" h="359410">
                <a:moveTo>
                  <a:pt x="174619" y="89154"/>
                </a:moveTo>
                <a:lnTo>
                  <a:pt x="155387" y="89154"/>
                </a:lnTo>
                <a:lnTo>
                  <a:pt x="149870" y="90525"/>
                </a:lnTo>
                <a:lnTo>
                  <a:pt x="145755" y="91866"/>
                </a:lnTo>
                <a:lnTo>
                  <a:pt x="153984" y="144018"/>
                </a:lnTo>
                <a:lnTo>
                  <a:pt x="158130" y="141274"/>
                </a:lnTo>
                <a:lnTo>
                  <a:pt x="163616" y="139872"/>
                </a:lnTo>
                <a:lnTo>
                  <a:pt x="167761" y="138501"/>
                </a:lnTo>
                <a:lnTo>
                  <a:pt x="261905" y="138501"/>
                </a:lnTo>
                <a:lnTo>
                  <a:pt x="266254" y="116555"/>
                </a:lnTo>
                <a:lnTo>
                  <a:pt x="222747" y="116555"/>
                </a:lnTo>
                <a:lnTo>
                  <a:pt x="217230" y="109697"/>
                </a:lnTo>
                <a:lnTo>
                  <a:pt x="211744" y="104211"/>
                </a:lnTo>
                <a:lnTo>
                  <a:pt x="204856" y="100126"/>
                </a:lnTo>
                <a:lnTo>
                  <a:pt x="197998" y="95981"/>
                </a:lnTo>
                <a:lnTo>
                  <a:pt x="191109" y="93238"/>
                </a:lnTo>
                <a:lnTo>
                  <a:pt x="182880" y="90525"/>
                </a:lnTo>
                <a:lnTo>
                  <a:pt x="174619" y="89154"/>
                </a:lnTo>
                <a:close/>
              </a:path>
              <a:path w="337184" h="359410">
                <a:moveTo>
                  <a:pt x="270875" y="93238"/>
                </a:moveTo>
                <a:lnTo>
                  <a:pt x="226862" y="93238"/>
                </a:lnTo>
                <a:lnTo>
                  <a:pt x="222747" y="116555"/>
                </a:lnTo>
                <a:lnTo>
                  <a:pt x="266254" y="116555"/>
                </a:lnTo>
                <a:lnTo>
                  <a:pt x="270875" y="93238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32308" y="3642695"/>
            <a:ext cx="24765" cy="57785"/>
          </a:xfrm>
          <a:custGeom>
            <a:avLst/>
            <a:gdLst/>
            <a:ahLst/>
            <a:cxnLst/>
            <a:rect l="l" t="t" r="r" b="b"/>
            <a:pathLst>
              <a:path w="24765" h="57785">
                <a:moveTo>
                  <a:pt x="16489" y="0"/>
                </a:moveTo>
                <a:lnTo>
                  <a:pt x="10972" y="1371"/>
                </a:lnTo>
                <a:lnTo>
                  <a:pt x="6858" y="2773"/>
                </a:lnTo>
                <a:lnTo>
                  <a:pt x="2743" y="4114"/>
                </a:lnTo>
                <a:lnTo>
                  <a:pt x="0" y="5516"/>
                </a:lnTo>
                <a:lnTo>
                  <a:pt x="16489" y="57637"/>
                </a:lnTo>
                <a:lnTo>
                  <a:pt x="19232" y="56235"/>
                </a:lnTo>
                <a:lnTo>
                  <a:pt x="20604" y="54864"/>
                </a:lnTo>
                <a:lnTo>
                  <a:pt x="23347" y="53492"/>
                </a:lnTo>
                <a:lnTo>
                  <a:pt x="24719" y="52151"/>
                </a:lnTo>
                <a:lnTo>
                  <a:pt x="16489" y="0"/>
                </a:lnTo>
                <a:close/>
              </a:path>
            </a:pathLst>
          </a:custGeom>
          <a:solidFill>
            <a:srgbClr val="A7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009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Networked Devices in </a:t>
            </a: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Home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993380" cy="3952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PCs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laptops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Telephones – landline and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mobile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Games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consoles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TV including cable and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satellite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Radio</a:t>
            </a:r>
            <a:endParaRPr sz="2800">
              <a:latin typeface="Arial"/>
              <a:cs typeface="Arial"/>
            </a:endParaRPr>
          </a:p>
          <a:p>
            <a:pPr marL="290195" marR="5080" indent="-27749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Others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that are not computer/communication  networks such as electricity, gas, water, sewage,  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602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</a:t>
            </a:r>
            <a:r>
              <a:rPr spc="-5" dirty="0"/>
              <a:t>do </a:t>
            </a:r>
            <a:r>
              <a:rPr dirty="0"/>
              <a:t>we have </a:t>
            </a:r>
            <a:r>
              <a:rPr spc="-5" dirty="0"/>
              <a:t>Home</a:t>
            </a:r>
            <a:r>
              <a:rPr spc="-50" dirty="0"/>
              <a:t> </a:t>
            </a:r>
            <a:r>
              <a:rPr spc="-5" dirty="0"/>
              <a:t>Networks?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34959" cy="3653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the early days of home PCs, they were mainly  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processing and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games.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home networks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for:</a:t>
            </a:r>
            <a:endParaRPr sz="28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information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from a range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sources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Personal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communications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Entertainment</a:t>
            </a:r>
            <a:endParaRPr sz="2600" dirty="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E-commerce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368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Networks in</a:t>
            </a:r>
            <a:r>
              <a:rPr spc="-50" dirty="0"/>
              <a:t> </a:t>
            </a:r>
            <a:r>
              <a:rPr spc="-5" dirty="0"/>
              <a:t>Business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581653"/>
            <a:ext cx="631825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9974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businesses have a number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peripheral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devices.</a:t>
            </a:r>
            <a:endParaRPr sz="2800">
              <a:latin typeface="Arial"/>
              <a:cs typeface="Arial"/>
            </a:endParaRPr>
          </a:p>
          <a:p>
            <a:pPr marL="290195" marR="50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Good communications are important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business is to be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successful.</a:t>
            </a:r>
            <a:endParaRPr sz="2800">
              <a:latin typeface="Arial"/>
              <a:cs typeface="Arial"/>
            </a:endParaRPr>
          </a:p>
          <a:p>
            <a:pPr marL="290195" marR="4000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 businesses hold a huge  amount of data and information  processing is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key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business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are needed to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compete!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9939" y="2031979"/>
            <a:ext cx="1820412" cy="182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854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Networked Devices in</a:t>
            </a:r>
            <a:r>
              <a:rPr spc="-30" dirty="0"/>
              <a:t> </a:t>
            </a:r>
            <a:r>
              <a:rPr spc="-5" dirty="0"/>
              <a:t>Business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993380" cy="3952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PCs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laptops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Telephones – landline, mobile, and</a:t>
            </a:r>
            <a:r>
              <a:rPr sz="2800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exchanges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Peripheral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storage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Production machinery</a:t>
            </a:r>
            <a:endParaRPr sz="2800">
              <a:latin typeface="Arial"/>
              <a:cs typeface="Arial"/>
            </a:endParaRPr>
          </a:p>
          <a:p>
            <a:pPr marL="290195" marR="5080" indent="-27749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Others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that are not computer/communication  networks such as electricity, gas, water, sewage,  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45408"/>
            <a:ext cx="795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Purpose of Business </a:t>
            </a:r>
            <a:r>
              <a:rPr sz="4000" spc="-10" dirty="0"/>
              <a:t>Networks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724351"/>
            <a:ext cx="6177915" cy="2646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24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General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communications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240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Business-to-business</a:t>
            </a:r>
            <a:r>
              <a:rPr sz="28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24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E-commerce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156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Mobile</a:t>
            </a:r>
            <a:r>
              <a:rPr spc="-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569912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032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People like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keep 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touch whilst  on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move.</a:t>
            </a:r>
            <a:endParaRPr sz="2800">
              <a:latin typeface="Arial"/>
              <a:cs typeface="Arial"/>
            </a:endParaRPr>
          </a:p>
          <a:p>
            <a:pPr marL="290195" marR="5080" indent="-27749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business, the ability to remain  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contact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whilst out of the office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important.</a:t>
            </a:r>
            <a:endParaRPr sz="2800">
              <a:latin typeface="Arial"/>
              <a:cs typeface="Arial"/>
            </a:endParaRPr>
          </a:p>
          <a:p>
            <a:pPr marL="290195" marR="1574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Modern handheld devices have  the processing power to do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much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phone calls and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text.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9636" y="2204972"/>
            <a:ext cx="2243075" cy="1612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644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Networked Mobile</a:t>
            </a:r>
            <a:r>
              <a:rPr spc="-45" dirty="0"/>
              <a:t> </a:t>
            </a:r>
            <a:r>
              <a:rPr spc="-5" dirty="0"/>
              <a:t>Devices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726179"/>
            <a:ext cx="6514465" cy="264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Laptops, notebooks, iPad,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24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Mobile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telephones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240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Smartphones (iPhone, Blackberry,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240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GPS</a:t>
            </a:r>
            <a:r>
              <a:rPr sz="2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138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Purpose </a:t>
            </a:r>
            <a:r>
              <a:rPr spc="-5" dirty="0"/>
              <a:t>of Mobile</a:t>
            </a:r>
            <a:r>
              <a:rPr spc="-3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638384"/>
            <a:ext cx="4239260" cy="2586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General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communications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Mobile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office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Location-based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services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M-commerce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General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320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Social</a:t>
            </a:r>
            <a:r>
              <a:rPr spc="-90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68347"/>
            <a:ext cx="3151505" cy="2586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Patterns of</a:t>
            </a:r>
            <a:r>
              <a:rPr sz="28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Individual</a:t>
            </a:r>
            <a:r>
              <a:rPr sz="28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privacy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Education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Copyright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legal</a:t>
            </a:r>
            <a:r>
              <a:rPr sz="28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59" y="82671"/>
            <a:ext cx="320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56853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4772025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1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 dirty="0">
              <a:latin typeface="Arial"/>
              <a:cs typeface="Arial"/>
            </a:endParaRPr>
          </a:p>
          <a:p>
            <a:pPr marL="448309" indent="-277495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Introduction to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module</a:t>
            </a:r>
            <a:endParaRPr sz="2800" dirty="0">
              <a:latin typeface="Arial"/>
              <a:cs typeface="Arial"/>
            </a:endParaRPr>
          </a:p>
          <a:p>
            <a:pPr marL="448309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</a:t>
            </a:r>
            <a:r>
              <a:rPr sz="2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network?</a:t>
            </a:r>
            <a:endParaRPr sz="2800" dirty="0">
              <a:latin typeface="Arial"/>
              <a:cs typeface="Arial"/>
            </a:endParaRPr>
          </a:p>
          <a:p>
            <a:pPr marL="448309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Real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world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448309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OSI seven layer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4447540" cy="188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1 – Lecture</a:t>
            </a:r>
            <a:r>
              <a:rPr sz="1900" i="1" spc="5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3:</a:t>
            </a:r>
            <a:endParaRPr sz="1900" dirty="0">
              <a:latin typeface="Arial"/>
              <a:cs typeface="Arial"/>
            </a:endParaRPr>
          </a:p>
          <a:p>
            <a:pPr marL="15875" marR="5080">
              <a:lnSpc>
                <a:spcPct val="100000"/>
              </a:lnSpc>
              <a:spcBef>
                <a:spcPts val="910"/>
              </a:spcBef>
            </a:pPr>
            <a:r>
              <a:rPr sz="1900" i="1" spc="-10" dirty="0">
                <a:latin typeface="Arial"/>
                <a:cs typeface="Arial"/>
              </a:rPr>
              <a:t>How </a:t>
            </a:r>
            <a:r>
              <a:rPr sz="1900" i="1" spc="-5" dirty="0">
                <a:latin typeface="Arial"/>
                <a:cs typeface="Arial"/>
              </a:rPr>
              <a:t>do </a:t>
            </a:r>
            <a:r>
              <a:rPr sz="1900" i="1" spc="-10" dirty="0">
                <a:latin typeface="Arial"/>
                <a:cs typeface="Arial"/>
              </a:rPr>
              <a:t>Devices Communicate with </a:t>
            </a:r>
            <a:r>
              <a:rPr sz="1900" i="1" spc="-5" dirty="0">
                <a:latin typeface="Arial"/>
                <a:cs typeface="Arial"/>
              </a:rPr>
              <a:t>Each  Other?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67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Human Communication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724351"/>
            <a:ext cx="8174990" cy="2294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Think how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communicate a message to the  person sitting nearest to you. The basic steps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823594" marR="21272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Create a message (decide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going to 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say)</a:t>
            </a:r>
            <a:endParaRPr sz="2600">
              <a:latin typeface="Arial"/>
              <a:cs typeface="Arial"/>
            </a:endParaRPr>
          </a:p>
          <a:p>
            <a:pPr marL="823594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Transmit the message (speak to the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person)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67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Human Communication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223250" cy="3862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But that is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only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half of the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290195" marR="62420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the message to be useful the other person  must get the message and understand it.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basic steps are:</a:t>
            </a:r>
            <a:endParaRPr sz="2800">
              <a:latin typeface="Arial"/>
              <a:cs typeface="Arial"/>
            </a:endParaRPr>
          </a:p>
          <a:p>
            <a:pPr marL="823594" marR="701675" lvl="1" indent="-353695">
              <a:lnSpc>
                <a:spcPct val="100000"/>
              </a:lnSpc>
              <a:spcBef>
                <a:spcPts val="231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Receive a message (listen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person 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says)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Understand the message (process the message</a:t>
            </a:r>
            <a:r>
              <a:rPr sz="260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brain)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6599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Potential Problems -</a:t>
            </a:r>
            <a:r>
              <a:rPr spc="-7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653027"/>
            <a:ext cx="6906895" cy="3806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sender cannot send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properly</a:t>
            </a:r>
            <a:endParaRPr sz="2800">
              <a:latin typeface="Arial"/>
              <a:cs typeface="Arial"/>
            </a:endParaRPr>
          </a:p>
          <a:p>
            <a:pPr marL="824865" marR="5080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They have a condition that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prevents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them  speaking.</a:t>
            </a:r>
            <a:endParaRPr sz="2600">
              <a:latin typeface="Arial"/>
              <a:cs typeface="Arial"/>
            </a:endParaRPr>
          </a:p>
          <a:p>
            <a:pPr marL="82486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They speak very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quietly.</a:t>
            </a:r>
            <a:endParaRPr sz="26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24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receiver cannot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understand</a:t>
            </a:r>
            <a:endParaRPr sz="2800">
              <a:latin typeface="Arial"/>
              <a:cs typeface="Arial"/>
            </a:endParaRPr>
          </a:p>
          <a:p>
            <a:pPr marL="824865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deaf.</a:t>
            </a:r>
            <a:endParaRPr sz="2600">
              <a:latin typeface="Arial"/>
              <a:cs typeface="Arial"/>
            </a:endParaRPr>
          </a:p>
          <a:p>
            <a:pPr marL="82486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message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too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quiet.</a:t>
            </a:r>
            <a:endParaRPr sz="2600">
              <a:latin typeface="Arial"/>
              <a:cs typeface="Arial"/>
            </a:endParaRPr>
          </a:p>
          <a:p>
            <a:pPr marL="82486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word they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understand.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6218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Potential Problems -</a:t>
            </a:r>
            <a:r>
              <a:rPr spc="-75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653027"/>
            <a:ext cx="7621270" cy="389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657225" indent="-51371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listener is not listening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(transmission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problems)</a:t>
            </a:r>
            <a:endParaRPr sz="2800">
              <a:latin typeface="Arial"/>
              <a:cs typeface="Arial"/>
            </a:endParaRPr>
          </a:p>
          <a:p>
            <a:pPr marL="824865" marR="1036319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already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conversation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someone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else.</a:t>
            </a:r>
            <a:endParaRPr sz="2600">
              <a:latin typeface="Arial"/>
              <a:cs typeface="Arial"/>
            </a:endParaRPr>
          </a:p>
          <a:p>
            <a:pPr marL="824865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listener does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like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sender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does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wish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have a conversation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them.</a:t>
            </a:r>
            <a:endParaRPr sz="2600">
              <a:latin typeface="Arial"/>
              <a:cs typeface="Arial"/>
            </a:endParaRPr>
          </a:p>
          <a:p>
            <a:pPr marL="82486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too much background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noise.</a:t>
            </a:r>
            <a:endParaRPr sz="2600">
              <a:latin typeface="Arial"/>
              <a:cs typeface="Arial"/>
            </a:endParaRPr>
          </a:p>
          <a:p>
            <a:pPr marL="824865" marR="35560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4865" algn="l"/>
                <a:tab pos="82550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teacher 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talking so conversation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allowed.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8833"/>
            <a:ext cx="3170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</a:t>
            </a:r>
            <a:r>
              <a:rPr spc="5" dirty="0"/>
              <a:t>i</a:t>
            </a:r>
            <a:r>
              <a:rPr spc="-5" dirty="0"/>
              <a:t>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508501"/>
            <a:ext cx="809752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181610" indent="-5137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another communication method (writing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sign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language) or speak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louder.</a:t>
            </a:r>
            <a:endParaRPr sz="2800">
              <a:latin typeface="Arial"/>
              <a:cs typeface="Arial"/>
            </a:endParaRPr>
          </a:p>
          <a:p>
            <a:pPr marL="526415" marR="495934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sender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know there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 problem and  send the message in a different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(writing,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sign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language) or explain the unknown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word.</a:t>
            </a:r>
            <a:endParaRPr sz="2800">
              <a:latin typeface="Arial"/>
              <a:cs typeface="Arial"/>
            </a:endParaRPr>
          </a:p>
          <a:p>
            <a:pPr marL="526415" marR="5080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receiver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know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message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 them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(tap them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shoulder, wave, etc.)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wait until a suitable time to have a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conversation.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6181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Machine</a:t>
            </a:r>
            <a:r>
              <a:rPr spc="-30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438" y="1508501"/>
            <a:ext cx="810069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marR="363855" indent="-513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humans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instinctively know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do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message has not been sent, received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understood.</a:t>
            </a:r>
            <a:endParaRPr sz="2800">
              <a:latin typeface="Arial"/>
              <a:cs typeface="Arial"/>
            </a:endParaRPr>
          </a:p>
          <a:p>
            <a:pPr marL="525780" indent="-513080">
              <a:lnSpc>
                <a:spcPct val="100000"/>
              </a:lnSpc>
              <a:spcBef>
                <a:spcPts val="675"/>
              </a:spcBef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Machines do not do this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instinctively.</a:t>
            </a:r>
            <a:endParaRPr sz="2800">
              <a:latin typeface="Arial"/>
              <a:cs typeface="Arial"/>
            </a:endParaRPr>
          </a:p>
          <a:p>
            <a:pPr marL="525780" marR="561340" indent="-51308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need rules and standards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ensure a  message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transmitted correctly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correct receiver receives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understands</a:t>
            </a:r>
            <a:r>
              <a:rPr sz="2800" spc="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525780" marR="5080" indent="-513080">
              <a:lnSpc>
                <a:spcPct val="100000"/>
              </a:lnSpc>
              <a:spcBef>
                <a:spcPts val="675"/>
              </a:spcBef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also needs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rules and standards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deal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9872"/>
            <a:ext cx="755819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Simple </a:t>
            </a:r>
            <a:r>
              <a:rPr spc="-5" dirty="0"/>
              <a:t>Conversation?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508501"/>
            <a:ext cx="7677784" cy="4196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When you talk to your fellow student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seems  simple – but what really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happens?</a:t>
            </a:r>
            <a:endParaRPr sz="2800">
              <a:latin typeface="Arial"/>
              <a:cs typeface="Arial"/>
            </a:endParaRPr>
          </a:p>
          <a:p>
            <a:pPr marL="1422400" marR="366395" lvl="1" indent="-514984">
              <a:lnSpc>
                <a:spcPct val="100000"/>
              </a:lnSpc>
              <a:spcBef>
                <a:spcPts val="1165"/>
              </a:spcBef>
              <a:buAutoNum type="alphaLcPeriod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concept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brain 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translated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into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words</a:t>
            </a:r>
            <a:endParaRPr sz="2600">
              <a:latin typeface="Arial"/>
              <a:cs typeface="Arial"/>
            </a:endParaRPr>
          </a:p>
          <a:p>
            <a:pPr marL="1422400" lvl="1" indent="-514984">
              <a:lnSpc>
                <a:spcPct val="100000"/>
              </a:lnSpc>
              <a:buAutoNum type="alphaLcPeriod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Words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converted to electrical</a:t>
            </a:r>
            <a:r>
              <a:rPr sz="2600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2600">
              <a:latin typeface="Arial"/>
              <a:cs typeface="Arial"/>
            </a:endParaRPr>
          </a:p>
          <a:p>
            <a:pPr marL="1422400" lvl="1" indent="-514984">
              <a:lnSpc>
                <a:spcPct val="100000"/>
              </a:lnSpc>
              <a:buAutoNum type="alphaLcPeriod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Electrical signals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sent to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muscles</a:t>
            </a:r>
            <a:endParaRPr sz="2600">
              <a:latin typeface="Arial"/>
              <a:cs typeface="Arial"/>
            </a:endParaRPr>
          </a:p>
          <a:p>
            <a:pPr marL="1422400" marR="365760" lvl="1" indent="-514984">
              <a:lnSpc>
                <a:spcPct val="100000"/>
              </a:lnSpc>
              <a:buAutoNum type="alphaLcPeriod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These muscles move to create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pressure  differences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air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(sound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waves)</a:t>
            </a:r>
            <a:endParaRPr sz="2600">
              <a:latin typeface="Arial"/>
              <a:cs typeface="Arial"/>
            </a:endParaRPr>
          </a:p>
          <a:p>
            <a:pPr marL="1422400" lvl="1" indent="-51498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Sound waves create movement in</a:t>
            </a:r>
            <a:r>
              <a:rPr sz="2600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1422400">
              <a:lnSpc>
                <a:spcPct val="100000"/>
              </a:lnSpc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listener’s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29872"/>
            <a:ext cx="7285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Simple </a:t>
            </a:r>
            <a:r>
              <a:rPr spc="-5" dirty="0"/>
              <a:t>Conversation?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291" y="1579824"/>
            <a:ext cx="7813675" cy="2519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0" indent="-514984">
              <a:lnSpc>
                <a:spcPct val="100000"/>
              </a:lnSpc>
              <a:spcBef>
                <a:spcPts val="105"/>
              </a:spcBef>
              <a:buAutoNum type="alphaLcPeriod" startAt="6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converted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electrical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2600">
              <a:latin typeface="Arial"/>
              <a:cs typeface="Arial"/>
            </a:endParaRPr>
          </a:p>
          <a:p>
            <a:pPr marL="1422400" marR="5080" indent="-514984">
              <a:lnSpc>
                <a:spcPct val="100000"/>
              </a:lnSpc>
              <a:buAutoNum type="alphaLcPeriod" startAt="6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brain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receives the signals and converts  to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words</a:t>
            </a:r>
            <a:endParaRPr sz="2600">
              <a:latin typeface="Arial"/>
              <a:cs typeface="Arial"/>
            </a:endParaRPr>
          </a:p>
          <a:p>
            <a:pPr marL="1422400" marR="1311910" indent="-514984">
              <a:lnSpc>
                <a:spcPct val="100000"/>
              </a:lnSpc>
              <a:buAutoNum type="alphaLcPeriod" startAt="6"/>
              <a:tabLst>
                <a:tab pos="1422400" algn="l"/>
                <a:tab pos="142303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brain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translates the words</a:t>
            </a:r>
            <a:r>
              <a:rPr sz="2600" spc="-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into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concepts</a:t>
            </a:r>
            <a:endParaRPr sz="26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6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a complex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process!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Simple</a:t>
            </a:r>
            <a:r>
              <a:rPr spc="-75" dirty="0"/>
              <a:t> </a:t>
            </a:r>
            <a:r>
              <a:rPr spc="-5" dirty="0"/>
              <a:t>Conversation?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/>
          <p:nvPr/>
        </p:nvSpPr>
        <p:spPr>
          <a:xfrm>
            <a:off x="1866900" y="1600199"/>
            <a:ext cx="5297424" cy="4648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59" y="82671"/>
            <a:ext cx="320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60" dirty="0"/>
              <a:t> </a:t>
            </a:r>
            <a:r>
              <a:rPr dirty="0"/>
              <a:t>Outcomes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042275" cy="24549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 dirty="0">
              <a:latin typeface="Arial"/>
              <a:cs typeface="Arial"/>
            </a:endParaRPr>
          </a:p>
          <a:p>
            <a:pPr marL="448309" marR="974725" indent="-277495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Describe the purpose and development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448309" marR="5638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Explain the overarching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principles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OSI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seven-layer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model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9872"/>
            <a:ext cx="5837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Layered</a:t>
            </a:r>
            <a:r>
              <a:rPr spc="-4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508501"/>
            <a:ext cx="8147684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191135" indent="-51371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Considering our conversation,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see that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equivalent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processes 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both receiver  and sender:</a:t>
            </a:r>
            <a:endParaRPr sz="28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10"/>
              </a:spcBef>
              <a:buAutoNum type="alphaLcPeriod"/>
              <a:tabLst>
                <a:tab pos="1059815" algn="l"/>
                <a:tab pos="106045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Converting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between concepts and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words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1059815" algn="l"/>
                <a:tab pos="106045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Converting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between words and electrical</a:t>
            </a:r>
            <a:r>
              <a:rPr sz="260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signals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1059815" algn="l"/>
                <a:tab pos="106045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Converting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between electricity and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movement</a:t>
            </a:r>
            <a:endParaRPr sz="2600">
              <a:latin typeface="Arial"/>
              <a:cs typeface="Arial"/>
            </a:endParaRPr>
          </a:p>
          <a:p>
            <a:pPr marL="1059815" marR="723900" lvl="1" indent="-513715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1059815" algn="l"/>
                <a:tab pos="106045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Converting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between muscle movement and  sound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waves</a:t>
            </a:r>
            <a:endParaRPr sz="26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1290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can model this as 4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9872"/>
            <a:ext cx="3932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65" dirty="0"/>
              <a:t> </a:t>
            </a:r>
            <a:r>
              <a:rPr dirty="0"/>
              <a:t>Scenario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437254"/>
            <a:ext cx="7978775" cy="414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Your colleague on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side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the world  needs to send you a fax message but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are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problems:</a:t>
            </a:r>
            <a:endParaRPr sz="28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1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Your colleague speaks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German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company secretary speaks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French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Your company secretary speaks</a:t>
            </a:r>
            <a:r>
              <a:rPr sz="260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French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 speak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English</a:t>
            </a:r>
            <a:endParaRPr sz="2600">
              <a:latin typeface="Arial"/>
              <a:cs typeface="Arial"/>
            </a:endParaRPr>
          </a:p>
          <a:p>
            <a:pPr marL="526415" marR="108585" indent="-513715">
              <a:lnSpc>
                <a:spcPct val="100000"/>
              </a:lnSpc>
              <a:spcBef>
                <a:spcPts val="1290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How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does the message, “mein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Name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ist Heidi”  (“my name is Heidi”), get to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5534593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Solution -</a:t>
            </a:r>
            <a:r>
              <a:rPr spc="-80" dirty="0"/>
              <a:t> </a:t>
            </a:r>
            <a:r>
              <a:rPr dirty="0"/>
              <a:t>Sender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78" y="1724351"/>
            <a:ext cx="815467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99695" indent="-513715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German colleague writes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message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“Mein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Name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ist Heidi” and states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 is to be sent  to.</a:t>
            </a:r>
            <a:endParaRPr sz="2800">
              <a:latin typeface="Arial"/>
              <a:cs typeface="Arial"/>
            </a:endParaRPr>
          </a:p>
          <a:p>
            <a:pPr marL="526415" marR="5080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Translator converts this to French,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“Je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m’appelle  Heidi”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adds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detail that this is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French.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Secretary sends message in fax to your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office.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6599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Solution -</a:t>
            </a:r>
            <a:r>
              <a:rPr spc="-65" dirty="0"/>
              <a:t> </a:t>
            </a:r>
            <a:r>
              <a:rPr spc="-5" dirty="0"/>
              <a:t>Receiver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7677784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37210" indent="-5137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Secretary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receives message in fax in your  office.</a:t>
            </a:r>
            <a:endParaRPr sz="2800">
              <a:latin typeface="Arial"/>
              <a:cs typeface="Arial"/>
            </a:endParaRPr>
          </a:p>
          <a:p>
            <a:pPr marL="526415" marR="5080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Translator converts this to English, “My name  is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Heidi”.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receive and read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message.</a:t>
            </a:r>
            <a:endParaRPr sz="2800">
              <a:latin typeface="Arial"/>
              <a:cs typeface="Arial"/>
            </a:endParaRPr>
          </a:p>
          <a:p>
            <a:pPr marL="526415" marR="197485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Details of how </a:t>
            </a:r>
            <a:r>
              <a:rPr sz="2800" i="1" spc="-10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know which translator to  use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how you get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message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translator, </a:t>
            </a:r>
            <a:r>
              <a:rPr sz="2800" i="1" spc="-10" dirty="0">
                <a:solidFill>
                  <a:srgbClr val="7F7F7F"/>
                </a:solidFill>
                <a:latin typeface="Arial"/>
                <a:cs typeface="Arial"/>
              </a:rPr>
              <a:t>etc,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have not been included</a:t>
            </a:r>
            <a:r>
              <a:rPr sz="2800" i="1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7F7F7F"/>
                </a:solidFill>
                <a:latin typeface="Arial"/>
                <a:cs typeface="Arial"/>
              </a:rPr>
              <a:t>here.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5761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Solution -</a:t>
            </a:r>
            <a:r>
              <a:rPr spc="-80" dirty="0"/>
              <a:t> </a:t>
            </a:r>
            <a:r>
              <a:rPr spc="-5" dirty="0"/>
              <a:t>Layers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7662545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Write/read message 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native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language.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Translate to common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language.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receive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 in common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language.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68980"/>
            <a:ext cx="7818938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Developing </a:t>
            </a:r>
            <a:r>
              <a:rPr sz="4000" spc="-5" dirty="0"/>
              <a:t>a </a:t>
            </a:r>
            <a:r>
              <a:rPr sz="4000" spc="-10" dirty="0"/>
              <a:t>model </a:t>
            </a:r>
            <a:r>
              <a:rPr sz="4000" spc="-5" dirty="0"/>
              <a:t>for real-life  </a:t>
            </a:r>
            <a:r>
              <a:rPr sz="4000" spc="-10" dirty="0"/>
              <a:t>networks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653027"/>
            <a:ext cx="8315959" cy="402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know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develop a layered approach but  have to deal with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many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including:</a:t>
            </a:r>
            <a:endParaRPr sz="28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1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Message</a:t>
            </a:r>
            <a:r>
              <a:rPr sz="24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58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r>
              <a:rPr sz="24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57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Addressing who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the message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4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58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Ensuring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the receiver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4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listening</a:t>
            </a:r>
            <a:endParaRPr sz="24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57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Dealing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with errors in</a:t>
            </a:r>
            <a:r>
              <a:rPr sz="24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endParaRPr sz="24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57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Understanding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4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123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model must apply to all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1 – Lecture</a:t>
            </a:r>
            <a:r>
              <a:rPr sz="1900" i="1" spc="4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4: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The OSI </a:t>
            </a:r>
            <a:r>
              <a:rPr sz="1900" i="1" spc="-10" dirty="0">
                <a:latin typeface="Arial"/>
                <a:cs typeface="Arial"/>
              </a:rPr>
              <a:t>Reference</a:t>
            </a:r>
            <a:r>
              <a:rPr sz="1900" i="1" spc="3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Model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64473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Hierarchy of</a:t>
            </a:r>
            <a:r>
              <a:rPr spc="-70" dirty="0"/>
              <a:t> </a:t>
            </a:r>
            <a:r>
              <a:rPr spc="-5" dirty="0"/>
              <a:t>Layers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653027"/>
            <a:ext cx="809815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620395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can be modelled as a hierarchy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stack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b="1" i="1" dirty="0">
                <a:solidFill>
                  <a:srgbClr val="89A451"/>
                </a:solidFill>
                <a:latin typeface="Arial"/>
                <a:cs typeface="Arial"/>
              </a:rPr>
              <a:t>layers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simplifies the design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526415" marR="424180" indent="-513715">
              <a:lnSpc>
                <a:spcPct val="100000"/>
              </a:lnSpc>
              <a:spcBef>
                <a:spcPts val="670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built upon the layer immediately  underneath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marL="526415" marR="5080" indent="-513715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purpose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layer is to provide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the layer above whilst hiding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detail of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how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those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services are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59901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Our Earlier</a:t>
            </a:r>
            <a:r>
              <a:rPr spc="-90" dirty="0"/>
              <a:t> </a:t>
            </a:r>
            <a:r>
              <a:rPr dirty="0"/>
              <a:t>Scenario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8198484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107314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Our secretary presented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 in French  to the translator. The translator did not need to  know how the message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received.</a:t>
            </a:r>
            <a:endParaRPr sz="2800">
              <a:latin typeface="Arial"/>
              <a:cs typeface="Arial"/>
            </a:endParaRPr>
          </a:p>
          <a:p>
            <a:pPr marL="526415" marR="5080" indent="-513715">
              <a:lnSpc>
                <a:spcPct val="100000"/>
              </a:lnSpc>
              <a:spcBef>
                <a:spcPts val="240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translator presented the message in English  to you. You did not need to know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French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 was, nor how it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translated,  nor how it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transmitted to your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company.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04307"/>
            <a:ext cx="48471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Communicating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85346" y="1295400"/>
            <a:ext cx="7765322" cy="369513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42925" indent="-513080">
              <a:lnSpc>
                <a:spcPct val="100000"/>
              </a:lnSpc>
              <a:spcBef>
                <a:spcPts val="770"/>
              </a:spcBef>
              <a:buChar char="•"/>
              <a:tabLst>
                <a:tab pos="543560" algn="l"/>
                <a:tab pos="544195" algn="l"/>
              </a:tabLst>
            </a:pPr>
            <a:r>
              <a:rPr spc="-5" dirty="0"/>
              <a:t>Each layer operates via rules, a</a:t>
            </a:r>
            <a:r>
              <a:rPr spc="85" dirty="0"/>
              <a:t> </a:t>
            </a:r>
            <a:r>
              <a:rPr b="1" i="1" spc="-5" dirty="0">
                <a:solidFill>
                  <a:srgbClr val="89A451"/>
                </a:solidFill>
                <a:latin typeface="Arial"/>
                <a:cs typeface="Arial"/>
              </a:rPr>
              <a:t>protocol</a:t>
            </a:r>
            <a:r>
              <a:rPr spc="-5" dirty="0"/>
              <a:t>.</a:t>
            </a:r>
          </a:p>
          <a:p>
            <a:pPr marL="542925" marR="5080" indent="-513080">
              <a:lnSpc>
                <a:spcPct val="100000"/>
              </a:lnSpc>
              <a:spcBef>
                <a:spcPts val="675"/>
              </a:spcBef>
              <a:buChar char="•"/>
              <a:tabLst>
                <a:tab pos="543560" algn="l"/>
                <a:tab pos="544195" algn="l"/>
              </a:tabLst>
            </a:pPr>
            <a:r>
              <a:rPr spc="-5" dirty="0"/>
              <a:t>There is an </a:t>
            </a:r>
            <a:r>
              <a:rPr b="1" i="1" spc="-5" dirty="0">
                <a:solidFill>
                  <a:srgbClr val="89A451"/>
                </a:solidFill>
                <a:latin typeface="Arial"/>
                <a:cs typeface="Arial"/>
              </a:rPr>
              <a:t>interface </a:t>
            </a:r>
            <a:r>
              <a:rPr spc="-5" dirty="0"/>
              <a:t>between adjacent </a:t>
            </a:r>
            <a:r>
              <a:rPr dirty="0"/>
              <a:t>layers  that </a:t>
            </a:r>
            <a:r>
              <a:rPr spc="-5" dirty="0"/>
              <a:t>defines the operations and </a:t>
            </a:r>
            <a:r>
              <a:rPr dirty="0"/>
              <a:t>services </a:t>
            </a:r>
            <a:r>
              <a:rPr spc="-5" dirty="0"/>
              <a:t>that the  lower layer</a:t>
            </a:r>
            <a:r>
              <a:rPr spc="15" dirty="0"/>
              <a:t> </a:t>
            </a:r>
            <a:r>
              <a:rPr dirty="0"/>
              <a:t>provides.</a:t>
            </a:r>
          </a:p>
          <a:p>
            <a:pPr marL="542925" indent="-513080">
              <a:lnSpc>
                <a:spcPct val="100000"/>
              </a:lnSpc>
              <a:spcBef>
                <a:spcPts val="675"/>
              </a:spcBef>
              <a:buChar char="•"/>
              <a:tabLst>
                <a:tab pos="543560" algn="l"/>
                <a:tab pos="544195" algn="l"/>
              </a:tabLst>
            </a:pPr>
            <a:r>
              <a:rPr spc="-5" dirty="0"/>
              <a:t>Communication requires </a:t>
            </a:r>
            <a:r>
              <a:rPr dirty="0"/>
              <a:t>several</a:t>
            </a:r>
            <a:r>
              <a:rPr spc="50" dirty="0"/>
              <a:t> </a:t>
            </a:r>
            <a:r>
              <a:rPr dirty="0"/>
              <a:t>layers:</a:t>
            </a:r>
          </a:p>
          <a:p>
            <a:pPr marL="1076325" marR="453390" lvl="1" indent="-513080">
              <a:lnSpc>
                <a:spcPct val="100000"/>
              </a:lnSpc>
              <a:spcBef>
                <a:spcPts val="10"/>
              </a:spcBef>
              <a:buChar char="–"/>
              <a:tabLst>
                <a:tab pos="1076960" algn="l"/>
                <a:tab pos="10775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control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information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passes from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top  layer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bottom layer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sending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device;</a:t>
            </a:r>
            <a:endParaRPr sz="2600" dirty="0">
              <a:latin typeface="Arial"/>
              <a:cs typeface="Arial"/>
            </a:endParaRPr>
          </a:p>
          <a:p>
            <a:pPr marL="1076325" lvl="1" indent="-513080">
              <a:lnSpc>
                <a:spcPct val="100000"/>
              </a:lnSpc>
              <a:spcBef>
                <a:spcPts val="625"/>
              </a:spcBef>
              <a:buChar char="–"/>
              <a:tabLst>
                <a:tab pos="1076960" algn="l"/>
                <a:tab pos="10775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transmitted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the receiving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device;</a:t>
            </a:r>
            <a:endParaRPr sz="2600" dirty="0">
              <a:latin typeface="Arial"/>
              <a:cs typeface="Arial"/>
            </a:endParaRPr>
          </a:p>
          <a:p>
            <a:pPr marL="1076325" marR="614045" lvl="1" indent="-513080">
              <a:lnSpc>
                <a:spcPct val="100000"/>
              </a:lnSpc>
              <a:spcBef>
                <a:spcPts val="625"/>
              </a:spcBef>
              <a:buChar char="–"/>
              <a:tabLst>
                <a:tab pos="1076960" algn="l"/>
                <a:tab pos="10775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It passes from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bottom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top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receiving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end.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59" y="82671"/>
            <a:ext cx="320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258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</a:t>
            </a:r>
            <a:r>
              <a:rPr spc="-70" dirty="0"/>
              <a:t> </a:t>
            </a:r>
            <a:r>
              <a:rPr dirty="0"/>
              <a:t>Aims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43570" cy="3678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module aims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 you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with:</a:t>
            </a:r>
            <a:endParaRPr sz="2800">
              <a:latin typeface="Arial"/>
              <a:cs typeface="Arial"/>
            </a:endParaRPr>
          </a:p>
          <a:p>
            <a:pPr marL="823594" marR="139065" indent="-353695">
              <a:lnSpc>
                <a:spcPct val="100000"/>
              </a:lnSpc>
              <a:spcBef>
                <a:spcPts val="23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broad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the networking and  communication systems commonly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employed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 business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environment;</a:t>
            </a:r>
            <a:endParaRPr sz="2600">
              <a:latin typeface="Arial"/>
              <a:cs typeface="Arial"/>
            </a:endParaRPr>
          </a:p>
          <a:p>
            <a:pPr marL="823594" marR="699770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understanding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underlying theoretical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frameworks;</a:t>
            </a:r>
            <a:endParaRPr sz="2600">
              <a:latin typeface="Arial"/>
              <a:cs typeface="Arial"/>
            </a:endParaRPr>
          </a:p>
          <a:p>
            <a:pPr marL="823594" marR="5080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understanding of associated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issues such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 testing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these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systems.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4694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Design</a:t>
            </a:r>
            <a:r>
              <a:rPr spc="-70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581653"/>
            <a:ext cx="7644765" cy="3751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are a number of key issues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when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designing a network and these appear in one  or more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layers:</a:t>
            </a:r>
            <a:endParaRPr sz="28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116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Addressing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Error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3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Flow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Multiplexing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Routing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78277"/>
            <a:ext cx="3788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OSI</a:t>
            </a:r>
            <a:r>
              <a:rPr spc="-70" dirty="0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364102"/>
            <a:ext cx="8055609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upon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proposal first developed by the  International Standards Organization (ISO)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 first step in the standardisation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protocols  used in various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layers.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revised in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1995.</a:t>
            </a:r>
            <a:endParaRPr sz="2800">
              <a:latin typeface="Arial"/>
              <a:cs typeface="Arial"/>
            </a:endParaRPr>
          </a:p>
          <a:p>
            <a:pPr marL="526415" marR="121285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deals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open systems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–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the  Open Systems Interconnection (OSI)  Reference </a:t>
            </a:r>
            <a:r>
              <a:rPr sz="2800" b="1" i="1" spc="-15" dirty="0">
                <a:solidFill>
                  <a:srgbClr val="89A451"/>
                </a:solidFill>
                <a:latin typeface="Arial"/>
                <a:cs typeface="Arial"/>
              </a:rPr>
              <a:t>Model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– so deals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open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connection with other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6958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Principles Behind the</a:t>
            </a:r>
            <a:r>
              <a:rPr spc="-70" dirty="0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914" y="1508501"/>
            <a:ext cx="817689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marR="854710" indent="-513080">
              <a:lnSpc>
                <a:spcPct val="100000"/>
              </a:lnSpc>
              <a:spcBef>
                <a:spcPts val="95"/>
              </a:spcBef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layer 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created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where a different  abstraction is needed.</a:t>
            </a:r>
            <a:endParaRPr sz="2800">
              <a:latin typeface="Arial"/>
              <a:cs typeface="Arial"/>
            </a:endParaRPr>
          </a:p>
          <a:p>
            <a:pPr marL="525780" indent="-513080">
              <a:lnSpc>
                <a:spcPct val="100000"/>
              </a:lnSpc>
              <a:spcBef>
                <a:spcPts val="675"/>
              </a:spcBef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layer has a well-defined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  <a:p>
            <a:pPr marL="525780" indent="-513080">
              <a:lnSpc>
                <a:spcPct val="100000"/>
              </a:lnSpc>
              <a:spcBef>
                <a:spcPts val="670"/>
              </a:spcBef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layer should link to standardised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protocols.</a:t>
            </a:r>
            <a:endParaRPr sz="2800">
              <a:latin typeface="Arial"/>
              <a:cs typeface="Arial"/>
            </a:endParaRPr>
          </a:p>
          <a:p>
            <a:pPr marL="525780" marR="102235" indent="-513080">
              <a:lnSpc>
                <a:spcPct val="100000"/>
              </a:lnSpc>
              <a:spcBef>
                <a:spcPts val="675"/>
              </a:spcBef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 boundaries 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chosen to minimize  information flow across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interfaces.</a:t>
            </a:r>
            <a:endParaRPr sz="2800">
              <a:latin typeface="Arial"/>
              <a:cs typeface="Arial"/>
            </a:endParaRPr>
          </a:p>
          <a:p>
            <a:pPr marL="525780" marR="737235" indent="-513080">
              <a:lnSpc>
                <a:spcPct val="100000"/>
              </a:lnSpc>
              <a:spcBef>
                <a:spcPts val="675"/>
              </a:spcBef>
              <a:buChar char="•"/>
              <a:tabLst>
                <a:tab pos="525780" algn="l"/>
                <a:tab pos="52641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number of layers should be sufficient to  separate functions but not be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unwieldy.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7083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OSI </a:t>
            </a:r>
            <a:r>
              <a:rPr dirty="0"/>
              <a:t>Seven </a:t>
            </a:r>
            <a:r>
              <a:rPr spc="-5" dirty="0"/>
              <a:t>Layer</a:t>
            </a:r>
            <a:r>
              <a:rPr spc="-40" dirty="0"/>
              <a:t> </a:t>
            </a:r>
            <a:r>
              <a:rPr spc="-5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/>
          <p:nvPr/>
        </p:nvSpPr>
        <p:spPr>
          <a:xfrm>
            <a:off x="1811402" y="1268397"/>
            <a:ext cx="5064130" cy="456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8833"/>
            <a:ext cx="66759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 </a:t>
            </a:r>
            <a:r>
              <a:rPr spc="-5" dirty="0"/>
              <a:t>Layer </a:t>
            </a:r>
            <a:r>
              <a:rPr dirty="0"/>
              <a:t>– </a:t>
            </a:r>
            <a:r>
              <a:rPr spc="-5" dirty="0"/>
              <a:t>Layer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392" y="1437254"/>
            <a:ext cx="7483475" cy="428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Concerned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transmitting bits (1s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0s)  over a communication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channel.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70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 considerations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1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voltage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represents a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How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bit lasts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(nanoseconds)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How connection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established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How connection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ended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What connectors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required</a:t>
            </a:r>
            <a:endParaRPr sz="26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1290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Largely mechanical, electrical, timing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issues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72093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 Link Layer </a:t>
            </a:r>
            <a:r>
              <a:rPr dirty="0"/>
              <a:t>– </a:t>
            </a:r>
            <a:r>
              <a:rPr spc="-5" dirty="0"/>
              <a:t>Layer</a:t>
            </a:r>
            <a:r>
              <a:rPr spc="-20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8115934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991869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Responsible for communications between  adjacent network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nodes.</a:t>
            </a:r>
            <a:endParaRPr sz="2800">
              <a:latin typeface="Arial"/>
              <a:cs typeface="Arial"/>
            </a:endParaRPr>
          </a:p>
          <a:p>
            <a:pPr marL="526415" marR="5080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Transforms raw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transmitted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into a line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that is error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free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passed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layer.</a:t>
            </a:r>
            <a:endParaRPr sz="2800">
              <a:latin typeface="Arial"/>
              <a:cs typeface="Arial"/>
            </a:endParaRPr>
          </a:p>
          <a:p>
            <a:pPr marL="526415" marR="836294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Deals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different data rates between  sender and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receiver.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6904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 Layer </a:t>
            </a:r>
            <a:r>
              <a:rPr dirty="0"/>
              <a:t>– </a:t>
            </a:r>
            <a:r>
              <a:rPr spc="-5" dirty="0"/>
              <a:t>Layer</a:t>
            </a:r>
            <a:r>
              <a:rPr spc="-35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7480934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216535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Responsible for establishing paths for data  transfer through the network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(routing).</a:t>
            </a:r>
            <a:endParaRPr sz="2800">
              <a:latin typeface="Arial"/>
              <a:cs typeface="Arial"/>
            </a:endParaRPr>
          </a:p>
          <a:p>
            <a:pPr marL="526415" marR="5080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Routing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static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paths remain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constant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dynamic so as to reflect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load.</a:t>
            </a:r>
            <a:endParaRPr sz="2800">
              <a:latin typeface="Arial"/>
              <a:cs typeface="Arial"/>
            </a:endParaRPr>
          </a:p>
          <a:p>
            <a:pPr marL="526415" marR="652780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network 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overcome  differences in addressing, protocols and  message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sizes.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7361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Transport </a:t>
            </a:r>
            <a:r>
              <a:rPr spc="-5" dirty="0"/>
              <a:t>Layer </a:t>
            </a:r>
            <a:r>
              <a:rPr dirty="0"/>
              <a:t>– </a:t>
            </a:r>
            <a:r>
              <a:rPr spc="-5" dirty="0"/>
              <a:t>Layer</a:t>
            </a:r>
            <a:r>
              <a:rPr spc="-55" dirty="0"/>
              <a:t> </a:t>
            </a:r>
            <a:r>
              <a:rPr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780288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Responsible for delivering messages between  networked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hosts.</a:t>
            </a:r>
            <a:endParaRPr sz="2800">
              <a:latin typeface="Arial"/>
              <a:cs typeface="Arial"/>
            </a:endParaRPr>
          </a:p>
          <a:p>
            <a:pPr marL="526415" marR="1172845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responsible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fragmentation and  reassembly of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messages.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9872"/>
            <a:ext cx="6904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Session </a:t>
            </a:r>
            <a:r>
              <a:rPr spc="-5" dirty="0"/>
              <a:t>Layer </a:t>
            </a:r>
            <a:r>
              <a:rPr dirty="0"/>
              <a:t>– </a:t>
            </a:r>
            <a:r>
              <a:rPr spc="-5" dirty="0"/>
              <a:t>Layer</a:t>
            </a:r>
            <a:r>
              <a:rPr spc="-55" dirty="0"/>
              <a:t> </a:t>
            </a:r>
            <a:r>
              <a:rPr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508501"/>
            <a:ext cx="8128000" cy="410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Responsible for establishing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process-to-process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communications between networked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hosts.</a:t>
            </a:r>
            <a:endParaRPr sz="2800">
              <a:latin typeface="Arial"/>
              <a:cs typeface="Arial"/>
            </a:endParaRPr>
          </a:p>
          <a:p>
            <a:pPr marL="526415" marR="1317625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Establishes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sessions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different  machines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1160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Deciding whose turn 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transmit;</a:t>
            </a:r>
            <a:endParaRPr sz="2600">
              <a:latin typeface="Arial"/>
              <a:cs typeface="Arial"/>
            </a:endParaRPr>
          </a:p>
          <a:p>
            <a:pPr marL="1059815" lvl="1" indent="-513715">
              <a:lnSpc>
                <a:spcPct val="100000"/>
              </a:lnSpc>
              <a:spcBef>
                <a:spcPts val="625"/>
              </a:spcBef>
              <a:buChar char="–"/>
              <a:tabLst>
                <a:tab pos="1059815" algn="l"/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Preventing simultaneous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transmissions;</a:t>
            </a:r>
            <a:endParaRPr sz="2600">
              <a:latin typeface="Arial"/>
              <a:cs typeface="Arial"/>
            </a:endParaRPr>
          </a:p>
          <a:p>
            <a:pPr marL="1059815" marR="1181100" lvl="1" indent="-513715" algn="just">
              <a:lnSpc>
                <a:spcPct val="100000"/>
              </a:lnSpc>
              <a:spcBef>
                <a:spcPts val="625"/>
              </a:spcBef>
              <a:buChar char="–"/>
              <a:tabLst>
                <a:tab pos="106045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Synchronisation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allow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transmission</a:t>
            </a:r>
            <a:r>
              <a:rPr sz="2600" spc="-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 continue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there has been a failure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mid-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transmission.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1.59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1" y="693359"/>
            <a:ext cx="7934579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Presentation </a:t>
            </a:r>
            <a:r>
              <a:rPr spc="-5" dirty="0"/>
              <a:t>Layer </a:t>
            </a:r>
            <a:r>
              <a:rPr dirty="0"/>
              <a:t>– </a:t>
            </a:r>
            <a:r>
              <a:rPr spc="-5" dirty="0"/>
              <a:t>Layer</a:t>
            </a:r>
            <a:r>
              <a:rPr spc="-30" dirty="0"/>
              <a:t> 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774255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5080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Responsible for defining the syntax which two  network hosts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communicate.</a:t>
            </a:r>
            <a:endParaRPr sz="2800">
              <a:latin typeface="Arial"/>
              <a:cs typeface="Arial"/>
            </a:endParaRPr>
          </a:p>
          <a:p>
            <a:pPr marL="526415" marR="446405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Makes it possible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different systems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different data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structures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8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communicate.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59" y="82671"/>
            <a:ext cx="320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2803"/>
            <a:ext cx="4937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Syllabus -</a:t>
            </a:r>
            <a:r>
              <a:rPr spc="-80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5862955" cy="3098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Introduction to Networks</a:t>
            </a:r>
            <a:endParaRPr sz="28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Protocols and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Standards</a:t>
            </a:r>
            <a:endParaRPr sz="28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Networking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Standards</a:t>
            </a:r>
            <a:endParaRPr sz="28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Topology and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28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Media and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Connectors</a:t>
            </a:r>
            <a:endParaRPr sz="28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7285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 </a:t>
            </a:r>
            <a:r>
              <a:rPr spc="-5" dirty="0"/>
              <a:t>Layer </a:t>
            </a:r>
            <a:r>
              <a:rPr dirty="0"/>
              <a:t>– </a:t>
            </a:r>
            <a:r>
              <a:rPr spc="-5" dirty="0"/>
              <a:t>Layer</a:t>
            </a:r>
            <a:r>
              <a:rPr spc="-45" dirty="0"/>
              <a:t> </a:t>
            </a:r>
            <a:r>
              <a:rPr dirty="0"/>
              <a:t>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286" y="1724351"/>
            <a:ext cx="7700009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6415" marR="132715" indent="-513715">
              <a:lnSpc>
                <a:spcPct val="100000"/>
              </a:lnSpc>
              <a:spcBef>
                <a:spcPts val="9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Responsible for providing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end-user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services,  such as file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transfers,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electronic messaging,  email, virtual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terminal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access, and network  management.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75"/>
              </a:spcBef>
              <a:buChar char="•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is the layer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which the user</a:t>
            </a:r>
            <a:r>
              <a:rPr sz="280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interacts.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1.61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6200" y="1212915"/>
            <a:ext cx="6684904" cy="4592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404307"/>
            <a:ext cx="69807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Remembering </a:t>
            </a:r>
            <a:r>
              <a:rPr dirty="0"/>
              <a:t>the</a:t>
            </a:r>
            <a:r>
              <a:rPr spc="-50" dirty="0"/>
              <a:t> </a:t>
            </a:r>
            <a:r>
              <a:rPr spc="-5" dirty="0"/>
              <a:t>Layers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855" y="82671"/>
            <a:ext cx="3274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1.62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36155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  <a:tab pos="62210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m,</a:t>
            </a:r>
            <a:r>
              <a:rPr sz="2800" spc="1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A.S.</a:t>
            </a:r>
            <a:r>
              <a:rPr sz="2800" spc="6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&amp;</a:t>
            </a:r>
            <a:r>
              <a:rPr sz="28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ll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800" spc="8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D.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(2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). 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Computer Networks,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 Pearson  Education.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ITU website,</a:t>
            </a:r>
            <a:r>
              <a:rPr sz="2800" spc="30" dirty="0">
                <a:solidFill>
                  <a:srgbClr val="009898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2"/>
              </a:rPr>
              <a:t>http://www.itu.int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IETF website,</a:t>
            </a:r>
            <a:r>
              <a:rPr sz="2800" spc="25" dirty="0">
                <a:solidFill>
                  <a:srgbClr val="009898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3"/>
              </a:rPr>
              <a:t>http://www.ietf.org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lr>
                <a:srgbClr val="7F7F7F"/>
              </a:buClr>
              <a:buChar char="•"/>
              <a:tabLst>
                <a:tab pos="290195" algn="l"/>
                <a:tab pos="290830" algn="l"/>
              </a:tabLst>
            </a:pPr>
            <a:r>
              <a:rPr sz="2800" u="heavy" spc="-5" dirty="0">
                <a:solidFill>
                  <a:srgbClr val="009898"/>
                </a:solidFill>
                <a:uFill>
                  <a:solidFill>
                    <a:srgbClr val="009898"/>
                  </a:solidFill>
                </a:uFill>
                <a:latin typeface="Arial"/>
                <a:cs typeface="Arial"/>
                <a:hlinkClick r:id="rId4"/>
              </a:rPr>
              <a:t>http://www.oxforddictionaries.com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9940" y="83050"/>
            <a:ext cx="32740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1.63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1000" y="1326957"/>
            <a:ext cx="8023760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6545" marR="5080" indent="-282321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	</a:t>
            </a:r>
            <a:r>
              <a:rPr sz="6000" dirty="0" smtClean="0">
                <a:solidFill>
                  <a:schemeClr val="tx1"/>
                </a:solidFill>
              </a:rPr>
              <a:t>Topic 1</a:t>
            </a: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sz="6000" spc="-5" dirty="0" smtClean="0">
                <a:solidFill>
                  <a:schemeClr val="tx1"/>
                </a:solidFill>
              </a:rPr>
              <a:t>Introduction </a:t>
            </a:r>
            <a:r>
              <a:rPr sz="6000" spc="-10" dirty="0">
                <a:solidFill>
                  <a:schemeClr val="tx1"/>
                </a:solidFill>
              </a:rPr>
              <a:t>to </a:t>
            </a:r>
            <a:r>
              <a:rPr sz="6000" dirty="0">
                <a:solidFill>
                  <a:schemeClr val="tx1"/>
                </a:solidFill>
              </a:rPr>
              <a:t>the Module </a:t>
            </a:r>
            <a:r>
              <a:rPr sz="6000" spc="-5" dirty="0">
                <a:solidFill>
                  <a:schemeClr val="tx1"/>
                </a:solidFill>
              </a:rPr>
              <a:t>and</a:t>
            </a:r>
            <a:r>
              <a:rPr sz="6000" spc="-80" dirty="0">
                <a:solidFill>
                  <a:schemeClr val="tx1"/>
                </a:solidFill>
              </a:rPr>
              <a:t> </a:t>
            </a:r>
            <a:r>
              <a:rPr sz="6000" spc="-10" dirty="0">
                <a:solidFill>
                  <a:schemeClr val="tx1"/>
                </a:solidFill>
              </a:rPr>
              <a:t>to  </a:t>
            </a:r>
            <a:r>
              <a:rPr sz="6000" spc="-5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94944" y="5562600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latin typeface="Arial"/>
                <a:cs typeface="Arial"/>
              </a:rPr>
              <a:t>Any</a:t>
            </a:r>
            <a:r>
              <a:rPr sz="2500" i="1" spc="-40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Questions?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59" y="82671"/>
            <a:ext cx="320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2" y="693359"/>
            <a:ext cx="538053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Syllabus -</a:t>
            </a:r>
            <a:r>
              <a:rPr spc="-80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810" y="1495700"/>
            <a:ext cx="6334125" cy="30988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Network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 Software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and Server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Voice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over IP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Video</a:t>
            </a:r>
            <a:r>
              <a:rPr sz="28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Conferencing</a:t>
            </a:r>
            <a:endParaRPr sz="280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Virtual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Private Networks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59" y="82671"/>
            <a:ext cx="320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035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</a:t>
            </a:r>
            <a:r>
              <a:rPr spc="-60" dirty="0"/>
              <a:t> </a:t>
            </a:r>
            <a:r>
              <a:rPr spc="-5" dirty="0"/>
              <a:t>Delivery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319770" cy="3996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2542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teacher-led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 for this module is comprised  of lectures and laboratory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sessions.</a:t>
            </a:r>
            <a:endParaRPr sz="2800" dirty="0">
              <a:latin typeface="Arial"/>
              <a:cs typeface="Arial"/>
            </a:endParaRPr>
          </a:p>
          <a:p>
            <a:pPr marL="29019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Lectures are designed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start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topic.</a:t>
            </a:r>
            <a:endParaRPr sz="2800" dirty="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encouraged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active during lectures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raising questions and taking part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discussions.</a:t>
            </a:r>
            <a:endParaRPr sz="2600" dirty="0">
              <a:latin typeface="Arial"/>
              <a:cs typeface="Arial"/>
            </a:endParaRPr>
          </a:p>
          <a:p>
            <a:pPr marL="290195" marR="679450" indent="-277495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Laboratory sessions are designed to follow the  respective topic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lecture.</a:t>
            </a:r>
            <a:endParaRPr sz="2800" dirty="0">
              <a:latin typeface="Arial"/>
              <a:cs typeface="Arial"/>
            </a:endParaRPr>
          </a:p>
          <a:p>
            <a:pPr marL="823594" marR="45085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During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these sessions, you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be required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work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through practical tutorials and various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exercises.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2959" y="82671"/>
            <a:ext cx="3204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Introduction to the </a:t>
            </a:r>
            <a:r>
              <a:rPr sz="1000" spc="-10" dirty="0">
                <a:latin typeface="Arial"/>
                <a:cs typeface="Arial"/>
              </a:rPr>
              <a:t>Module and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Networks </a:t>
            </a:r>
            <a:r>
              <a:rPr sz="1000" spc="-5" dirty="0">
                <a:latin typeface="Arial"/>
                <a:cs typeface="Arial"/>
              </a:rPr>
              <a:t>Topic 1 -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352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Private</a:t>
            </a:r>
            <a:r>
              <a:rPr spc="-75" dirty="0"/>
              <a:t> </a:t>
            </a:r>
            <a:r>
              <a:rPr dirty="0"/>
              <a:t>Study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V1.0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5091430" cy="339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3972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expected to  undertake private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study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 consolidate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extend your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understanding.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F7F7F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290195" marR="5080" indent="-277495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Exercises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provided in your  Student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Guide 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to  complete during this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time.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4966" y="1125480"/>
            <a:ext cx="2520948" cy="3775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36</TotalTime>
  <Words>3106</Words>
  <Application>Microsoft Office PowerPoint</Application>
  <PresentationFormat>On-screen Show (4:3)</PresentationFormat>
  <Paragraphs>449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Module Aims</vt:lpstr>
      <vt:lpstr>Module Syllabus - 1</vt:lpstr>
      <vt:lpstr>Module Syllabus - 2</vt:lpstr>
      <vt:lpstr>Module Delivery</vt:lpstr>
      <vt:lpstr>Private Study</vt:lpstr>
      <vt:lpstr>Assessment</vt:lpstr>
      <vt:lpstr>Network – a Definition</vt:lpstr>
      <vt:lpstr>Network Types</vt:lpstr>
      <vt:lpstr>The Rise of Computer Networks</vt:lpstr>
      <vt:lpstr>What is a Computer Network?</vt:lpstr>
      <vt:lpstr>Larger Networks</vt:lpstr>
      <vt:lpstr>Multiple Locations</vt:lpstr>
      <vt:lpstr>Across the World</vt:lpstr>
      <vt:lpstr>PowerPoint Presentation</vt:lpstr>
      <vt:lpstr>Why Network?</vt:lpstr>
      <vt:lpstr>Networks in the Home</vt:lpstr>
      <vt:lpstr>Networked Devices in the Home</vt:lpstr>
      <vt:lpstr>Why do we have Home Networks?</vt:lpstr>
      <vt:lpstr>Networks in Business</vt:lpstr>
      <vt:lpstr>Networked Devices in Business</vt:lpstr>
      <vt:lpstr>The Purpose of Business Networks</vt:lpstr>
      <vt:lpstr>Mobile Networks</vt:lpstr>
      <vt:lpstr>Networked Mobile Devices</vt:lpstr>
      <vt:lpstr>The Purpose of Mobile Networks</vt:lpstr>
      <vt:lpstr>Social Issues</vt:lpstr>
      <vt:lpstr>PowerPoint Presentation</vt:lpstr>
      <vt:lpstr>Human Communication - 1</vt:lpstr>
      <vt:lpstr>Human Communication - 2</vt:lpstr>
      <vt:lpstr>Potential Problems - 1</vt:lpstr>
      <vt:lpstr>Potential Problems - 2</vt:lpstr>
      <vt:lpstr>Solutions</vt:lpstr>
      <vt:lpstr>Machine Communication</vt:lpstr>
      <vt:lpstr>A Simple Conversation? - 1</vt:lpstr>
      <vt:lpstr>A Simple Conversation? - 2</vt:lpstr>
      <vt:lpstr>A Simple Conversation?</vt:lpstr>
      <vt:lpstr>A Layered Approach</vt:lpstr>
      <vt:lpstr>A Scenario</vt:lpstr>
      <vt:lpstr>A Solution - Sender</vt:lpstr>
      <vt:lpstr>A Solution - Receiver</vt:lpstr>
      <vt:lpstr>A Solution - Layers</vt:lpstr>
      <vt:lpstr>Developing a model for real-life  networks</vt:lpstr>
      <vt:lpstr>PowerPoint Presentation</vt:lpstr>
      <vt:lpstr>A Hierarchy of Layers</vt:lpstr>
      <vt:lpstr>Our Earlier Scenario</vt:lpstr>
      <vt:lpstr>Communicating</vt:lpstr>
      <vt:lpstr>Design Issues</vt:lpstr>
      <vt:lpstr>The OSI Model</vt:lpstr>
      <vt:lpstr>Principles Behind the Model</vt:lpstr>
      <vt:lpstr>The OSI Seven Layer Model</vt:lpstr>
      <vt:lpstr>Physical Layer – Layer 1</vt:lpstr>
      <vt:lpstr>Data Link Layer – Layer 2</vt:lpstr>
      <vt:lpstr>Network Layer – Layer 3</vt:lpstr>
      <vt:lpstr>Transport Layer – Layer 4</vt:lpstr>
      <vt:lpstr>Session Layer – Layer 5</vt:lpstr>
      <vt:lpstr>Presentation Layer – Layer 6</vt:lpstr>
      <vt:lpstr>Application Layer – Layer 7</vt:lpstr>
      <vt:lpstr>Remembering the Layers</vt:lpstr>
      <vt:lpstr>References</vt:lpstr>
      <vt:lpstr> Topic 1 Introduction to the Module and to  Networks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8</cp:revision>
  <dcterms:created xsi:type="dcterms:W3CDTF">2018-10-02T17:16:54Z</dcterms:created>
  <dcterms:modified xsi:type="dcterms:W3CDTF">2018-10-04T05:35:56Z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2018-10-02T00:00:00Z</vt:filetime>
  </property>
</Properties>
</file>