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pPr marL="12700">
              <a:lnSpc>
                <a:spcPct val="100000"/>
              </a:lnSpc>
            </a:pPr>
            <a:r>
              <a:rPr lang="en-US" spc="-10" smtClean="0"/>
              <a:t>V1.0</a:t>
            </a:r>
            <a:endParaRPr lang="en-US" spc="-10" dirty="0"/>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pPr marL="12700">
              <a:lnSpc>
                <a:spcPct val="100000"/>
              </a:lnSpc>
            </a:pPr>
            <a:r>
              <a:rPr lang="en-US" spc="-5" smtClean="0"/>
              <a:t>© </a:t>
            </a:r>
            <a:r>
              <a:rPr lang="en-US" spc="-10" smtClean="0"/>
              <a:t>NCC Education</a:t>
            </a:r>
            <a:r>
              <a:rPr lang="en-US" spc="75" smtClean="0"/>
              <a:t> </a:t>
            </a:r>
            <a:r>
              <a:rPr lang="en-US" spc="-5" smtClean="0"/>
              <a:t>Limited</a:t>
            </a:r>
            <a:endParaRPr lang="en-US" spc="-5" dirty="0"/>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32461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12700">
              <a:lnSpc>
                <a:spcPct val="100000"/>
              </a:lnSpc>
            </a:pPr>
            <a:r>
              <a:rPr lang="en-US" spc="-10" smtClean="0"/>
              <a:t>V1.0</a:t>
            </a:r>
            <a:endParaRPr lang="en-US" spc="-10" dirty="0"/>
          </a:p>
        </p:txBody>
      </p:sp>
      <p:sp>
        <p:nvSpPr>
          <p:cNvPr id="5" name="Footer Placeholder 4"/>
          <p:cNvSpPr>
            <a:spLocks noGrp="1"/>
          </p:cNvSpPr>
          <p:nvPr>
            <p:ph type="ftr" sz="quarter" idx="11"/>
          </p:nvPr>
        </p:nvSpPr>
        <p:spPr/>
        <p:txBody>
          <a:bodyPr/>
          <a:lstStyle/>
          <a:p>
            <a:pPr marL="12700">
              <a:lnSpc>
                <a:spcPct val="100000"/>
              </a:lnSpc>
            </a:pPr>
            <a:r>
              <a:rPr lang="en-US" spc="-5" smtClean="0"/>
              <a:t>© </a:t>
            </a:r>
            <a:r>
              <a:rPr lang="en-US" spc="-10" smtClean="0"/>
              <a:t>NCC Education</a:t>
            </a:r>
            <a:r>
              <a:rPr lang="en-US" spc="75" smtClean="0"/>
              <a:t> </a:t>
            </a:r>
            <a:r>
              <a:rPr lang="en-US" spc="-5" smtClean="0"/>
              <a:t>Limited</a:t>
            </a:r>
            <a:endParaRPr lang="en-US" spc="-5"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28095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12700">
              <a:lnSpc>
                <a:spcPct val="100000"/>
              </a:lnSpc>
            </a:pPr>
            <a:r>
              <a:rPr lang="en-US" spc="-10" smtClean="0"/>
              <a:t>V1.0</a:t>
            </a:r>
            <a:endParaRPr lang="en-US" spc="-10" dirty="0"/>
          </a:p>
        </p:txBody>
      </p:sp>
      <p:sp>
        <p:nvSpPr>
          <p:cNvPr id="5" name="Footer Placeholder 4"/>
          <p:cNvSpPr>
            <a:spLocks noGrp="1"/>
          </p:cNvSpPr>
          <p:nvPr>
            <p:ph type="ftr" sz="quarter" idx="11"/>
          </p:nvPr>
        </p:nvSpPr>
        <p:spPr/>
        <p:txBody>
          <a:bodyPr/>
          <a:lstStyle/>
          <a:p>
            <a:pPr marL="12700">
              <a:lnSpc>
                <a:spcPct val="100000"/>
              </a:lnSpc>
            </a:pPr>
            <a:r>
              <a:rPr lang="en-US" spc="-5" smtClean="0"/>
              <a:t>© </a:t>
            </a:r>
            <a:r>
              <a:rPr lang="en-US" spc="-10" smtClean="0"/>
              <a:t>NCC Education</a:t>
            </a:r>
            <a:r>
              <a:rPr lang="en-US" spc="75" smtClean="0"/>
              <a:t> </a:t>
            </a:r>
            <a:r>
              <a:rPr lang="en-US" spc="-5" smtClean="0"/>
              <a:t>Limited</a:t>
            </a:r>
            <a:endParaRPr lang="en-US" spc="-5"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15432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12700">
              <a:lnSpc>
                <a:spcPct val="100000"/>
              </a:lnSpc>
            </a:pPr>
            <a:r>
              <a:rPr lang="en-US" spc="-10" smtClean="0"/>
              <a:t>V1.0</a:t>
            </a:r>
            <a:endParaRPr lang="en-US" spc="-10" dirty="0"/>
          </a:p>
        </p:txBody>
      </p:sp>
      <p:sp>
        <p:nvSpPr>
          <p:cNvPr id="5" name="Footer Placeholder 4"/>
          <p:cNvSpPr>
            <a:spLocks noGrp="1"/>
          </p:cNvSpPr>
          <p:nvPr>
            <p:ph type="ftr" sz="quarter" idx="11"/>
          </p:nvPr>
        </p:nvSpPr>
        <p:spPr/>
        <p:txBody>
          <a:bodyPr/>
          <a:lstStyle/>
          <a:p>
            <a:pPr marL="12700">
              <a:lnSpc>
                <a:spcPct val="100000"/>
              </a:lnSpc>
            </a:pPr>
            <a:r>
              <a:rPr lang="en-US" spc="-5" smtClean="0"/>
              <a:t>© </a:t>
            </a:r>
            <a:r>
              <a:rPr lang="en-US" spc="-10" smtClean="0"/>
              <a:t>NCC Education</a:t>
            </a:r>
            <a:r>
              <a:rPr lang="en-US" spc="75" smtClean="0"/>
              <a:t> </a:t>
            </a:r>
            <a:r>
              <a:rPr lang="en-US" spc="-5" smtClean="0"/>
              <a:t>Limited</a:t>
            </a:r>
            <a:endParaRPr lang="en-US" spc="-5"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6309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12700">
              <a:lnSpc>
                <a:spcPct val="100000"/>
              </a:lnSpc>
            </a:pPr>
            <a:r>
              <a:rPr lang="en-US" spc="-10" smtClean="0"/>
              <a:t>V1.0</a:t>
            </a:r>
            <a:endParaRPr lang="en-US" spc="-10" dirty="0"/>
          </a:p>
        </p:txBody>
      </p:sp>
      <p:sp>
        <p:nvSpPr>
          <p:cNvPr id="5" name="Footer Placeholder 4"/>
          <p:cNvSpPr>
            <a:spLocks noGrp="1"/>
          </p:cNvSpPr>
          <p:nvPr>
            <p:ph type="ftr" sz="quarter" idx="11"/>
          </p:nvPr>
        </p:nvSpPr>
        <p:spPr/>
        <p:txBody>
          <a:bodyPr/>
          <a:lstStyle/>
          <a:p>
            <a:pPr marL="12700">
              <a:lnSpc>
                <a:spcPct val="100000"/>
              </a:lnSpc>
            </a:pPr>
            <a:r>
              <a:rPr lang="en-US" spc="-5" smtClean="0"/>
              <a:t>© </a:t>
            </a:r>
            <a:r>
              <a:rPr lang="en-US" spc="-10" smtClean="0"/>
              <a:t>NCC Education</a:t>
            </a:r>
            <a:r>
              <a:rPr lang="en-US" spc="75" smtClean="0"/>
              <a:t> </a:t>
            </a:r>
            <a:r>
              <a:rPr lang="en-US" spc="-5" smtClean="0"/>
              <a:t>Limited</a:t>
            </a:r>
            <a:endParaRPr lang="en-US" spc="-5"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84982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marL="12700">
              <a:lnSpc>
                <a:spcPct val="100000"/>
              </a:lnSpc>
            </a:pPr>
            <a:r>
              <a:rPr lang="en-US" spc="-10" smtClean="0"/>
              <a:t>V1.0</a:t>
            </a:r>
            <a:endParaRPr lang="en-US" spc="-10" dirty="0"/>
          </a:p>
        </p:txBody>
      </p:sp>
      <p:sp>
        <p:nvSpPr>
          <p:cNvPr id="6" name="Footer Placeholder 5"/>
          <p:cNvSpPr>
            <a:spLocks noGrp="1"/>
          </p:cNvSpPr>
          <p:nvPr>
            <p:ph type="ftr" sz="quarter" idx="11"/>
          </p:nvPr>
        </p:nvSpPr>
        <p:spPr/>
        <p:txBody>
          <a:bodyPr/>
          <a:lstStyle/>
          <a:p>
            <a:pPr marL="12700">
              <a:lnSpc>
                <a:spcPct val="100000"/>
              </a:lnSpc>
            </a:pPr>
            <a:r>
              <a:rPr lang="en-US" spc="-5" smtClean="0"/>
              <a:t>© </a:t>
            </a:r>
            <a:r>
              <a:rPr lang="en-US" spc="-10" smtClean="0"/>
              <a:t>NCC Education</a:t>
            </a:r>
            <a:r>
              <a:rPr lang="en-US" spc="75" smtClean="0"/>
              <a:t> </a:t>
            </a:r>
            <a:r>
              <a:rPr lang="en-US" spc="-5" smtClean="0"/>
              <a:t>Limited</a:t>
            </a:r>
            <a:endParaRPr lang="en-US" spc="-5"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1316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marL="12700">
              <a:lnSpc>
                <a:spcPct val="100000"/>
              </a:lnSpc>
            </a:pPr>
            <a:r>
              <a:rPr lang="en-US" spc="-10" smtClean="0"/>
              <a:t>V1.0</a:t>
            </a:r>
            <a:endParaRPr lang="en-US" spc="-10" dirty="0"/>
          </a:p>
        </p:txBody>
      </p:sp>
      <p:sp>
        <p:nvSpPr>
          <p:cNvPr id="8" name="Footer Placeholder 7"/>
          <p:cNvSpPr>
            <a:spLocks noGrp="1"/>
          </p:cNvSpPr>
          <p:nvPr>
            <p:ph type="ftr" sz="quarter" idx="11"/>
          </p:nvPr>
        </p:nvSpPr>
        <p:spPr/>
        <p:txBody>
          <a:bodyPr/>
          <a:lstStyle/>
          <a:p>
            <a:pPr marL="12700">
              <a:lnSpc>
                <a:spcPct val="100000"/>
              </a:lnSpc>
            </a:pPr>
            <a:r>
              <a:rPr lang="en-US" spc="-5" smtClean="0"/>
              <a:t>© </a:t>
            </a:r>
            <a:r>
              <a:rPr lang="en-US" spc="-10" smtClean="0"/>
              <a:t>NCC Education</a:t>
            </a:r>
            <a:r>
              <a:rPr lang="en-US" spc="75" smtClean="0"/>
              <a:t> </a:t>
            </a:r>
            <a:r>
              <a:rPr lang="en-US" spc="-5" smtClean="0"/>
              <a:t>Limited</a:t>
            </a:r>
            <a:endParaRPr lang="en-US" spc="-5"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9387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marL="12700">
              <a:lnSpc>
                <a:spcPct val="100000"/>
              </a:lnSpc>
            </a:pPr>
            <a:r>
              <a:rPr lang="en-US" spc="-10" smtClean="0"/>
              <a:t>V1.0</a:t>
            </a:r>
            <a:endParaRPr lang="en-US" spc="-10" dirty="0"/>
          </a:p>
        </p:txBody>
      </p:sp>
      <p:sp>
        <p:nvSpPr>
          <p:cNvPr id="4" name="Footer Placeholder 3"/>
          <p:cNvSpPr>
            <a:spLocks noGrp="1"/>
          </p:cNvSpPr>
          <p:nvPr>
            <p:ph type="ftr" sz="quarter" idx="11"/>
          </p:nvPr>
        </p:nvSpPr>
        <p:spPr/>
        <p:txBody>
          <a:bodyPr/>
          <a:lstStyle/>
          <a:p>
            <a:pPr marL="12700">
              <a:lnSpc>
                <a:spcPct val="100000"/>
              </a:lnSpc>
            </a:pPr>
            <a:r>
              <a:rPr lang="en-US" spc="-5" smtClean="0"/>
              <a:t>© </a:t>
            </a:r>
            <a:r>
              <a:rPr lang="en-US" spc="-10" smtClean="0"/>
              <a:t>NCC Education</a:t>
            </a:r>
            <a:r>
              <a:rPr lang="en-US" spc="75" smtClean="0"/>
              <a:t> </a:t>
            </a:r>
            <a:r>
              <a:rPr lang="en-US" spc="-5" smtClean="0"/>
              <a:t>Limited</a:t>
            </a:r>
            <a:endParaRPr lang="en-US" spc="-5"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75799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12700">
              <a:lnSpc>
                <a:spcPct val="100000"/>
              </a:lnSpc>
            </a:pPr>
            <a:r>
              <a:rPr lang="en-US" spc="-10" smtClean="0"/>
              <a:t>V1.0</a:t>
            </a:r>
            <a:endParaRPr lang="en-US" spc="-10" dirty="0"/>
          </a:p>
        </p:txBody>
      </p:sp>
      <p:sp>
        <p:nvSpPr>
          <p:cNvPr id="3" name="Footer Placeholder 2"/>
          <p:cNvSpPr>
            <a:spLocks noGrp="1"/>
          </p:cNvSpPr>
          <p:nvPr>
            <p:ph type="ftr" sz="quarter" idx="11"/>
          </p:nvPr>
        </p:nvSpPr>
        <p:spPr/>
        <p:txBody>
          <a:bodyPr/>
          <a:lstStyle/>
          <a:p>
            <a:pPr marL="12700">
              <a:lnSpc>
                <a:spcPct val="100000"/>
              </a:lnSpc>
            </a:pPr>
            <a:r>
              <a:rPr lang="en-US" spc="-5" smtClean="0"/>
              <a:t>© </a:t>
            </a:r>
            <a:r>
              <a:rPr lang="en-US" spc="-10" smtClean="0"/>
              <a:t>NCC Education</a:t>
            </a:r>
            <a:r>
              <a:rPr lang="en-US" spc="75" smtClean="0"/>
              <a:t> </a:t>
            </a:r>
            <a:r>
              <a:rPr lang="en-US" spc="-5" smtClean="0"/>
              <a:t>Limited</a:t>
            </a:r>
            <a:endParaRPr lang="en-US" spc="-5"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67463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pPr marL="12700">
              <a:lnSpc>
                <a:spcPct val="100000"/>
              </a:lnSpc>
            </a:pPr>
            <a:r>
              <a:rPr lang="en-US" spc="-10" smtClean="0"/>
              <a:t>V1.0</a:t>
            </a:r>
            <a:endParaRPr lang="en-US" spc="-10" dirty="0"/>
          </a:p>
        </p:txBody>
      </p:sp>
      <p:sp>
        <p:nvSpPr>
          <p:cNvPr id="6" name="Footer Placeholder 5"/>
          <p:cNvSpPr>
            <a:spLocks noGrp="1"/>
          </p:cNvSpPr>
          <p:nvPr>
            <p:ph type="ftr" sz="quarter" idx="11"/>
          </p:nvPr>
        </p:nvSpPr>
        <p:spPr/>
        <p:txBody>
          <a:bodyPr/>
          <a:lstStyle/>
          <a:p>
            <a:pPr marL="12700">
              <a:lnSpc>
                <a:spcPct val="100000"/>
              </a:lnSpc>
            </a:pPr>
            <a:r>
              <a:rPr lang="en-US" spc="-5" smtClean="0"/>
              <a:t>© </a:t>
            </a:r>
            <a:r>
              <a:rPr lang="en-US" spc="-10" smtClean="0"/>
              <a:t>NCC Education</a:t>
            </a:r>
            <a:r>
              <a:rPr lang="en-US" spc="75" smtClean="0"/>
              <a:t> </a:t>
            </a:r>
            <a:r>
              <a:rPr lang="en-US" spc="-5" smtClean="0"/>
              <a:t>Limited</a:t>
            </a:r>
            <a:endParaRPr lang="en-US" spc="-5"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584817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20000"/>
              <a:lumOff val="8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pPr marL="12700">
              <a:lnSpc>
                <a:spcPct val="100000"/>
              </a:lnSpc>
            </a:pPr>
            <a:r>
              <a:rPr lang="en-US" spc="-10" smtClean="0"/>
              <a:t>V1.0</a:t>
            </a:r>
            <a:endParaRPr lang="en-US" spc="-10" dirty="0"/>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pPr marL="12700">
              <a:lnSpc>
                <a:spcPct val="100000"/>
              </a:lnSpc>
            </a:pPr>
            <a:r>
              <a:rPr lang="en-US" spc="-5" smtClean="0"/>
              <a:t>© </a:t>
            </a:r>
            <a:r>
              <a:rPr lang="en-US" spc="-10" smtClean="0"/>
              <a:t>NCC Education</a:t>
            </a:r>
            <a:r>
              <a:rPr lang="en-US" spc="75" smtClean="0"/>
              <a:t> </a:t>
            </a:r>
            <a:r>
              <a:rPr lang="en-US" spc="-5" smtClean="0"/>
              <a:t>Limited</a:t>
            </a:r>
            <a:endParaRPr lang="en-US" spc="-5"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616586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pPr marL="12700">
              <a:lnSpc>
                <a:spcPct val="100000"/>
              </a:lnSpc>
            </a:pPr>
            <a:r>
              <a:rPr lang="en-US" spc="-10" smtClean="0"/>
              <a:t>V1.0</a:t>
            </a:r>
            <a:endParaRPr lang="en-US" spc="-10" dirty="0"/>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pPr marL="12700">
              <a:lnSpc>
                <a:spcPct val="100000"/>
              </a:lnSpc>
            </a:pPr>
            <a:r>
              <a:rPr lang="en-US" spc="-5" smtClean="0"/>
              <a:t>© </a:t>
            </a:r>
            <a:r>
              <a:rPr lang="en-US" spc="-10" smtClean="0"/>
              <a:t>NCC Education</a:t>
            </a:r>
            <a:r>
              <a:rPr lang="en-US" spc="75" smtClean="0"/>
              <a:t> </a:t>
            </a:r>
            <a:r>
              <a:rPr lang="en-US" spc="-5" smtClean="0"/>
              <a:t>Limited</a:t>
            </a:r>
            <a:endParaRPr lang="en-US" spc="-5" dirty="0"/>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280331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www.ietf.org/"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6871" y="3326378"/>
            <a:ext cx="3632835" cy="1589538"/>
          </a:xfrm>
          <a:prstGeom prst="rect">
            <a:avLst/>
          </a:prstGeom>
        </p:spPr>
        <p:txBody>
          <a:bodyPr vert="horz" wrap="square" lIns="0" tIns="12065" rIns="0" bIns="0" rtlCol="0">
            <a:spAutoFit/>
          </a:bodyPr>
          <a:lstStyle/>
          <a:p>
            <a:pPr marL="12700">
              <a:lnSpc>
                <a:spcPct val="100000"/>
              </a:lnSpc>
              <a:spcBef>
                <a:spcPts val="95"/>
              </a:spcBef>
            </a:pPr>
            <a:r>
              <a:rPr sz="2800" spc="-5" dirty="0">
                <a:latin typeface="Arial"/>
                <a:cs typeface="Arial"/>
              </a:rPr>
              <a:t>Computer</a:t>
            </a:r>
            <a:r>
              <a:rPr sz="2800" spc="15" dirty="0">
                <a:latin typeface="Arial"/>
                <a:cs typeface="Arial"/>
              </a:rPr>
              <a:t> </a:t>
            </a:r>
            <a:r>
              <a:rPr sz="2800" spc="-5" dirty="0">
                <a:latin typeface="Arial"/>
                <a:cs typeface="Arial"/>
              </a:rPr>
              <a:t>Networks</a:t>
            </a:r>
            <a:endParaRPr sz="2800" dirty="0">
              <a:latin typeface="Arial"/>
              <a:cs typeface="Arial"/>
            </a:endParaRPr>
          </a:p>
          <a:p>
            <a:pPr>
              <a:lnSpc>
                <a:spcPct val="100000"/>
              </a:lnSpc>
              <a:spcBef>
                <a:spcPts val="5"/>
              </a:spcBef>
            </a:pPr>
            <a:endParaRPr sz="2900" dirty="0">
              <a:latin typeface="Times New Roman"/>
              <a:cs typeface="Times New Roman"/>
            </a:endParaRPr>
          </a:p>
          <a:p>
            <a:pPr marL="21590">
              <a:lnSpc>
                <a:spcPct val="100000"/>
              </a:lnSpc>
              <a:spcBef>
                <a:spcPts val="5"/>
              </a:spcBef>
            </a:pPr>
            <a:r>
              <a:rPr sz="1900" i="1" spc="-5" dirty="0">
                <a:latin typeface="Arial"/>
                <a:cs typeface="Arial"/>
              </a:rPr>
              <a:t>Topic</a:t>
            </a:r>
            <a:r>
              <a:rPr sz="1900" i="1" spc="5" dirty="0">
                <a:latin typeface="Arial"/>
                <a:cs typeface="Arial"/>
              </a:rPr>
              <a:t> </a:t>
            </a:r>
            <a:r>
              <a:rPr sz="1900" i="1" spc="-10" dirty="0">
                <a:latin typeface="Arial"/>
                <a:cs typeface="Arial"/>
              </a:rPr>
              <a:t>2:</a:t>
            </a:r>
            <a:endParaRPr sz="1900" dirty="0">
              <a:latin typeface="Arial"/>
              <a:cs typeface="Arial"/>
            </a:endParaRPr>
          </a:p>
          <a:p>
            <a:pPr marL="21590">
              <a:lnSpc>
                <a:spcPct val="100000"/>
              </a:lnSpc>
              <a:spcBef>
                <a:spcPts val="910"/>
              </a:spcBef>
            </a:pPr>
            <a:r>
              <a:rPr sz="1900" i="1" spc="-5" dirty="0">
                <a:latin typeface="Arial"/>
                <a:cs typeface="Arial"/>
              </a:rPr>
              <a:t>Network Protocols </a:t>
            </a:r>
            <a:r>
              <a:rPr sz="1900" i="1" spc="-10" dirty="0">
                <a:latin typeface="Arial"/>
                <a:cs typeface="Arial"/>
              </a:rPr>
              <a:t>and</a:t>
            </a:r>
            <a:r>
              <a:rPr sz="1900" i="1" spc="25" dirty="0">
                <a:latin typeface="Arial"/>
                <a:cs typeface="Arial"/>
              </a:rPr>
              <a:t> </a:t>
            </a:r>
            <a:r>
              <a:rPr sz="1900" i="1" spc="-5" dirty="0">
                <a:latin typeface="Arial"/>
                <a:cs typeface="Arial"/>
              </a:rPr>
              <a:t>Standards</a:t>
            </a:r>
            <a:endParaRPr sz="1900" dirty="0">
              <a:latin typeface="Arial"/>
              <a:cs typeface="Arial"/>
            </a:endParaRPr>
          </a:p>
        </p:txBody>
      </p:sp>
      <p:sp>
        <p:nvSpPr>
          <p:cNvPr id="3" name="object 3"/>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2.10</a:t>
            </a:r>
            <a:endParaRPr sz="1000">
              <a:latin typeface="Arial"/>
              <a:cs typeface="Arial"/>
            </a:endParaRPr>
          </a:p>
        </p:txBody>
      </p:sp>
      <p:sp>
        <p:nvSpPr>
          <p:cNvPr id="3" name="object 3"/>
          <p:cNvSpPr txBox="1">
            <a:spLocks noGrp="1"/>
          </p:cNvSpPr>
          <p:nvPr>
            <p:ph type="title"/>
          </p:nvPr>
        </p:nvSpPr>
        <p:spPr>
          <a:xfrm>
            <a:off x="258262" y="613404"/>
            <a:ext cx="5279390" cy="696595"/>
          </a:xfrm>
          <a:prstGeom prst="rect">
            <a:avLst/>
          </a:prstGeom>
        </p:spPr>
        <p:txBody>
          <a:bodyPr vert="horz" wrap="square" lIns="0" tIns="13335" rIns="0" bIns="0" rtlCol="0">
            <a:spAutoFit/>
          </a:bodyPr>
          <a:lstStyle/>
          <a:p>
            <a:pPr marL="12700">
              <a:lnSpc>
                <a:spcPct val="100000"/>
              </a:lnSpc>
              <a:spcBef>
                <a:spcPts val="105"/>
              </a:spcBef>
            </a:pPr>
            <a:r>
              <a:rPr spc="-5" dirty="0"/>
              <a:t>Layers and</a:t>
            </a:r>
            <a:r>
              <a:rPr spc="-50" dirty="0"/>
              <a:t> </a:t>
            </a:r>
            <a:r>
              <a:rPr dirty="0"/>
              <a:t>Protocols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1810" y="1495700"/>
            <a:ext cx="8279130" cy="3867150"/>
          </a:xfrm>
          <a:prstGeom prst="rect">
            <a:avLst/>
          </a:prstGeom>
        </p:spPr>
        <p:txBody>
          <a:bodyPr vert="horz" wrap="square" lIns="0" tIns="97790" rIns="0" bIns="0" rtlCol="0">
            <a:spAutoFit/>
          </a:bodyPr>
          <a:lstStyle/>
          <a:p>
            <a:pPr marL="290195" indent="-277495">
              <a:lnSpc>
                <a:spcPct val="100000"/>
              </a:lnSpc>
              <a:spcBef>
                <a:spcPts val="770"/>
              </a:spcBef>
              <a:buChar char="•"/>
              <a:tabLst>
                <a:tab pos="290195" algn="l"/>
                <a:tab pos="290830" algn="l"/>
              </a:tabLst>
            </a:pPr>
            <a:r>
              <a:rPr sz="2800" spc="-5" dirty="0">
                <a:solidFill>
                  <a:srgbClr val="7F7F7F"/>
                </a:solidFill>
                <a:latin typeface="Arial"/>
                <a:cs typeface="Arial"/>
              </a:rPr>
              <a:t>We have already examined the OSI </a:t>
            </a:r>
            <a:r>
              <a:rPr sz="2800" dirty="0">
                <a:solidFill>
                  <a:srgbClr val="7F7F7F"/>
                </a:solidFill>
                <a:latin typeface="Arial"/>
                <a:cs typeface="Arial"/>
              </a:rPr>
              <a:t>7-layer</a:t>
            </a:r>
            <a:r>
              <a:rPr sz="2800" spc="70" dirty="0">
                <a:solidFill>
                  <a:srgbClr val="7F7F7F"/>
                </a:solidFill>
                <a:latin typeface="Arial"/>
                <a:cs typeface="Arial"/>
              </a:rPr>
              <a:t> </a:t>
            </a:r>
            <a:r>
              <a:rPr sz="2800" spc="-5" dirty="0">
                <a:solidFill>
                  <a:srgbClr val="7F7F7F"/>
                </a:solidFill>
                <a:latin typeface="Arial"/>
                <a:cs typeface="Arial"/>
              </a:rPr>
              <a:t>model.</a:t>
            </a:r>
            <a:endParaRPr sz="2800">
              <a:latin typeface="Arial"/>
              <a:cs typeface="Arial"/>
            </a:endParaRPr>
          </a:p>
          <a:p>
            <a:pPr marL="290195" marR="5080" indent="-277495">
              <a:lnSpc>
                <a:spcPct val="100000"/>
              </a:lnSpc>
              <a:spcBef>
                <a:spcPts val="675"/>
              </a:spcBef>
              <a:buChar char="•"/>
              <a:tabLst>
                <a:tab pos="290195" algn="l"/>
                <a:tab pos="290830" algn="l"/>
              </a:tabLst>
            </a:pPr>
            <a:r>
              <a:rPr sz="2800" spc="-5" dirty="0">
                <a:solidFill>
                  <a:srgbClr val="7F7F7F"/>
                </a:solidFill>
                <a:latin typeface="Arial"/>
                <a:cs typeface="Arial"/>
              </a:rPr>
              <a:t>The OSI model is a conceptual model – it does not  </a:t>
            </a:r>
            <a:r>
              <a:rPr sz="2800" dirty="0">
                <a:solidFill>
                  <a:srgbClr val="7F7F7F"/>
                </a:solidFill>
                <a:latin typeface="Arial"/>
                <a:cs typeface="Arial"/>
              </a:rPr>
              <a:t>tell us </a:t>
            </a:r>
            <a:r>
              <a:rPr sz="2800" spc="-5" dirty="0">
                <a:solidFill>
                  <a:srgbClr val="7F7F7F"/>
                </a:solidFill>
                <a:latin typeface="Arial"/>
                <a:cs typeface="Arial"/>
              </a:rPr>
              <a:t>how the communication is </a:t>
            </a:r>
            <a:r>
              <a:rPr sz="2800" dirty="0">
                <a:solidFill>
                  <a:srgbClr val="7F7F7F"/>
                </a:solidFill>
                <a:latin typeface="Arial"/>
                <a:cs typeface="Arial"/>
              </a:rPr>
              <a:t>carried</a:t>
            </a:r>
            <a:r>
              <a:rPr sz="2800" spc="35" dirty="0">
                <a:solidFill>
                  <a:srgbClr val="7F7F7F"/>
                </a:solidFill>
                <a:latin typeface="Arial"/>
                <a:cs typeface="Arial"/>
              </a:rPr>
              <a:t> </a:t>
            </a:r>
            <a:r>
              <a:rPr sz="2800" spc="-5" dirty="0">
                <a:solidFill>
                  <a:srgbClr val="7F7F7F"/>
                </a:solidFill>
                <a:latin typeface="Arial"/>
                <a:cs typeface="Arial"/>
              </a:rPr>
              <a:t>out.</a:t>
            </a:r>
            <a:endParaRPr sz="2800">
              <a:latin typeface="Arial"/>
              <a:cs typeface="Arial"/>
            </a:endParaRPr>
          </a:p>
          <a:p>
            <a:pPr marL="290195" indent="-277495">
              <a:lnSpc>
                <a:spcPct val="100000"/>
              </a:lnSpc>
              <a:spcBef>
                <a:spcPts val="675"/>
              </a:spcBef>
              <a:buChar char="•"/>
              <a:tabLst>
                <a:tab pos="290195" algn="l"/>
                <a:tab pos="290830" algn="l"/>
              </a:tabLst>
            </a:pPr>
            <a:r>
              <a:rPr sz="2800" spc="-5" dirty="0">
                <a:solidFill>
                  <a:srgbClr val="7F7F7F"/>
                </a:solidFill>
                <a:latin typeface="Arial"/>
                <a:cs typeface="Arial"/>
              </a:rPr>
              <a:t>Each layer has its </a:t>
            </a:r>
            <a:r>
              <a:rPr sz="2800" spc="-10" dirty="0">
                <a:solidFill>
                  <a:srgbClr val="7F7F7F"/>
                </a:solidFill>
                <a:latin typeface="Arial"/>
                <a:cs typeface="Arial"/>
              </a:rPr>
              <a:t>own</a:t>
            </a:r>
            <a:r>
              <a:rPr sz="2800" spc="30" dirty="0">
                <a:solidFill>
                  <a:srgbClr val="7F7F7F"/>
                </a:solidFill>
                <a:latin typeface="Arial"/>
                <a:cs typeface="Arial"/>
              </a:rPr>
              <a:t> </a:t>
            </a:r>
            <a:r>
              <a:rPr sz="2800" spc="-5" dirty="0">
                <a:solidFill>
                  <a:srgbClr val="7F7F7F"/>
                </a:solidFill>
                <a:latin typeface="Arial"/>
                <a:cs typeface="Arial"/>
              </a:rPr>
              <a:t>protocol.</a:t>
            </a:r>
            <a:endParaRPr sz="2800">
              <a:latin typeface="Arial"/>
              <a:cs typeface="Arial"/>
            </a:endParaRPr>
          </a:p>
          <a:p>
            <a:pPr marL="290195" marR="916305" indent="-277495">
              <a:lnSpc>
                <a:spcPct val="100000"/>
              </a:lnSpc>
              <a:spcBef>
                <a:spcPts val="670"/>
              </a:spcBef>
              <a:buChar char="•"/>
              <a:tabLst>
                <a:tab pos="290195" algn="l"/>
                <a:tab pos="290830" algn="l"/>
              </a:tabLst>
            </a:pPr>
            <a:r>
              <a:rPr sz="2800" spc="-5" dirty="0">
                <a:solidFill>
                  <a:srgbClr val="7F7F7F"/>
                </a:solidFill>
                <a:latin typeface="Arial"/>
                <a:cs typeface="Arial"/>
              </a:rPr>
              <a:t>So, </a:t>
            </a:r>
            <a:r>
              <a:rPr sz="2800" spc="-10" dirty="0">
                <a:solidFill>
                  <a:srgbClr val="7F7F7F"/>
                </a:solidFill>
                <a:latin typeface="Arial"/>
                <a:cs typeface="Arial"/>
              </a:rPr>
              <a:t>we </a:t>
            </a:r>
            <a:r>
              <a:rPr sz="2800" spc="-5" dirty="0">
                <a:solidFill>
                  <a:srgbClr val="7F7F7F"/>
                </a:solidFill>
                <a:latin typeface="Arial"/>
                <a:cs typeface="Arial"/>
              </a:rPr>
              <a:t>have a </a:t>
            </a:r>
            <a:r>
              <a:rPr sz="2800" b="1" i="1" spc="-5" dirty="0">
                <a:solidFill>
                  <a:srgbClr val="89A451"/>
                </a:solidFill>
                <a:latin typeface="Arial"/>
                <a:cs typeface="Arial"/>
              </a:rPr>
              <a:t>protocol stack </a:t>
            </a:r>
            <a:r>
              <a:rPr sz="2800" spc="-10" dirty="0">
                <a:solidFill>
                  <a:srgbClr val="7F7F7F"/>
                </a:solidFill>
                <a:latin typeface="Arial"/>
                <a:cs typeface="Arial"/>
              </a:rPr>
              <a:t>with </a:t>
            </a:r>
            <a:r>
              <a:rPr sz="2800" spc="-5" dirty="0">
                <a:solidFill>
                  <a:srgbClr val="7F7F7F"/>
                </a:solidFill>
                <a:latin typeface="Arial"/>
                <a:cs typeface="Arial"/>
              </a:rPr>
              <a:t>protocols  matching the layers of our</a:t>
            </a:r>
            <a:r>
              <a:rPr sz="2800" spc="40" dirty="0">
                <a:solidFill>
                  <a:srgbClr val="7F7F7F"/>
                </a:solidFill>
                <a:latin typeface="Arial"/>
                <a:cs typeface="Arial"/>
              </a:rPr>
              <a:t> </a:t>
            </a:r>
            <a:r>
              <a:rPr sz="2800" spc="-5" dirty="0">
                <a:solidFill>
                  <a:srgbClr val="7F7F7F"/>
                </a:solidFill>
                <a:latin typeface="Arial"/>
                <a:cs typeface="Arial"/>
              </a:rPr>
              <a:t>model.</a:t>
            </a:r>
            <a:endParaRPr sz="2800">
              <a:latin typeface="Arial"/>
              <a:cs typeface="Arial"/>
            </a:endParaRPr>
          </a:p>
          <a:p>
            <a:pPr marL="290195" marR="444500" indent="-277495">
              <a:lnSpc>
                <a:spcPct val="100000"/>
              </a:lnSpc>
              <a:spcBef>
                <a:spcPts val="675"/>
              </a:spcBef>
              <a:buChar char="•"/>
              <a:tabLst>
                <a:tab pos="290195" algn="l"/>
                <a:tab pos="290830" algn="l"/>
              </a:tabLst>
            </a:pPr>
            <a:r>
              <a:rPr sz="2800" spc="-5" dirty="0">
                <a:solidFill>
                  <a:srgbClr val="7F7F7F"/>
                </a:solidFill>
                <a:latin typeface="Arial"/>
                <a:cs typeface="Arial"/>
              </a:rPr>
              <a:t>Network communications use many protocols </a:t>
            </a:r>
            <a:r>
              <a:rPr sz="2800" spc="-10" dirty="0">
                <a:solidFill>
                  <a:srgbClr val="7F7F7F"/>
                </a:solidFill>
                <a:latin typeface="Arial"/>
                <a:cs typeface="Arial"/>
              </a:rPr>
              <a:t>in  </a:t>
            </a:r>
            <a:r>
              <a:rPr sz="2800" spc="-5" dirty="0">
                <a:solidFill>
                  <a:srgbClr val="7F7F7F"/>
                </a:solidFill>
                <a:latin typeface="Arial"/>
                <a:cs typeface="Arial"/>
              </a:rPr>
              <a:t>one communication.</a:t>
            </a:r>
            <a:endParaRPr sz="28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2.11</a:t>
            </a:r>
            <a:endParaRPr sz="1000">
              <a:latin typeface="Arial"/>
              <a:cs typeface="Arial"/>
            </a:endParaRPr>
          </a:p>
        </p:txBody>
      </p:sp>
      <p:sp>
        <p:nvSpPr>
          <p:cNvPr id="3" name="object 3"/>
          <p:cNvSpPr txBox="1">
            <a:spLocks noGrp="1"/>
          </p:cNvSpPr>
          <p:nvPr>
            <p:ph type="title"/>
          </p:nvPr>
        </p:nvSpPr>
        <p:spPr>
          <a:xfrm>
            <a:off x="258262" y="613404"/>
            <a:ext cx="3756660" cy="696595"/>
          </a:xfrm>
          <a:prstGeom prst="rect">
            <a:avLst/>
          </a:prstGeom>
        </p:spPr>
        <p:txBody>
          <a:bodyPr vert="horz" wrap="square" lIns="0" tIns="13335" rIns="0" bIns="0" rtlCol="0">
            <a:spAutoFit/>
          </a:bodyPr>
          <a:lstStyle/>
          <a:p>
            <a:pPr marL="12700">
              <a:lnSpc>
                <a:spcPct val="100000"/>
              </a:lnSpc>
              <a:spcBef>
                <a:spcPts val="105"/>
              </a:spcBef>
            </a:pPr>
            <a:r>
              <a:rPr dirty="0"/>
              <a:t>Protocol</a:t>
            </a:r>
            <a:r>
              <a:rPr spc="-75" dirty="0"/>
              <a:t> </a:t>
            </a:r>
            <a:r>
              <a:rPr dirty="0"/>
              <a:t>Types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1810" y="1581653"/>
            <a:ext cx="7865745" cy="3122295"/>
          </a:xfrm>
          <a:prstGeom prst="rect">
            <a:avLst/>
          </a:prstGeom>
        </p:spPr>
        <p:txBody>
          <a:bodyPr vert="horz" wrap="square" lIns="0" tIns="12065" rIns="0" bIns="0" rtlCol="0">
            <a:spAutoFit/>
          </a:bodyPr>
          <a:lstStyle/>
          <a:p>
            <a:pPr marL="290195" marR="5080" indent="-277495">
              <a:lnSpc>
                <a:spcPct val="100000"/>
              </a:lnSpc>
              <a:spcBef>
                <a:spcPts val="95"/>
              </a:spcBef>
              <a:buChar char="•"/>
              <a:tabLst>
                <a:tab pos="290195" algn="l"/>
                <a:tab pos="290830" algn="l"/>
              </a:tabLst>
            </a:pPr>
            <a:r>
              <a:rPr sz="2800" spc="-5" dirty="0">
                <a:solidFill>
                  <a:srgbClr val="7F7F7F"/>
                </a:solidFill>
                <a:latin typeface="Arial"/>
                <a:cs typeface="Arial"/>
              </a:rPr>
              <a:t>We can divide protocols into general types  depending upon their purpose and how </a:t>
            </a:r>
            <a:r>
              <a:rPr sz="2800" dirty="0">
                <a:solidFill>
                  <a:srgbClr val="7F7F7F"/>
                </a:solidFill>
                <a:latin typeface="Arial"/>
                <a:cs typeface="Arial"/>
              </a:rPr>
              <a:t>they </a:t>
            </a:r>
            <a:r>
              <a:rPr sz="2800" spc="-10" dirty="0">
                <a:solidFill>
                  <a:srgbClr val="7F7F7F"/>
                </a:solidFill>
                <a:latin typeface="Arial"/>
                <a:cs typeface="Arial"/>
              </a:rPr>
              <a:t>are  </a:t>
            </a:r>
            <a:r>
              <a:rPr sz="2800" spc="-5" dirty="0">
                <a:solidFill>
                  <a:srgbClr val="7F7F7F"/>
                </a:solidFill>
                <a:latin typeface="Arial"/>
                <a:cs typeface="Arial"/>
              </a:rPr>
              <a:t>implemented:</a:t>
            </a:r>
            <a:endParaRPr sz="2800">
              <a:latin typeface="Arial"/>
              <a:cs typeface="Arial"/>
            </a:endParaRPr>
          </a:p>
          <a:p>
            <a:pPr>
              <a:lnSpc>
                <a:spcPct val="100000"/>
              </a:lnSpc>
              <a:spcBef>
                <a:spcPts val="5"/>
              </a:spcBef>
              <a:buClr>
                <a:srgbClr val="7F7F7F"/>
              </a:buClr>
              <a:buFont typeface="Arial"/>
              <a:buChar char="•"/>
            </a:pPr>
            <a:endParaRPr sz="2500">
              <a:latin typeface="Times New Roman"/>
              <a:cs typeface="Times New Roman"/>
            </a:endParaRPr>
          </a:p>
          <a:p>
            <a:pPr marL="823594" lvl="1" indent="-353695">
              <a:lnSpc>
                <a:spcPct val="100000"/>
              </a:lnSpc>
              <a:spcBef>
                <a:spcPts val="5"/>
              </a:spcBef>
              <a:buChar char="•"/>
              <a:tabLst>
                <a:tab pos="823594" algn="l"/>
                <a:tab pos="824230" algn="l"/>
              </a:tabLst>
            </a:pPr>
            <a:r>
              <a:rPr sz="2800" spc="-5" dirty="0">
                <a:solidFill>
                  <a:srgbClr val="7F7F7F"/>
                </a:solidFill>
                <a:latin typeface="Arial"/>
                <a:cs typeface="Arial"/>
              </a:rPr>
              <a:t>Hardware</a:t>
            </a:r>
            <a:r>
              <a:rPr sz="2800" spc="30" dirty="0">
                <a:solidFill>
                  <a:srgbClr val="7F7F7F"/>
                </a:solidFill>
                <a:latin typeface="Arial"/>
                <a:cs typeface="Arial"/>
              </a:rPr>
              <a:t> </a:t>
            </a:r>
            <a:r>
              <a:rPr sz="2800" spc="-5" dirty="0">
                <a:solidFill>
                  <a:srgbClr val="7F7F7F"/>
                </a:solidFill>
                <a:latin typeface="Arial"/>
                <a:cs typeface="Arial"/>
              </a:rPr>
              <a:t>protocols</a:t>
            </a:r>
            <a:endParaRPr sz="2800">
              <a:latin typeface="Arial"/>
              <a:cs typeface="Arial"/>
            </a:endParaRPr>
          </a:p>
          <a:p>
            <a:pPr marL="823594" lvl="1" indent="-353695">
              <a:lnSpc>
                <a:spcPct val="100000"/>
              </a:lnSpc>
              <a:spcBef>
                <a:spcPts val="670"/>
              </a:spcBef>
              <a:buChar char="•"/>
              <a:tabLst>
                <a:tab pos="823594" algn="l"/>
                <a:tab pos="824230" algn="l"/>
              </a:tabLst>
            </a:pPr>
            <a:r>
              <a:rPr sz="2800" spc="-5" dirty="0">
                <a:solidFill>
                  <a:srgbClr val="7F7F7F"/>
                </a:solidFill>
                <a:latin typeface="Arial"/>
                <a:cs typeface="Arial"/>
              </a:rPr>
              <a:t>Software</a:t>
            </a:r>
            <a:r>
              <a:rPr sz="2800" spc="5" dirty="0">
                <a:solidFill>
                  <a:srgbClr val="7F7F7F"/>
                </a:solidFill>
                <a:latin typeface="Arial"/>
                <a:cs typeface="Arial"/>
              </a:rPr>
              <a:t> </a:t>
            </a:r>
            <a:r>
              <a:rPr sz="2800" spc="-5" dirty="0">
                <a:solidFill>
                  <a:srgbClr val="7F7F7F"/>
                </a:solidFill>
                <a:latin typeface="Arial"/>
                <a:cs typeface="Arial"/>
              </a:rPr>
              <a:t>protocols</a:t>
            </a:r>
            <a:endParaRPr sz="2800">
              <a:latin typeface="Arial"/>
              <a:cs typeface="Arial"/>
            </a:endParaRPr>
          </a:p>
          <a:p>
            <a:pPr marL="823594" lvl="1" indent="-353695">
              <a:lnSpc>
                <a:spcPct val="100000"/>
              </a:lnSpc>
              <a:spcBef>
                <a:spcPts val="675"/>
              </a:spcBef>
              <a:buChar char="•"/>
              <a:tabLst>
                <a:tab pos="823594" algn="l"/>
                <a:tab pos="824230" algn="l"/>
              </a:tabLst>
            </a:pPr>
            <a:r>
              <a:rPr sz="2800" spc="-5" dirty="0">
                <a:solidFill>
                  <a:srgbClr val="7F7F7F"/>
                </a:solidFill>
                <a:latin typeface="Arial"/>
                <a:cs typeface="Arial"/>
              </a:rPr>
              <a:t>Hardware-software</a:t>
            </a:r>
            <a:r>
              <a:rPr sz="2800" spc="35" dirty="0">
                <a:solidFill>
                  <a:srgbClr val="7F7F7F"/>
                </a:solidFill>
                <a:latin typeface="Arial"/>
                <a:cs typeface="Arial"/>
              </a:rPr>
              <a:t> </a:t>
            </a:r>
            <a:r>
              <a:rPr sz="2800" dirty="0">
                <a:solidFill>
                  <a:srgbClr val="7F7F7F"/>
                </a:solidFill>
                <a:latin typeface="Arial"/>
                <a:cs typeface="Arial"/>
              </a:rPr>
              <a:t>interface</a:t>
            </a:r>
            <a:endParaRPr sz="28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2.12</a:t>
            </a:r>
            <a:endParaRPr sz="1000">
              <a:latin typeface="Arial"/>
              <a:cs typeface="Arial"/>
            </a:endParaRPr>
          </a:p>
        </p:txBody>
      </p:sp>
      <p:sp>
        <p:nvSpPr>
          <p:cNvPr id="3" name="object 3"/>
          <p:cNvSpPr txBox="1">
            <a:spLocks noGrp="1"/>
          </p:cNvSpPr>
          <p:nvPr>
            <p:ph type="title"/>
          </p:nvPr>
        </p:nvSpPr>
        <p:spPr>
          <a:xfrm>
            <a:off x="258262" y="613404"/>
            <a:ext cx="4935855" cy="696595"/>
          </a:xfrm>
          <a:prstGeom prst="rect">
            <a:avLst/>
          </a:prstGeom>
        </p:spPr>
        <p:txBody>
          <a:bodyPr vert="horz" wrap="square" lIns="0" tIns="13335" rIns="0" bIns="0" rtlCol="0">
            <a:spAutoFit/>
          </a:bodyPr>
          <a:lstStyle/>
          <a:p>
            <a:pPr marL="12700">
              <a:lnSpc>
                <a:spcPct val="100000"/>
              </a:lnSpc>
              <a:spcBef>
                <a:spcPts val="105"/>
              </a:spcBef>
            </a:pPr>
            <a:r>
              <a:rPr spc="-5" dirty="0"/>
              <a:t>Hardware</a:t>
            </a:r>
            <a:r>
              <a:rPr spc="-60" dirty="0"/>
              <a:t> </a:t>
            </a:r>
            <a:r>
              <a:rPr dirty="0"/>
              <a:t>Protocols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1810" y="1495700"/>
            <a:ext cx="7687309" cy="3562350"/>
          </a:xfrm>
          <a:prstGeom prst="rect">
            <a:avLst/>
          </a:prstGeom>
        </p:spPr>
        <p:txBody>
          <a:bodyPr vert="horz" wrap="square" lIns="0" tIns="97790" rIns="0" bIns="0" rtlCol="0">
            <a:spAutoFit/>
          </a:bodyPr>
          <a:lstStyle/>
          <a:p>
            <a:pPr marL="290195" indent="-277495">
              <a:lnSpc>
                <a:spcPct val="100000"/>
              </a:lnSpc>
              <a:spcBef>
                <a:spcPts val="770"/>
              </a:spcBef>
              <a:buChar char="•"/>
              <a:tabLst>
                <a:tab pos="290195" algn="l"/>
                <a:tab pos="290830" algn="l"/>
              </a:tabLst>
            </a:pPr>
            <a:r>
              <a:rPr sz="2800" spc="-5" dirty="0">
                <a:solidFill>
                  <a:srgbClr val="7F7F7F"/>
                </a:solidFill>
                <a:latin typeface="Arial"/>
                <a:cs typeface="Arial"/>
              </a:rPr>
              <a:t>Define how hardware devices operate</a:t>
            </a:r>
            <a:r>
              <a:rPr sz="2800" spc="85" dirty="0">
                <a:solidFill>
                  <a:srgbClr val="7F7F7F"/>
                </a:solidFill>
                <a:latin typeface="Arial"/>
                <a:cs typeface="Arial"/>
              </a:rPr>
              <a:t> </a:t>
            </a:r>
            <a:r>
              <a:rPr sz="2800" spc="-5" dirty="0">
                <a:solidFill>
                  <a:srgbClr val="7F7F7F"/>
                </a:solidFill>
                <a:latin typeface="Arial"/>
                <a:cs typeface="Arial"/>
              </a:rPr>
              <a:t>together</a:t>
            </a:r>
            <a:endParaRPr sz="2800">
              <a:latin typeface="Arial"/>
              <a:cs typeface="Arial"/>
            </a:endParaRPr>
          </a:p>
          <a:p>
            <a:pPr marL="290195" indent="-277495">
              <a:lnSpc>
                <a:spcPct val="100000"/>
              </a:lnSpc>
              <a:spcBef>
                <a:spcPts val="675"/>
              </a:spcBef>
              <a:buChar char="•"/>
              <a:tabLst>
                <a:tab pos="290195" algn="l"/>
                <a:tab pos="290830" algn="l"/>
              </a:tabLst>
            </a:pPr>
            <a:r>
              <a:rPr sz="2800" spc="-5" dirty="0">
                <a:solidFill>
                  <a:srgbClr val="7F7F7F"/>
                </a:solidFill>
                <a:latin typeface="Arial"/>
                <a:cs typeface="Arial"/>
              </a:rPr>
              <a:t>Includes:</a:t>
            </a:r>
            <a:endParaRPr sz="2800">
              <a:latin typeface="Arial"/>
              <a:cs typeface="Arial"/>
            </a:endParaRPr>
          </a:p>
          <a:p>
            <a:pPr marL="823594" lvl="1" indent="-353695">
              <a:lnSpc>
                <a:spcPct val="100000"/>
              </a:lnSpc>
              <a:spcBef>
                <a:spcPts val="1160"/>
              </a:spcBef>
              <a:buChar char="–"/>
              <a:tabLst>
                <a:tab pos="823594" algn="l"/>
                <a:tab pos="824230" algn="l"/>
              </a:tabLst>
            </a:pPr>
            <a:r>
              <a:rPr sz="2600" dirty="0">
                <a:solidFill>
                  <a:srgbClr val="7F7F7F"/>
                </a:solidFill>
                <a:latin typeface="Arial"/>
                <a:cs typeface="Arial"/>
              </a:rPr>
              <a:t>Voltage</a:t>
            </a:r>
            <a:r>
              <a:rPr sz="2600" spc="-5" dirty="0">
                <a:solidFill>
                  <a:srgbClr val="7F7F7F"/>
                </a:solidFill>
                <a:latin typeface="Arial"/>
                <a:cs typeface="Arial"/>
              </a:rPr>
              <a:t> levels</a:t>
            </a:r>
            <a:endParaRPr sz="2600">
              <a:latin typeface="Arial"/>
              <a:cs typeface="Arial"/>
            </a:endParaRPr>
          </a:p>
          <a:p>
            <a:pPr marL="823594" lvl="1" indent="-353695">
              <a:lnSpc>
                <a:spcPct val="100000"/>
              </a:lnSpc>
              <a:spcBef>
                <a:spcPts val="625"/>
              </a:spcBef>
              <a:buChar char="–"/>
              <a:tabLst>
                <a:tab pos="823594" algn="l"/>
                <a:tab pos="824230" algn="l"/>
              </a:tabLst>
            </a:pPr>
            <a:r>
              <a:rPr sz="2600" dirty="0">
                <a:solidFill>
                  <a:srgbClr val="7F7F7F"/>
                </a:solidFill>
                <a:latin typeface="Arial"/>
                <a:cs typeface="Arial"/>
              </a:rPr>
              <a:t>Wires</a:t>
            </a:r>
            <a:r>
              <a:rPr sz="2600" spc="-15" dirty="0">
                <a:solidFill>
                  <a:srgbClr val="7F7F7F"/>
                </a:solidFill>
                <a:latin typeface="Arial"/>
                <a:cs typeface="Arial"/>
              </a:rPr>
              <a:t> </a:t>
            </a:r>
            <a:r>
              <a:rPr sz="2600" spc="-5" dirty="0">
                <a:solidFill>
                  <a:srgbClr val="7F7F7F"/>
                </a:solidFill>
                <a:latin typeface="Arial"/>
                <a:cs typeface="Arial"/>
              </a:rPr>
              <a:t>used</a:t>
            </a:r>
            <a:endParaRPr sz="2600">
              <a:latin typeface="Arial"/>
              <a:cs typeface="Arial"/>
            </a:endParaRPr>
          </a:p>
          <a:p>
            <a:pPr marL="823594" lvl="1" indent="-353695">
              <a:lnSpc>
                <a:spcPct val="100000"/>
              </a:lnSpc>
              <a:spcBef>
                <a:spcPts val="625"/>
              </a:spcBef>
              <a:buChar char="–"/>
              <a:tabLst>
                <a:tab pos="823594" algn="l"/>
                <a:tab pos="824230" algn="l"/>
              </a:tabLst>
            </a:pPr>
            <a:r>
              <a:rPr sz="2600" dirty="0">
                <a:solidFill>
                  <a:srgbClr val="7F7F7F"/>
                </a:solidFill>
                <a:latin typeface="Arial"/>
                <a:cs typeface="Arial"/>
              </a:rPr>
              <a:t>Pins </a:t>
            </a:r>
            <a:r>
              <a:rPr sz="2600" spc="-5" dirty="0">
                <a:solidFill>
                  <a:srgbClr val="7F7F7F"/>
                </a:solidFill>
                <a:latin typeface="Arial"/>
                <a:cs typeface="Arial"/>
              </a:rPr>
              <a:t>on</a:t>
            </a:r>
            <a:r>
              <a:rPr sz="2600" spc="-10" dirty="0">
                <a:solidFill>
                  <a:srgbClr val="7F7F7F"/>
                </a:solidFill>
                <a:latin typeface="Arial"/>
                <a:cs typeface="Arial"/>
              </a:rPr>
              <a:t> </a:t>
            </a:r>
            <a:r>
              <a:rPr sz="2600" dirty="0">
                <a:solidFill>
                  <a:srgbClr val="7F7F7F"/>
                </a:solidFill>
                <a:latin typeface="Arial"/>
                <a:cs typeface="Arial"/>
              </a:rPr>
              <a:t>connectors</a:t>
            </a:r>
            <a:endParaRPr sz="2600">
              <a:latin typeface="Arial"/>
              <a:cs typeface="Arial"/>
            </a:endParaRPr>
          </a:p>
          <a:p>
            <a:pPr marL="290195" marR="245745" indent="-277495">
              <a:lnSpc>
                <a:spcPct val="100000"/>
              </a:lnSpc>
              <a:spcBef>
                <a:spcPts val="1290"/>
              </a:spcBef>
              <a:buChar char="•"/>
              <a:tabLst>
                <a:tab pos="290195" algn="l"/>
                <a:tab pos="290830" algn="l"/>
              </a:tabLst>
            </a:pPr>
            <a:r>
              <a:rPr sz="2800" spc="-5" dirty="0">
                <a:solidFill>
                  <a:srgbClr val="7F7F7F"/>
                </a:solidFill>
                <a:latin typeface="Arial"/>
                <a:cs typeface="Arial"/>
              </a:rPr>
              <a:t>Does not involve software but is controlled </a:t>
            </a:r>
            <a:r>
              <a:rPr sz="2800" spc="-10" dirty="0">
                <a:solidFill>
                  <a:srgbClr val="7F7F7F"/>
                </a:solidFill>
                <a:latin typeface="Arial"/>
                <a:cs typeface="Arial"/>
              </a:rPr>
              <a:t>by  </a:t>
            </a:r>
            <a:r>
              <a:rPr sz="2800" spc="-5" dirty="0">
                <a:solidFill>
                  <a:srgbClr val="7F7F7F"/>
                </a:solidFill>
                <a:latin typeface="Arial"/>
                <a:cs typeface="Arial"/>
              </a:rPr>
              <a:t>electronic</a:t>
            </a:r>
            <a:r>
              <a:rPr sz="2800" dirty="0">
                <a:solidFill>
                  <a:srgbClr val="7F7F7F"/>
                </a:solidFill>
                <a:latin typeface="Arial"/>
                <a:cs typeface="Arial"/>
              </a:rPr>
              <a:t> </a:t>
            </a:r>
            <a:r>
              <a:rPr sz="2800" spc="-5" dirty="0">
                <a:solidFill>
                  <a:srgbClr val="7F7F7F"/>
                </a:solidFill>
                <a:latin typeface="Arial"/>
                <a:cs typeface="Arial"/>
              </a:rPr>
              <a:t>circuitry</a:t>
            </a:r>
            <a:endParaRPr sz="28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2.13</a:t>
            </a:r>
            <a:endParaRPr sz="1000">
              <a:latin typeface="Arial"/>
              <a:cs typeface="Arial"/>
            </a:endParaRPr>
          </a:p>
        </p:txBody>
      </p:sp>
      <p:sp>
        <p:nvSpPr>
          <p:cNvPr id="3" name="object 3"/>
          <p:cNvSpPr txBox="1">
            <a:spLocks noGrp="1"/>
          </p:cNvSpPr>
          <p:nvPr>
            <p:ph type="title"/>
          </p:nvPr>
        </p:nvSpPr>
        <p:spPr>
          <a:xfrm>
            <a:off x="258262" y="613404"/>
            <a:ext cx="4719955" cy="696595"/>
          </a:xfrm>
          <a:prstGeom prst="rect">
            <a:avLst/>
          </a:prstGeom>
        </p:spPr>
        <p:txBody>
          <a:bodyPr vert="horz" wrap="square" lIns="0" tIns="13335" rIns="0" bIns="0" rtlCol="0">
            <a:spAutoFit/>
          </a:bodyPr>
          <a:lstStyle/>
          <a:p>
            <a:pPr marL="12700">
              <a:lnSpc>
                <a:spcPct val="100000"/>
              </a:lnSpc>
              <a:spcBef>
                <a:spcPts val="105"/>
              </a:spcBef>
            </a:pPr>
            <a:r>
              <a:rPr dirty="0"/>
              <a:t>Software</a:t>
            </a:r>
            <a:r>
              <a:rPr spc="-65" dirty="0"/>
              <a:t> </a:t>
            </a:r>
            <a:r>
              <a:rPr dirty="0"/>
              <a:t>Protocols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1810" y="1581653"/>
            <a:ext cx="8278495" cy="3195955"/>
          </a:xfrm>
          <a:prstGeom prst="rect">
            <a:avLst/>
          </a:prstGeom>
        </p:spPr>
        <p:txBody>
          <a:bodyPr vert="horz" wrap="square" lIns="0" tIns="12065" rIns="0" bIns="0" rtlCol="0">
            <a:spAutoFit/>
          </a:bodyPr>
          <a:lstStyle/>
          <a:p>
            <a:pPr marL="290195" marR="1155700" indent="-277495">
              <a:lnSpc>
                <a:spcPct val="100000"/>
              </a:lnSpc>
              <a:spcBef>
                <a:spcPts val="95"/>
              </a:spcBef>
              <a:buChar char="•"/>
              <a:tabLst>
                <a:tab pos="290195" algn="l"/>
                <a:tab pos="290830" algn="l"/>
              </a:tabLst>
            </a:pPr>
            <a:r>
              <a:rPr sz="2800" spc="-5" dirty="0">
                <a:solidFill>
                  <a:srgbClr val="7F7F7F"/>
                </a:solidFill>
                <a:latin typeface="Arial"/>
                <a:cs typeface="Arial"/>
              </a:rPr>
              <a:t>Programs communicate </a:t>
            </a:r>
            <a:r>
              <a:rPr sz="2800" spc="-10" dirty="0">
                <a:solidFill>
                  <a:srgbClr val="7F7F7F"/>
                </a:solidFill>
                <a:latin typeface="Arial"/>
                <a:cs typeface="Arial"/>
              </a:rPr>
              <a:t>with </a:t>
            </a:r>
            <a:r>
              <a:rPr sz="2800" spc="-5" dirty="0">
                <a:solidFill>
                  <a:srgbClr val="7F7F7F"/>
                </a:solidFill>
                <a:latin typeface="Arial"/>
                <a:cs typeface="Arial"/>
              </a:rPr>
              <a:t>each other via  </a:t>
            </a:r>
            <a:r>
              <a:rPr sz="2800" dirty="0">
                <a:solidFill>
                  <a:srgbClr val="7F7F7F"/>
                </a:solidFill>
                <a:latin typeface="Arial"/>
                <a:cs typeface="Arial"/>
              </a:rPr>
              <a:t>software</a:t>
            </a:r>
            <a:r>
              <a:rPr sz="2800" spc="-10" dirty="0">
                <a:solidFill>
                  <a:srgbClr val="7F7F7F"/>
                </a:solidFill>
                <a:latin typeface="Arial"/>
                <a:cs typeface="Arial"/>
              </a:rPr>
              <a:t> </a:t>
            </a:r>
            <a:r>
              <a:rPr sz="2800" dirty="0">
                <a:solidFill>
                  <a:srgbClr val="7F7F7F"/>
                </a:solidFill>
                <a:latin typeface="Arial"/>
                <a:cs typeface="Arial"/>
              </a:rPr>
              <a:t>protocols.</a:t>
            </a:r>
            <a:endParaRPr sz="2800">
              <a:latin typeface="Arial"/>
              <a:cs typeface="Arial"/>
            </a:endParaRPr>
          </a:p>
          <a:p>
            <a:pPr marL="290195" marR="5080" indent="-277495">
              <a:lnSpc>
                <a:spcPct val="100000"/>
              </a:lnSpc>
              <a:spcBef>
                <a:spcPts val="2405"/>
              </a:spcBef>
              <a:buChar char="•"/>
              <a:tabLst>
                <a:tab pos="290195" algn="l"/>
                <a:tab pos="290830" algn="l"/>
              </a:tabLst>
            </a:pPr>
            <a:r>
              <a:rPr sz="2800" spc="-5" dirty="0">
                <a:solidFill>
                  <a:srgbClr val="7F7F7F"/>
                </a:solidFill>
                <a:latin typeface="Arial"/>
                <a:cs typeface="Arial"/>
              </a:rPr>
              <a:t>This includes the protocols required to talk to other  devices </a:t>
            </a:r>
            <a:r>
              <a:rPr sz="2800" spc="-10" dirty="0">
                <a:solidFill>
                  <a:srgbClr val="7F7F7F"/>
                </a:solidFill>
                <a:latin typeface="Arial"/>
                <a:cs typeface="Arial"/>
              </a:rPr>
              <a:t>and</a:t>
            </a:r>
            <a:r>
              <a:rPr sz="2800" spc="15" dirty="0">
                <a:solidFill>
                  <a:srgbClr val="7F7F7F"/>
                </a:solidFill>
                <a:latin typeface="Arial"/>
                <a:cs typeface="Arial"/>
              </a:rPr>
              <a:t> </a:t>
            </a:r>
            <a:r>
              <a:rPr sz="2800" spc="-5" dirty="0">
                <a:solidFill>
                  <a:srgbClr val="7F7F7F"/>
                </a:solidFill>
                <a:latin typeface="Arial"/>
                <a:cs typeface="Arial"/>
              </a:rPr>
              <a:t>services.</a:t>
            </a:r>
            <a:endParaRPr sz="2800">
              <a:latin typeface="Arial"/>
              <a:cs typeface="Arial"/>
            </a:endParaRPr>
          </a:p>
          <a:p>
            <a:pPr marL="290195" marR="283210" indent="-277495">
              <a:lnSpc>
                <a:spcPct val="100000"/>
              </a:lnSpc>
              <a:spcBef>
                <a:spcPts val="2400"/>
              </a:spcBef>
              <a:buChar char="•"/>
              <a:tabLst>
                <a:tab pos="290195" algn="l"/>
                <a:tab pos="290830" algn="l"/>
              </a:tabLst>
            </a:pPr>
            <a:r>
              <a:rPr sz="2800" spc="-5" dirty="0">
                <a:solidFill>
                  <a:srgbClr val="7F7F7F"/>
                </a:solidFill>
                <a:latin typeface="Arial"/>
                <a:cs typeface="Arial"/>
              </a:rPr>
              <a:t>There are different protocols for different kinds </a:t>
            </a:r>
            <a:r>
              <a:rPr sz="2800" spc="-10" dirty="0">
                <a:solidFill>
                  <a:srgbClr val="7F7F7F"/>
                </a:solidFill>
                <a:latin typeface="Arial"/>
                <a:cs typeface="Arial"/>
              </a:rPr>
              <a:t>of  </a:t>
            </a:r>
            <a:r>
              <a:rPr sz="2800" spc="-5" dirty="0">
                <a:solidFill>
                  <a:srgbClr val="7F7F7F"/>
                </a:solidFill>
                <a:latin typeface="Arial"/>
                <a:cs typeface="Arial"/>
              </a:rPr>
              <a:t>networks.</a:t>
            </a:r>
            <a:endParaRPr sz="28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2.14</a:t>
            </a:r>
            <a:endParaRPr sz="1000">
              <a:latin typeface="Arial"/>
              <a:cs typeface="Arial"/>
            </a:endParaRPr>
          </a:p>
        </p:txBody>
      </p:sp>
      <p:sp>
        <p:nvSpPr>
          <p:cNvPr id="3" name="object 3"/>
          <p:cNvSpPr txBox="1">
            <a:spLocks noGrp="1"/>
          </p:cNvSpPr>
          <p:nvPr>
            <p:ph type="title"/>
          </p:nvPr>
        </p:nvSpPr>
        <p:spPr>
          <a:xfrm>
            <a:off x="258262" y="613404"/>
            <a:ext cx="7140575" cy="696595"/>
          </a:xfrm>
          <a:prstGeom prst="rect">
            <a:avLst/>
          </a:prstGeom>
        </p:spPr>
        <p:txBody>
          <a:bodyPr vert="horz" wrap="square" lIns="0" tIns="13335" rIns="0" bIns="0" rtlCol="0">
            <a:spAutoFit/>
          </a:bodyPr>
          <a:lstStyle/>
          <a:p>
            <a:pPr marL="12700">
              <a:lnSpc>
                <a:spcPct val="100000"/>
              </a:lnSpc>
              <a:spcBef>
                <a:spcPts val="105"/>
              </a:spcBef>
            </a:pPr>
            <a:r>
              <a:rPr spc="-5" dirty="0"/>
              <a:t>Hardware/Software</a:t>
            </a:r>
            <a:r>
              <a:rPr spc="-60" dirty="0"/>
              <a:t> </a:t>
            </a:r>
            <a:r>
              <a:rPr dirty="0"/>
              <a:t>Interface</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1810" y="1581653"/>
            <a:ext cx="7049770" cy="3105150"/>
          </a:xfrm>
          <a:prstGeom prst="rect">
            <a:avLst/>
          </a:prstGeom>
        </p:spPr>
        <p:txBody>
          <a:bodyPr vert="horz" wrap="square" lIns="0" tIns="12065" rIns="0" bIns="0" rtlCol="0">
            <a:spAutoFit/>
          </a:bodyPr>
          <a:lstStyle/>
          <a:p>
            <a:pPr marL="290195" marR="5080" indent="-277495">
              <a:lnSpc>
                <a:spcPct val="100000"/>
              </a:lnSpc>
              <a:spcBef>
                <a:spcPts val="95"/>
              </a:spcBef>
              <a:buChar char="•"/>
              <a:tabLst>
                <a:tab pos="290195" algn="l"/>
                <a:tab pos="290830" algn="l"/>
              </a:tabLst>
            </a:pPr>
            <a:r>
              <a:rPr sz="2800" spc="-5" dirty="0">
                <a:solidFill>
                  <a:srgbClr val="7F7F7F"/>
                </a:solidFill>
                <a:latin typeface="Arial"/>
                <a:cs typeface="Arial"/>
              </a:rPr>
              <a:t>Software needs to access hardware, e.g. a  message waiting </a:t>
            </a:r>
            <a:r>
              <a:rPr sz="2800" dirty="0">
                <a:solidFill>
                  <a:srgbClr val="7F7F7F"/>
                </a:solidFill>
                <a:latin typeface="Arial"/>
                <a:cs typeface="Arial"/>
              </a:rPr>
              <a:t>in</a:t>
            </a:r>
            <a:r>
              <a:rPr sz="2800" spc="15" dirty="0">
                <a:solidFill>
                  <a:srgbClr val="7F7F7F"/>
                </a:solidFill>
                <a:latin typeface="Arial"/>
                <a:cs typeface="Arial"/>
              </a:rPr>
              <a:t> </a:t>
            </a:r>
            <a:r>
              <a:rPr sz="2800" spc="-5" dirty="0">
                <a:solidFill>
                  <a:srgbClr val="7F7F7F"/>
                </a:solidFill>
                <a:latin typeface="Arial"/>
                <a:cs typeface="Arial"/>
              </a:rPr>
              <a:t>memory</a:t>
            </a:r>
            <a:endParaRPr sz="2800">
              <a:latin typeface="Arial"/>
              <a:cs typeface="Arial"/>
            </a:endParaRPr>
          </a:p>
          <a:p>
            <a:pPr marL="290195" indent="-277495">
              <a:lnSpc>
                <a:spcPct val="100000"/>
              </a:lnSpc>
              <a:spcBef>
                <a:spcPts val="2405"/>
              </a:spcBef>
              <a:buChar char="•"/>
              <a:tabLst>
                <a:tab pos="290195" algn="l"/>
                <a:tab pos="290830" algn="l"/>
              </a:tabLst>
            </a:pPr>
            <a:r>
              <a:rPr sz="2800" spc="-5" dirty="0">
                <a:solidFill>
                  <a:srgbClr val="7F7F7F"/>
                </a:solidFill>
                <a:latin typeface="Arial"/>
                <a:cs typeface="Arial"/>
              </a:rPr>
              <a:t>Software needs to</a:t>
            </a:r>
            <a:r>
              <a:rPr sz="2800" spc="25" dirty="0">
                <a:solidFill>
                  <a:srgbClr val="7F7F7F"/>
                </a:solidFill>
                <a:latin typeface="Arial"/>
                <a:cs typeface="Arial"/>
              </a:rPr>
              <a:t> </a:t>
            </a:r>
            <a:r>
              <a:rPr sz="2800" spc="-5" dirty="0">
                <a:solidFill>
                  <a:srgbClr val="7F7F7F"/>
                </a:solidFill>
                <a:latin typeface="Arial"/>
                <a:cs typeface="Arial"/>
              </a:rPr>
              <a:t>know:</a:t>
            </a:r>
            <a:endParaRPr sz="2800">
              <a:latin typeface="Arial"/>
              <a:cs typeface="Arial"/>
            </a:endParaRPr>
          </a:p>
          <a:p>
            <a:pPr marL="823594" lvl="1" indent="-353695">
              <a:lnSpc>
                <a:spcPct val="100000"/>
              </a:lnSpc>
              <a:spcBef>
                <a:spcPts val="1160"/>
              </a:spcBef>
              <a:buChar char="–"/>
              <a:tabLst>
                <a:tab pos="823594" algn="l"/>
                <a:tab pos="824230" algn="l"/>
              </a:tabLst>
            </a:pPr>
            <a:r>
              <a:rPr sz="2600" dirty="0">
                <a:solidFill>
                  <a:srgbClr val="7F7F7F"/>
                </a:solidFill>
                <a:latin typeface="Arial"/>
                <a:cs typeface="Arial"/>
              </a:rPr>
              <a:t>Where data</a:t>
            </a:r>
            <a:r>
              <a:rPr sz="2600" spc="-25" dirty="0">
                <a:solidFill>
                  <a:srgbClr val="7F7F7F"/>
                </a:solidFill>
                <a:latin typeface="Arial"/>
                <a:cs typeface="Arial"/>
              </a:rPr>
              <a:t> </a:t>
            </a:r>
            <a:r>
              <a:rPr sz="2600" dirty="0">
                <a:solidFill>
                  <a:srgbClr val="7F7F7F"/>
                </a:solidFill>
                <a:latin typeface="Arial"/>
                <a:cs typeface="Arial"/>
              </a:rPr>
              <a:t>resides</a:t>
            </a:r>
            <a:endParaRPr sz="2600">
              <a:latin typeface="Arial"/>
              <a:cs typeface="Arial"/>
            </a:endParaRPr>
          </a:p>
          <a:p>
            <a:pPr marL="823594" lvl="1" indent="-353695">
              <a:lnSpc>
                <a:spcPct val="100000"/>
              </a:lnSpc>
              <a:spcBef>
                <a:spcPts val="620"/>
              </a:spcBef>
              <a:buChar char="–"/>
              <a:tabLst>
                <a:tab pos="823594" algn="l"/>
                <a:tab pos="824230" algn="l"/>
              </a:tabLst>
            </a:pPr>
            <a:r>
              <a:rPr sz="2600" dirty="0">
                <a:solidFill>
                  <a:srgbClr val="7F7F7F"/>
                </a:solidFill>
                <a:latin typeface="Arial"/>
                <a:cs typeface="Arial"/>
              </a:rPr>
              <a:t>What </a:t>
            </a:r>
            <a:r>
              <a:rPr sz="2600" spc="-5" dirty="0">
                <a:solidFill>
                  <a:srgbClr val="7F7F7F"/>
                </a:solidFill>
                <a:latin typeface="Arial"/>
                <a:cs typeface="Arial"/>
              </a:rPr>
              <a:t>order </a:t>
            </a:r>
            <a:r>
              <a:rPr sz="2600" dirty="0">
                <a:solidFill>
                  <a:srgbClr val="7F7F7F"/>
                </a:solidFill>
                <a:latin typeface="Arial"/>
                <a:cs typeface="Arial"/>
              </a:rPr>
              <a:t>to access data</a:t>
            </a:r>
            <a:r>
              <a:rPr sz="2600" spc="-40" dirty="0">
                <a:solidFill>
                  <a:srgbClr val="7F7F7F"/>
                </a:solidFill>
                <a:latin typeface="Arial"/>
                <a:cs typeface="Arial"/>
              </a:rPr>
              <a:t> </a:t>
            </a:r>
            <a:r>
              <a:rPr sz="2600" spc="-5" dirty="0">
                <a:solidFill>
                  <a:srgbClr val="7F7F7F"/>
                </a:solidFill>
                <a:latin typeface="Arial"/>
                <a:cs typeface="Arial"/>
              </a:rPr>
              <a:t>in</a:t>
            </a:r>
            <a:endParaRPr sz="2600">
              <a:latin typeface="Arial"/>
              <a:cs typeface="Arial"/>
            </a:endParaRPr>
          </a:p>
          <a:p>
            <a:pPr marL="823594" lvl="1" indent="-353695">
              <a:lnSpc>
                <a:spcPct val="100000"/>
              </a:lnSpc>
              <a:spcBef>
                <a:spcPts val="630"/>
              </a:spcBef>
              <a:buChar char="–"/>
              <a:tabLst>
                <a:tab pos="823594" algn="l"/>
                <a:tab pos="824230" algn="l"/>
              </a:tabLst>
            </a:pPr>
            <a:r>
              <a:rPr sz="2600" dirty="0">
                <a:solidFill>
                  <a:srgbClr val="7F7F7F"/>
                </a:solidFill>
                <a:latin typeface="Arial"/>
                <a:cs typeface="Arial"/>
              </a:rPr>
              <a:t>What happens</a:t>
            </a:r>
            <a:r>
              <a:rPr sz="2600" spc="-35" dirty="0">
                <a:solidFill>
                  <a:srgbClr val="7F7F7F"/>
                </a:solidFill>
                <a:latin typeface="Arial"/>
                <a:cs typeface="Arial"/>
              </a:rPr>
              <a:t> </a:t>
            </a:r>
            <a:r>
              <a:rPr sz="2600" dirty="0">
                <a:solidFill>
                  <a:srgbClr val="7F7F7F"/>
                </a:solidFill>
                <a:latin typeface="Arial"/>
                <a:cs typeface="Arial"/>
              </a:rPr>
              <a:t>next</a:t>
            </a:r>
            <a:endParaRPr sz="26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2.15</a:t>
            </a:r>
            <a:endParaRPr sz="1000">
              <a:latin typeface="Arial"/>
              <a:cs typeface="Arial"/>
            </a:endParaRPr>
          </a:p>
        </p:txBody>
      </p:sp>
      <p:sp>
        <p:nvSpPr>
          <p:cNvPr id="3" name="object 3"/>
          <p:cNvSpPr txBox="1">
            <a:spLocks noGrp="1"/>
          </p:cNvSpPr>
          <p:nvPr>
            <p:ph type="title"/>
          </p:nvPr>
        </p:nvSpPr>
        <p:spPr>
          <a:xfrm>
            <a:off x="258262" y="324352"/>
            <a:ext cx="6395720" cy="696595"/>
          </a:xfrm>
          <a:prstGeom prst="rect">
            <a:avLst/>
          </a:prstGeom>
        </p:spPr>
        <p:txBody>
          <a:bodyPr vert="horz" wrap="square" lIns="0" tIns="13335" rIns="0" bIns="0" rtlCol="0">
            <a:spAutoFit/>
          </a:bodyPr>
          <a:lstStyle/>
          <a:p>
            <a:pPr marL="12700">
              <a:lnSpc>
                <a:spcPct val="100000"/>
              </a:lnSpc>
              <a:spcBef>
                <a:spcPts val="105"/>
              </a:spcBef>
            </a:pPr>
            <a:r>
              <a:rPr dirty="0"/>
              <a:t>Some </a:t>
            </a:r>
            <a:r>
              <a:rPr spc="-5" dirty="0"/>
              <a:t>Common</a:t>
            </a:r>
            <a:r>
              <a:rPr spc="-70" dirty="0"/>
              <a:t> </a:t>
            </a:r>
            <a:r>
              <a:rPr dirty="0"/>
              <a:t>Protocols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1810" y="1063899"/>
            <a:ext cx="7225665" cy="4622800"/>
          </a:xfrm>
          <a:prstGeom prst="rect">
            <a:avLst/>
          </a:prstGeom>
        </p:spPr>
        <p:txBody>
          <a:bodyPr vert="horz" wrap="square" lIns="0" tIns="97790" rIns="0" bIns="0" rtlCol="0">
            <a:spAutoFit/>
          </a:bodyPr>
          <a:lstStyle/>
          <a:p>
            <a:pPr marL="290195" indent="-277495">
              <a:lnSpc>
                <a:spcPct val="100000"/>
              </a:lnSpc>
              <a:spcBef>
                <a:spcPts val="770"/>
              </a:spcBef>
              <a:buChar char="•"/>
              <a:tabLst>
                <a:tab pos="290195" algn="l"/>
                <a:tab pos="290830" algn="l"/>
              </a:tabLst>
            </a:pPr>
            <a:r>
              <a:rPr sz="2800" spc="-10" dirty="0">
                <a:solidFill>
                  <a:srgbClr val="7F7F7F"/>
                </a:solidFill>
                <a:latin typeface="Arial"/>
                <a:cs typeface="Arial"/>
              </a:rPr>
              <a:t>HTTP</a:t>
            </a:r>
            <a:endParaRPr sz="2800">
              <a:latin typeface="Arial"/>
              <a:cs typeface="Arial"/>
            </a:endParaRPr>
          </a:p>
          <a:p>
            <a:pPr marL="290195" indent="-277495">
              <a:lnSpc>
                <a:spcPct val="100000"/>
              </a:lnSpc>
              <a:spcBef>
                <a:spcPts val="675"/>
              </a:spcBef>
              <a:buChar char="•"/>
              <a:tabLst>
                <a:tab pos="290195" algn="l"/>
                <a:tab pos="290830" algn="l"/>
              </a:tabLst>
            </a:pPr>
            <a:r>
              <a:rPr sz="2800" spc="-10" dirty="0">
                <a:solidFill>
                  <a:srgbClr val="7F7F7F"/>
                </a:solidFill>
                <a:latin typeface="Arial"/>
                <a:cs typeface="Arial"/>
              </a:rPr>
              <a:t>FTP</a:t>
            </a:r>
            <a:endParaRPr sz="2800">
              <a:latin typeface="Arial"/>
              <a:cs typeface="Arial"/>
            </a:endParaRPr>
          </a:p>
          <a:p>
            <a:pPr marL="290195" indent="-277495">
              <a:lnSpc>
                <a:spcPct val="100000"/>
              </a:lnSpc>
              <a:spcBef>
                <a:spcPts val="670"/>
              </a:spcBef>
              <a:buChar char="•"/>
              <a:tabLst>
                <a:tab pos="290195" algn="l"/>
                <a:tab pos="290830" algn="l"/>
              </a:tabLst>
            </a:pPr>
            <a:r>
              <a:rPr sz="2800" spc="-5" dirty="0">
                <a:solidFill>
                  <a:srgbClr val="7F7F7F"/>
                </a:solidFill>
                <a:latin typeface="Arial"/>
                <a:cs typeface="Arial"/>
              </a:rPr>
              <a:t>IP</a:t>
            </a:r>
            <a:endParaRPr sz="2800">
              <a:latin typeface="Arial"/>
              <a:cs typeface="Arial"/>
            </a:endParaRPr>
          </a:p>
          <a:p>
            <a:pPr marL="290195" indent="-277495">
              <a:lnSpc>
                <a:spcPct val="100000"/>
              </a:lnSpc>
              <a:spcBef>
                <a:spcPts val="675"/>
              </a:spcBef>
              <a:buChar char="•"/>
              <a:tabLst>
                <a:tab pos="290195" algn="l"/>
                <a:tab pos="290830" algn="l"/>
              </a:tabLst>
            </a:pPr>
            <a:r>
              <a:rPr sz="2800" spc="-5" dirty="0">
                <a:solidFill>
                  <a:srgbClr val="7F7F7F"/>
                </a:solidFill>
                <a:latin typeface="Arial"/>
                <a:cs typeface="Arial"/>
              </a:rPr>
              <a:t>TCP</a:t>
            </a:r>
            <a:endParaRPr sz="2800">
              <a:latin typeface="Arial"/>
              <a:cs typeface="Arial"/>
            </a:endParaRPr>
          </a:p>
          <a:p>
            <a:pPr marL="290195" indent="-277495">
              <a:lnSpc>
                <a:spcPct val="100000"/>
              </a:lnSpc>
              <a:spcBef>
                <a:spcPts val="670"/>
              </a:spcBef>
              <a:buChar char="•"/>
              <a:tabLst>
                <a:tab pos="290195" algn="l"/>
                <a:tab pos="290830" algn="l"/>
              </a:tabLst>
            </a:pPr>
            <a:r>
              <a:rPr sz="2800" spc="-10" dirty="0">
                <a:solidFill>
                  <a:srgbClr val="7F7F7F"/>
                </a:solidFill>
                <a:latin typeface="Arial"/>
                <a:cs typeface="Arial"/>
              </a:rPr>
              <a:t>POP3</a:t>
            </a:r>
            <a:endParaRPr sz="2800">
              <a:latin typeface="Arial"/>
              <a:cs typeface="Arial"/>
            </a:endParaRPr>
          </a:p>
          <a:p>
            <a:pPr marL="290195" indent="-277495">
              <a:lnSpc>
                <a:spcPct val="100000"/>
              </a:lnSpc>
              <a:spcBef>
                <a:spcPts val="675"/>
              </a:spcBef>
              <a:buChar char="•"/>
              <a:tabLst>
                <a:tab pos="290195" algn="l"/>
                <a:tab pos="290830" algn="l"/>
              </a:tabLst>
            </a:pPr>
            <a:r>
              <a:rPr sz="2800" spc="-5" dirty="0">
                <a:solidFill>
                  <a:srgbClr val="7F7F7F"/>
                </a:solidFill>
                <a:latin typeface="Arial"/>
                <a:cs typeface="Arial"/>
              </a:rPr>
              <a:t>SMTP</a:t>
            </a:r>
            <a:endParaRPr sz="2800">
              <a:latin typeface="Arial"/>
              <a:cs typeface="Arial"/>
            </a:endParaRPr>
          </a:p>
          <a:p>
            <a:pPr marL="290195" indent="-277495">
              <a:lnSpc>
                <a:spcPct val="100000"/>
              </a:lnSpc>
              <a:spcBef>
                <a:spcPts val="670"/>
              </a:spcBef>
              <a:buChar char="•"/>
              <a:tabLst>
                <a:tab pos="290195" algn="l"/>
                <a:tab pos="290830" algn="l"/>
              </a:tabLst>
            </a:pPr>
            <a:r>
              <a:rPr sz="2800" spc="-5" dirty="0">
                <a:solidFill>
                  <a:srgbClr val="7F7F7F"/>
                </a:solidFill>
                <a:latin typeface="Arial"/>
                <a:cs typeface="Arial"/>
              </a:rPr>
              <a:t>IMAP</a:t>
            </a:r>
            <a:endParaRPr sz="2800">
              <a:latin typeface="Arial"/>
              <a:cs typeface="Arial"/>
            </a:endParaRPr>
          </a:p>
          <a:p>
            <a:pPr marL="13970" marR="5080" indent="-1905">
              <a:lnSpc>
                <a:spcPct val="100000"/>
              </a:lnSpc>
              <a:spcBef>
                <a:spcPts val="1255"/>
              </a:spcBef>
            </a:pPr>
            <a:r>
              <a:rPr sz="2800" spc="-5" dirty="0">
                <a:solidFill>
                  <a:srgbClr val="7F7F7F"/>
                </a:solidFill>
                <a:latin typeface="Arial"/>
                <a:cs typeface="Arial"/>
              </a:rPr>
              <a:t>We will look at </a:t>
            </a:r>
            <a:r>
              <a:rPr sz="2800" dirty="0">
                <a:solidFill>
                  <a:srgbClr val="7F7F7F"/>
                </a:solidFill>
                <a:latin typeface="Arial"/>
                <a:cs typeface="Arial"/>
              </a:rPr>
              <a:t>these </a:t>
            </a:r>
            <a:r>
              <a:rPr sz="2800" spc="-5" dirty="0">
                <a:solidFill>
                  <a:srgbClr val="7F7F7F"/>
                </a:solidFill>
                <a:latin typeface="Arial"/>
                <a:cs typeface="Arial"/>
              </a:rPr>
              <a:t>in more detail later </a:t>
            </a:r>
            <a:r>
              <a:rPr sz="2800" dirty="0">
                <a:solidFill>
                  <a:srgbClr val="7F7F7F"/>
                </a:solidFill>
                <a:latin typeface="Arial"/>
                <a:cs typeface="Arial"/>
              </a:rPr>
              <a:t>(after  </a:t>
            </a:r>
            <a:r>
              <a:rPr sz="2800" spc="-5" dirty="0">
                <a:solidFill>
                  <a:srgbClr val="7F7F7F"/>
                </a:solidFill>
                <a:latin typeface="Arial"/>
                <a:cs typeface="Arial"/>
              </a:rPr>
              <a:t>Private Study Exercise</a:t>
            </a:r>
            <a:r>
              <a:rPr sz="2800" spc="5" dirty="0">
                <a:solidFill>
                  <a:srgbClr val="7F7F7F"/>
                </a:solidFill>
                <a:latin typeface="Arial"/>
                <a:cs typeface="Arial"/>
              </a:rPr>
              <a:t> </a:t>
            </a:r>
            <a:r>
              <a:rPr sz="2800" dirty="0">
                <a:solidFill>
                  <a:srgbClr val="7F7F7F"/>
                </a:solidFill>
                <a:latin typeface="Arial"/>
                <a:cs typeface="Arial"/>
              </a:rPr>
              <a:t>1).</a:t>
            </a:r>
            <a:endParaRPr sz="28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6871" y="3326378"/>
            <a:ext cx="3169920" cy="1571625"/>
          </a:xfrm>
          <a:prstGeom prst="rect">
            <a:avLst/>
          </a:prstGeom>
        </p:spPr>
        <p:txBody>
          <a:bodyPr vert="horz" wrap="square" lIns="0" tIns="12065" rIns="0" bIns="0" rtlCol="0">
            <a:spAutoFit/>
          </a:bodyPr>
          <a:lstStyle/>
          <a:p>
            <a:pPr marL="12700">
              <a:lnSpc>
                <a:spcPct val="100000"/>
              </a:lnSpc>
              <a:spcBef>
                <a:spcPts val="95"/>
              </a:spcBef>
            </a:pPr>
            <a:r>
              <a:rPr sz="2800" spc="-5" dirty="0">
                <a:latin typeface="Arial"/>
                <a:cs typeface="Arial"/>
              </a:rPr>
              <a:t>Computer</a:t>
            </a:r>
            <a:r>
              <a:rPr sz="2800" spc="-40" dirty="0">
                <a:latin typeface="Arial"/>
                <a:cs typeface="Arial"/>
              </a:rPr>
              <a:t> </a:t>
            </a:r>
            <a:r>
              <a:rPr sz="2800" spc="-5" dirty="0">
                <a:latin typeface="Arial"/>
                <a:cs typeface="Arial"/>
              </a:rPr>
              <a:t>Networks</a:t>
            </a:r>
            <a:endParaRPr sz="2800" dirty="0">
              <a:latin typeface="Arial"/>
              <a:cs typeface="Arial"/>
            </a:endParaRPr>
          </a:p>
          <a:p>
            <a:pPr marL="21590" marR="52705">
              <a:lnSpc>
                <a:spcPct val="140000"/>
              </a:lnSpc>
              <a:spcBef>
                <a:spcPts val="2430"/>
              </a:spcBef>
            </a:pPr>
            <a:r>
              <a:rPr sz="1900" i="1" spc="-5" dirty="0">
                <a:latin typeface="Arial"/>
                <a:cs typeface="Arial"/>
              </a:rPr>
              <a:t>Topic 2 – Lecture </a:t>
            </a:r>
            <a:r>
              <a:rPr sz="1900" i="1" spc="-10" dirty="0">
                <a:latin typeface="Arial"/>
                <a:cs typeface="Arial"/>
              </a:rPr>
              <a:t>2:  </a:t>
            </a:r>
            <a:r>
              <a:rPr sz="1900" i="1" spc="-5" dirty="0">
                <a:latin typeface="Arial"/>
                <a:cs typeface="Arial"/>
              </a:rPr>
              <a:t>Protocols </a:t>
            </a:r>
            <a:r>
              <a:rPr sz="1900" i="1" spc="-10" dirty="0">
                <a:latin typeface="Arial"/>
                <a:cs typeface="Arial"/>
              </a:rPr>
              <a:t>and </a:t>
            </a:r>
            <a:r>
              <a:rPr sz="1900" i="1" spc="-5" dirty="0">
                <a:latin typeface="Arial"/>
                <a:cs typeface="Arial"/>
              </a:rPr>
              <a:t>the OSI</a:t>
            </a:r>
            <a:r>
              <a:rPr sz="1900" i="1" spc="25" dirty="0">
                <a:latin typeface="Arial"/>
                <a:cs typeface="Arial"/>
              </a:rPr>
              <a:t> </a:t>
            </a:r>
            <a:r>
              <a:rPr sz="1900" i="1" spc="-5" dirty="0">
                <a:latin typeface="Arial"/>
                <a:cs typeface="Arial"/>
              </a:rPr>
              <a:t>Model</a:t>
            </a:r>
            <a:endParaRPr sz="1900" dirty="0">
              <a:latin typeface="Arial"/>
              <a:cs typeface="Arial"/>
            </a:endParaRPr>
          </a:p>
        </p:txBody>
      </p:sp>
      <p:sp>
        <p:nvSpPr>
          <p:cNvPr id="3" name="object 3"/>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2.17</a:t>
            </a:r>
            <a:endParaRPr sz="1000">
              <a:latin typeface="Arial"/>
              <a:cs typeface="Arial"/>
            </a:endParaRPr>
          </a:p>
        </p:txBody>
      </p:sp>
      <p:sp>
        <p:nvSpPr>
          <p:cNvPr id="3" name="object 3"/>
          <p:cNvSpPr txBox="1">
            <a:spLocks noGrp="1"/>
          </p:cNvSpPr>
          <p:nvPr>
            <p:ph type="title"/>
          </p:nvPr>
        </p:nvSpPr>
        <p:spPr>
          <a:xfrm>
            <a:off x="258262" y="324352"/>
            <a:ext cx="7083425" cy="696595"/>
          </a:xfrm>
          <a:prstGeom prst="rect">
            <a:avLst/>
          </a:prstGeom>
        </p:spPr>
        <p:txBody>
          <a:bodyPr vert="horz" wrap="square" lIns="0" tIns="13335" rIns="0" bIns="0" rtlCol="0">
            <a:spAutoFit/>
          </a:bodyPr>
          <a:lstStyle/>
          <a:p>
            <a:pPr marL="12700">
              <a:lnSpc>
                <a:spcPct val="100000"/>
              </a:lnSpc>
              <a:spcBef>
                <a:spcPts val="105"/>
              </a:spcBef>
            </a:pPr>
            <a:r>
              <a:rPr dirty="0"/>
              <a:t>The OSI Seven </a:t>
            </a:r>
            <a:r>
              <a:rPr spc="-5" dirty="0"/>
              <a:t>Layer</a:t>
            </a:r>
            <a:r>
              <a:rPr spc="-50" dirty="0"/>
              <a:t> </a:t>
            </a:r>
            <a:r>
              <a:rPr spc="-5" dirty="0"/>
              <a:t>Model</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p:nvPr/>
        </p:nvSpPr>
        <p:spPr>
          <a:xfrm>
            <a:off x="1835149" y="1265246"/>
            <a:ext cx="5040386" cy="454023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2.18</a:t>
            </a:r>
            <a:endParaRPr sz="1000">
              <a:latin typeface="Arial"/>
              <a:cs typeface="Arial"/>
            </a:endParaRPr>
          </a:p>
        </p:txBody>
      </p:sp>
      <p:sp>
        <p:nvSpPr>
          <p:cNvPr id="3" name="object 3"/>
          <p:cNvSpPr txBox="1">
            <a:spLocks noGrp="1"/>
          </p:cNvSpPr>
          <p:nvPr>
            <p:ph type="title"/>
          </p:nvPr>
        </p:nvSpPr>
        <p:spPr>
          <a:xfrm>
            <a:off x="258262" y="613404"/>
            <a:ext cx="7177405" cy="696595"/>
          </a:xfrm>
          <a:prstGeom prst="rect">
            <a:avLst/>
          </a:prstGeom>
        </p:spPr>
        <p:txBody>
          <a:bodyPr vert="horz" wrap="square" lIns="0" tIns="13335" rIns="0" bIns="0" rtlCol="0">
            <a:spAutoFit/>
          </a:bodyPr>
          <a:lstStyle/>
          <a:p>
            <a:pPr marL="12700">
              <a:lnSpc>
                <a:spcPct val="100000"/>
              </a:lnSpc>
              <a:spcBef>
                <a:spcPts val="105"/>
              </a:spcBef>
            </a:pPr>
            <a:r>
              <a:rPr dirty="0"/>
              <a:t>Protocols </a:t>
            </a:r>
            <a:r>
              <a:rPr spc="-5" dirty="0"/>
              <a:t>and </a:t>
            </a:r>
            <a:r>
              <a:rPr dirty="0"/>
              <a:t>the OSI</a:t>
            </a:r>
            <a:r>
              <a:rPr spc="-45" dirty="0"/>
              <a:t> </a:t>
            </a:r>
            <a:r>
              <a:rPr dirty="0"/>
              <a:t>Model</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1810" y="1653027"/>
            <a:ext cx="7839709" cy="3866515"/>
          </a:xfrm>
          <a:prstGeom prst="rect">
            <a:avLst/>
          </a:prstGeom>
        </p:spPr>
        <p:txBody>
          <a:bodyPr vert="horz" wrap="square" lIns="0" tIns="12065" rIns="0" bIns="0" rtlCol="0">
            <a:spAutoFit/>
          </a:bodyPr>
          <a:lstStyle/>
          <a:p>
            <a:pPr marL="290195" marR="340995" indent="-277495">
              <a:lnSpc>
                <a:spcPct val="100000"/>
              </a:lnSpc>
              <a:spcBef>
                <a:spcPts val="95"/>
              </a:spcBef>
              <a:buChar char="•"/>
              <a:tabLst>
                <a:tab pos="290195" algn="l"/>
                <a:tab pos="290830" algn="l"/>
              </a:tabLst>
            </a:pPr>
            <a:r>
              <a:rPr sz="2800" spc="-5" dirty="0">
                <a:solidFill>
                  <a:srgbClr val="7F7F7F"/>
                </a:solidFill>
                <a:latin typeface="Arial"/>
                <a:cs typeface="Arial"/>
              </a:rPr>
              <a:t>There is no single </a:t>
            </a:r>
            <a:r>
              <a:rPr sz="2800" dirty="0">
                <a:solidFill>
                  <a:srgbClr val="7F7F7F"/>
                </a:solidFill>
                <a:latin typeface="Arial"/>
                <a:cs typeface="Arial"/>
              </a:rPr>
              <a:t>protocol </a:t>
            </a:r>
            <a:r>
              <a:rPr sz="2800" spc="-5" dirty="0">
                <a:solidFill>
                  <a:srgbClr val="7F7F7F"/>
                </a:solidFill>
                <a:latin typeface="Arial"/>
                <a:cs typeface="Arial"/>
              </a:rPr>
              <a:t>that is specific to a  single</a:t>
            </a:r>
            <a:r>
              <a:rPr sz="2800" spc="5" dirty="0">
                <a:solidFill>
                  <a:srgbClr val="7F7F7F"/>
                </a:solidFill>
                <a:latin typeface="Arial"/>
                <a:cs typeface="Arial"/>
              </a:rPr>
              <a:t> </a:t>
            </a:r>
            <a:r>
              <a:rPr sz="2800" dirty="0">
                <a:solidFill>
                  <a:srgbClr val="7F7F7F"/>
                </a:solidFill>
                <a:latin typeface="Arial"/>
                <a:cs typeface="Arial"/>
              </a:rPr>
              <a:t>layer.</a:t>
            </a:r>
            <a:endParaRPr sz="2800">
              <a:latin typeface="Arial"/>
              <a:cs typeface="Arial"/>
            </a:endParaRPr>
          </a:p>
          <a:p>
            <a:pPr marL="290195" indent="-277495">
              <a:lnSpc>
                <a:spcPct val="100000"/>
              </a:lnSpc>
              <a:spcBef>
                <a:spcPts val="2400"/>
              </a:spcBef>
              <a:buChar char="•"/>
              <a:tabLst>
                <a:tab pos="290195" algn="l"/>
                <a:tab pos="290830" algn="l"/>
              </a:tabLst>
            </a:pPr>
            <a:r>
              <a:rPr sz="2800" spc="-5" dirty="0">
                <a:solidFill>
                  <a:srgbClr val="7F7F7F"/>
                </a:solidFill>
                <a:latin typeface="Arial"/>
                <a:cs typeface="Arial"/>
              </a:rPr>
              <a:t>The protocols are dependent</a:t>
            </a:r>
            <a:r>
              <a:rPr sz="2800" spc="35" dirty="0">
                <a:solidFill>
                  <a:srgbClr val="7F7F7F"/>
                </a:solidFill>
                <a:latin typeface="Arial"/>
                <a:cs typeface="Arial"/>
              </a:rPr>
              <a:t> </a:t>
            </a:r>
            <a:r>
              <a:rPr sz="2800" spc="-5" dirty="0">
                <a:solidFill>
                  <a:srgbClr val="7F7F7F"/>
                </a:solidFill>
                <a:latin typeface="Arial"/>
                <a:cs typeface="Arial"/>
              </a:rPr>
              <a:t>upon:</a:t>
            </a:r>
            <a:endParaRPr sz="2800">
              <a:latin typeface="Arial"/>
              <a:cs typeface="Arial"/>
            </a:endParaRPr>
          </a:p>
          <a:p>
            <a:pPr marL="823594" lvl="1" indent="-353695">
              <a:lnSpc>
                <a:spcPct val="100000"/>
              </a:lnSpc>
              <a:spcBef>
                <a:spcPts val="1165"/>
              </a:spcBef>
              <a:buChar char="–"/>
              <a:tabLst>
                <a:tab pos="823594" algn="l"/>
                <a:tab pos="824230" algn="l"/>
              </a:tabLst>
            </a:pPr>
            <a:r>
              <a:rPr sz="2600" dirty="0">
                <a:solidFill>
                  <a:srgbClr val="7F7F7F"/>
                </a:solidFill>
                <a:latin typeface="Arial"/>
                <a:cs typeface="Arial"/>
              </a:rPr>
              <a:t>The </a:t>
            </a:r>
            <a:r>
              <a:rPr sz="2600" spc="-5" dirty="0">
                <a:solidFill>
                  <a:srgbClr val="7F7F7F"/>
                </a:solidFill>
                <a:latin typeface="Arial"/>
                <a:cs typeface="Arial"/>
              </a:rPr>
              <a:t>network</a:t>
            </a:r>
            <a:r>
              <a:rPr sz="2600" spc="-25" dirty="0">
                <a:solidFill>
                  <a:srgbClr val="7F7F7F"/>
                </a:solidFill>
                <a:latin typeface="Arial"/>
                <a:cs typeface="Arial"/>
              </a:rPr>
              <a:t> </a:t>
            </a:r>
            <a:r>
              <a:rPr sz="2600" dirty="0">
                <a:solidFill>
                  <a:srgbClr val="7F7F7F"/>
                </a:solidFill>
                <a:latin typeface="Arial"/>
                <a:cs typeface="Arial"/>
              </a:rPr>
              <a:t>type</a:t>
            </a:r>
            <a:endParaRPr sz="2600">
              <a:latin typeface="Arial"/>
              <a:cs typeface="Arial"/>
            </a:endParaRPr>
          </a:p>
          <a:p>
            <a:pPr marL="823594" lvl="1" indent="-353695">
              <a:lnSpc>
                <a:spcPct val="100000"/>
              </a:lnSpc>
              <a:spcBef>
                <a:spcPts val="625"/>
              </a:spcBef>
              <a:buChar char="–"/>
              <a:tabLst>
                <a:tab pos="823594" algn="l"/>
                <a:tab pos="824230" algn="l"/>
              </a:tabLst>
            </a:pPr>
            <a:r>
              <a:rPr sz="2600" dirty="0">
                <a:solidFill>
                  <a:srgbClr val="7F7F7F"/>
                </a:solidFill>
                <a:latin typeface="Arial"/>
                <a:cs typeface="Arial"/>
              </a:rPr>
              <a:t>The manufacturer </a:t>
            </a:r>
            <a:r>
              <a:rPr sz="2600" spc="-5" dirty="0">
                <a:solidFill>
                  <a:srgbClr val="7F7F7F"/>
                </a:solidFill>
                <a:latin typeface="Arial"/>
                <a:cs typeface="Arial"/>
              </a:rPr>
              <a:t>of </a:t>
            </a:r>
            <a:r>
              <a:rPr sz="2600" dirty="0">
                <a:solidFill>
                  <a:srgbClr val="7F7F7F"/>
                </a:solidFill>
                <a:latin typeface="Arial"/>
                <a:cs typeface="Arial"/>
              </a:rPr>
              <a:t>the</a:t>
            </a:r>
            <a:r>
              <a:rPr sz="2600" spc="-35" dirty="0">
                <a:solidFill>
                  <a:srgbClr val="7F7F7F"/>
                </a:solidFill>
                <a:latin typeface="Arial"/>
                <a:cs typeface="Arial"/>
              </a:rPr>
              <a:t> </a:t>
            </a:r>
            <a:r>
              <a:rPr sz="2600" dirty="0">
                <a:solidFill>
                  <a:srgbClr val="7F7F7F"/>
                </a:solidFill>
                <a:latin typeface="Arial"/>
                <a:cs typeface="Arial"/>
              </a:rPr>
              <a:t>hardware</a:t>
            </a:r>
            <a:endParaRPr sz="2600">
              <a:latin typeface="Arial"/>
              <a:cs typeface="Arial"/>
            </a:endParaRPr>
          </a:p>
          <a:p>
            <a:pPr lvl="1">
              <a:lnSpc>
                <a:spcPct val="100000"/>
              </a:lnSpc>
              <a:spcBef>
                <a:spcPts val="25"/>
              </a:spcBef>
              <a:buClr>
                <a:srgbClr val="7F7F7F"/>
              </a:buClr>
              <a:buFont typeface="Arial"/>
              <a:buChar char="–"/>
            </a:pPr>
            <a:endParaRPr sz="2600">
              <a:latin typeface="Times New Roman"/>
              <a:cs typeface="Times New Roman"/>
            </a:endParaRPr>
          </a:p>
          <a:p>
            <a:pPr marL="290195" marR="5080" indent="-277495">
              <a:lnSpc>
                <a:spcPct val="100000"/>
              </a:lnSpc>
              <a:buChar char="•"/>
              <a:tabLst>
                <a:tab pos="290195" algn="l"/>
                <a:tab pos="290830" algn="l"/>
              </a:tabLst>
            </a:pPr>
            <a:r>
              <a:rPr sz="2800" spc="-5" dirty="0">
                <a:solidFill>
                  <a:srgbClr val="7F7F7F"/>
                </a:solidFill>
                <a:latin typeface="Arial"/>
                <a:cs typeface="Arial"/>
              </a:rPr>
              <a:t>We </a:t>
            </a:r>
            <a:r>
              <a:rPr sz="2800" spc="-10" dirty="0">
                <a:solidFill>
                  <a:srgbClr val="7F7F7F"/>
                </a:solidFill>
                <a:latin typeface="Arial"/>
                <a:cs typeface="Arial"/>
              </a:rPr>
              <a:t>will </a:t>
            </a:r>
            <a:r>
              <a:rPr sz="2800" spc="-5" dirty="0">
                <a:solidFill>
                  <a:srgbClr val="7F7F7F"/>
                </a:solidFill>
                <a:latin typeface="Arial"/>
                <a:cs typeface="Arial"/>
              </a:rPr>
              <a:t>examine some of the common protocols  </a:t>
            </a:r>
            <a:r>
              <a:rPr sz="2800" dirty="0">
                <a:solidFill>
                  <a:srgbClr val="7F7F7F"/>
                </a:solidFill>
                <a:latin typeface="Arial"/>
                <a:cs typeface="Arial"/>
              </a:rPr>
              <a:t>that </a:t>
            </a:r>
            <a:r>
              <a:rPr sz="2800" spc="-5" dirty="0">
                <a:solidFill>
                  <a:srgbClr val="7F7F7F"/>
                </a:solidFill>
                <a:latin typeface="Arial"/>
                <a:cs typeface="Arial"/>
              </a:rPr>
              <a:t>relate to specific layers of the OSI</a:t>
            </a:r>
            <a:r>
              <a:rPr sz="2800" spc="40" dirty="0">
                <a:solidFill>
                  <a:srgbClr val="7F7F7F"/>
                </a:solidFill>
                <a:latin typeface="Arial"/>
                <a:cs typeface="Arial"/>
              </a:rPr>
              <a:t> </a:t>
            </a:r>
            <a:r>
              <a:rPr sz="2800" spc="-5" dirty="0">
                <a:solidFill>
                  <a:srgbClr val="7F7F7F"/>
                </a:solidFill>
                <a:latin typeface="Arial"/>
                <a:cs typeface="Arial"/>
              </a:rPr>
              <a:t>Model.</a:t>
            </a:r>
            <a:endParaRPr sz="28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2.19</a:t>
            </a:r>
            <a:endParaRPr sz="1000">
              <a:latin typeface="Arial"/>
              <a:cs typeface="Arial"/>
            </a:endParaRPr>
          </a:p>
        </p:txBody>
      </p:sp>
      <p:sp>
        <p:nvSpPr>
          <p:cNvPr id="3" name="object 3"/>
          <p:cNvSpPr txBox="1">
            <a:spLocks noGrp="1"/>
          </p:cNvSpPr>
          <p:nvPr>
            <p:ph type="title"/>
          </p:nvPr>
        </p:nvSpPr>
        <p:spPr>
          <a:xfrm>
            <a:off x="258262" y="397200"/>
            <a:ext cx="4781550" cy="697230"/>
          </a:xfrm>
          <a:prstGeom prst="rect">
            <a:avLst/>
          </a:prstGeom>
        </p:spPr>
        <p:txBody>
          <a:bodyPr vert="horz" wrap="square" lIns="0" tIns="13335" rIns="0" bIns="0" rtlCol="0">
            <a:spAutoFit/>
          </a:bodyPr>
          <a:lstStyle/>
          <a:p>
            <a:pPr marL="12700">
              <a:lnSpc>
                <a:spcPct val="100000"/>
              </a:lnSpc>
              <a:spcBef>
                <a:spcPts val="105"/>
              </a:spcBef>
            </a:pPr>
            <a:r>
              <a:rPr dirty="0"/>
              <a:t>The Physical</a:t>
            </a:r>
            <a:r>
              <a:rPr spc="-75" dirty="0"/>
              <a:t> </a:t>
            </a:r>
            <a:r>
              <a:rPr spc="-5" dirty="0"/>
              <a:t>Layer</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279789"/>
            <a:ext cx="8390255" cy="4293870"/>
          </a:xfrm>
          <a:prstGeom prst="rect">
            <a:avLst/>
          </a:prstGeom>
        </p:spPr>
        <p:txBody>
          <a:bodyPr vert="horz" wrap="square" lIns="0" tIns="97790" rIns="0" bIns="0" rtlCol="0">
            <a:spAutoFit/>
          </a:bodyPr>
          <a:lstStyle/>
          <a:p>
            <a:pPr marL="526415" indent="-513715">
              <a:lnSpc>
                <a:spcPct val="100000"/>
              </a:lnSpc>
              <a:spcBef>
                <a:spcPts val="770"/>
              </a:spcBef>
              <a:buChar char="•"/>
              <a:tabLst>
                <a:tab pos="526415" algn="l"/>
                <a:tab pos="527050" algn="l"/>
              </a:tabLst>
            </a:pPr>
            <a:r>
              <a:rPr sz="2800" spc="-5" dirty="0">
                <a:solidFill>
                  <a:srgbClr val="7F7F7F"/>
                </a:solidFill>
                <a:latin typeface="Arial"/>
                <a:cs typeface="Arial"/>
              </a:rPr>
              <a:t>Largely mechanical, electrical, timing</a:t>
            </a:r>
            <a:r>
              <a:rPr sz="2800" spc="40" dirty="0">
                <a:solidFill>
                  <a:srgbClr val="7F7F7F"/>
                </a:solidFill>
                <a:latin typeface="Arial"/>
                <a:cs typeface="Arial"/>
              </a:rPr>
              <a:t> </a:t>
            </a:r>
            <a:r>
              <a:rPr sz="2800" spc="-5" dirty="0">
                <a:solidFill>
                  <a:srgbClr val="7F7F7F"/>
                </a:solidFill>
                <a:latin typeface="Arial"/>
                <a:cs typeface="Arial"/>
              </a:rPr>
              <a:t>issues</a:t>
            </a:r>
            <a:endParaRPr sz="2800">
              <a:latin typeface="Arial"/>
              <a:cs typeface="Arial"/>
            </a:endParaRPr>
          </a:p>
          <a:p>
            <a:pPr marL="526415" marR="318135" indent="-513715">
              <a:lnSpc>
                <a:spcPct val="100000"/>
              </a:lnSpc>
              <a:spcBef>
                <a:spcPts val="675"/>
              </a:spcBef>
              <a:buChar char="•"/>
              <a:tabLst>
                <a:tab pos="526415" algn="l"/>
                <a:tab pos="527050" algn="l"/>
              </a:tabLst>
            </a:pPr>
            <a:r>
              <a:rPr sz="2800" spc="-5" dirty="0">
                <a:solidFill>
                  <a:srgbClr val="7F7F7F"/>
                </a:solidFill>
                <a:latin typeface="Arial"/>
                <a:cs typeface="Arial"/>
              </a:rPr>
              <a:t>The protocols </a:t>
            </a:r>
            <a:r>
              <a:rPr sz="2800" dirty="0">
                <a:solidFill>
                  <a:srgbClr val="7F7F7F"/>
                </a:solidFill>
                <a:latin typeface="Arial"/>
                <a:cs typeface="Arial"/>
              </a:rPr>
              <a:t>associated </a:t>
            </a:r>
            <a:r>
              <a:rPr sz="2800" spc="-5" dirty="0">
                <a:solidFill>
                  <a:srgbClr val="7F7F7F"/>
                </a:solidFill>
                <a:latin typeface="Arial"/>
                <a:cs typeface="Arial"/>
              </a:rPr>
              <a:t>with the physical layer  are dependent upon the </a:t>
            </a:r>
            <a:r>
              <a:rPr sz="2800" dirty="0">
                <a:solidFill>
                  <a:srgbClr val="7F7F7F"/>
                </a:solidFill>
                <a:latin typeface="Arial"/>
                <a:cs typeface="Arial"/>
              </a:rPr>
              <a:t>type </a:t>
            </a:r>
            <a:r>
              <a:rPr sz="2800" spc="-5" dirty="0">
                <a:solidFill>
                  <a:srgbClr val="7F7F7F"/>
                </a:solidFill>
                <a:latin typeface="Arial"/>
                <a:cs typeface="Arial"/>
              </a:rPr>
              <a:t>of</a:t>
            </a:r>
            <a:r>
              <a:rPr sz="2800" spc="25" dirty="0">
                <a:solidFill>
                  <a:srgbClr val="7F7F7F"/>
                </a:solidFill>
                <a:latin typeface="Arial"/>
                <a:cs typeface="Arial"/>
              </a:rPr>
              <a:t> </a:t>
            </a:r>
            <a:r>
              <a:rPr sz="2800" spc="-5" dirty="0">
                <a:solidFill>
                  <a:srgbClr val="7F7F7F"/>
                </a:solidFill>
                <a:latin typeface="Arial"/>
                <a:cs typeface="Arial"/>
              </a:rPr>
              <a:t>network.</a:t>
            </a:r>
            <a:endParaRPr sz="2800">
              <a:latin typeface="Arial"/>
              <a:cs typeface="Arial"/>
            </a:endParaRPr>
          </a:p>
          <a:p>
            <a:pPr marL="526415" marR="5080" indent="-513715" algn="just">
              <a:lnSpc>
                <a:spcPct val="100000"/>
              </a:lnSpc>
              <a:spcBef>
                <a:spcPts val="670"/>
              </a:spcBef>
              <a:buChar char="•"/>
              <a:tabLst>
                <a:tab pos="527050" algn="l"/>
              </a:tabLst>
            </a:pPr>
            <a:r>
              <a:rPr sz="2800" spc="-5" dirty="0">
                <a:solidFill>
                  <a:srgbClr val="7F7F7F"/>
                </a:solidFill>
                <a:latin typeface="Arial"/>
                <a:cs typeface="Arial"/>
              </a:rPr>
              <a:t>Many protocols that define communications in the  physical layer </a:t>
            </a:r>
            <a:r>
              <a:rPr sz="2800" dirty="0">
                <a:solidFill>
                  <a:srgbClr val="7F7F7F"/>
                </a:solidFill>
                <a:latin typeface="Arial"/>
                <a:cs typeface="Arial"/>
              </a:rPr>
              <a:t>are </a:t>
            </a:r>
            <a:r>
              <a:rPr sz="2800" spc="-5" dirty="0">
                <a:solidFill>
                  <a:srgbClr val="7F7F7F"/>
                </a:solidFill>
                <a:latin typeface="Arial"/>
                <a:cs typeface="Arial"/>
              </a:rPr>
              <a:t>covered by the </a:t>
            </a:r>
            <a:r>
              <a:rPr sz="2800" spc="-10" dirty="0">
                <a:solidFill>
                  <a:srgbClr val="7F7F7F"/>
                </a:solidFill>
                <a:latin typeface="Arial"/>
                <a:cs typeface="Arial"/>
              </a:rPr>
              <a:t>IEEE </a:t>
            </a:r>
            <a:r>
              <a:rPr sz="2800" spc="-5" dirty="0">
                <a:solidFill>
                  <a:srgbClr val="7F7F7F"/>
                </a:solidFill>
                <a:latin typeface="Arial"/>
                <a:cs typeface="Arial"/>
              </a:rPr>
              <a:t>802 series  (but </a:t>
            </a:r>
            <a:r>
              <a:rPr sz="2800" dirty="0">
                <a:solidFill>
                  <a:srgbClr val="7F7F7F"/>
                </a:solidFill>
                <a:latin typeface="Arial"/>
                <a:cs typeface="Arial"/>
              </a:rPr>
              <a:t>these </a:t>
            </a:r>
            <a:r>
              <a:rPr sz="2800" spc="-5" dirty="0">
                <a:solidFill>
                  <a:srgbClr val="7F7F7F"/>
                </a:solidFill>
                <a:latin typeface="Arial"/>
                <a:cs typeface="Arial"/>
              </a:rPr>
              <a:t>overlap into the data link</a:t>
            </a:r>
            <a:r>
              <a:rPr sz="2800" spc="30" dirty="0">
                <a:solidFill>
                  <a:srgbClr val="7F7F7F"/>
                </a:solidFill>
                <a:latin typeface="Arial"/>
                <a:cs typeface="Arial"/>
              </a:rPr>
              <a:t> </a:t>
            </a:r>
            <a:r>
              <a:rPr sz="2800" spc="-5" dirty="0">
                <a:solidFill>
                  <a:srgbClr val="7F7F7F"/>
                </a:solidFill>
                <a:latin typeface="Arial"/>
                <a:cs typeface="Arial"/>
              </a:rPr>
              <a:t>layer).</a:t>
            </a:r>
            <a:endParaRPr sz="2800">
              <a:latin typeface="Arial"/>
              <a:cs typeface="Arial"/>
            </a:endParaRPr>
          </a:p>
          <a:p>
            <a:pPr marL="526415" indent="-513715">
              <a:lnSpc>
                <a:spcPct val="100000"/>
              </a:lnSpc>
              <a:spcBef>
                <a:spcPts val="675"/>
              </a:spcBef>
              <a:buChar char="•"/>
              <a:tabLst>
                <a:tab pos="526415" algn="l"/>
                <a:tab pos="527050" algn="l"/>
              </a:tabLst>
            </a:pPr>
            <a:r>
              <a:rPr sz="2800" spc="-10" dirty="0">
                <a:solidFill>
                  <a:srgbClr val="7F7F7F"/>
                </a:solidFill>
                <a:latin typeface="Arial"/>
                <a:cs typeface="Arial"/>
              </a:rPr>
              <a:t>Data </a:t>
            </a:r>
            <a:r>
              <a:rPr sz="2800" spc="-5" dirty="0">
                <a:solidFill>
                  <a:srgbClr val="7F7F7F"/>
                </a:solidFill>
                <a:latin typeface="Arial"/>
                <a:cs typeface="Arial"/>
              </a:rPr>
              <a:t>type:</a:t>
            </a:r>
            <a:r>
              <a:rPr sz="2800" spc="10" dirty="0">
                <a:solidFill>
                  <a:srgbClr val="7F7F7F"/>
                </a:solidFill>
                <a:latin typeface="Arial"/>
                <a:cs typeface="Arial"/>
              </a:rPr>
              <a:t> </a:t>
            </a:r>
            <a:r>
              <a:rPr sz="2800" spc="-10" dirty="0">
                <a:solidFill>
                  <a:srgbClr val="7F7F7F"/>
                </a:solidFill>
                <a:latin typeface="Arial"/>
                <a:cs typeface="Arial"/>
              </a:rPr>
              <a:t>bits</a:t>
            </a:r>
            <a:endParaRPr sz="2800">
              <a:latin typeface="Arial"/>
              <a:cs typeface="Arial"/>
            </a:endParaRPr>
          </a:p>
          <a:p>
            <a:pPr marL="526415" marR="655320" indent="-513715">
              <a:lnSpc>
                <a:spcPct val="100000"/>
              </a:lnSpc>
              <a:spcBef>
                <a:spcPts val="675"/>
              </a:spcBef>
              <a:buChar char="•"/>
              <a:tabLst>
                <a:tab pos="526415" algn="l"/>
                <a:tab pos="527050" algn="l"/>
              </a:tabLst>
            </a:pPr>
            <a:r>
              <a:rPr sz="2800" spc="-5" dirty="0">
                <a:solidFill>
                  <a:srgbClr val="7F7F7F"/>
                </a:solidFill>
                <a:latin typeface="Arial"/>
                <a:cs typeface="Arial"/>
              </a:rPr>
              <a:t>Devices on this layer include the transmission  media such as fibre optic cable,</a:t>
            </a:r>
            <a:r>
              <a:rPr sz="2800" spc="30" dirty="0">
                <a:solidFill>
                  <a:srgbClr val="7F7F7F"/>
                </a:solidFill>
                <a:latin typeface="Arial"/>
                <a:cs typeface="Arial"/>
              </a:rPr>
              <a:t> </a:t>
            </a:r>
            <a:r>
              <a:rPr sz="2800" dirty="0">
                <a:solidFill>
                  <a:srgbClr val="7F7F7F"/>
                </a:solidFill>
                <a:latin typeface="Arial"/>
                <a:cs typeface="Arial"/>
              </a:rPr>
              <a:t>etc.</a:t>
            </a:r>
            <a:endParaRPr sz="28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6871" y="3326378"/>
            <a:ext cx="4333240" cy="1589538"/>
          </a:xfrm>
          <a:prstGeom prst="rect">
            <a:avLst/>
          </a:prstGeom>
        </p:spPr>
        <p:txBody>
          <a:bodyPr vert="horz" wrap="square" lIns="0" tIns="12065" rIns="0" bIns="0" rtlCol="0">
            <a:spAutoFit/>
          </a:bodyPr>
          <a:lstStyle/>
          <a:p>
            <a:pPr marL="12700">
              <a:lnSpc>
                <a:spcPct val="100000"/>
              </a:lnSpc>
              <a:spcBef>
                <a:spcPts val="95"/>
              </a:spcBef>
            </a:pPr>
            <a:r>
              <a:rPr sz="2800" spc="-5" dirty="0">
                <a:latin typeface="Arial"/>
                <a:cs typeface="Arial"/>
              </a:rPr>
              <a:t>Computer</a:t>
            </a:r>
            <a:r>
              <a:rPr sz="2800" spc="25" dirty="0">
                <a:latin typeface="Arial"/>
                <a:cs typeface="Arial"/>
              </a:rPr>
              <a:t> </a:t>
            </a:r>
            <a:r>
              <a:rPr sz="2800" spc="-5" dirty="0">
                <a:latin typeface="Arial"/>
                <a:cs typeface="Arial"/>
              </a:rPr>
              <a:t>Networks</a:t>
            </a:r>
            <a:endParaRPr sz="2800" dirty="0">
              <a:latin typeface="Arial"/>
              <a:cs typeface="Arial"/>
            </a:endParaRPr>
          </a:p>
          <a:p>
            <a:pPr>
              <a:lnSpc>
                <a:spcPct val="100000"/>
              </a:lnSpc>
              <a:spcBef>
                <a:spcPts val="5"/>
              </a:spcBef>
            </a:pPr>
            <a:endParaRPr sz="2900" dirty="0">
              <a:latin typeface="Times New Roman"/>
              <a:cs typeface="Times New Roman"/>
            </a:endParaRPr>
          </a:p>
          <a:p>
            <a:pPr marL="21590">
              <a:lnSpc>
                <a:spcPct val="100000"/>
              </a:lnSpc>
              <a:spcBef>
                <a:spcPts val="5"/>
              </a:spcBef>
            </a:pPr>
            <a:r>
              <a:rPr sz="1900" i="1" spc="-5" dirty="0">
                <a:latin typeface="Arial"/>
                <a:cs typeface="Arial"/>
              </a:rPr>
              <a:t>Topic 2 – Lecture</a:t>
            </a:r>
            <a:r>
              <a:rPr sz="1900" i="1" spc="50" dirty="0">
                <a:latin typeface="Arial"/>
                <a:cs typeface="Arial"/>
              </a:rPr>
              <a:t> </a:t>
            </a:r>
            <a:r>
              <a:rPr sz="1900" i="1" spc="-10" dirty="0">
                <a:latin typeface="Arial"/>
                <a:cs typeface="Arial"/>
              </a:rPr>
              <a:t>1:</a:t>
            </a:r>
            <a:endParaRPr sz="1900" dirty="0">
              <a:latin typeface="Arial"/>
              <a:cs typeface="Arial"/>
            </a:endParaRPr>
          </a:p>
          <a:p>
            <a:pPr marL="21590">
              <a:lnSpc>
                <a:spcPct val="100000"/>
              </a:lnSpc>
              <a:spcBef>
                <a:spcPts val="910"/>
              </a:spcBef>
            </a:pPr>
            <a:r>
              <a:rPr sz="1900" i="1" spc="-5" dirty="0">
                <a:latin typeface="Arial"/>
                <a:cs typeface="Arial"/>
              </a:rPr>
              <a:t>Communications </a:t>
            </a:r>
            <a:r>
              <a:rPr sz="1900" i="1" spc="-10" dirty="0">
                <a:latin typeface="Arial"/>
                <a:cs typeface="Arial"/>
              </a:rPr>
              <a:t>and </a:t>
            </a:r>
            <a:r>
              <a:rPr sz="1900" i="1" spc="-5" dirty="0">
                <a:latin typeface="Arial"/>
                <a:cs typeface="Arial"/>
              </a:rPr>
              <a:t>Network</a:t>
            </a:r>
            <a:r>
              <a:rPr sz="1900" i="1" spc="55" dirty="0">
                <a:latin typeface="Arial"/>
                <a:cs typeface="Arial"/>
              </a:rPr>
              <a:t> </a:t>
            </a:r>
            <a:r>
              <a:rPr sz="1900" i="1" spc="-5" dirty="0">
                <a:latin typeface="Arial"/>
                <a:cs typeface="Arial"/>
              </a:rPr>
              <a:t>Protocols</a:t>
            </a:r>
            <a:endParaRPr sz="1900" dirty="0">
              <a:latin typeface="Arial"/>
              <a:cs typeface="Arial"/>
            </a:endParaRPr>
          </a:p>
        </p:txBody>
      </p:sp>
      <p:sp>
        <p:nvSpPr>
          <p:cNvPr id="3" name="object 3"/>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2.20</a:t>
            </a:r>
            <a:endParaRPr sz="1000">
              <a:latin typeface="Arial"/>
              <a:cs typeface="Arial"/>
            </a:endParaRPr>
          </a:p>
        </p:txBody>
      </p:sp>
      <p:sp>
        <p:nvSpPr>
          <p:cNvPr id="3" name="object 3"/>
          <p:cNvSpPr txBox="1">
            <a:spLocks noGrp="1"/>
          </p:cNvSpPr>
          <p:nvPr>
            <p:ph type="title"/>
          </p:nvPr>
        </p:nvSpPr>
        <p:spPr>
          <a:xfrm>
            <a:off x="258262" y="613404"/>
            <a:ext cx="2389505" cy="696595"/>
          </a:xfrm>
          <a:prstGeom prst="rect">
            <a:avLst/>
          </a:prstGeom>
        </p:spPr>
        <p:txBody>
          <a:bodyPr vert="horz" wrap="square" lIns="0" tIns="13335" rIns="0" bIns="0" rtlCol="0">
            <a:spAutoFit/>
          </a:bodyPr>
          <a:lstStyle/>
          <a:p>
            <a:pPr marL="12700">
              <a:lnSpc>
                <a:spcPct val="100000"/>
              </a:lnSpc>
              <a:spcBef>
                <a:spcPts val="105"/>
              </a:spcBef>
            </a:pPr>
            <a:r>
              <a:rPr dirty="0"/>
              <a:t>IEEE</a:t>
            </a:r>
            <a:r>
              <a:rPr spc="-75" dirty="0"/>
              <a:t> </a:t>
            </a:r>
            <a:r>
              <a:rPr spc="-5" dirty="0"/>
              <a:t>802</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342392" y="1581653"/>
            <a:ext cx="8312784" cy="3788410"/>
          </a:xfrm>
          <a:prstGeom prst="rect">
            <a:avLst/>
          </a:prstGeom>
        </p:spPr>
        <p:txBody>
          <a:bodyPr vert="horz" wrap="square" lIns="0" tIns="12065" rIns="0" bIns="0" rtlCol="0">
            <a:spAutoFit/>
          </a:bodyPr>
          <a:lstStyle/>
          <a:p>
            <a:pPr marL="526415" marR="1427480" indent="-513715">
              <a:lnSpc>
                <a:spcPct val="100000"/>
              </a:lnSpc>
              <a:spcBef>
                <a:spcPts val="95"/>
              </a:spcBef>
              <a:buChar char="•"/>
              <a:tabLst>
                <a:tab pos="526415" algn="l"/>
                <a:tab pos="527050" algn="l"/>
              </a:tabLst>
            </a:pPr>
            <a:r>
              <a:rPr sz="2800" spc="-5" dirty="0">
                <a:solidFill>
                  <a:srgbClr val="7F7F7F"/>
                </a:solidFill>
                <a:latin typeface="Arial"/>
                <a:cs typeface="Arial"/>
              </a:rPr>
              <a:t>Standards for many kinds of </a:t>
            </a:r>
            <a:r>
              <a:rPr sz="2800" b="1" i="1" spc="-5" dirty="0">
                <a:solidFill>
                  <a:srgbClr val="89A451"/>
                </a:solidFill>
                <a:latin typeface="Arial"/>
                <a:cs typeface="Arial"/>
              </a:rPr>
              <a:t>Local </a:t>
            </a:r>
            <a:r>
              <a:rPr sz="2800" b="1" i="1" spc="-10" dirty="0">
                <a:solidFill>
                  <a:srgbClr val="89A451"/>
                </a:solidFill>
                <a:latin typeface="Arial"/>
                <a:cs typeface="Arial"/>
              </a:rPr>
              <a:t>Area  Networks</a:t>
            </a:r>
            <a:r>
              <a:rPr sz="2800" b="1" i="1" spc="35" dirty="0">
                <a:solidFill>
                  <a:srgbClr val="89A451"/>
                </a:solidFill>
                <a:latin typeface="Arial"/>
                <a:cs typeface="Arial"/>
              </a:rPr>
              <a:t> </a:t>
            </a:r>
            <a:r>
              <a:rPr sz="2800" spc="-5" dirty="0">
                <a:solidFill>
                  <a:srgbClr val="7F7F7F"/>
                </a:solidFill>
                <a:latin typeface="Arial"/>
                <a:cs typeface="Arial"/>
              </a:rPr>
              <a:t>(LANs)</a:t>
            </a:r>
            <a:endParaRPr sz="2800">
              <a:latin typeface="Arial"/>
              <a:cs typeface="Arial"/>
            </a:endParaRPr>
          </a:p>
          <a:p>
            <a:pPr marL="526415" marR="5080" indent="-513715">
              <a:lnSpc>
                <a:spcPct val="100000"/>
              </a:lnSpc>
              <a:spcBef>
                <a:spcPts val="675"/>
              </a:spcBef>
              <a:buChar char="•"/>
              <a:tabLst>
                <a:tab pos="526415" algn="l"/>
                <a:tab pos="527050" algn="l"/>
              </a:tabLst>
            </a:pPr>
            <a:r>
              <a:rPr sz="2800" spc="-5" dirty="0">
                <a:solidFill>
                  <a:srgbClr val="7F7F7F"/>
                </a:solidFill>
                <a:latin typeface="Arial"/>
                <a:cs typeface="Arial"/>
              </a:rPr>
              <a:t>Many have not </a:t>
            </a:r>
            <a:r>
              <a:rPr sz="2800" dirty="0">
                <a:solidFill>
                  <a:srgbClr val="7F7F7F"/>
                </a:solidFill>
                <a:latin typeface="Arial"/>
                <a:cs typeface="Arial"/>
              </a:rPr>
              <a:t>survived </a:t>
            </a:r>
            <a:r>
              <a:rPr sz="2800" spc="-10" dirty="0">
                <a:solidFill>
                  <a:srgbClr val="7F7F7F"/>
                </a:solidFill>
                <a:latin typeface="Arial"/>
                <a:cs typeface="Arial"/>
              </a:rPr>
              <a:t>with </a:t>
            </a:r>
            <a:r>
              <a:rPr sz="2800" spc="-5" dirty="0">
                <a:solidFill>
                  <a:srgbClr val="7F7F7F"/>
                </a:solidFill>
                <a:latin typeface="Arial"/>
                <a:cs typeface="Arial"/>
              </a:rPr>
              <a:t>time, </a:t>
            </a:r>
            <a:r>
              <a:rPr sz="2800" spc="-10" dirty="0">
                <a:solidFill>
                  <a:srgbClr val="7F7F7F"/>
                </a:solidFill>
                <a:latin typeface="Arial"/>
                <a:cs typeface="Arial"/>
              </a:rPr>
              <a:t>but </a:t>
            </a:r>
            <a:r>
              <a:rPr sz="2800" dirty="0">
                <a:solidFill>
                  <a:srgbClr val="7F7F7F"/>
                </a:solidFill>
                <a:latin typeface="Arial"/>
                <a:cs typeface="Arial"/>
              </a:rPr>
              <a:t>there </a:t>
            </a:r>
            <a:r>
              <a:rPr sz="2800" spc="-5" dirty="0">
                <a:solidFill>
                  <a:srgbClr val="7F7F7F"/>
                </a:solidFill>
                <a:latin typeface="Arial"/>
                <a:cs typeface="Arial"/>
              </a:rPr>
              <a:t>are a  number of important standards,</a:t>
            </a:r>
            <a:r>
              <a:rPr sz="2800" spc="35" dirty="0">
                <a:solidFill>
                  <a:srgbClr val="7F7F7F"/>
                </a:solidFill>
                <a:latin typeface="Arial"/>
                <a:cs typeface="Arial"/>
              </a:rPr>
              <a:t> </a:t>
            </a:r>
            <a:r>
              <a:rPr sz="2800" spc="-5" dirty="0">
                <a:solidFill>
                  <a:srgbClr val="7F7F7F"/>
                </a:solidFill>
                <a:latin typeface="Arial"/>
                <a:cs typeface="Arial"/>
              </a:rPr>
              <a:t>including:</a:t>
            </a:r>
            <a:endParaRPr sz="2800">
              <a:latin typeface="Arial"/>
              <a:cs typeface="Arial"/>
            </a:endParaRPr>
          </a:p>
          <a:p>
            <a:pPr marL="1059815" lvl="1" indent="-513715">
              <a:lnSpc>
                <a:spcPct val="100000"/>
              </a:lnSpc>
              <a:spcBef>
                <a:spcPts val="1160"/>
              </a:spcBef>
              <a:buChar char="–"/>
              <a:tabLst>
                <a:tab pos="1059815" algn="l"/>
                <a:tab pos="1060450" algn="l"/>
              </a:tabLst>
            </a:pPr>
            <a:r>
              <a:rPr sz="2600" spc="-5" dirty="0">
                <a:solidFill>
                  <a:srgbClr val="7F7F7F"/>
                </a:solidFill>
                <a:latin typeface="Arial"/>
                <a:cs typeface="Arial"/>
              </a:rPr>
              <a:t>802.3,</a:t>
            </a:r>
            <a:r>
              <a:rPr sz="2600" dirty="0">
                <a:solidFill>
                  <a:srgbClr val="7F7F7F"/>
                </a:solidFill>
                <a:latin typeface="Arial"/>
                <a:cs typeface="Arial"/>
              </a:rPr>
              <a:t> Ethernet</a:t>
            </a:r>
            <a:endParaRPr sz="2600">
              <a:latin typeface="Arial"/>
              <a:cs typeface="Arial"/>
            </a:endParaRPr>
          </a:p>
          <a:p>
            <a:pPr marL="1059815" lvl="1" indent="-513715">
              <a:lnSpc>
                <a:spcPct val="100000"/>
              </a:lnSpc>
              <a:spcBef>
                <a:spcPts val="625"/>
              </a:spcBef>
              <a:buChar char="–"/>
              <a:tabLst>
                <a:tab pos="1059815" algn="l"/>
                <a:tab pos="1060450" algn="l"/>
              </a:tabLst>
            </a:pPr>
            <a:r>
              <a:rPr sz="2600" dirty="0">
                <a:solidFill>
                  <a:srgbClr val="7F7F7F"/>
                </a:solidFill>
                <a:latin typeface="Arial"/>
                <a:cs typeface="Arial"/>
              </a:rPr>
              <a:t>802.11, Wireless</a:t>
            </a:r>
            <a:r>
              <a:rPr sz="2600" spc="-35" dirty="0">
                <a:solidFill>
                  <a:srgbClr val="7F7F7F"/>
                </a:solidFill>
                <a:latin typeface="Arial"/>
                <a:cs typeface="Arial"/>
              </a:rPr>
              <a:t> </a:t>
            </a:r>
            <a:r>
              <a:rPr sz="2600" spc="-5" dirty="0">
                <a:solidFill>
                  <a:srgbClr val="7F7F7F"/>
                </a:solidFill>
                <a:latin typeface="Arial"/>
                <a:cs typeface="Arial"/>
              </a:rPr>
              <a:t>LANs</a:t>
            </a:r>
            <a:endParaRPr sz="2600">
              <a:latin typeface="Arial"/>
              <a:cs typeface="Arial"/>
            </a:endParaRPr>
          </a:p>
          <a:p>
            <a:pPr marL="1059815" lvl="1" indent="-513715">
              <a:lnSpc>
                <a:spcPct val="100000"/>
              </a:lnSpc>
              <a:spcBef>
                <a:spcPts val="625"/>
              </a:spcBef>
              <a:buChar char="–"/>
              <a:tabLst>
                <a:tab pos="1059815" algn="l"/>
                <a:tab pos="1060450" algn="l"/>
              </a:tabLst>
            </a:pPr>
            <a:r>
              <a:rPr sz="2600" spc="-5" dirty="0">
                <a:solidFill>
                  <a:srgbClr val="7F7F7F"/>
                </a:solidFill>
                <a:latin typeface="Arial"/>
                <a:cs typeface="Arial"/>
              </a:rPr>
              <a:t>802.15, </a:t>
            </a:r>
            <a:r>
              <a:rPr sz="2600" dirty="0">
                <a:solidFill>
                  <a:srgbClr val="7F7F7F"/>
                </a:solidFill>
                <a:latin typeface="Arial"/>
                <a:cs typeface="Arial"/>
              </a:rPr>
              <a:t>Personal </a:t>
            </a:r>
            <a:r>
              <a:rPr sz="2600" spc="-5" dirty="0">
                <a:solidFill>
                  <a:srgbClr val="7F7F7F"/>
                </a:solidFill>
                <a:latin typeface="Arial"/>
                <a:cs typeface="Arial"/>
              </a:rPr>
              <a:t>area networks</a:t>
            </a:r>
            <a:r>
              <a:rPr sz="2600" spc="-25" dirty="0">
                <a:solidFill>
                  <a:srgbClr val="7F7F7F"/>
                </a:solidFill>
                <a:latin typeface="Arial"/>
                <a:cs typeface="Arial"/>
              </a:rPr>
              <a:t> </a:t>
            </a:r>
            <a:r>
              <a:rPr sz="2600" dirty="0">
                <a:solidFill>
                  <a:srgbClr val="7F7F7F"/>
                </a:solidFill>
                <a:latin typeface="Arial"/>
                <a:cs typeface="Arial"/>
              </a:rPr>
              <a:t>(Bluetooth)</a:t>
            </a:r>
            <a:endParaRPr sz="2600">
              <a:latin typeface="Arial"/>
              <a:cs typeface="Arial"/>
            </a:endParaRPr>
          </a:p>
          <a:p>
            <a:pPr marL="1059815" lvl="1" indent="-513715">
              <a:lnSpc>
                <a:spcPct val="100000"/>
              </a:lnSpc>
              <a:spcBef>
                <a:spcPts val="625"/>
              </a:spcBef>
              <a:buChar char="–"/>
              <a:tabLst>
                <a:tab pos="1059815" algn="l"/>
                <a:tab pos="1060450" algn="l"/>
              </a:tabLst>
            </a:pPr>
            <a:r>
              <a:rPr sz="2600" spc="-5" dirty="0">
                <a:solidFill>
                  <a:srgbClr val="7F7F7F"/>
                </a:solidFill>
                <a:latin typeface="Arial"/>
                <a:cs typeface="Arial"/>
              </a:rPr>
              <a:t>802.16, </a:t>
            </a:r>
            <a:r>
              <a:rPr sz="2600" dirty="0">
                <a:solidFill>
                  <a:srgbClr val="7F7F7F"/>
                </a:solidFill>
                <a:latin typeface="Arial"/>
                <a:cs typeface="Arial"/>
              </a:rPr>
              <a:t>Broadband</a:t>
            </a:r>
            <a:r>
              <a:rPr sz="2600" spc="-20" dirty="0">
                <a:solidFill>
                  <a:srgbClr val="7F7F7F"/>
                </a:solidFill>
                <a:latin typeface="Arial"/>
                <a:cs typeface="Arial"/>
              </a:rPr>
              <a:t> </a:t>
            </a:r>
            <a:r>
              <a:rPr sz="2600" spc="-5" dirty="0">
                <a:solidFill>
                  <a:srgbClr val="7F7F7F"/>
                </a:solidFill>
                <a:latin typeface="Arial"/>
                <a:cs typeface="Arial"/>
              </a:rPr>
              <a:t>wireless</a:t>
            </a:r>
            <a:endParaRPr sz="26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2.21</a:t>
            </a:r>
            <a:endParaRPr sz="1000">
              <a:latin typeface="Arial"/>
              <a:cs typeface="Arial"/>
            </a:endParaRPr>
          </a:p>
        </p:txBody>
      </p:sp>
      <p:sp>
        <p:nvSpPr>
          <p:cNvPr id="3" name="object 3"/>
          <p:cNvSpPr txBox="1">
            <a:spLocks noGrp="1"/>
          </p:cNvSpPr>
          <p:nvPr>
            <p:ph type="title"/>
          </p:nvPr>
        </p:nvSpPr>
        <p:spPr>
          <a:xfrm>
            <a:off x="258262" y="333877"/>
            <a:ext cx="1393190" cy="696595"/>
          </a:xfrm>
          <a:prstGeom prst="rect">
            <a:avLst/>
          </a:prstGeom>
        </p:spPr>
        <p:txBody>
          <a:bodyPr vert="horz" wrap="square" lIns="0" tIns="13335" rIns="0" bIns="0" rtlCol="0">
            <a:spAutoFit/>
          </a:bodyPr>
          <a:lstStyle/>
          <a:p>
            <a:pPr marL="12700">
              <a:lnSpc>
                <a:spcPct val="100000"/>
              </a:lnSpc>
              <a:spcBef>
                <a:spcPts val="105"/>
              </a:spcBef>
            </a:pPr>
            <a:r>
              <a:rPr spc="-5" dirty="0"/>
              <a:t>LANs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149853"/>
            <a:ext cx="7877175" cy="4562475"/>
          </a:xfrm>
          <a:prstGeom prst="rect">
            <a:avLst/>
          </a:prstGeom>
        </p:spPr>
        <p:txBody>
          <a:bodyPr vert="horz" wrap="square" lIns="0" tIns="12065" rIns="0" bIns="0" rtlCol="0">
            <a:spAutoFit/>
          </a:bodyPr>
          <a:lstStyle/>
          <a:p>
            <a:pPr marL="526415" marR="5080" indent="-513715">
              <a:lnSpc>
                <a:spcPct val="100000"/>
              </a:lnSpc>
              <a:spcBef>
                <a:spcPts val="95"/>
              </a:spcBef>
              <a:buChar char="•"/>
              <a:tabLst>
                <a:tab pos="526415" algn="l"/>
                <a:tab pos="527050" algn="l"/>
              </a:tabLst>
            </a:pPr>
            <a:r>
              <a:rPr sz="2800" spc="-5" dirty="0">
                <a:solidFill>
                  <a:srgbClr val="7F7F7F"/>
                </a:solidFill>
                <a:latin typeface="Arial"/>
                <a:cs typeface="Arial"/>
              </a:rPr>
              <a:t>A </a:t>
            </a:r>
            <a:r>
              <a:rPr sz="2800" spc="-10" dirty="0">
                <a:solidFill>
                  <a:srgbClr val="7F7F7F"/>
                </a:solidFill>
                <a:latin typeface="Arial"/>
                <a:cs typeface="Arial"/>
              </a:rPr>
              <a:t>LAN </a:t>
            </a:r>
            <a:r>
              <a:rPr sz="2800" spc="-5" dirty="0">
                <a:solidFill>
                  <a:srgbClr val="7F7F7F"/>
                </a:solidFill>
                <a:latin typeface="Arial"/>
                <a:cs typeface="Arial"/>
              </a:rPr>
              <a:t>is a </a:t>
            </a:r>
            <a:r>
              <a:rPr sz="2800" dirty="0">
                <a:solidFill>
                  <a:srgbClr val="7F7F7F"/>
                </a:solidFill>
                <a:latin typeface="Arial"/>
                <a:cs typeface="Arial"/>
              </a:rPr>
              <a:t>privately </a:t>
            </a:r>
            <a:r>
              <a:rPr sz="2800" spc="-5" dirty="0">
                <a:solidFill>
                  <a:srgbClr val="7F7F7F"/>
                </a:solidFill>
                <a:latin typeface="Arial"/>
                <a:cs typeface="Arial"/>
              </a:rPr>
              <a:t>owned network </a:t>
            </a:r>
            <a:r>
              <a:rPr sz="2800" dirty="0">
                <a:solidFill>
                  <a:srgbClr val="7F7F7F"/>
                </a:solidFill>
                <a:latin typeface="Arial"/>
                <a:cs typeface="Arial"/>
              </a:rPr>
              <a:t>covering </a:t>
            </a:r>
            <a:r>
              <a:rPr sz="2800" spc="-5" dirty="0">
                <a:solidFill>
                  <a:srgbClr val="7F7F7F"/>
                </a:solidFill>
                <a:latin typeface="Arial"/>
                <a:cs typeface="Arial"/>
              </a:rPr>
              <a:t>a  small area such</a:t>
            </a:r>
            <a:r>
              <a:rPr sz="2800" spc="20" dirty="0">
                <a:solidFill>
                  <a:srgbClr val="7F7F7F"/>
                </a:solidFill>
                <a:latin typeface="Arial"/>
                <a:cs typeface="Arial"/>
              </a:rPr>
              <a:t> </a:t>
            </a:r>
            <a:r>
              <a:rPr sz="2800" spc="-5" dirty="0">
                <a:solidFill>
                  <a:srgbClr val="7F7F7F"/>
                </a:solidFill>
                <a:latin typeface="Arial"/>
                <a:cs typeface="Arial"/>
              </a:rPr>
              <a:t>as:</a:t>
            </a:r>
            <a:endParaRPr sz="2800">
              <a:latin typeface="Arial"/>
              <a:cs typeface="Arial"/>
            </a:endParaRPr>
          </a:p>
          <a:p>
            <a:pPr marL="1059815" lvl="1" indent="-513715">
              <a:lnSpc>
                <a:spcPct val="100000"/>
              </a:lnSpc>
              <a:spcBef>
                <a:spcPts val="10"/>
              </a:spcBef>
              <a:buChar char="–"/>
              <a:tabLst>
                <a:tab pos="1059815" algn="l"/>
                <a:tab pos="1060450" algn="l"/>
              </a:tabLst>
            </a:pPr>
            <a:r>
              <a:rPr sz="2600" dirty="0">
                <a:solidFill>
                  <a:srgbClr val="7F7F7F"/>
                </a:solidFill>
                <a:latin typeface="Arial"/>
                <a:cs typeface="Arial"/>
              </a:rPr>
              <a:t>An</a:t>
            </a:r>
            <a:r>
              <a:rPr sz="2600" spc="-5" dirty="0">
                <a:solidFill>
                  <a:srgbClr val="7F7F7F"/>
                </a:solidFill>
                <a:latin typeface="Arial"/>
                <a:cs typeface="Arial"/>
              </a:rPr>
              <a:t> office</a:t>
            </a:r>
            <a:endParaRPr sz="2600">
              <a:latin typeface="Arial"/>
              <a:cs typeface="Arial"/>
            </a:endParaRPr>
          </a:p>
          <a:p>
            <a:pPr marL="1059815" lvl="1" indent="-513715">
              <a:lnSpc>
                <a:spcPct val="100000"/>
              </a:lnSpc>
              <a:spcBef>
                <a:spcPts val="625"/>
              </a:spcBef>
              <a:buChar char="–"/>
              <a:tabLst>
                <a:tab pos="1059815" algn="l"/>
                <a:tab pos="1060450" algn="l"/>
              </a:tabLst>
            </a:pPr>
            <a:r>
              <a:rPr sz="2600" dirty="0">
                <a:solidFill>
                  <a:srgbClr val="7F7F7F"/>
                </a:solidFill>
                <a:latin typeface="Arial"/>
                <a:cs typeface="Arial"/>
              </a:rPr>
              <a:t>A</a:t>
            </a:r>
            <a:r>
              <a:rPr sz="2600" spc="-5" dirty="0">
                <a:solidFill>
                  <a:srgbClr val="7F7F7F"/>
                </a:solidFill>
                <a:latin typeface="Arial"/>
                <a:cs typeface="Arial"/>
              </a:rPr>
              <a:t> building</a:t>
            </a:r>
            <a:endParaRPr sz="2600">
              <a:latin typeface="Arial"/>
              <a:cs typeface="Arial"/>
            </a:endParaRPr>
          </a:p>
          <a:p>
            <a:pPr marL="1059815" lvl="1" indent="-513715">
              <a:lnSpc>
                <a:spcPct val="100000"/>
              </a:lnSpc>
              <a:spcBef>
                <a:spcPts val="620"/>
              </a:spcBef>
              <a:buChar char="–"/>
              <a:tabLst>
                <a:tab pos="1059815" algn="l"/>
                <a:tab pos="1060450" algn="l"/>
              </a:tabLst>
            </a:pPr>
            <a:r>
              <a:rPr sz="2600" dirty="0">
                <a:solidFill>
                  <a:srgbClr val="7F7F7F"/>
                </a:solidFill>
                <a:latin typeface="Arial"/>
                <a:cs typeface="Arial"/>
              </a:rPr>
              <a:t>A small geographical </a:t>
            </a:r>
            <a:r>
              <a:rPr sz="2600" spc="-5" dirty="0">
                <a:solidFill>
                  <a:srgbClr val="7F7F7F"/>
                </a:solidFill>
                <a:latin typeface="Arial"/>
                <a:cs typeface="Arial"/>
              </a:rPr>
              <a:t>area </a:t>
            </a:r>
            <a:r>
              <a:rPr sz="2600" dirty="0">
                <a:solidFill>
                  <a:srgbClr val="7F7F7F"/>
                </a:solidFill>
                <a:latin typeface="Arial"/>
                <a:cs typeface="Arial"/>
              </a:rPr>
              <a:t>(e.g. a</a:t>
            </a:r>
            <a:r>
              <a:rPr sz="2600" spc="-70" dirty="0">
                <a:solidFill>
                  <a:srgbClr val="7F7F7F"/>
                </a:solidFill>
                <a:latin typeface="Arial"/>
                <a:cs typeface="Arial"/>
              </a:rPr>
              <a:t> </a:t>
            </a:r>
            <a:r>
              <a:rPr sz="2600" dirty="0">
                <a:solidFill>
                  <a:srgbClr val="7F7F7F"/>
                </a:solidFill>
                <a:latin typeface="Arial"/>
                <a:cs typeface="Arial"/>
              </a:rPr>
              <a:t>campus)</a:t>
            </a:r>
            <a:endParaRPr sz="2600">
              <a:latin typeface="Arial"/>
              <a:cs typeface="Arial"/>
            </a:endParaRPr>
          </a:p>
          <a:p>
            <a:pPr marL="526415" indent="-513715">
              <a:lnSpc>
                <a:spcPct val="100000"/>
              </a:lnSpc>
              <a:spcBef>
                <a:spcPts val="1290"/>
              </a:spcBef>
              <a:buChar char="•"/>
              <a:tabLst>
                <a:tab pos="526415" algn="l"/>
                <a:tab pos="527050" algn="l"/>
              </a:tabLst>
            </a:pPr>
            <a:r>
              <a:rPr sz="2800" spc="-5" dirty="0">
                <a:solidFill>
                  <a:srgbClr val="7F7F7F"/>
                </a:solidFill>
                <a:latin typeface="Arial"/>
                <a:cs typeface="Arial"/>
              </a:rPr>
              <a:t>LANs are distinguished</a:t>
            </a:r>
            <a:r>
              <a:rPr sz="2800" spc="25" dirty="0">
                <a:solidFill>
                  <a:srgbClr val="7F7F7F"/>
                </a:solidFill>
                <a:latin typeface="Arial"/>
                <a:cs typeface="Arial"/>
              </a:rPr>
              <a:t> </a:t>
            </a:r>
            <a:r>
              <a:rPr sz="2800" spc="-5" dirty="0">
                <a:solidFill>
                  <a:srgbClr val="7F7F7F"/>
                </a:solidFill>
                <a:latin typeface="Arial"/>
                <a:cs typeface="Arial"/>
              </a:rPr>
              <a:t>by:</a:t>
            </a:r>
            <a:endParaRPr sz="2800">
              <a:latin typeface="Arial"/>
              <a:cs typeface="Arial"/>
            </a:endParaRPr>
          </a:p>
          <a:p>
            <a:pPr marL="1059815" lvl="1" indent="-513715">
              <a:lnSpc>
                <a:spcPct val="100000"/>
              </a:lnSpc>
              <a:spcBef>
                <a:spcPts val="10"/>
              </a:spcBef>
              <a:buChar char="–"/>
              <a:tabLst>
                <a:tab pos="1059815" algn="l"/>
                <a:tab pos="1060450" algn="l"/>
              </a:tabLst>
            </a:pPr>
            <a:r>
              <a:rPr sz="2600" dirty="0">
                <a:solidFill>
                  <a:srgbClr val="7F7F7F"/>
                </a:solidFill>
                <a:latin typeface="Arial"/>
                <a:cs typeface="Arial"/>
              </a:rPr>
              <a:t>Their geographical</a:t>
            </a:r>
            <a:r>
              <a:rPr sz="2600" spc="-60" dirty="0">
                <a:solidFill>
                  <a:srgbClr val="7F7F7F"/>
                </a:solidFill>
                <a:latin typeface="Arial"/>
                <a:cs typeface="Arial"/>
              </a:rPr>
              <a:t> </a:t>
            </a:r>
            <a:r>
              <a:rPr sz="2600" dirty="0">
                <a:solidFill>
                  <a:srgbClr val="7F7F7F"/>
                </a:solidFill>
                <a:latin typeface="Arial"/>
                <a:cs typeface="Arial"/>
              </a:rPr>
              <a:t>size</a:t>
            </a:r>
            <a:endParaRPr sz="2600">
              <a:latin typeface="Arial"/>
              <a:cs typeface="Arial"/>
            </a:endParaRPr>
          </a:p>
          <a:p>
            <a:pPr marL="1059815" lvl="1" indent="-513715">
              <a:lnSpc>
                <a:spcPct val="100000"/>
              </a:lnSpc>
              <a:spcBef>
                <a:spcPts val="625"/>
              </a:spcBef>
              <a:buChar char="–"/>
              <a:tabLst>
                <a:tab pos="1059815" algn="l"/>
                <a:tab pos="1060450" algn="l"/>
              </a:tabLst>
            </a:pPr>
            <a:r>
              <a:rPr sz="2600" dirty="0">
                <a:solidFill>
                  <a:srgbClr val="7F7F7F"/>
                </a:solidFill>
                <a:latin typeface="Arial"/>
                <a:cs typeface="Arial"/>
              </a:rPr>
              <a:t>The transmission</a:t>
            </a:r>
            <a:r>
              <a:rPr sz="2600" spc="-55" dirty="0">
                <a:solidFill>
                  <a:srgbClr val="7F7F7F"/>
                </a:solidFill>
                <a:latin typeface="Arial"/>
                <a:cs typeface="Arial"/>
              </a:rPr>
              <a:t> </a:t>
            </a:r>
            <a:r>
              <a:rPr sz="2600" spc="-5" dirty="0">
                <a:solidFill>
                  <a:srgbClr val="7F7F7F"/>
                </a:solidFill>
                <a:latin typeface="Arial"/>
                <a:cs typeface="Arial"/>
              </a:rPr>
              <a:t>technology</a:t>
            </a:r>
            <a:endParaRPr sz="2600">
              <a:latin typeface="Arial"/>
              <a:cs typeface="Arial"/>
            </a:endParaRPr>
          </a:p>
          <a:p>
            <a:pPr marL="1059815" marR="1236345" lvl="1" indent="-513715">
              <a:lnSpc>
                <a:spcPct val="100000"/>
              </a:lnSpc>
              <a:spcBef>
                <a:spcPts val="625"/>
              </a:spcBef>
              <a:buChar char="–"/>
              <a:tabLst>
                <a:tab pos="1059815" algn="l"/>
                <a:tab pos="1060450" algn="l"/>
              </a:tabLst>
            </a:pPr>
            <a:r>
              <a:rPr sz="2600" dirty="0">
                <a:solidFill>
                  <a:srgbClr val="7F7F7F"/>
                </a:solidFill>
                <a:latin typeface="Arial"/>
                <a:cs typeface="Arial"/>
              </a:rPr>
              <a:t>Their topology </a:t>
            </a:r>
            <a:r>
              <a:rPr sz="2600" spc="-5" dirty="0">
                <a:solidFill>
                  <a:srgbClr val="7F7F7F"/>
                </a:solidFill>
                <a:latin typeface="Arial"/>
                <a:cs typeface="Arial"/>
              </a:rPr>
              <a:t>(the layout </a:t>
            </a:r>
            <a:r>
              <a:rPr sz="2600" dirty="0">
                <a:solidFill>
                  <a:srgbClr val="7F7F7F"/>
                </a:solidFill>
                <a:latin typeface="Arial"/>
                <a:cs typeface="Arial"/>
              </a:rPr>
              <a:t>of computer  connections)</a:t>
            </a:r>
            <a:endParaRPr sz="26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2.22</a:t>
            </a:r>
            <a:endParaRPr sz="1000">
              <a:latin typeface="Arial"/>
              <a:cs typeface="Arial"/>
            </a:endParaRPr>
          </a:p>
        </p:txBody>
      </p:sp>
      <p:sp>
        <p:nvSpPr>
          <p:cNvPr id="3" name="object 3"/>
          <p:cNvSpPr txBox="1">
            <a:spLocks noGrp="1"/>
          </p:cNvSpPr>
          <p:nvPr>
            <p:ph type="title"/>
          </p:nvPr>
        </p:nvSpPr>
        <p:spPr>
          <a:xfrm>
            <a:off x="258262" y="613404"/>
            <a:ext cx="6365240" cy="696595"/>
          </a:xfrm>
          <a:prstGeom prst="rect">
            <a:avLst/>
          </a:prstGeom>
        </p:spPr>
        <p:txBody>
          <a:bodyPr vert="horz" wrap="square" lIns="0" tIns="13335" rIns="0" bIns="0" rtlCol="0">
            <a:spAutoFit/>
          </a:bodyPr>
          <a:lstStyle/>
          <a:p>
            <a:pPr marL="12700">
              <a:lnSpc>
                <a:spcPct val="100000"/>
              </a:lnSpc>
              <a:spcBef>
                <a:spcPts val="105"/>
              </a:spcBef>
            </a:pPr>
            <a:r>
              <a:rPr dirty="0"/>
              <a:t>Physical </a:t>
            </a:r>
            <a:r>
              <a:rPr spc="-5" dirty="0"/>
              <a:t>Layer</a:t>
            </a:r>
            <a:r>
              <a:rPr spc="-85" dirty="0"/>
              <a:t> </a:t>
            </a:r>
            <a:r>
              <a:rPr dirty="0"/>
              <a:t>Standards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653027"/>
            <a:ext cx="7724775" cy="3483610"/>
          </a:xfrm>
          <a:prstGeom prst="rect">
            <a:avLst/>
          </a:prstGeom>
        </p:spPr>
        <p:txBody>
          <a:bodyPr vert="horz" wrap="square" lIns="0" tIns="12065" rIns="0" bIns="0" rtlCol="0">
            <a:spAutoFit/>
          </a:bodyPr>
          <a:lstStyle/>
          <a:p>
            <a:pPr marL="526415" marR="8255" indent="-513715">
              <a:lnSpc>
                <a:spcPct val="100000"/>
              </a:lnSpc>
              <a:spcBef>
                <a:spcPts val="95"/>
              </a:spcBef>
              <a:buChar char="•"/>
              <a:tabLst>
                <a:tab pos="526415" algn="l"/>
                <a:tab pos="527050" algn="l"/>
              </a:tabLst>
            </a:pPr>
            <a:r>
              <a:rPr sz="2800" spc="-5" dirty="0">
                <a:solidFill>
                  <a:srgbClr val="7F7F7F"/>
                </a:solidFill>
                <a:latin typeface="Arial"/>
                <a:cs typeface="Arial"/>
              </a:rPr>
              <a:t>The Physical Layer </a:t>
            </a:r>
            <a:r>
              <a:rPr sz="2800" dirty="0">
                <a:solidFill>
                  <a:srgbClr val="7F7F7F"/>
                </a:solidFill>
                <a:latin typeface="Arial"/>
                <a:cs typeface="Arial"/>
              </a:rPr>
              <a:t>is </a:t>
            </a:r>
            <a:r>
              <a:rPr sz="2800" spc="-5" dirty="0">
                <a:solidFill>
                  <a:srgbClr val="7F7F7F"/>
                </a:solidFill>
                <a:latin typeface="Arial"/>
                <a:cs typeface="Arial"/>
              </a:rPr>
              <a:t>controlled by electronic  devices, so the standards relate to </a:t>
            </a:r>
            <a:r>
              <a:rPr sz="2800" dirty="0">
                <a:solidFill>
                  <a:srgbClr val="7F7F7F"/>
                </a:solidFill>
                <a:latin typeface="Arial"/>
                <a:cs typeface="Arial"/>
              </a:rPr>
              <a:t>these,</a:t>
            </a:r>
            <a:r>
              <a:rPr sz="2800" spc="60" dirty="0">
                <a:solidFill>
                  <a:srgbClr val="7F7F7F"/>
                </a:solidFill>
                <a:latin typeface="Arial"/>
                <a:cs typeface="Arial"/>
              </a:rPr>
              <a:t> </a:t>
            </a:r>
            <a:r>
              <a:rPr sz="2800" spc="-10" dirty="0">
                <a:solidFill>
                  <a:srgbClr val="7F7F7F"/>
                </a:solidFill>
                <a:latin typeface="Arial"/>
                <a:cs typeface="Arial"/>
              </a:rPr>
              <a:t>e.g.</a:t>
            </a:r>
            <a:endParaRPr sz="2800">
              <a:latin typeface="Arial"/>
              <a:cs typeface="Arial"/>
            </a:endParaRPr>
          </a:p>
          <a:p>
            <a:pPr marL="1059815" marR="623570" lvl="1" indent="-513715">
              <a:lnSpc>
                <a:spcPct val="100000"/>
              </a:lnSpc>
              <a:spcBef>
                <a:spcPts val="1160"/>
              </a:spcBef>
              <a:buChar char="–"/>
              <a:tabLst>
                <a:tab pos="1059815" algn="l"/>
                <a:tab pos="1060450" algn="l"/>
              </a:tabLst>
            </a:pPr>
            <a:r>
              <a:rPr sz="2600" dirty="0">
                <a:solidFill>
                  <a:srgbClr val="7F7F7F"/>
                </a:solidFill>
                <a:latin typeface="Arial"/>
                <a:cs typeface="Arial"/>
              </a:rPr>
              <a:t>RS232, Interface Between Data Terminal  Equipment and Data </a:t>
            </a:r>
            <a:r>
              <a:rPr sz="2600" spc="-5" dirty="0">
                <a:solidFill>
                  <a:srgbClr val="7F7F7F"/>
                </a:solidFill>
                <a:latin typeface="Arial"/>
                <a:cs typeface="Arial"/>
              </a:rPr>
              <a:t>Circuit </a:t>
            </a:r>
            <a:r>
              <a:rPr sz="2600" dirty="0">
                <a:solidFill>
                  <a:srgbClr val="7F7F7F"/>
                </a:solidFill>
                <a:latin typeface="Arial"/>
                <a:cs typeface="Arial"/>
              </a:rPr>
              <a:t>Terminating  Equipment Employing Serial Binary </a:t>
            </a:r>
            <a:r>
              <a:rPr sz="2600" spc="-5" dirty="0">
                <a:solidFill>
                  <a:srgbClr val="7F7F7F"/>
                </a:solidFill>
                <a:latin typeface="Arial"/>
                <a:cs typeface="Arial"/>
              </a:rPr>
              <a:t>Data  </a:t>
            </a:r>
            <a:r>
              <a:rPr sz="2600" dirty="0">
                <a:solidFill>
                  <a:srgbClr val="7F7F7F"/>
                </a:solidFill>
                <a:latin typeface="Arial"/>
                <a:cs typeface="Arial"/>
              </a:rPr>
              <a:t>Interchange</a:t>
            </a:r>
            <a:endParaRPr sz="2600">
              <a:latin typeface="Arial"/>
              <a:cs typeface="Arial"/>
            </a:endParaRPr>
          </a:p>
          <a:p>
            <a:pPr marL="1059815" marR="5080" lvl="1" indent="-513715">
              <a:lnSpc>
                <a:spcPct val="100000"/>
              </a:lnSpc>
              <a:spcBef>
                <a:spcPts val="630"/>
              </a:spcBef>
              <a:buChar char="–"/>
              <a:tabLst>
                <a:tab pos="1059815" algn="l"/>
                <a:tab pos="1060450" algn="l"/>
              </a:tabLst>
            </a:pPr>
            <a:r>
              <a:rPr sz="2600" dirty="0">
                <a:solidFill>
                  <a:srgbClr val="7F7F7F"/>
                </a:solidFill>
                <a:latin typeface="Arial"/>
                <a:cs typeface="Arial"/>
              </a:rPr>
              <a:t>RS422, Electrical Characteristics </a:t>
            </a:r>
            <a:r>
              <a:rPr sz="2600" spc="-5" dirty="0">
                <a:solidFill>
                  <a:srgbClr val="7F7F7F"/>
                </a:solidFill>
                <a:latin typeface="Arial"/>
                <a:cs typeface="Arial"/>
              </a:rPr>
              <a:t>of</a:t>
            </a:r>
            <a:r>
              <a:rPr sz="2600" spc="-125" dirty="0">
                <a:solidFill>
                  <a:srgbClr val="7F7F7F"/>
                </a:solidFill>
                <a:latin typeface="Arial"/>
                <a:cs typeface="Arial"/>
              </a:rPr>
              <a:t> </a:t>
            </a:r>
            <a:r>
              <a:rPr sz="2600" dirty="0">
                <a:solidFill>
                  <a:srgbClr val="7F7F7F"/>
                </a:solidFill>
                <a:latin typeface="Arial"/>
                <a:cs typeface="Arial"/>
              </a:rPr>
              <a:t>Balanced  Voltage </a:t>
            </a:r>
            <a:r>
              <a:rPr sz="2600" spc="-5" dirty="0">
                <a:solidFill>
                  <a:srgbClr val="7F7F7F"/>
                </a:solidFill>
                <a:latin typeface="Arial"/>
                <a:cs typeface="Arial"/>
              </a:rPr>
              <a:t>Digital </a:t>
            </a:r>
            <a:r>
              <a:rPr sz="2600" dirty="0">
                <a:solidFill>
                  <a:srgbClr val="7F7F7F"/>
                </a:solidFill>
                <a:latin typeface="Arial"/>
                <a:cs typeface="Arial"/>
              </a:rPr>
              <a:t>Interface</a:t>
            </a:r>
            <a:r>
              <a:rPr sz="2600" spc="-10" dirty="0">
                <a:solidFill>
                  <a:srgbClr val="7F7F7F"/>
                </a:solidFill>
                <a:latin typeface="Arial"/>
                <a:cs typeface="Arial"/>
              </a:rPr>
              <a:t> </a:t>
            </a:r>
            <a:r>
              <a:rPr sz="2600" spc="-5" dirty="0">
                <a:solidFill>
                  <a:srgbClr val="7F7F7F"/>
                </a:solidFill>
                <a:latin typeface="Arial"/>
                <a:cs typeface="Arial"/>
              </a:rPr>
              <a:t>Circuits.</a:t>
            </a:r>
            <a:endParaRPr sz="26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2.23</a:t>
            </a:r>
            <a:endParaRPr sz="1000">
              <a:latin typeface="Arial"/>
              <a:cs typeface="Arial"/>
            </a:endParaRPr>
          </a:p>
        </p:txBody>
      </p:sp>
      <p:sp>
        <p:nvSpPr>
          <p:cNvPr id="3" name="object 3"/>
          <p:cNvSpPr txBox="1">
            <a:spLocks noGrp="1"/>
          </p:cNvSpPr>
          <p:nvPr>
            <p:ph type="title"/>
          </p:nvPr>
        </p:nvSpPr>
        <p:spPr>
          <a:xfrm>
            <a:off x="258262" y="549600"/>
            <a:ext cx="5062855" cy="697230"/>
          </a:xfrm>
          <a:prstGeom prst="rect">
            <a:avLst/>
          </a:prstGeom>
        </p:spPr>
        <p:txBody>
          <a:bodyPr vert="horz" wrap="square" lIns="0" tIns="13335" rIns="0" bIns="0" rtlCol="0">
            <a:spAutoFit/>
          </a:bodyPr>
          <a:lstStyle/>
          <a:p>
            <a:pPr marL="12700">
              <a:lnSpc>
                <a:spcPct val="100000"/>
              </a:lnSpc>
              <a:spcBef>
                <a:spcPts val="105"/>
              </a:spcBef>
            </a:pPr>
            <a:r>
              <a:rPr dirty="0"/>
              <a:t>The </a:t>
            </a:r>
            <a:r>
              <a:rPr spc="-5" dirty="0"/>
              <a:t>Data Link</a:t>
            </a:r>
            <a:r>
              <a:rPr spc="-45" dirty="0"/>
              <a:t> </a:t>
            </a:r>
            <a:r>
              <a:rPr spc="-5" dirty="0"/>
              <a:t>Layer</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508501"/>
            <a:ext cx="8192770" cy="4025265"/>
          </a:xfrm>
          <a:prstGeom prst="rect">
            <a:avLst/>
          </a:prstGeom>
        </p:spPr>
        <p:txBody>
          <a:bodyPr vert="horz" wrap="square" lIns="0" tIns="12065" rIns="0" bIns="0" rtlCol="0">
            <a:spAutoFit/>
          </a:bodyPr>
          <a:lstStyle/>
          <a:p>
            <a:pPr marL="526415" marR="1069340" indent="-513715">
              <a:lnSpc>
                <a:spcPct val="100000"/>
              </a:lnSpc>
              <a:spcBef>
                <a:spcPts val="95"/>
              </a:spcBef>
              <a:buChar char="•"/>
              <a:tabLst>
                <a:tab pos="526415" algn="l"/>
                <a:tab pos="527050" algn="l"/>
              </a:tabLst>
            </a:pPr>
            <a:r>
              <a:rPr sz="2800" spc="-5" dirty="0">
                <a:solidFill>
                  <a:srgbClr val="7F7F7F"/>
                </a:solidFill>
                <a:latin typeface="Arial"/>
                <a:cs typeface="Arial"/>
              </a:rPr>
              <a:t>Responsible for communications between  adjacent network</a:t>
            </a:r>
            <a:r>
              <a:rPr sz="2800" spc="15" dirty="0">
                <a:solidFill>
                  <a:srgbClr val="7F7F7F"/>
                </a:solidFill>
                <a:latin typeface="Arial"/>
                <a:cs typeface="Arial"/>
              </a:rPr>
              <a:t> </a:t>
            </a:r>
            <a:r>
              <a:rPr sz="2800" spc="-5" dirty="0">
                <a:solidFill>
                  <a:srgbClr val="7F7F7F"/>
                </a:solidFill>
                <a:latin typeface="Arial"/>
                <a:cs typeface="Arial"/>
              </a:rPr>
              <a:t>nodes</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Divided into 2</a:t>
            </a:r>
            <a:r>
              <a:rPr sz="2800" spc="10" dirty="0">
                <a:solidFill>
                  <a:srgbClr val="7F7F7F"/>
                </a:solidFill>
                <a:latin typeface="Arial"/>
                <a:cs typeface="Arial"/>
              </a:rPr>
              <a:t> </a:t>
            </a:r>
            <a:r>
              <a:rPr sz="2800" dirty="0">
                <a:solidFill>
                  <a:srgbClr val="7F7F7F"/>
                </a:solidFill>
                <a:latin typeface="Arial"/>
                <a:cs typeface="Arial"/>
              </a:rPr>
              <a:t>sublayers:</a:t>
            </a:r>
            <a:endParaRPr sz="2800">
              <a:latin typeface="Arial"/>
              <a:cs typeface="Arial"/>
            </a:endParaRPr>
          </a:p>
          <a:p>
            <a:pPr marL="1059815" lvl="1" indent="-513715">
              <a:lnSpc>
                <a:spcPct val="100000"/>
              </a:lnSpc>
              <a:spcBef>
                <a:spcPts val="1160"/>
              </a:spcBef>
              <a:buFont typeface="Arial"/>
              <a:buChar char="–"/>
              <a:tabLst>
                <a:tab pos="1059815" algn="l"/>
                <a:tab pos="1060450" algn="l"/>
              </a:tabLst>
            </a:pPr>
            <a:r>
              <a:rPr sz="2600" b="1" i="1" dirty="0">
                <a:solidFill>
                  <a:srgbClr val="89A451"/>
                </a:solidFill>
                <a:latin typeface="Arial"/>
                <a:cs typeface="Arial"/>
              </a:rPr>
              <a:t>The </a:t>
            </a:r>
            <a:r>
              <a:rPr sz="2600" b="1" i="1" spc="-5" dirty="0">
                <a:solidFill>
                  <a:srgbClr val="89A451"/>
                </a:solidFill>
                <a:latin typeface="Arial"/>
                <a:cs typeface="Arial"/>
              </a:rPr>
              <a:t>Media Access </a:t>
            </a:r>
            <a:r>
              <a:rPr sz="2600" b="1" i="1" dirty="0">
                <a:solidFill>
                  <a:srgbClr val="89A451"/>
                </a:solidFill>
                <a:latin typeface="Arial"/>
                <a:cs typeface="Arial"/>
              </a:rPr>
              <a:t>Control </a:t>
            </a:r>
            <a:r>
              <a:rPr sz="2600" dirty="0">
                <a:solidFill>
                  <a:srgbClr val="7F7F7F"/>
                </a:solidFill>
                <a:latin typeface="Arial"/>
                <a:cs typeface="Arial"/>
              </a:rPr>
              <a:t>(MAC)</a:t>
            </a:r>
            <a:r>
              <a:rPr sz="2600" spc="-60" dirty="0">
                <a:solidFill>
                  <a:srgbClr val="7F7F7F"/>
                </a:solidFill>
                <a:latin typeface="Arial"/>
                <a:cs typeface="Arial"/>
              </a:rPr>
              <a:t> </a:t>
            </a:r>
            <a:r>
              <a:rPr sz="2600" dirty="0">
                <a:solidFill>
                  <a:srgbClr val="7F7F7F"/>
                </a:solidFill>
                <a:latin typeface="Arial"/>
                <a:cs typeface="Arial"/>
              </a:rPr>
              <a:t>sublayer</a:t>
            </a:r>
            <a:endParaRPr sz="2600">
              <a:latin typeface="Arial"/>
              <a:cs typeface="Arial"/>
            </a:endParaRPr>
          </a:p>
          <a:p>
            <a:pPr marL="1059815" lvl="1" indent="-513715">
              <a:lnSpc>
                <a:spcPct val="100000"/>
              </a:lnSpc>
              <a:spcBef>
                <a:spcPts val="625"/>
              </a:spcBef>
              <a:buFont typeface="Arial"/>
              <a:buChar char="–"/>
              <a:tabLst>
                <a:tab pos="1059815" algn="l"/>
                <a:tab pos="1060450" algn="l"/>
              </a:tabLst>
            </a:pPr>
            <a:r>
              <a:rPr sz="2600" b="1" i="1" dirty="0">
                <a:solidFill>
                  <a:srgbClr val="89A451"/>
                </a:solidFill>
                <a:latin typeface="Arial"/>
                <a:cs typeface="Arial"/>
              </a:rPr>
              <a:t>The Logical Link Control </a:t>
            </a:r>
            <a:r>
              <a:rPr sz="2600" dirty="0">
                <a:solidFill>
                  <a:srgbClr val="7F7F7F"/>
                </a:solidFill>
                <a:latin typeface="Arial"/>
                <a:cs typeface="Arial"/>
              </a:rPr>
              <a:t>(LLC)</a:t>
            </a:r>
            <a:r>
              <a:rPr sz="2600" spc="-95" dirty="0">
                <a:solidFill>
                  <a:srgbClr val="7F7F7F"/>
                </a:solidFill>
                <a:latin typeface="Arial"/>
                <a:cs typeface="Arial"/>
              </a:rPr>
              <a:t> </a:t>
            </a:r>
            <a:r>
              <a:rPr sz="2600" dirty="0">
                <a:solidFill>
                  <a:srgbClr val="7F7F7F"/>
                </a:solidFill>
                <a:latin typeface="Arial"/>
                <a:cs typeface="Arial"/>
              </a:rPr>
              <a:t>sublayer</a:t>
            </a:r>
            <a:endParaRPr sz="2600">
              <a:latin typeface="Arial"/>
              <a:cs typeface="Arial"/>
            </a:endParaRPr>
          </a:p>
          <a:p>
            <a:pPr marL="526415" indent="-513715">
              <a:lnSpc>
                <a:spcPct val="100000"/>
              </a:lnSpc>
              <a:spcBef>
                <a:spcPts val="1290"/>
              </a:spcBef>
              <a:buChar char="•"/>
              <a:tabLst>
                <a:tab pos="526415" algn="l"/>
                <a:tab pos="527050" algn="l"/>
              </a:tabLst>
            </a:pPr>
            <a:r>
              <a:rPr sz="2800" spc="-10" dirty="0">
                <a:solidFill>
                  <a:srgbClr val="7F7F7F"/>
                </a:solidFill>
                <a:latin typeface="Arial"/>
                <a:cs typeface="Arial"/>
              </a:rPr>
              <a:t>Data </a:t>
            </a:r>
            <a:r>
              <a:rPr sz="2800" spc="-5" dirty="0">
                <a:solidFill>
                  <a:srgbClr val="7F7F7F"/>
                </a:solidFill>
                <a:latin typeface="Arial"/>
                <a:cs typeface="Arial"/>
              </a:rPr>
              <a:t>type:</a:t>
            </a:r>
            <a:r>
              <a:rPr sz="2800" spc="10" dirty="0">
                <a:solidFill>
                  <a:srgbClr val="7F7F7F"/>
                </a:solidFill>
                <a:latin typeface="Arial"/>
                <a:cs typeface="Arial"/>
              </a:rPr>
              <a:t> </a:t>
            </a:r>
            <a:r>
              <a:rPr sz="2800" spc="-5" dirty="0">
                <a:solidFill>
                  <a:srgbClr val="7F7F7F"/>
                </a:solidFill>
                <a:latin typeface="Arial"/>
                <a:cs typeface="Arial"/>
              </a:rPr>
              <a:t>frames</a:t>
            </a:r>
            <a:endParaRPr sz="2800">
              <a:latin typeface="Arial"/>
              <a:cs typeface="Arial"/>
            </a:endParaRPr>
          </a:p>
          <a:p>
            <a:pPr marL="526415" indent="-513715">
              <a:lnSpc>
                <a:spcPct val="100000"/>
              </a:lnSpc>
              <a:spcBef>
                <a:spcPts val="670"/>
              </a:spcBef>
              <a:buChar char="•"/>
              <a:tabLst>
                <a:tab pos="526415" algn="l"/>
                <a:tab pos="527050" algn="l"/>
              </a:tabLst>
            </a:pPr>
            <a:r>
              <a:rPr sz="2800" spc="-5" dirty="0">
                <a:solidFill>
                  <a:srgbClr val="7F7F7F"/>
                </a:solidFill>
                <a:latin typeface="Arial"/>
                <a:cs typeface="Arial"/>
              </a:rPr>
              <a:t>Many protocols also covered by IEEE 802</a:t>
            </a:r>
            <a:r>
              <a:rPr sz="2800" spc="60" dirty="0">
                <a:solidFill>
                  <a:srgbClr val="7F7F7F"/>
                </a:solidFill>
                <a:latin typeface="Arial"/>
                <a:cs typeface="Arial"/>
              </a:rPr>
              <a:t> </a:t>
            </a:r>
            <a:r>
              <a:rPr sz="2800" spc="-5" dirty="0">
                <a:solidFill>
                  <a:srgbClr val="7F7F7F"/>
                </a:solidFill>
                <a:latin typeface="Arial"/>
                <a:cs typeface="Arial"/>
              </a:rPr>
              <a:t>series</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Devices: switch,</a:t>
            </a:r>
            <a:r>
              <a:rPr sz="2800" dirty="0">
                <a:solidFill>
                  <a:srgbClr val="7F7F7F"/>
                </a:solidFill>
                <a:latin typeface="Arial"/>
                <a:cs typeface="Arial"/>
              </a:rPr>
              <a:t> </a:t>
            </a:r>
            <a:r>
              <a:rPr sz="2800" spc="-5" dirty="0">
                <a:solidFill>
                  <a:srgbClr val="7F7F7F"/>
                </a:solidFill>
                <a:latin typeface="Arial"/>
                <a:cs typeface="Arial"/>
              </a:rPr>
              <a:t>bridge</a:t>
            </a:r>
            <a:endParaRPr sz="28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2.24</a:t>
            </a:r>
            <a:endParaRPr sz="1000">
              <a:latin typeface="Arial"/>
              <a:cs typeface="Arial"/>
            </a:endParaRPr>
          </a:p>
        </p:txBody>
      </p:sp>
      <p:sp>
        <p:nvSpPr>
          <p:cNvPr id="3" name="object 3"/>
          <p:cNvSpPr txBox="1">
            <a:spLocks noGrp="1"/>
          </p:cNvSpPr>
          <p:nvPr>
            <p:ph type="title"/>
          </p:nvPr>
        </p:nvSpPr>
        <p:spPr>
          <a:xfrm>
            <a:off x="258262" y="613404"/>
            <a:ext cx="6149975" cy="696595"/>
          </a:xfrm>
          <a:prstGeom prst="rect">
            <a:avLst/>
          </a:prstGeom>
        </p:spPr>
        <p:txBody>
          <a:bodyPr vert="horz" wrap="square" lIns="0" tIns="13335" rIns="0" bIns="0" rtlCol="0">
            <a:spAutoFit/>
          </a:bodyPr>
          <a:lstStyle/>
          <a:p>
            <a:pPr marL="12700">
              <a:lnSpc>
                <a:spcPct val="100000"/>
              </a:lnSpc>
              <a:spcBef>
                <a:spcPts val="105"/>
              </a:spcBef>
            </a:pPr>
            <a:r>
              <a:rPr dirty="0"/>
              <a:t>The </a:t>
            </a:r>
            <a:r>
              <a:rPr spc="-5" dirty="0"/>
              <a:t>Data Link</a:t>
            </a:r>
            <a:r>
              <a:rPr spc="-50" dirty="0"/>
              <a:t> </a:t>
            </a:r>
            <a:r>
              <a:rPr dirty="0"/>
              <a:t>Sublayers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581653"/>
            <a:ext cx="8293100" cy="4135120"/>
          </a:xfrm>
          <a:prstGeom prst="rect">
            <a:avLst/>
          </a:prstGeom>
        </p:spPr>
        <p:txBody>
          <a:bodyPr vert="horz" wrap="square" lIns="0" tIns="12065" rIns="0" bIns="0" rtlCol="0">
            <a:spAutoFit/>
          </a:bodyPr>
          <a:lstStyle/>
          <a:p>
            <a:pPr marL="526415" marR="5080" indent="-513715">
              <a:lnSpc>
                <a:spcPct val="100000"/>
              </a:lnSpc>
              <a:spcBef>
                <a:spcPts val="95"/>
              </a:spcBef>
              <a:buChar char="•"/>
              <a:tabLst>
                <a:tab pos="526415" algn="l"/>
                <a:tab pos="527050" algn="l"/>
              </a:tabLst>
            </a:pPr>
            <a:r>
              <a:rPr sz="2800" spc="-5" dirty="0">
                <a:solidFill>
                  <a:srgbClr val="7F7F7F"/>
                </a:solidFill>
                <a:latin typeface="Arial"/>
                <a:cs typeface="Arial"/>
              </a:rPr>
              <a:t>The Media Access Control (MAC) sublayer  manages protocol access to the physical network  medium. The IEEE MAC specification defines  MAC addresses, which allow multiple devices to  be uniquely identified at the data link</a:t>
            </a:r>
            <a:r>
              <a:rPr sz="2800" spc="60" dirty="0">
                <a:solidFill>
                  <a:srgbClr val="7F7F7F"/>
                </a:solidFill>
                <a:latin typeface="Arial"/>
                <a:cs typeface="Arial"/>
              </a:rPr>
              <a:t> </a:t>
            </a:r>
            <a:r>
              <a:rPr sz="2800" spc="-5" dirty="0">
                <a:solidFill>
                  <a:srgbClr val="7F7F7F"/>
                </a:solidFill>
                <a:latin typeface="Arial"/>
                <a:cs typeface="Arial"/>
              </a:rPr>
              <a:t>layer.</a:t>
            </a:r>
            <a:endParaRPr sz="2800">
              <a:latin typeface="Arial"/>
              <a:cs typeface="Arial"/>
            </a:endParaRPr>
          </a:p>
          <a:p>
            <a:pPr marL="526415" marR="80645" indent="-513715">
              <a:lnSpc>
                <a:spcPct val="100000"/>
              </a:lnSpc>
              <a:spcBef>
                <a:spcPts val="2115"/>
              </a:spcBef>
              <a:buChar char="•"/>
              <a:tabLst>
                <a:tab pos="526415" algn="l"/>
                <a:tab pos="527050" algn="l"/>
              </a:tabLst>
            </a:pPr>
            <a:r>
              <a:rPr sz="2800" spc="-5" dirty="0">
                <a:solidFill>
                  <a:srgbClr val="7F7F7F"/>
                </a:solidFill>
                <a:latin typeface="Arial"/>
                <a:cs typeface="Arial"/>
              </a:rPr>
              <a:t>The Logical Link Control (LCC) sublayer  manages communications between devices over  a single link of a network. </a:t>
            </a:r>
            <a:r>
              <a:rPr sz="2800" spc="-10" dirty="0">
                <a:solidFill>
                  <a:srgbClr val="7F7F7F"/>
                </a:solidFill>
                <a:latin typeface="Arial"/>
                <a:cs typeface="Arial"/>
              </a:rPr>
              <a:t>LCC </a:t>
            </a:r>
            <a:r>
              <a:rPr sz="2800" spc="-5" dirty="0">
                <a:solidFill>
                  <a:srgbClr val="7F7F7F"/>
                </a:solidFill>
                <a:latin typeface="Arial"/>
                <a:cs typeface="Arial"/>
              </a:rPr>
              <a:t>is defined in the  IEEE 802.2 specification.</a:t>
            </a:r>
            <a:endParaRPr sz="28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2.25</a:t>
            </a:r>
            <a:endParaRPr sz="1000">
              <a:latin typeface="Arial"/>
              <a:cs typeface="Arial"/>
            </a:endParaRPr>
          </a:p>
        </p:txBody>
      </p:sp>
      <p:sp>
        <p:nvSpPr>
          <p:cNvPr id="3" name="object 3"/>
          <p:cNvSpPr txBox="1">
            <a:spLocks noGrp="1"/>
          </p:cNvSpPr>
          <p:nvPr>
            <p:ph type="title"/>
          </p:nvPr>
        </p:nvSpPr>
        <p:spPr>
          <a:xfrm>
            <a:off x="258262" y="406725"/>
            <a:ext cx="4439285" cy="697230"/>
          </a:xfrm>
          <a:prstGeom prst="rect">
            <a:avLst/>
          </a:prstGeom>
        </p:spPr>
        <p:txBody>
          <a:bodyPr vert="horz" wrap="square" lIns="0" tIns="13335" rIns="0" bIns="0" rtlCol="0">
            <a:spAutoFit/>
          </a:bodyPr>
          <a:lstStyle/>
          <a:p>
            <a:pPr marL="12700">
              <a:lnSpc>
                <a:spcPct val="100000"/>
              </a:lnSpc>
              <a:spcBef>
                <a:spcPts val="105"/>
              </a:spcBef>
            </a:pPr>
            <a:r>
              <a:rPr dirty="0"/>
              <a:t>What </a:t>
            </a:r>
            <a:r>
              <a:rPr spc="-5" dirty="0"/>
              <a:t>is </a:t>
            </a:r>
            <a:r>
              <a:rPr dirty="0"/>
              <a:t>a</a:t>
            </a:r>
            <a:r>
              <a:rPr spc="-65" dirty="0"/>
              <a:t> </a:t>
            </a:r>
            <a:r>
              <a:rPr spc="-5" dirty="0"/>
              <a:t>Frame?</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364942" y="1292423"/>
            <a:ext cx="8341995" cy="4251960"/>
          </a:xfrm>
          <a:prstGeom prst="rect">
            <a:avLst/>
          </a:prstGeom>
        </p:spPr>
        <p:txBody>
          <a:bodyPr vert="horz" wrap="square" lIns="0" tIns="12065" rIns="0" bIns="0" rtlCol="0">
            <a:spAutoFit/>
          </a:bodyPr>
          <a:lstStyle/>
          <a:p>
            <a:pPr marL="453390" marR="5080" indent="-440690">
              <a:lnSpc>
                <a:spcPct val="100000"/>
              </a:lnSpc>
              <a:spcBef>
                <a:spcPts val="95"/>
              </a:spcBef>
              <a:buChar char="•"/>
              <a:tabLst>
                <a:tab pos="452755" algn="l"/>
                <a:tab pos="454025" algn="l"/>
              </a:tabLst>
            </a:pPr>
            <a:r>
              <a:rPr sz="2800" spc="-5" dirty="0">
                <a:solidFill>
                  <a:srgbClr val="7F7F7F"/>
                </a:solidFill>
                <a:latin typeface="Arial"/>
                <a:cs typeface="Arial"/>
              </a:rPr>
              <a:t>Data </a:t>
            </a:r>
            <a:r>
              <a:rPr sz="2800" dirty="0">
                <a:solidFill>
                  <a:srgbClr val="7F7F7F"/>
                </a:solidFill>
                <a:latin typeface="Arial"/>
                <a:cs typeface="Arial"/>
              </a:rPr>
              <a:t>packets </a:t>
            </a:r>
            <a:r>
              <a:rPr sz="2800" spc="-5" dirty="0">
                <a:solidFill>
                  <a:srgbClr val="7F7F7F"/>
                </a:solidFill>
                <a:latin typeface="Arial"/>
                <a:cs typeface="Arial"/>
              </a:rPr>
              <a:t>are encapsulated into </a:t>
            </a:r>
            <a:r>
              <a:rPr sz="2800" dirty="0">
                <a:solidFill>
                  <a:srgbClr val="7F7F7F"/>
                </a:solidFill>
                <a:latin typeface="Arial"/>
                <a:cs typeface="Arial"/>
              </a:rPr>
              <a:t>frames. </a:t>
            </a:r>
            <a:r>
              <a:rPr sz="2800" spc="-5" dirty="0">
                <a:solidFill>
                  <a:srgbClr val="7F7F7F"/>
                </a:solidFill>
                <a:latin typeface="Arial"/>
                <a:cs typeface="Arial"/>
              </a:rPr>
              <a:t>A  header </a:t>
            </a:r>
            <a:r>
              <a:rPr sz="2800" spc="-10" dirty="0">
                <a:solidFill>
                  <a:srgbClr val="7F7F7F"/>
                </a:solidFill>
                <a:latin typeface="Arial"/>
                <a:cs typeface="Arial"/>
              </a:rPr>
              <a:t>with </a:t>
            </a:r>
            <a:r>
              <a:rPr sz="2800" spc="-5" dirty="0">
                <a:solidFill>
                  <a:srgbClr val="7F7F7F"/>
                </a:solidFill>
                <a:latin typeface="Arial"/>
                <a:cs typeface="Arial"/>
              </a:rPr>
              <a:t>a hardware (MAC) destination and  source address are added. A data </a:t>
            </a:r>
            <a:r>
              <a:rPr sz="2800" dirty="0">
                <a:solidFill>
                  <a:srgbClr val="7F7F7F"/>
                </a:solidFill>
                <a:latin typeface="Arial"/>
                <a:cs typeface="Arial"/>
              </a:rPr>
              <a:t>frame</a:t>
            </a:r>
            <a:r>
              <a:rPr sz="2800" spc="65" dirty="0">
                <a:solidFill>
                  <a:srgbClr val="7F7F7F"/>
                </a:solidFill>
                <a:latin typeface="Arial"/>
                <a:cs typeface="Arial"/>
              </a:rPr>
              <a:t> </a:t>
            </a:r>
            <a:r>
              <a:rPr sz="2800" spc="-5" dirty="0">
                <a:solidFill>
                  <a:srgbClr val="7F7F7F"/>
                </a:solidFill>
                <a:latin typeface="Arial"/>
                <a:cs typeface="Arial"/>
              </a:rPr>
              <a:t>includes:</a:t>
            </a:r>
            <a:endParaRPr sz="2800">
              <a:latin typeface="Arial"/>
              <a:cs typeface="Arial"/>
            </a:endParaRPr>
          </a:p>
          <a:p>
            <a:pPr marL="910590" lvl="1" indent="-353695">
              <a:lnSpc>
                <a:spcPct val="100000"/>
              </a:lnSpc>
              <a:spcBef>
                <a:spcPts val="1355"/>
              </a:spcBef>
              <a:buChar char="–"/>
              <a:tabLst>
                <a:tab pos="909955" algn="l"/>
                <a:tab pos="911225" algn="l"/>
              </a:tabLst>
            </a:pPr>
            <a:r>
              <a:rPr sz="2600" dirty="0">
                <a:solidFill>
                  <a:srgbClr val="7F7F7F"/>
                </a:solidFill>
                <a:latin typeface="Arial"/>
                <a:cs typeface="Arial"/>
              </a:rPr>
              <a:t>Bit </a:t>
            </a:r>
            <a:r>
              <a:rPr sz="2600" spc="-5" dirty="0">
                <a:solidFill>
                  <a:srgbClr val="7F7F7F"/>
                </a:solidFill>
                <a:latin typeface="Arial"/>
                <a:cs typeface="Arial"/>
              </a:rPr>
              <a:t>pattern indicating </a:t>
            </a:r>
            <a:r>
              <a:rPr sz="2600" dirty="0">
                <a:solidFill>
                  <a:srgbClr val="7F7F7F"/>
                </a:solidFill>
                <a:latin typeface="Arial"/>
                <a:cs typeface="Arial"/>
              </a:rPr>
              <a:t>the start </a:t>
            </a:r>
            <a:r>
              <a:rPr sz="2600" spc="-5" dirty="0">
                <a:solidFill>
                  <a:srgbClr val="7F7F7F"/>
                </a:solidFill>
                <a:latin typeface="Arial"/>
                <a:cs typeface="Arial"/>
              </a:rPr>
              <a:t>of </a:t>
            </a:r>
            <a:r>
              <a:rPr sz="2600" dirty="0">
                <a:solidFill>
                  <a:srgbClr val="7F7F7F"/>
                </a:solidFill>
                <a:latin typeface="Arial"/>
                <a:cs typeface="Arial"/>
              </a:rPr>
              <a:t>a frame</a:t>
            </a:r>
            <a:endParaRPr sz="2600">
              <a:latin typeface="Arial"/>
              <a:cs typeface="Arial"/>
            </a:endParaRPr>
          </a:p>
          <a:p>
            <a:pPr marL="910590" lvl="1" indent="-353695">
              <a:lnSpc>
                <a:spcPct val="100000"/>
              </a:lnSpc>
              <a:spcBef>
                <a:spcPts val="625"/>
              </a:spcBef>
              <a:buChar char="–"/>
              <a:tabLst>
                <a:tab pos="909955" algn="l"/>
                <a:tab pos="911225" algn="l"/>
              </a:tabLst>
            </a:pPr>
            <a:r>
              <a:rPr sz="2600" dirty="0">
                <a:solidFill>
                  <a:srgbClr val="7F7F7F"/>
                </a:solidFill>
                <a:latin typeface="Arial"/>
                <a:cs typeface="Arial"/>
              </a:rPr>
              <a:t>Destination</a:t>
            </a:r>
            <a:r>
              <a:rPr sz="2600" spc="-15" dirty="0">
                <a:solidFill>
                  <a:srgbClr val="7F7F7F"/>
                </a:solidFill>
                <a:latin typeface="Arial"/>
                <a:cs typeface="Arial"/>
              </a:rPr>
              <a:t> </a:t>
            </a:r>
            <a:r>
              <a:rPr sz="2600" spc="-5" dirty="0">
                <a:solidFill>
                  <a:srgbClr val="7F7F7F"/>
                </a:solidFill>
                <a:latin typeface="Arial"/>
                <a:cs typeface="Arial"/>
              </a:rPr>
              <a:t>address</a:t>
            </a:r>
            <a:endParaRPr sz="2600">
              <a:latin typeface="Arial"/>
              <a:cs typeface="Arial"/>
            </a:endParaRPr>
          </a:p>
          <a:p>
            <a:pPr marL="910590" lvl="1" indent="-353695">
              <a:lnSpc>
                <a:spcPct val="100000"/>
              </a:lnSpc>
              <a:spcBef>
                <a:spcPts val="625"/>
              </a:spcBef>
              <a:buChar char="–"/>
              <a:tabLst>
                <a:tab pos="909955" algn="l"/>
                <a:tab pos="911225" algn="l"/>
              </a:tabLst>
            </a:pPr>
            <a:r>
              <a:rPr sz="2600" dirty="0">
                <a:solidFill>
                  <a:srgbClr val="7F7F7F"/>
                </a:solidFill>
                <a:latin typeface="Arial"/>
                <a:cs typeface="Arial"/>
              </a:rPr>
              <a:t>Source</a:t>
            </a:r>
            <a:r>
              <a:rPr sz="2600" spc="-10" dirty="0">
                <a:solidFill>
                  <a:srgbClr val="7F7F7F"/>
                </a:solidFill>
                <a:latin typeface="Arial"/>
                <a:cs typeface="Arial"/>
              </a:rPr>
              <a:t> </a:t>
            </a:r>
            <a:r>
              <a:rPr sz="2600" spc="-5" dirty="0">
                <a:solidFill>
                  <a:srgbClr val="7F7F7F"/>
                </a:solidFill>
                <a:latin typeface="Arial"/>
                <a:cs typeface="Arial"/>
              </a:rPr>
              <a:t>address</a:t>
            </a:r>
            <a:endParaRPr sz="2600">
              <a:latin typeface="Arial"/>
              <a:cs typeface="Arial"/>
            </a:endParaRPr>
          </a:p>
          <a:p>
            <a:pPr marL="910590" lvl="1" indent="-353695">
              <a:lnSpc>
                <a:spcPct val="100000"/>
              </a:lnSpc>
              <a:spcBef>
                <a:spcPts val="625"/>
              </a:spcBef>
              <a:buChar char="–"/>
              <a:tabLst>
                <a:tab pos="909955" algn="l"/>
                <a:tab pos="911225" algn="l"/>
              </a:tabLst>
            </a:pPr>
            <a:r>
              <a:rPr sz="2600" dirty="0">
                <a:solidFill>
                  <a:srgbClr val="7F7F7F"/>
                </a:solidFill>
                <a:latin typeface="Arial"/>
                <a:cs typeface="Arial"/>
              </a:rPr>
              <a:t>Data</a:t>
            </a:r>
            <a:endParaRPr sz="2600">
              <a:latin typeface="Arial"/>
              <a:cs typeface="Arial"/>
            </a:endParaRPr>
          </a:p>
          <a:p>
            <a:pPr marL="910590" lvl="1" indent="-353695">
              <a:lnSpc>
                <a:spcPct val="100000"/>
              </a:lnSpc>
              <a:spcBef>
                <a:spcPts val="625"/>
              </a:spcBef>
              <a:buChar char="–"/>
              <a:tabLst>
                <a:tab pos="909955" algn="l"/>
                <a:tab pos="911225" algn="l"/>
              </a:tabLst>
            </a:pPr>
            <a:r>
              <a:rPr sz="2600" dirty="0">
                <a:solidFill>
                  <a:srgbClr val="7F7F7F"/>
                </a:solidFill>
                <a:latin typeface="Arial"/>
                <a:cs typeface="Arial"/>
              </a:rPr>
              <a:t>Frame sequence</a:t>
            </a:r>
            <a:r>
              <a:rPr sz="2600" spc="-40" dirty="0">
                <a:solidFill>
                  <a:srgbClr val="7F7F7F"/>
                </a:solidFill>
                <a:latin typeface="Arial"/>
                <a:cs typeface="Arial"/>
              </a:rPr>
              <a:t> </a:t>
            </a:r>
            <a:r>
              <a:rPr sz="2600" dirty="0">
                <a:solidFill>
                  <a:srgbClr val="7F7F7F"/>
                </a:solidFill>
                <a:latin typeface="Arial"/>
                <a:cs typeface="Arial"/>
              </a:rPr>
              <a:t>check</a:t>
            </a:r>
            <a:endParaRPr sz="2600">
              <a:latin typeface="Arial"/>
              <a:cs typeface="Arial"/>
            </a:endParaRPr>
          </a:p>
          <a:p>
            <a:pPr marL="910590" lvl="1" indent="-353695">
              <a:lnSpc>
                <a:spcPct val="100000"/>
              </a:lnSpc>
              <a:spcBef>
                <a:spcPts val="625"/>
              </a:spcBef>
              <a:buChar char="–"/>
              <a:tabLst>
                <a:tab pos="909955" algn="l"/>
                <a:tab pos="911225" algn="l"/>
              </a:tabLst>
            </a:pPr>
            <a:r>
              <a:rPr sz="2600" dirty="0">
                <a:solidFill>
                  <a:srgbClr val="7F7F7F"/>
                </a:solidFill>
                <a:latin typeface="Arial"/>
                <a:cs typeface="Arial"/>
              </a:rPr>
              <a:t>Other </a:t>
            </a:r>
            <a:r>
              <a:rPr sz="2600" spc="-5" dirty="0">
                <a:solidFill>
                  <a:srgbClr val="7F7F7F"/>
                </a:solidFill>
                <a:latin typeface="Arial"/>
                <a:cs typeface="Arial"/>
              </a:rPr>
              <a:t>elements </a:t>
            </a:r>
            <a:r>
              <a:rPr sz="2600" dirty="0">
                <a:solidFill>
                  <a:srgbClr val="7F7F7F"/>
                </a:solidFill>
                <a:latin typeface="Arial"/>
                <a:cs typeface="Arial"/>
              </a:rPr>
              <a:t>that may be </a:t>
            </a:r>
            <a:r>
              <a:rPr sz="2600" spc="-5" dirty="0">
                <a:solidFill>
                  <a:srgbClr val="7F7F7F"/>
                </a:solidFill>
                <a:latin typeface="Arial"/>
                <a:cs typeface="Arial"/>
              </a:rPr>
              <a:t>protocol</a:t>
            </a:r>
            <a:r>
              <a:rPr sz="2600" spc="-15" dirty="0">
                <a:solidFill>
                  <a:srgbClr val="7F7F7F"/>
                </a:solidFill>
                <a:latin typeface="Arial"/>
                <a:cs typeface="Arial"/>
              </a:rPr>
              <a:t> </a:t>
            </a:r>
            <a:r>
              <a:rPr sz="2600" dirty="0">
                <a:solidFill>
                  <a:srgbClr val="7F7F7F"/>
                </a:solidFill>
                <a:latin typeface="Arial"/>
                <a:cs typeface="Arial"/>
              </a:rPr>
              <a:t>specific</a:t>
            </a:r>
            <a:endParaRPr sz="26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2.26</a:t>
            </a:r>
            <a:endParaRPr sz="1000">
              <a:latin typeface="Arial"/>
              <a:cs typeface="Arial"/>
            </a:endParaRPr>
          </a:p>
        </p:txBody>
      </p:sp>
      <p:sp>
        <p:nvSpPr>
          <p:cNvPr id="3" name="object 3"/>
          <p:cNvSpPr txBox="1">
            <a:spLocks noGrp="1"/>
          </p:cNvSpPr>
          <p:nvPr>
            <p:ph type="title"/>
          </p:nvPr>
        </p:nvSpPr>
        <p:spPr>
          <a:xfrm>
            <a:off x="258262" y="613404"/>
            <a:ext cx="6428105" cy="696595"/>
          </a:xfrm>
          <a:prstGeom prst="rect">
            <a:avLst/>
          </a:prstGeom>
        </p:spPr>
        <p:txBody>
          <a:bodyPr vert="horz" wrap="square" lIns="0" tIns="13335" rIns="0" bIns="0" rtlCol="0">
            <a:spAutoFit/>
          </a:bodyPr>
          <a:lstStyle/>
          <a:p>
            <a:pPr marL="12700">
              <a:lnSpc>
                <a:spcPct val="100000"/>
              </a:lnSpc>
              <a:spcBef>
                <a:spcPts val="105"/>
              </a:spcBef>
            </a:pPr>
            <a:r>
              <a:rPr spc="-5" dirty="0"/>
              <a:t>Data Link Layer</a:t>
            </a:r>
            <a:r>
              <a:rPr spc="-40" dirty="0"/>
              <a:t> </a:t>
            </a:r>
            <a:r>
              <a:rPr dirty="0"/>
              <a:t>Protocols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567202"/>
            <a:ext cx="4926330" cy="3610610"/>
          </a:xfrm>
          <a:prstGeom prst="rect">
            <a:avLst/>
          </a:prstGeom>
        </p:spPr>
        <p:txBody>
          <a:bodyPr vert="horz" wrap="square" lIns="0" tIns="97790" rIns="0" bIns="0" rtlCol="0">
            <a:spAutoFit/>
          </a:bodyPr>
          <a:lstStyle/>
          <a:p>
            <a:pPr marL="526415" indent="-513715">
              <a:lnSpc>
                <a:spcPct val="100000"/>
              </a:lnSpc>
              <a:spcBef>
                <a:spcPts val="770"/>
              </a:spcBef>
              <a:buChar char="•"/>
              <a:tabLst>
                <a:tab pos="526415" algn="l"/>
                <a:tab pos="527050" algn="l"/>
              </a:tabLst>
            </a:pPr>
            <a:r>
              <a:rPr sz="2800" spc="-5" dirty="0">
                <a:solidFill>
                  <a:srgbClr val="7F7F7F"/>
                </a:solidFill>
                <a:latin typeface="Arial"/>
                <a:cs typeface="Arial"/>
              </a:rPr>
              <a:t>Ethernet</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Token</a:t>
            </a:r>
            <a:r>
              <a:rPr sz="2800" spc="10" dirty="0">
                <a:solidFill>
                  <a:srgbClr val="7F7F7F"/>
                </a:solidFill>
                <a:latin typeface="Arial"/>
                <a:cs typeface="Arial"/>
              </a:rPr>
              <a:t> </a:t>
            </a:r>
            <a:r>
              <a:rPr sz="2800" spc="-10" dirty="0">
                <a:solidFill>
                  <a:srgbClr val="7F7F7F"/>
                </a:solidFill>
                <a:latin typeface="Arial"/>
                <a:cs typeface="Arial"/>
              </a:rPr>
              <a:t>Ring</a:t>
            </a:r>
            <a:endParaRPr sz="2800">
              <a:latin typeface="Arial"/>
              <a:cs typeface="Arial"/>
            </a:endParaRPr>
          </a:p>
          <a:p>
            <a:pPr marL="526415" indent="-513715">
              <a:lnSpc>
                <a:spcPct val="100000"/>
              </a:lnSpc>
              <a:spcBef>
                <a:spcPts val="670"/>
              </a:spcBef>
              <a:buChar char="•"/>
              <a:tabLst>
                <a:tab pos="526415" algn="l"/>
                <a:tab pos="527050" algn="l"/>
              </a:tabLst>
            </a:pPr>
            <a:r>
              <a:rPr sz="2800" spc="-5" dirty="0">
                <a:solidFill>
                  <a:srgbClr val="7F7F7F"/>
                </a:solidFill>
                <a:latin typeface="Arial"/>
                <a:cs typeface="Arial"/>
              </a:rPr>
              <a:t>FDDI</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IEEE 802.11 </a:t>
            </a:r>
            <a:r>
              <a:rPr sz="2800" dirty="0">
                <a:solidFill>
                  <a:srgbClr val="7F7F7F"/>
                </a:solidFill>
                <a:latin typeface="Arial"/>
                <a:cs typeface="Arial"/>
              </a:rPr>
              <a:t>(WLAN,</a:t>
            </a:r>
            <a:r>
              <a:rPr sz="2800" spc="-45" dirty="0">
                <a:solidFill>
                  <a:srgbClr val="7F7F7F"/>
                </a:solidFill>
                <a:latin typeface="Arial"/>
                <a:cs typeface="Arial"/>
              </a:rPr>
              <a:t> </a:t>
            </a:r>
            <a:r>
              <a:rPr sz="2800" spc="-5" dirty="0">
                <a:solidFill>
                  <a:srgbClr val="7F7F7F"/>
                </a:solidFill>
                <a:latin typeface="Arial"/>
                <a:cs typeface="Arial"/>
              </a:rPr>
              <a:t>Wi-Fi)</a:t>
            </a:r>
            <a:endParaRPr sz="2800">
              <a:latin typeface="Arial"/>
              <a:cs typeface="Arial"/>
            </a:endParaRPr>
          </a:p>
          <a:p>
            <a:pPr marL="526415" indent="-513715">
              <a:lnSpc>
                <a:spcPct val="100000"/>
              </a:lnSpc>
              <a:spcBef>
                <a:spcPts val="675"/>
              </a:spcBef>
              <a:buChar char="•"/>
              <a:tabLst>
                <a:tab pos="526415" algn="l"/>
                <a:tab pos="527050" algn="l"/>
              </a:tabLst>
            </a:pPr>
            <a:r>
              <a:rPr sz="2800" spc="-15" dirty="0">
                <a:solidFill>
                  <a:srgbClr val="7F7F7F"/>
                </a:solidFill>
                <a:latin typeface="Arial"/>
                <a:cs typeface="Arial"/>
              </a:rPr>
              <a:t>ATM</a:t>
            </a:r>
            <a:endParaRPr sz="2800">
              <a:latin typeface="Arial"/>
              <a:cs typeface="Arial"/>
            </a:endParaRPr>
          </a:p>
          <a:p>
            <a:pPr marL="526415" indent="-513715">
              <a:lnSpc>
                <a:spcPct val="100000"/>
              </a:lnSpc>
              <a:spcBef>
                <a:spcPts val="670"/>
              </a:spcBef>
              <a:buChar char="•"/>
              <a:tabLst>
                <a:tab pos="526415" algn="l"/>
                <a:tab pos="527050" algn="l"/>
              </a:tabLst>
            </a:pPr>
            <a:r>
              <a:rPr sz="2800" spc="-10" dirty="0">
                <a:solidFill>
                  <a:srgbClr val="7F7F7F"/>
                </a:solidFill>
                <a:latin typeface="Arial"/>
                <a:cs typeface="Arial"/>
              </a:rPr>
              <a:t>PPP</a:t>
            </a:r>
            <a:endParaRPr sz="2800">
              <a:latin typeface="Arial"/>
              <a:cs typeface="Arial"/>
            </a:endParaRPr>
          </a:p>
          <a:p>
            <a:pPr marL="526415" indent="-513715">
              <a:lnSpc>
                <a:spcPct val="100000"/>
              </a:lnSpc>
              <a:spcBef>
                <a:spcPts val="675"/>
              </a:spcBef>
              <a:buChar char="•"/>
              <a:tabLst>
                <a:tab pos="526415" algn="l"/>
                <a:tab pos="527050" algn="l"/>
              </a:tabLst>
            </a:pPr>
            <a:r>
              <a:rPr sz="2800" spc="-10" dirty="0">
                <a:solidFill>
                  <a:srgbClr val="7F7F7F"/>
                </a:solidFill>
                <a:latin typeface="Arial"/>
                <a:cs typeface="Arial"/>
              </a:rPr>
              <a:t>HDLC</a:t>
            </a:r>
            <a:endParaRPr sz="28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2.27</a:t>
            </a:r>
            <a:endParaRPr sz="1000">
              <a:latin typeface="Arial"/>
              <a:cs typeface="Arial"/>
            </a:endParaRPr>
          </a:p>
        </p:txBody>
      </p:sp>
      <p:sp>
        <p:nvSpPr>
          <p:cNvPr id="3" name="object 3"/>
          <p:cNvSpPr txBox="1">
            <a:spLocks noGrp="1"/>
          </p:cNvSpPr>
          <p:nvPr>
            <p:ph type="title"/>
          </p:nvPr>
        </p:nvSpPr>
        <p:spPr>
          <a:xfrm>
            <a:off x="258262" y="613404"/>
            <a:ext cx="4747895" cy="696595"/>
          </a:xfrm>
          <a:prstGeom prst="rect">
            <a:avLst/>
          </a:prstGeom>
        </p:spPr>
        <p:txBody>
          <a:bodyPr vert="horz" wrap="square" lIns="0" tIns="13335" rIns="0" bIns="0" rtlCol="0">
            <a:spAutoFit/>
          </a:bodyPr>
          <a:lstStyle/>
          <a:p>
            <a:pPr marL="12700">
              <a:lnSpc>
                <a:spcPct val="100000"/>
              </a:lnSpc>
              <a:spcBef>
                <a:spcPts val="105"/>
              </a:spcBef>
            </a:pPr>
            <a:r>
              <a:rPr dirty="0"/>
              <a:t>The </a:t>
            </a:r>
            <a:r>
              <a:rPr spc="-5" dirty="0"/>
              <a:t>Network</a:t>
            </a:r>
            <a:r>
              <a:rPr spc="-75" dirty="0"/>
              <a:t> </a:t>
            </a:r>
            <a:r>
              <a:rPr spc="-5" dirty="0"/>
              <a:t>Layer</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71" y="1653027"/>
            <a:ext cx="8197850" cy="2842260"/>
          </a:xfrm>
          <a:prstGeom prst="rect">
            <a:avLst/>
          </a:prstGeom>
        </p:spPr>
        <p:txBody>
          <a:bodyPr vert="horz" wrap="square" lIns="0" tIns="12065" rIns="0" bIns="0" rtlCol="0">
            <a:spAutoFit/>
          </a:bodyPr>
          <a:lstStyle/>
          <a:p>
            <a:pPr marL="526415" marR="934719" indent="-513715">
              <a:lnSpc>
                <a:spcPct val="100000"/>
              </a:lnSpc>
              <a:spcBef>
                <a:spcPts val="95"/>
              </a:spcBef>
              <a:buChar char="•"/>
              <a:tabLst>
                <a:tab pos="526415" algn="l"/>
                <a:tab pos="527050" algn="l"/>
              </a:tabLst>
            </a:pPr>
            <a:r>
              <a:rPr sz="2800" spc="-5" dirty="0">
                <a:solidFill>
                  <a:srgbClr val="7F7F7F"/>
                </a:solidFill>
                <a:latin typeface="Arial"/>
                <a:cs typeface="Arial"/>
              </a:rPr>
              <a:t>Responsible for establishing paths for data  transfer through the network</a:t>
            </a:r>
            <a:r>
              <a:rPr sz="2800" spc="40" dirty="0">
                <a:solidFill>
                  <a:srgbClr val="7F7F7F"/>
                </a:solidFill>
                <a:latin typeface="Arial"/>
                <a:cs typeface="Arial"/>
              </a:rPr>
              <a:t> </a:t>
            </a:r>
            <a:r>
              <a:rPr sz="2800" spc="-5" dirty="0">
                <a:solidFill>
                  <a:srgbClr val="7F7F7F"/>
                </a:solidFill>
                <a:latin typeface="Arial"/>
                <a:cs typeface="Arial"/>
              </a:rPr>
              <a:t>(</a:t>
            </a:r>
            <a:r>
              <a:rPr sz="2800" b="1" i="1" spc="-5" dirty="0">
                <a:solidFill>
                  <a:srgbClr val="89A451"/>
                </a:solidFill>
                <a:latin typeface="Arial"/>
                <a:cs typeface="Arial"/>
              </a:rPr>
              <a:t>routing</a:t>
            </a:r>
            <a:r>
              <a:rPr sz="2800" spc="-5" dirty="0">
                <a:solidFill>
                  <a:srgbClr val="7F7F7F"/>
                </a:solidFill>
                <a:latin typeface="Arial"/>
                <a:cs typeface="Arial"/>
              </a:rPr>
              <a:t>)</a:t>
            </a:r>
            <a:endParaRPr sz="2800">
              <a:latin typeface="Arial"/>
              <a:cs typeface="Arial"/>
            </a:endParaRPr>
          </a:p>
          <a:p>
            <a:pPr marL="526415" marR="5080" indent="-513715">
              <a:lnSpc>
                <a:spcPct val="100000"/>
              </a:lnSpc>
              <a:spcBef>
                <a:spcPts val="675"/>
              </a:spcBef>
              <a:buChar char="•"/>
              <a:tabLst>
                <a:tab pos="526415" algn="l"/>
                <a:tab pos="527050" algn="l"/>
              </a:tabLst>
            </a:pPr>
            <a:r>
              <a:rPr sz="2800" spc="-5" dirty="0">
                <a:solidFill>
                  <a:srgbClr val="7F7F7F"/>
                </a:solidFill>
                <a:latin typeface="Arial"/>
                <a:cs typeface="Arial"/>
              </a:rPr>
              <a:t>Translates the logical address into the physical  address, e.g. computer name into </a:t>
            </a:r>
            <a:r>
              <a:rPr sz="2800" spc="-10" dirty="0">
                <a:solidFill>
                  <a:srgbClr val="7F7F7F"/>
                </a:solidFill>
                <a:latin typeface="Arial"/>
                <a:cs typeface="Arial"/>
              </a:rPr>
              <a:t>MAC</a:t>
            </a:r>
            <a:r>
              <a:rPr sz="2800" spc="65" dirty="0">
                <a:solidFill>
                  <a:srgbClr val="7F7F7F"/>
                </a:solidFill>
                <a:latin typeface="Arial"/>
                <a:cs typeface="Arial"/>
              </a:rPr>
              <a:t> </a:t>
            </a:r>
            <a:r>
              <a:rPr sz="2800" dirty="0">
                <a:solidFill>
                  <a:srgbClr val="7F7F7F"/>
                </a:solidFill>
                <a:latin typeface="Arial"/>
                <a:cs typeface="Arial"/>
              </a:rPr>
              <a:t>address.</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Data </a:t>
            </a:r>
            <a:r>
              <a:rPr sz="2800" dirty="0">
                <a:solidFill>
                  <a:srgbClr val="7F7F7F"/>
                </a:solidFill>
                <a:latin typeface="Arial"/>
                <a:cs typeface="Arial"/>
              </a:rPr>
              <a:t>type:</a:t>
            </a:r>
            <a:r>
              <a:rPr sz="2800" spc="-5" dirty="0">
                <a:solidFill>
                  <a:srgbClr val="7F7F7F"/>
                </a:solidFill>
                <a:latin typeface="Arial"/>
                <a:cs typeface="Arial"/>
              </a:rPr>
              <a:t> packets</a:t>
            </a:r>
            <a:endParaRPr sz="2800">
              <a:latin typeface="Arial"/>
              <a:cs typeface="Arial"/>
            </a:endParaRPr>
          </a:p>
          <a:p>
            <a:pPr marL="526415" indent="-513715">
              <a:lnSpc>
                <a:spcPct val="100000"/>
              </a:lnSpc>
              <a:spcBef>
                <a:spcPts val="670"/>
              </a:spcBef>
              <a:buChar char="•"/>
              <a:tabLst>
                <a:tab pos="526415" algn="l"/>
                <a:tab pos="527050" algn="l"/>
              </a:tabLst>
            </a:pPr>
            <a:r>
              <a:rPr sz="2800" spc="-5" dirty="0">
                <a:solidFill>
                  <a:srgbClr val="7F7F7F"/>
                </a:solidFill>
                <a:latin typeface="Arial"/>
                <a:cs typeface="Arial"/>
              </a:rPr>
              <a:t>Devices: </a:t>
            </a:r>
            <a:r>
              <a:rPr sz="2800" dirty="0">
                <a:solidFill>
                  <a:srgbClr val="7F7F7F"/>
                </a:solidFill>
                <a:latin typeface="Arial"/>
                <a:cs typeface="Arial"/>
              </a:rPr>
              <a:t>router, </a:t>
            </a:r>
            <a:r>
              <a:rPr sz="2800" spc="-5" dirty="0">
                <a:solidFill>
                  <a:srgbClr val="7F7F7F"/>
                </a:solidFill>
                <a:latin typeface="Arial"/>
                <a:cs typeface="Arial"/>
              </a:rPr>
              <a:t>frame relay device, </a:t>
            </a:r>
            <a:r>
              <a:rPr sz="2800" spc="-10" dirty="0">
                <a:solidFill>
                  <a:srgbClr val="7F7F7F"/>
                </a:solidFill>
                <a:latin typeface="Arial"/>
                <a:cs typeface="Arial"/>
              </a:rPr>
              <a:t>ATM</a:t>
            </a:r>
            <a:r>
              <a:rPr sz="2800" spc="40" dirty="0">
                <a:solidFill>
                  <a:srgbClr val="7F7F7F"/>
                </a:solidFill>
                <a:latin typeface="Arial"/>
                <a:cs typeface="Arial"/>
              </a:rPr>
              <a:t> </a:t>
            </a:r>
            <a:r>
              <a:rPr sz="2800" spc="-5" dirty="0">
                <a:solidFill>
                  <a:srgbClr val="7F7F7F"/>
                </a:solidFill>
                <a:latin typeface="Arial"/>
                <a:cs typeface="Arial"/>
              </a:rPr>
              <a:t>switch</a:t>
            </a:r>
            <a:endParaRPr sz="28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2.28</a:t>
            </a:r>
            <a:endParaRPr sz="1000">
              <a:latin typeface="Arial"/>
              <a:cs typeface="Arial"/>
            </a:endParaRPr>
          </a:p>
        </p:txBody>
      </p:sp>
      <p:sp>
        <p:nvSpPr>
          <p:cNvPr id="3" name="object 3"/>
          <p:cNvSpPr txBox="1">
            <a:spLocks noGrp="1"/>
          </p:cNvSpPr>
          <p:nvPr>
            <p:ph type="title"/>
          </p:nvPr>
        </p:nvSpPr>
        <p:spPr>
          <a:xfrm>
            <a:off x="258262" y="613404"/>
            <a:ext cx="2016125" cy="696595"/>
          </a:xfrm>
          <a:prstGeom prst="rect">
            <a:avLst/>
          </a:prstGeom>
        </p:spPr>
        <p:txBody>
          <a:bodyPr vert="horz" wrap="square" lIns="0" tIns="13335" rIns="0" bIns="0" rtlCol="0">
            <a:spAutoFit/>
          </a:bodyPr>
          <a:lstStyle/>
          <a:p>
            <a:pPr marL="12700">
              <a:lnSpc>
                <a:spcPct val="100000"/>
              </a:lnSpc>
              <a:spcBef>
                <a:spcPts val="105"/>
              </a:spcBef>
            </a:pPr>
            <a:r>
              <a:rPr dirty="0"/>
              <a:t>Pac</a:t>
            </a:r>
            <a:r>
              <a:rPr spc="5" dirty="0"/>
              <a:t>k</a:t>
            </a:r>
            <a:r>
              <a:rPr spc="-5" dirty="0"/>
              <a:t>ets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653027"/>
            <a:ext cx="7331709" cy="2886075"/>
          </a:xfrm>
          <a:prstGeom prst="rect">
            <a:avLst/>
          </a:prstGeom>
        </p:spPr>
        <p:txBody>
          <a:bodyPr vert="horz" wrap="square" lIns="0" tIns="12065" rIns="0" bIns="0" rtlCol="0">
            <a:spAutoFit/>
          </a:bodyPr>
          <a:lstStyle/>
          <a:p>
            <a:pPr marL="526415" marR="5080" indent="-513715">
              <a:lnSpc>
                <a:spcPct val="100000"/>
              </a:lnSpc>
              <a:spcBef>
                <a:spcPts val="95"/>
              </a:spcBef>
              <a:buChar char="•"/>
              <a:tabLst>
                <a:tab pos="526415" algn="l"/>
                <a:tab pos="527050" algn="l"/>
              </a:tabLst>
            </a:pPr>
            <a:r>
              <a:rPr sz="2800" spc="-5" dirty="0">
                <a:solidFill>
                  <a:srgbClr val="7F7F7F"/>
                </a:solidFill>
                <a:latin typeface="Arial"/>
                <a:cs typeface="Arial"/>
              </a:rPr>
              <a:t>A </a:t>
            </a:r>
            <a:r>
              <a:rPr sz="2800" b="1" i="1" spc="-5" dirty="0">
                <a:solidFill>
                  <a:srgbClr val="89A451"/>
                </a:solidFill>
                <a:latin typeface="Arial"/>
                <a:cs typeface="Arial"/>
              </a:rPr>
              <a:t>packet </a:t>
            </a:r>
            <a:r>
              <a:rPr sz="2800" spc="-5" dirty="0">
                <a:solidFill>
                  <a:srgbClr val="7F7F7F"/>
                </a:solidFill>
                <a:latin typeface="Arial"/>
                <a:cs typeface="Arial"/>
              </a:rPr>
              <a:t>is an independent, </a:t>
            </a:r>
            <a:r>
              <a:rPr sz="2800" dirty="0">
                <a:solidFill>
                  <a:srgbClr val="7F7F7F"/>
                </a:solidFill>
                <a:latin typeface="Arial"/>
                <a:cs typeface="Arial"/>
              </a:rPr>
              <a:t>self-contained  </a:t>
            </a:r>
            <a:r>
              <a:rPr sz="2800" spc="-5" dirty="0">
                <a:solidFill>
                  <a:srgbClr val="7F7F7F"/>
                </a:solidFill>
                <a:latin typeface="Arial"/>
                <a:cs typeface="Arial"/>
              </a:rPr>
              <a:t>message sent over </a:t>
            </a:r>
            <a:r>
              <a:rPr sz="2800" dirty="0">
                <a:solidFill>
                  <a:srgbClr val="7F7F7F"/>
                </a:solidFill>
                <a:latin typeface="Arial"/>
                <a:cs typeface="Arial"/>
              </a:rPr>
              <a:t>the</a:t>
            </a:r>
            <a:r>
              <a:rPr sz="2800" spc="20" dirty="0">
                <a:solidFill>
                  <a:srgbClr val="7F7F7F"/>
                </a:solidFill>
                <a:latin typeface="Arial"/>
                <a:cs typeface="Arial"/>
              </a:rPr>
              <a:t> </a:t>
            </a:r>
            <a:r>
              <a:rPr sz="2800" spc="-10" dirty="0">
                <a:solidFill>
                  <a:srgbClr val="7F7F7F"/>
                </a:solidFill>
                <a:latin typeface="Arial"/>
                <a:cs typeface="Arial"/>
              </a:rPr>
              <a:t>network</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Includes:</a:t>
            </a:r>
            <a:endParaRPr sz="2800">
              <a:latin typeface="Arial"/>
              <a:cs typeface="Arial"/>
            </a:endParaRPr>
          </a:p>
          <a:p>
            <a:pPr marL="1059815" lvl="1" indent="-513715">
              <a:lnSpc>
                <a:spcPct val="100000"/>
              </a:lnSpc>
              <a:spcBef>
                <a:spcPts val="1160"/>
              </a:spcBef>
              <a:buChar char="–"/>
              <a:tabLst>
                <a:tab pos="1059815" algn="l"/>
                <a:tab pos="1060450" algn="l"/>
              </a:tabLst>
            </a:pPr>
            <a:r>
              <a:rPr sz="2600" dirty="0">
                <a:solidFill>
                  <a:srgbClr val="7F7F7F"/>
                </a:solidFill>
                <a:latin typeface="Arial"/>
                <a:cs typeface="Arial"/>
              </a:rPr>
              <a:t>A</a:t>
            </a:r>
            <a:r>
              <a:rPr sz="2600" spc="-5" dirty="0">
                <a:solidFill>
                  <a:srgbClr val="7F7F7F"/>
                </a:solidFill>
                <a:latin typeface="Arial"/>
                <a:cs typeface="Arial"/>
              </a:rPr>
              <a:t> </a:t>
            </a:r>
            <a:r>
              <a:rPr sz="2600" dirty="0">
                <a:solidFill>
                  <a:srgbClr val="7F7F7F"/>
                </a:solidFill>
                <a:latin typeface="Arial"/>
                <a:cs typeface="Arial"/>
              </a:rPr>
              <a:t>header</a:t>
            </a:r>
            <a:endParaRPr sz="2600">
              <a:latin typeface="Arial"/>
              <a:cs typeface="Arial"/>
            </a:endParaRPr>
          </a:p>
          <a:p>
            <a:pPr marL="1059815" lvl="1" indent="-513715">
              <a:lnSpc>
                <a:spcPct val="100000"/>
              </a:lnSpc>
              <a:spcBef>
                <a:spcPts val="625"/>
              </a:spcBef>
              <a:buChar char="–"/>
              <a:tabLst>
                <a:tab pos="1059815" algn="l"/>
                <a:tab pos="1060450" algn="l"/>
              </a:tabLst>
            </a:pPr>
            <a:r>
              <a:rPr sz="2600" dirty="0">
                <a:solidFill>
                  <a:srgbClr val="7F7F7F"/>
                </a:solidFill>
                <a:latin typeface="Arial"/>
                <a:cs typeface="Arial"/>
              </a:rPr>
              <a:t>Addressing</a:t>
            </a:r>
            <a:r>
              <a:rPr sz="2600" spc="-25" dirty="0">
                <a:solidFill>
                  <a:srgbClr val="7F7F7F"/>
                </a:solidFill>
                <a:latin typeface="Arial"/>
                <a:cs typeface="Arial"/>
              </a:rPr>
              <a:t> </a:t>
            </a:r>
            <a:r>
              <a:rPr sz="2600" spc="-5" dirty="0">
                <a:solidFill>
                  <a:srgbClr val="7F7F7F"/>
                </a:solidFill>
                <a:latin typeface="Arial"/>
                <a:cs typeface="Arial"/>
              </a:rPr>
              <a:t>information</a:t>
            </a:r>
            <a:endParaRPr sz="2600">
              <a:latin typeface="Arial"/>
              <a:cs typeface="Arial"/>
            </a:endParaRPr>
          </a:p>
          <a:p>
            <a:pPr marL="1059815" lvl="1" indent="-513715">
              <a:lnSpc>
                <a:spcPct val="100000"/>
              </a:lnSpc>
              <a:spcBef>
                <a:spcPts val="625"/>
              </a:spcBef>
              <a:buChar char="–"/>
              <a:tabLst>
                <a:tab pos="1059815" algn="l"/>
                <a:tab pos="1060450" algn="l"/>
              </a:tabLst>
            </a:pPr>
            <a:r>
              <a:rPr sz="2600" dirty="0">
                <a:solidFill>
                  <a:srgbClr val="7F7F7F"/>
                </a:solidFill>
                <a:latin typeface="Arial"/>
                <a:cs typeface="Arial"/>
              </a:rPr>
              <a:t>The</a:t>
            </a:r>
            <a:r>
              <a:rPr sz="2600" spc="-15" dirty="0">
                <a:solidFill>
                  <a:srgbClr val="7F7F7F"/>
                </a:solidFill>
                <a:latin typeface="Arial"/>
                <a:cs typeface="Arial"/>
              </a:rPr>
              <a:t> </a:t>
            </a:r>
            <a:r>
              <a:rPr sz="2600" dirty="0">
                <a:solidFill>
                  <a:srgbClr val="7F7F7F"/>
                </a:solidFill>
                <a:latin typeface="Arial"/>
                <a:cs typeface="Arial"/>
              </a:rPr>
              <a:t>data</a:t>
            </a:r>
            <a:endParaRPr sz="26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2.29</a:t>
            </a:r>
            <a:endParaRPr sz="1000">
              <a:latin typeface="Arial"/>
              <a:cs typeface="Arial"/>
            </a:endParaRPr>
          </a:p>
        </p:txBody>
      </p:sp>
      <p:sp>
        <p:nvSpPr>
          <p:cNvPr id="3" name="object 3"/>
          <p:cNvSpPr txBox="1">
            <a:spLocks noGrp="1"/>
          </p:cNvSpPr>
          <p:nvPr>
            <p:ph type="title"/>
          </p:nvPr>
        </p:nvSpPr>
        <p:spPr>
          <a:xfrm>
            <a:off x="258262" y="613404"/>
            <a:ext cx="6116320" cy="696595"/>
          </a:xfrm>
          <a:prstGeom prst="rect">
            <a:avLst/>
          </a:prstGeom>
        </p:spPr>
        <p:txBody>
          <a:bodyPr vert="horz" wrap="square" lIns="0" tIns="13335" rIns="0" bIns="0" rtlCol="0">
            <a:spAutoFit/>
          </a:bodyPr>
          <a:lstStyle/>
          <a:p>
            <a:pPr marL="12700">
              <a:lnSpc>
                <a:spcPct val="100000"/>
              </a:lnSpc>
              <a:spcBef>
                <a:spcPts val="105"/>
              </a:spcBef>
            </a:pPr>
            <a:r>
              <a:rPr spc="-5" dirty="0"/>
              <a:t>Network Layer</a:t>
            </a:r>
            <a:r>
              <a:rPr spc="-50" dirty="0"/>
              <a:t> </a:t>
            </a:r>
            <a:r>
              <a:rPr dirty="0"/>
              <a:t>Protocols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567202"/>
            <a:ext cx="1920239" cy="2586355"/>
          </a:xfrm>
          <a:prstGeom prst="rect">
            <a:avLst/>
          </a:prstGeom>
        </p:spPr>
        <p:txBody>
          <a:bodyPr vert="horz" wrap="square" lIns="0" tIns="97790" rIns="0" bIns="0" rtlCol="0">
            <a:spAutoFit/>
          </a:bodyPr>
          <a:lstStyle/>
          <a:p>
            <a:pPr marL="526415" indent="-513715">
              <a:lnSpc>
                <a:spcPct val="100000"/>
              </a:lnSpc>
              <a:spcBef>
                <a:spcPts val="770"/>
              </a:spcBef>
              <a:buChar char="•"/>
              <a:tabLst>
                <a:tab pos="526415" algn="l"/>
                <a:tab pos="527050" algn="l"/>
              </a:tabLst>
            </a:pPr>
            <a:r>
              <a:rPr sz="2800" spc="-5" dirty="0">
                <a:solidFill>
                  <a:srgbClr val="7F7F7F"/>
                </a:solidFill>
                <a:latin typeface="Arial"/>
                <a:cs typeface="Arial"/>
              </a:rPr>
              <a:t>IP</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OSPF</a:t>
            </a:r>
            <a:endParaRPr sz="2800">
              <a:latin typeface="Arial"/>
              <a:cs typeface="Arial"/>
            </a:endParaRPr>
          </a:p>
          <a:p>
            <a:pPr marL="526415" indent="-513715">
              <a:lnSpc>
                <a:spcPct val="100000"/>
              </a:lnSpc>
              <a:spcBef>
                <a:spcPts val="670"/>
              </a:spcBef>
              <a:buChar char="•"/>
              <a:tabLst>
                <a:tab pos="526415" algn="l"/>
                <a:tab pos="527050" algn="l"/>
              </a:tabLst>
            </a:pPr>
            <a:r>
              <a:rPr sz="2800" spc="-5" dirty="0">
                <a:solidFill>
                  <a:srgbClr val="7F7F7F"/>
                </a:solidFill>
                <a:latin typeface="Arial"/>
                <a:cs typeface="Arial"/>
              </a:rPr>
              <a:t>BGP</a:t>
            </a:r>
            <a:endParaRPr sz="2800">
              <a:latin typeface="Arial"/>
              <a:cs typeface="Arial"/>
            </a:endParaRPr>
          </a:p>
          <a:p>
            <a:pPr marL="526415" indent="-513715">
              <a:lnSpc>
                <a:spcPct val="100000"/>
              </a:lnSpc>
              <a:spcBef>
                <a:spcPts val="675"/>
              </a:spcBef>
              <a:buChar char="•"/>
              <a:tabLst>
                <a:tab pos="526415" algn="l"/>
                <a:tab pos="527050" algn="l"/>
              </a:tabLst>
            </a:pPr>
            <a:r>
              <a:rPr sz="2800" spc="-10" dirty="0">
                <a:solidFill>
                  <a:srgbClr val="7F7F7F"/>
                </a:solidFill>
                <a:latin typeface="Arial"/>
                <a:cs typeface="Arial"/>
              </a:rPr>
              <a:t>NetBEUI</a:t>
            </a:r>
            <a:endParaRPr sz="2800">
              <a:latin typeface="Arial"/>
              <a:cs typeface="Arial"/>
            </a:endParaRPr>
          </a:p>
          <a:p>
            <a:pPr marL="526415" indent="-513715">
              <a:lnSpc>
                <a:spcPct val="100000"/>
              </a:lnSpc>
              <a:spcBef>
                <a:spcPts val="675"/>
              </a:spcBef>
              <a:buChar char="•"/>
              <a:tabLst>
                <a:tab pos="526415" algn="l"/>
                <a:tab pos="527050" algn="l"/>
              </a:tabLst>
            </a:pPr>
            <a:r>
              <a:rPr sz="2800" spc="-10" dirty="0">
                <a:solidFill>
                  <a:srgbClr val="7F7F7F"/>
                </a:solidFill>
                <a:latin typeface="Arial"/>
                <a:cs typeface="Arial"/>
              </a:rPr>
              <a:t>DDP</a:t>
            </a:r>
            <a:endParaRPr sz="28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86581" y="82671"/>
            <a:ext cx="267970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2.3</a:t>
            </a:r>
            <a:endParaRPr sz="1000">
              <a:latin typeface="Arial"/>
              <a:cs typeface="Arial"/>
            </a:endParaRPr>
          </a:p>
        </p:txBody>
      </p:sp>
      <p:sp>
        <p:nvSpPr>
          <p:cNvPr id="3" name="object 3"/>
          <p:cNvSpPr txBox="1">
            <a:spLocks noGrp="1"/>
          </p:cNvSpPr>
          <p:nvPr>
            <p:ph type="title"/>
          </p:nvPr>
        </p:nvSpPr>
        <p:spPr>
          <a:xfrm>
            <a:off x="258262" y="613404"/>
            <a:ext cx="5279390" cy="696595"/>
          </a:xfrm>
          <a:prstGeom prst="rect">
            <a:avLst/>
          </a:prstGeom>
        </p:spPr>
        <p:txBody>
          <a:bodyPr vert="horz" wrap="square" lIns="0" tIns="13335" rIns="0" bIns="0" rtlCol="0">
            <a:spAutoFit/>
          </a:bodyPr>
          <a:lstStyle/>
          <a:p>
            <a:pPr marL="12700">
              <a:lnSpc>
                <a:spcPct val="100000"/>
              </a:lnSpc>
              <a:spcBef>
                <a:spcPts val="105"/>
              </a:spcBef>
            </a:pPr>
            <a:r>
              <a:rPr dirty="0"/>
              <a:t>Scope </a:t>
            </a:r>
            <a:r>
              <a:rPr spc="-5" dirty="0"/>
              <a:t>and</a:t>
            </a:r>
            <a:r>
              <a:rPr spc="-65" dirty="0"/>
              <a:t> </a:t>
            </a:r>
            <a:r>
              <a:rPr spc="-5" dirty="0"/>
              <a:t>Coverage</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293314" y="1486908"/>
            <a:ext cx="6694805" cy="2625725"/>
          </a:xfrm>
          <a:prstGeom prst="rect">
            <a:avLst/>
          </a:prstGeom>
        </p:spPr>
        <p:txBody>
          <a:bodyPr vert="horz" wrap="square" lIns="0" tIns="105410" rIns="0" bIns="0" rtlCol="0">
            <a:spAutoFit/>
          </a:bodyPr>
          <a:lstStyle/>
          <a:p>
            <a:pPr marL="12700">
              <a:lnSpc>
                <a:spcPct val="100000"/>
              </a:lnSpc>
              <a:spcBef>
                <a:spcPts val="830"/>
              </a:spcBef>
            </a:pPr>
            <a:r>
              <a:rPr sz="3000" i="1" dirty="0">
                <a:solidFill>
                  <a:srgbClr val="89A451"/>
                </a:solidFill>
                <a:latin typeface="Arial"/>
                <a:cs typeface="Arial"/>
              </a:rPr>
              <a:t>This </a:t>
            </a:r>
            <a:r>
              <a:rPr sz="3000" i="1" spc="-10" dirty="0">
                <a:solidFill>
                  <a:srgbClr val="89A451"/>
                </a:solidFill>
                <a:latin typeface="Arial"/>
                <a:cs typeface="Arial"/>
              </a:rPr>
              <a:t>topic </a:t>
            </a:r>
            <a:r>
              <a:rPr sz="3000" i="1" spc="-5" dirty="0">
                <a:solidFill>
                  <a:srgbClr val="89A451"/>
                </a:solidFill>
                <a:latin typeface="Arial"/>
                <a:cs typeface="Arial"/>
              </a:rPr>
              <a:t>will</a:t>
            </a:r>
            <a:r>
              <a:rPr sz="3000" i="1" spc="-10" dirty="0">
                <a:solidFill>
                  <a:srgbClr val="89A451"/>
                </a:solidFill>
                <a:latin typeface="Arial"/>
                <a:cs typeface="Arial"/>
              </a:rPr>
              <a:t> </a:t>
            </a:r>
            <a:r>
              <a:rPr sz="3000" i="1" dirty="0">
                <a:solidFill>
                  <a:srgbClr val="89A451"/>
                </a:solidFill>
                <a:latin typeface="Arial"/>
                <a:cs typeface="Arial"/>
              </a:rPr>
              <a:t>cover:</a:t>
            </a:r>
            <a:endParaRPr sz="3000">
              <a:latin typeface="Arial"/>
              <a:cs typeface="Arial"/>
            </a:endParaRPr>
          </a:p>
          <a:p>
            <a:pPr marL="448309" indent="-277495">
              <a:lnSpc>
                <a:spcPct val="100000"/>
              </a:lnSpc>
              <a:spcBef>
                <a:spcPts val="685"/>
              </a:spcBef>
              <a:buChar char="•"/>
              <a:tabLst>
                <a:tab pos="448309" algn="l"/>
                <a:tab pos="448945" algn="l"/>
              </a:tabLst>
            </a:pPr>
            <a:r>
              <a:rPr sz="2800" spc="-5" dirty="0">
                <a:solidFill>
                  <a:srgbClr val="7F7F7F"/>
                </a:solidFill>
                <a:latin typeface="Arial"/>
                <a:cs typeface="Arial"/>
              </a:rPr>
              <a:t>Communications and network</a:t>
            </a:r>
            <a:r>
              <a:rPr sz="2800" spc="20" dirty="0">
                <a:solidFill>
                  <a:srgbClr val="7F7F7F"/>
                </a:solidFill>
                <a:latin typeface="Arial"/>
                <a:cs typeface="Arial"/>
              </a:rPr>
              <a:t> </a:t>
            </a:r>
            <a:r>
              <a:rPr sz="2800" spc="-5" dirty="0">
                <a:solidFill>
                  <a:srgbClr val="7F7F7F"/>
                </a:solidFill>
                <a:latin typeface="Arial"/>
                <a:cs typeface="Arial"/>
              </a:rPr>
              <a:t>protocols</a:t>
            </a:r>
            <a:endParaRPr sz="2800">
              <a:latin typeface="Arial"/>
              <a:cs typeface="Arial"/>
            </a:endParaRPr>
          </a:p>
          <a:p>
            <a:pPr marL="448309" indent="-277495">
              <a:lnSpc>
                <a:spcPct val="100000"/>
              </a:lnSpc>
              <a:spcBef>
                <a:spcPts val="675"/>
              </a:spcBef>
              <a:buChar char="•"/>
              <a:tabLst>
                <a:tab pos="448309" algn="l"/>
                <a:tab pos="448945" algn="l"/>
              </a:tabLst>
            </a:pPr>
            <a:r>
              <a:rPr sz="2800" spc="-5" dirty="0">
                <a:solidFill>
                  <a:srgbClr val="7F7F7F"/>
                </a:solidFill>
                <a:latin typeface="Arial"/>
                <a:cs typeface="Arial"/>
              </a:rPr>
              <a:t>Protocols and </a:t>
            </a:r>
            <a:r>
              <a:rPr sz="2800" dirty="0">
                <a:solidFill>
                  <a:srgbClr val="7F7F7F"/>
                </a:solidFill>
                <a:latin typeface="Arial"/>
                <a:cs typeface="Arial"/>
              </a:rPr>
              <a:t>the </a:t>
            </a:r>
            <a:r>
              <a:rPr sz="2800" spc="-10" dirty="0">
                <a:solidFill>
                  <a:srgbClr val="7F7F7F"/>
                </a:solidFill>
                <a:latin typeface="Arial"/>
                <a:cs typeface="Arial"/>
              </a:rPr>
              <a:t>OSI</a:t>
            </a:r>
            <a:r>
              <a:rPr sz="2800" spc="5" dirty="0">
                <a:solidFill>
                  <a:srgbClr val="7F7F7F"/>
                </a:solidFill>
                <a:latin typeface="Arial"/>
                <a:cs typeface="Arial"/>
              </a:rPr>
              <a:t> </a:t>
            </a:r>
            <a:r>
              <a:rPr sz="2800" spc="-5" dirty="0">
                <a:solidFill>
                  <a:srgbClr val="7F7F7F"/>
                </a:solidFill>
                <a:latin typeface="Arial"/>
                <a:cs typeface="Arial"/>
              </a:rPr>
              <a:t>model</a:t>
            </a:r>
            <a:endParaRPr sz="2800">
              <a:latin typeface="Arial"/>
              <a:cs typeface="Arial"/>
            </a:endParaRPr>
          </a:p>
          <a:p>
            <a:pPr marL="448309" indent="-277495">
              <a:lnSpc>
                <a:spcPct val="100000"/>
              </a:lnSpc>
              <a:spcBef>
                <a:spcPts val="670"/>
              </a:spcBef>
              <a:buChar char="•"/>
              <a:tabLst>
                <a:tab pos="448309" algn="l"/>
                <a:tab pos="448945" algn="l"/>
              </a:tabLst>
            </a:pPr>
            <a:r>
              <a:rPr sz="2800" spc="-5" dirty="0">
                <a:solidFill>
                  <a:srgbClr val="7F7F7F"/>
                </a:solidFill>
                <a:latin typeface="Arial"/>
                <a:cs typeface="Arial"/>
              </a:rPr>
              <a:t>Protocols in real-world</a:t>
            </a:r>
            <a:r>
              <a:rPr sz="2800" spc="30" dirty="0">
                <a:solidFill>
                  <a:srgbClr val="7F7F7F"/>
                </a:solidFill>
                <a:latin typeface="Arial"/>
                <a:cs typeface="Arial"/>
              </a:rPr>
              <a:t> </a:t>
            </a:r>
            <a:r>
              <a:rPr sz="2800" spc="-5" dirty="0">
                <a:solidFill>
                  <a:srgbClr val="7F7F7F"/>
                </a:solidFill>
                <a:latin typeface="Arial"/>
                <a:cs typeface="Arial"/>
              </a:rPr>
              <a:t>networks</a:t>
            </a:r>
            <a:endParaRPr sz="2800">
              <a:latin typeface="Arial"/>
              <a:cs typeface="Arial"/>
            </a:endParaRPr>
          </a:p>
          <a:p>
            <a:pPr marL="448309" indent="-277495">
              <a:lnSpc>
                <a:spcPct val="100000"/>
              </a:lnSpc>
              <a:spcBef>
                <a:spcPts val="670"/>
              </a:spcBef>
              <a:buChar char="•"/>
              <a:tabLst>
                <a:tab pos="448309" algn="l"/>
                <a:tab pos="448945" algn="l"/>
              </a:tabLst>
            </a:pPr>
            <a:r>
              <a:rPr sz="2800" spc="-5" dirty="0">
                <a:solidFill>
                  <a:srgbClr val="7F7F7F"/>
                </a:solidFill>
                <a:latin typeface="Arial"/>
                <a:cs typeface="Arial"/>
              </a:rPr>
              <a:t>The</a:t>
            </a:r>
            <a:r>
              <a:rPr sz="2800" spc="15" dirty="0">
                <a:solidFill>
                  <a:srgbClr val="7F7F7F"/>
                </a:solidFill>
                <a:latin typeface="Arial"/>
                <a:cs typeface="Arial"/>
              </a:rPr>
              <a:t> </a:t>
            </a:r>
            <a:r>
              <a:rPr sz="2800" spc="-5" dirty="0">
                <a:solidFill>
                  <a:srgbClr val="7F7F7F"/>
                </a:solidFill>
                <a:latin typeface="Arial"/>
                <a:cs typeface="Arial"/>
              </a:rPr>
              <a:t>Internet</a:t>
            </a:r>
            <a:endParaRPr sz="28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2.30</a:t>
            </a:r>
            <a:endParaRPr sz="1000">
              <a:latin typeface="Arial"/>
              <a:cs typeface="Arial"/>
            </a:endParaRPr>
          </a:p>
        </p:txBody>
      </p:sp>
      <p:sp>
        <p:nvSpPr>
          <p:cNvPr id="3" name="object 3"/>
          <p:cNvSpPr txBox="1">
            <a:spLocks noGrp="1"/>
          </p:cNvSpPr>
          <p:nvPr>
            <p:ph type="title"/>
          </p:nvPr>
        </p:nvSpPr>
        <p:spPr>
          <a:xfrm>
            <a:off x="258262" y="478277"/>
            <a:ext cx="5094605" cy="696595"/>
          </a:xfrm>
          <a:prstGeom prst="rect">
            <a:avLst/>
          </a:prstGeom>
        </p:spPr>
        <p:txBody>
          <a:bodyPr vert="horz" wrap="square" lIns="0" tIns="13335" rIns="0" bIns="0" rtlCol="0">
            <a:spAutoFit/>
          </a:bodyPr>
          <a:lstStyle/>
          <a:p>
            <a:pPr marL="12700">
              <a:lnSpc>
                <a:spcPct val="100000"/>
              </a:lnSpc>
              <a:spcBef>
                <a:spcPts val="105"/>
              </a:spcBef>
            </a:pPr>
            <a:r>
              <a:rPr dirty="0"/>
              <a:t>The Transport</a:t>
            </a:r>
            <a:r>
              <a:rPr spc="-60" dirty="0"/>
              <a:t> </a:t>
            </a:r>
            <a:r>
              <a:rPr spc="-5" dirty="0"/>
              <a:t>Layer</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365626"/>
            <a:ext cx="8371840" cy="4378325"/>
          </a:xfrm>
          <a:prstGeom prst="rect">
            <a:avLst/>
          </a:prstGeom>
        </p:spPr>
        <p:txBody>
          <a:bodyPr vert="horz" wrap="square" lIns="0" tIns="12065" rIns="0" bIns="0" rtlCol="0">
            <a:spAutoFit/>
          </a:bodyPr>
          <a:lstStyle/>
          <a:p>
            <a:pPr marL="526415" marR="575945" indent="-513715">
              <a:lnSpc>
                <a:spcPct val="100000"/>
              </a:lnSpc>
              <a:spcBef>
                <a:spcPts val="95"/>
              </a:spcBef>
              <a:buChar char="•"/>
              <a:tabLst>
                <a:tab pos="526415" algn="l"/>
                <a:tab pos="527050" algn="l"/>
              </a:tabLst>
            </a:pPr>
            <a:r>
              <a:rPr sz="2800" spc="-5" dirty="0">
                <a:solidFill>
                  <a:srgbClr val="7F7F7F"/>
                </a:solidFill>
                <a:latin typeface="Arial"/>
                <a:cs typeface="Arial"/>
              </a:rPr>
              <a:t>Responsible for delivering messages between  networked hosts and the fragmentation </a:t>
            </a:r>
            <a:r>
              <a:rPr sz="2800" spc="-10" dirty="0">
                <a:solidFill>
                  <a:srgbClr val="7F7F7F"/>
                </a:solidFill>
                <a:latin typeface="Arial"/>
                <a:cs typeface="Arial"/>
              </a:rPr>
              <a:t>and  </a:t>
            </a:r>
            <a:r>
              <a:rPr sz="2800" spc="-5" dirty="0">
                <a:solidFill>
                  <a:srgbClr val="7F7F7F"/>
                </a:solidFill>
                <a:latin typeface="Arial"/>
                <a:cs typeface="Arial"/>
              </a:rPr>
              <a:t>reassembly of</a:t>
            </a:r>
            <a:r>
              <a:rPr sz="2800" spc="15" dirty="0">
                <a:solidFill>
                  <a:srgbClr val="7F7F7F"/>
                </a:solidFill>
                <a:latin typeface="Arial"/>
                <a:cs typeface="Arial"/>
              </a:rPr>
              <a:t> </a:t>
            </a:r>
            <a:r>
              <a:rPr sz="2800" spc="-5" dirty="0">
                <a:solidFill>
                  <a:srgbClr val="7F7F7F"/>
                </a:solidFill>
                <a:latin typeface="Arial"/>
                <a:cs typeface="Arial"/>
              </a:rPr>
              <a:t>messages</a:t>
            </a:r>
            <a:endParaRPr sz="2800">
              <a:latin typeface="Arial"/>
              <a:cs typeface="Arial"/>
            </a:endParaRPr>
          </a:p>
          <a:p>
            <a:pPr marL="1059815" lvl="1" indent="-513715">
              <a:lnSpc>
                <a:spcPct val="100000"/>
              </a:lnSpc>
              <a:spcBef>
                <a:spcPts val="1160"/>
              </a:spcBef>
              <a:buChar char="–"/>
              <a:tabLst>
                <a:tab pos="1059815" algn="l"/>
                <a:tab pos="1060450" algn="l"/>
              </a:tabLst>
            </a:pPr>
            <a:r>
              <a:rPr sz="2600" dirty="0">
                <a:solidFill>
                  <a:srgbClr val="7F7F7F"/>
                </a:solidFill>
                <a:latin typeface="Arial"/>
                <a:cs typeface="Arial"/>
              </a:rPr>
              <a:t>Acknowledgement </a:t>
            </a:r>
            <a:r>
              <a:rPr sz="2600" spc="-5" dirty="0">
                <a:solidFill>
                  <a:srgbClr val="7F7F7F"/>
                </a:solidFill>
                <a:latin typeface="Arial"/>
                <a:cs typeface="Arial"/>
              </a:rPr>
              <a:t>of </a:t>
            </a:r>
            <a:r>
              <a:rPr sz="2600" dirty="0">
                <a:solidFill>
                  <a:srgbClr val="7F7F7F"/>
                </a:solidFill>
                <a:latin typeface="Arial"/>
                <a:cs typeface="Arial"/>
              </a:rPr>
              <a:t>received</a:t>
            </a:r>
            <a:r>
              <a:rPr sz="2600" spc="-75" dirty="0">
                <a:solidFill>
                  <a:srgbClr val="7F7F7F"/>
                </a:solidFill>
                <a:latin typeface="Arial"/>
                <a:cs typeface="Arial"/>
              </a:rPr>
              <a:t> </a:t>
            </a:r>
            <a:r>
              <a:rPr sz="2600" dirty="0">
                <a:solidFill>
                  <a:srgbClr val="7F7F7F"/>
                </a:solidFill>
                <a:latin typeface="Arial"/>
                <a:cs typeface="Arial"/>
              </a:rPr>
              <a:t>segments</a:t>
            </a:r>
            <a:endParaRPr sz="2600">
              <a:latin typeface="Arial"/>
              <a:cs typeface="Arial"/>
            </a:endParaRPr>
          </a:p>
          <a:p>
            <a:pPr marL="1059815" lvl="1" indent="-513715">
              <a:lnSpc>
                <a:spcPct val="100000"/>
              </a:lnSpc>
              <a:spcBef>
                <a:spcPts val="630"/>
              </a:spcBef>
              <a:buChar char="–"/>
              <a:tabLst>
                <a:tab pos="1059815" algn="l"/>
                <a:tab pos="1060450" algn="l"/>
              </a:tabLst>
            </a:pPr>
            <a:r>
              <a:rPr sz="2600" dirty="0">
                <a:solidFill>
                  <a:srgbClr val="7F7F7F"/>
                </a:solidFill>
                <a:latin typeface="Arial"/>
                <a:cs typeface="Arial"/>
              </a:rPr>
              <a:t>Retransmission </a:t>
            </a:r>
            <a:r>
              <a:rPr sz="2600" spc="-5" dirty="0">
                <a:solidFill>
                  <a:srgbClr val="7F7F7F"/>
                </a:solidFill>
                <a:latin typeface="Arial"/>
                <a:cs typeface="Arial"/>
              </a:rPr>
              <a:t>of </a:t>
            </a:r>
            <a:r>
              <a:rPr sz="2600" dirty="0">
                <a:solidFill>
                  <a:srgbClr val="7F7F7F"/>
                </a:solidFill>
                <a:latin typeface="Arial"/>
                <a:cs typeface="Arial"/>
              </a:rPr>
              <a:t>segments not</a:t>
            </a:r>
            <a:r>
              <a:rPr sz="2600" spc="-100" dirty="0">
                <a:solidFill>
                  <a:srgbClr val="7F7F7F"/>
                </a:solidFill>
                <a:latin typeface="Arial"/>
                <a:cs typeface="Arial"/>
              </a:rPr>
              <a:t> </a:t>
            </a:r>
            <a:r>
              <a:rPr sz="2600" dirty="0">
                <a:solidFill>
                  <a:srgbClr val="7F7F7F"/>
                </a:solidFill>
                <a:latin typeface="Arial"/>
                <a:cs typeface="Arial"/>
              </a:rPr>
              <a:t>acknowledged</a:t>
            </a:r>
            <a:endParaRPr sz="2600">
              <a:latin typeface="Arial"/>
              <a:cs typeface="Arial"/>
            </a:endParaRPr>
          </a:p>
          <a:p>
            <a:pPr marL="1059815" lvl="1" indent="-513715">
              <a:lnSpc>
                <a:spcPct val="100000"/>
              </a:lnSpc>
              <a:spcBef>
                <a:spcPts val="625"/>
              </a:spcBef>
              <a:buChar char="–"/>
              <a:tabLst>
                <a:tab pos="1059815" algn="l"/>
                <a:tab pos="1060450" algn="l"/>
              </a:tabLst>
            </a:pPr>
            <a:r>
              <a:rPr sz="2600" dirty="0">
                <a:solidFill>
                  <a:srgbClr val="7F7F7F"/>
                </a:solidFill>
                <a:latin typeface="Arial"/>
                <a:cs typeface="Arial"/>
              </a:rPr>
              <a:t>Proper re-sequencing </a:t>
            </a:r>
            <a:r>
              <a:rPr sz="2600" spc="-5" dirty="0">
                <a:solidFill>
                  <a:srgbClr val="7F7F7F"/>
                </a:solidFill>
                <a:latin typeface="Arial"/>
                <a:cs typeface="Arial"/>
              </a:rPr>
              <a:t>of</a:t>
            </a:r>
            <a:r>
              <a:rPr sz="2600" spc="-50" dirty="0">
                <a:solidFill>
                  <a:srgbClr val="7F7F7F"/>
                </a:solidFill>
                <a:latin typeface="Arial"/>
                <a:cs typeface="Arial"/>
              </a:rPr>
              <a:t> </a:t>
            </a:r>
            <a:r>
              <a:rPr sz="2600" dirty="0">
                <a:solidFill>
                  <a:srgbClr val="7F7F7F"/>
                </a:solidFill>
                <a:latin typeface="Arial"/>
                <a:cs typeface="Arial"/>
              </a:rPr>
              <a:t>segments</a:t>
            </a:r>
            <a:endParaRPr sz="2600">
              <a:latin typeface="Arial"/>
              <a:cs typeface="Arial"/>
            </a:endParaRPr>
          </a:p>
          <a:p>
            <a:pPr marL="1059815" lvl="1" indent="-513715">
              <a:lnSpc>
                <a:spcPct val="100000"/>
              </a:lnSpc>
              <a:spcBef>
                <a:spcPts val="620"/>
              </a:spcBef>
              <a:buChar char="–"/>
              <a:tabLst>
                <a:tab pos="1059815" algn="l"/>
                <a:tab pos="1060450" algn="l"/>
              </a:tabLst>
            </a:pPr>
            <a:r>
              <a:rPr sz="2600" dirty="0">
                <a:solidFill>
                  <a:srgbClr val="7F7F7F"/>
                </a:solidFill>
                <a:latin typeface="Arial"/>
                <a:cs typeface="Arial"/>
              </a:rPr>
              <a:t>Flow </a:t>
            </a:r>
            <a:r>
              <a:rPr sz="2600" spc="-5" dirty="0">
                <a:solidFill>
                  <a:srgbClr val="7F7F7F"/>
                </a:solidFill>
                <a:latin typeface="Arial"/>
                <a:cs typeface="Arial"/>
              </a:rPr>
              <a:t>control </a:t>
            </a:r>
            <a:r>
              <a:rPr sz="2600" dirty="0">
                <a:solidFill>
                  <a:srgbClr val="7F7F7F"/>
                </a:solidFill>
                <a:latin typeface="Arial"/>
                <a:cs typeface="Arial"/>
              </a:rPr>
              <a:t>to manage the data so </a:t>
            </a:r>
            <a:r>
              <a:rPr sz="2600" spc="-5" dirty="0">
                <a:solidFill>
                  <a:srgbClr val="7F7F7F"/>
                </a:solidFill>
                <a:latin typeface="Arial"/>
                <a:cs typeface="Arial"/>
              </a:rPr>
              <a:t>no data is lost</a:t>
            </a:r>
            <a:endParaRPr sz="2600">
              <a:latin typeface="Arial"/>
              <a:cs typeface="Arial"/>
            </a:endParaRPr>
          </a:p>
          <a:p>
            <a:pPr marL="526415" indent="-513715">
              <a:lnSpc>
                <a:spcPct val="100000"/>
              </a:lnSpc>
              <a:spcBef>
                <a:spcPts val="1290"/>
              </a:spcBef>
              <a:buChar char="•"/>
              <a:tabLst>
                <a:tab pos="526415" algn="l"/>
                <a:tab pos="527050" algn="l"/>
              </a:tabLst>
            </a:pPr>
            <a:r>
              <a:rPr sz="2800" spc="-10" dirty="0">
                <a:solidFill>
                  <a:srgbClr val="7F7F7F"/>
                </a:solidFill>
                <a:latin typeface="Arial"/>
                <a:cs typeface="Arial"/>
              </a:rPr>
              <a:t>Data </a:t>
            </a:r>
            <a:r>
              <a:rPr sz="2800" spc="-5" dirty="0">
                <a:solidFill>
                  <a:srgbClr val="7F7F7F"/>
                </a:solidFill>
                <a:latin typeface="Arial"/>
                <a:cs typeface="Arial"/>
              </a:rPr>
              <a:t>type:</a:t>
            </a:r>
            <a:r>
              <a:rPr sz="2800" spc="10" dirty="0">
                <a:solidFill>
                  <a:srgbClr val="7F7F7F"/>
                </a:solidFill>
                <a:latin typeface="Arial"/>
                <a:cs typeface="Arial"/>
              </a:rPr>
              <a:t> </a:t>
            </a:r>
            <a:r>
              <a:rPr sz="2800" spc="-5" dirty="0">
                <a:solidFill>
                  <a:srgbClr val="7F7F7F"/>
                </a:solidFill>
                <a:latin typeface="Arial"/>
                <a:cs typeface="Arial"/>
              </a:rPr>
              <a:t>segment</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Devices: bridge router (brouter),</a:t>
            </a:r>
            <a:r>
              <a:rPr sz="2800" spc="35" dirty="0">
                <a:solidFill>
                  <a:srgbClr val="7F7F7F"/>
                </a:solidFill>
                <a:latin typeface="Arial"/>
                <a:cs typeface="Arial"/>
              </a:rPr>
              <a:t> </a:t>
            </a:r>
            <a:r>
              <a:rPr sz="2800" spc="-5" dirty="0">
                <a:solidFill>
                  <a:srgbClr val="7F7F7F"/>
                </a:solidFill>
                <a:latin typeface="Arial"/>
                <a:cs typeface="Arial"/>
              </a:rPr>
              <a:t>gateway</a:t>
            </a:r>
            <a:endParaRPr sz="28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2.31</a:t>
            </a:r>
            <a:endParaRPr sz="1000">
              <a:latin typeface="Arial"/>
              <a:cs typeface="Arial"/>
            </a:endParaRPr>
          </a:p>
        </p:txBody>
      </p:sp>
      <p:sp>
        <p:nvSpPr>
          <p:cNvPr id="3" name="object 3"/>
          <p:cNvSpPr txBox="1">
            <a:spLocks noGrp="1"/>
          </p:cNvSpPr>
          <p:nvPr>
            <p:ph type="title"/>
          </p:nvPr>
        </p:nvSpPr>
        <p:spPr>
          <a:xfrm>
            <a:off x="258262" y="613404"/>
            <a:ext cx="6461760" cy="696595"/>
          </a:xfrm>
          <a:prstGeom prst="rect">
            <a:avLst/>
          </a:prstGeom>
        </p:spPr>
        <p:txBody>
          <a:bodyPr vert="horz" wrap="square" lIns="0" tIns="13335" rIns="0" bIns="0" rtlCol="0">
            <a:spAutoFit/>
          </a:bodyPr>
          <a:lstStyle/>
          <a:p>
            <a:pPr marL="12700">
              <a:lnSpc>
                <a:spcPct val="100000"/>
              </a:lnSpc>
              <a:spcBef>
                <a:spcPts val="105"/>
              </a:spcBef>
            </a:pPr>
            <a:r>
              <a:rPr dirty="0"/>
              <a:t>Transport </a:t>
            </a:r>
            <a:r>
              <a:rPr spc="-5" dirty="0"/>
              <a:t>Layer</a:t>
            </a:r>
            <a:r>
              <a:rPr spc="-50" dirty="0"/>
              <a:t> </a:t>
            </a:r>
            <a:r>
              <a:rPr dirty="0"/>
              <a:t>Protocols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567202"/>
            <a:ext cx="1920239" cy="2586355"/>
          </a:xfrm>
          <a:prstGeom prst="rect">
            <a:avLst/>
          </a:prstGeom>
        </p:spPr>
        <p:txBody>
          <a:bodyPr vert="horz" wrap="square" lIns="0" tIns="97790" rIns="0" bIns="0" rtlCol="0">
            <a:spAutoFit/>
          </a:bodyPr>
          <a:lstStyle/>
          <a:p>
            <a:pPr marL="526415" indent="-513715">
              <a:lnSpc>
                <a:spcPct val="100000"/>
              </a:lnSpc>
              <a:spcBef>
                <a:spcPts val="770"/>
              </a:spcBef>
              <a:buChar char="•"/>
              <a:tabLst>
                <a:tab pos="526415" algn="l"/>
                <a:tab pos="527050" algn="l"/>
              </a:tabLst>
            </a:pPr>
            <a:r>
              <a:rPr sz="2800" spc="-5" dirty="0">
                <a:solidFill>
                  <a:srgbClr val="7F7F7F"/>
                </a:solidFill>
                <a:latin typeface="Arial"/>
                <a:cs typeface="Arial"/>
              </a:rPr>
              <a:t>TCP</a:t>
            </a:r>
            <a:endParaRPr sz="2800">
              <a:latin typeface="Arial"/>
              <a:cs typeface="Arial"/>
            </a:endParaRPr>
          </a:p>
          <a:p>
            <a:pPr marL="526415" indent="-513715">
              <a:lnSpc>
                <a:spcPct val="100000"/>
              </a:lnSpc>
              <a:spcBef>
                <a:spcPts val="675"/>
              </a:spcBef>
              <a:buChar char="•"/>
              <a:tabLst>
                <a:tab pos="526415" algn="l"/>
                <a:tab pos="527050" algn="l"/>
              </a:tabLst>
            </a:pPr>
            <a:r>
              <a:rPr sz="2800" spc="-10" dirty="0">
                <a:solidFill>
                  <a:srgbClr val="7F7F7F"/>
                </a:solidFill>
                <a:latin typeface="Arial"/>
                <a:cs typeface="Arial"/>
              </a:rPr>
              <a:t>UDP</a:t>
            </a:r>
            <a:endParaRPr sz="2800">
              <a:latin typeface="Arial"/>
              <a:cs typeface="Arial"/>
            </a:endParaRPr>
          </a:p>
          <a:p>
            <a:pPr marL="526415" indent="-513715">
              <a:lnSpc>
                <a:spcPct val="100000"/>
              </a:lnSpc>
              <a:spcBef>
                <a:spcPts val="670"/>
              </a:spcBef>
              <a:buChar char="•"/>
              <a:tabLst>
                <a:tab pos="526415" algn="l"/>
                <a:tab pos="527050" algn="l"/>
              </a:tabLst>
            </a:pPr>
            <a:r>
              <a:rPr sz="2800" spc="-10" dirty="0">
                <a:solidFill>
                  <a:srgbClr val="7F7F7F"/>
                </a:solidFill>
                <a:latin typeface="Arial"/>
                <a:cs typeface="Arial"/>
              </a:rPr>
              <a:t>NetBEUI</a:t>
            </a:r>
            <a:endParaRPr sz="2800">
              <a:latin typeface="Arial"/>
              <a:cs typeface="Arial"/>
            </a:endParaRPr>
          </a:p>
          <a:p>
            <a:pPr marL="526415" indent="-513715">
              <a:lnSpc>
                <a:spcPct val="100000"/>
              </a:lnSpc>
              <a:spcBef>
                <a:spcPts val="675"/>
              </a:spcBef>
              <a:buChar char="•"/>
              <a:tabLst>
                <a:tab pos="526415" algn="l"/>
                <a:tab pos="527050" algn="l"/>
              </a:tabLst>
            </a:pPr>
            <a:r>
              <a:rPr sz="2800" spc="-10" dirty="0">
                <a:solidFill>
                  <a:srgbClr val="7F7F7F"/>
                </a:solidFill>
                <a:latin typeface="Arial"/>
                <a:cs typeface="Arial"/>
              </a:rPr>
              <a:t>SPX</a:t>
            </a:r>
            <a:endParaRPr sz="2800">
              <a:latin typeface="Arial"/>
              <a:cs typeface="Arial"/>
            </a:endParaRPr>
          </a:p>
          <a:p>
            <a:pPr marL="526415" indent="-513715">
              <a:lnSpc>
                <a:spcPct val="100000"/>
              </a:lnSpc>
              <a:spcBef>
                <a:spcPts val="675"/>
              </a:spcBef>
              <a:buChar char="•"/>
              <a:tabLst>
                <a:tab pos="526415" algn="l"/>
                <a:tab pos="527050" algn="l"/>
              </a:tabLst>
            </a:pPr>
            <a:r>
              <a:rPr sz="2800" spc="-15" dirty="0">
                <a:solidFill>
                  <a:srgbClr val="7F7F7F"/>
                </a:solidFill>
                <a:latin typeface="Arial"/>
                <a:cs typeface="Arial"/>
              </a:rPr>
              <a:t>ATP</a:t>
            </a:r>
            <a:endParaRPr sz="28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2.32</a:t>
            </a:r>
            <a:endParaRPr sz="1000">
              <a:latin typeface="Arial"/>
              <a:cs typeface="Arial"/>
            </a:endParaRPr>
          </a:p>
        </p:txBody>
      </p:sp>
      <p:sp>
        <p:nvSpPr>
          <p:cNvPr id="3" name="object 3"/>
          <p:cNvSpPr txBox="1">
            <a:spLocks noGrp="1"/>
          </p:cNvSpPr>
          <p:nvPr>
            <p:ph type="title"/>
          </p:nvPr>
        </p:nvSpPr>
        <p:spPr>
          <a:xfrm>
            <a:off x="258262" y="613404"/>
            <a:ext cx="5496560" cy="696595"/>
          </a:xfrm>
          <a:prstGeom prst="rect">
            <a:avLst/>
          </a:prstGeom>
        </p:spPr>
        <p:txBody>
          <a:bodyPr vert="horz" wrap="square" lIns="0" tIns="13335" rIns="0" bIns="0" rtlCol="0">
            <a:spAutoFit/>
          </a:bodyPr>
          <a:lstStyle/>
          <a:p>
            <a:pPr marL="12700">
              <a:lnSpc>
                <a:spcPct val="100000"/>
              </a:lnSpc>
              <a:spcBef>
                <a:spcPts val="105"/>
              </a:spcBef>
            </a:pPr>
            <a:r>
              <a:rPr dirty="0"/>
              <a:t>The Session </a:t>
            </a:r>
            <a:r>
              <a:rPr spc="-5" dirty="0"/>
              <a:t>Layer </a:t>
            </a:r>
            <a:r>
              <a:rPr dirty="0"/>
              <a:t>-</a:t>
            </a:r>
            <a:r>
              <a:rPr spc="-75" dirty="0"/>
              <a:t> </a:t>
            </a:r>
            <a:r>
              <a:rPr dirty="0"/>
              <a:t>1</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6" name="object 6"/>
          <p:cNvSpPr txBox="1">
            <a:spLocks noGrp="1"/>
          </p:cNvSpPr>
          <p:nvPr>
            <p:ph type="ftr" sz="quarter" idx="11"/>
          </p:nvPr>
        </p:nvSpPr>
        <p:spPr>
          <a:xfrm>
            <a:off x="514350" y="6522803"/>
            <a:ext cx="3771900" cy="292388"/>
          </a:xfrm>
          <a:prstGeom prst="rect">
            <a:avLst/>
          </a:prstGeom>
        </p:spPr>
        <p:txBody>
          <a:bodyPr vert="horz" wrap="square" lIns="0" tIns="0" rIns="0" bIns="0" rtlCol="0">
            <a:spAutoFit/>
          </a:bodyPr>
          <a:lstStyle/>
          <a:p>
            <a:pPr marL="12700">
              <a:lnSpc>
                <a:spcPct val="100000"/>
              </a:lnSpc>
            </a:pPr>
            <a:endParaRPr lang="en-US" spc="-5" dirty="0" smtClean="0"/>
          </a:p>
          <a:p>
            <a:pPr marL="12700">
              <a:lnSpc>
                <a:spcPct val="100000"/>
              </a:lnSpc>
            </a:pPr>
            <a:endParaRPr spc="-5" dirty="0"/>
          </a:p>
        </p:txBody>
      </p:sp>
      <p:sp>
        <p:nvSpPr>
          <p:cNvPr id="4" name="object 4"/>
          <p:cNvSpPr txBox="1"/>
          <p:nvPr/>
        </p:nvSpPr>
        <p:spPr>
          <a:xfrm>
            <a:off x="450286" y="1653027"/>
            <a:ext cx="8128000" cy="4074795"/>
          </a:xfrm>
          <a:prstGeom prst="rect">
            <a:avLst/>
          </a:prstGeom>
        </p:spPr>
        <p:txBody>
          <a:bodyPr vert="horz" wrap="square" lIns="0" tIns="12065" rIns="0" bIns="0" rtlCol="0">
            <a:spAutoFit/>
          </a:bodyPr>
          <a:lstStyle/>
          <a:p>
            <a:pPr marL="526415" marR="5080" indent="-513715">
              <a:lnSpc>
                <a:spcPct val="100000"/>
              </a:lnSpc>
              <a:spcBef>
                <a:spcPts val="95"/>
              </a:spcBef>
              <a:buChar char="•"/>
              <a:tabLst>
                <a:tab pos="526415" algn="l"/>
                <a:tab pos="527050" algn="l"/>
              </a:tabLst>
            </a:pPr>
            <a:r>
              <a:rPr sz="2800" spc="-5" dirty="0">
                <a:solidFill>
                  <a:srgbClr val="7F7F7F"/>
                </a:solidFill>
                <a:latin typeface="Arial"/>
                <a:cs typeface="Arial"/>
              </a:rPr>
              <a:t>Responsible for establishing </a:t>
            </a:r>
            <a:r>
              <a:rPr sz="2800" dirty="0">
                <a:solidFill>
                  <a:srgbClr val="7F7F7F"/>
                </a:solidFill>
                <a:latin typeface="Arial"/>
                <a:cs typeface="Arial"/>
              </a:rPr>
              <a:t>process-to-process  </a:t>
            </a:r>
            <a:r>
              <a:rPr sz="2800" spc="-5" dirty="0">
                <a:solidFill>
                  <a:srgbClr val="7F7F7F"/>
                </a:solidFill>
                <a:latin typeface="Arial"/>
                <a:cs typeface="Arial"/>
              </a:rPr>
              <a:t>communications between networked</a:t>
            </a:r>
            <a:r>
              <a:rPr sz="2800" spc="65" dirty="0">
                <a:solidFill>
                  <a:srgbClr val="7F7F7F"/>
                </a:solidFill>
                <a:latin typeface="Arial"/>
                <a:cs typeface="Arial"/>
              </a:rPr>
              <a:t> </a:t>
            </a:r>
            <a:r>
              <a:rPr sz="2800" spc="-5" dirty="0">
                <a:solidFill>
                  <a:srgbClr val="7F7F7F"/>
                </a:solidFill>
                <a:latin typeface="Arial"/>
                <a:cs typeface="Arial"/>
              </a:rPr>
              <a:t>hosts</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Offers three communications</a:t>
            </a:r>
            <a:r>
              <a:rPr sz="2800" spc="25" dirty="0">
                <a:solidFill>
                  <a:srgbClr val="7F7F7F"/>
                </a:solidFill>
                <a:latin typeface="Arial"/>
                <a:cs typeface="Arial"/>
              </a:rPr>
              <a:t> </a:t>
            </a:r>
            <a:r>
              <a:rPr sz="2800" spc="-5" dirty="0">
                <a:solidFill>
                  <a:srgbClr val="7F7F7F"/>
                </a:solidFill>
                <a:latin typeface="Arial"/>
                <a:cs typeface="Arial"/>
              </a:rPr>
              <a:t>modes</a:t>
            </a:r>
            <a:endParaRPr sz="2800">
              <a:latin typeface="Arial"/>
              <a:cs typeface="Arial"/>
            </a:endParaRPr>
          </a:p>
          <a:p>
            <a:pPr marL="1059815" lvl="1" indent="-513715">
              <a:lnSpc>
                <a:spcPct val="100000"/>
              </a:lnSpc>
              <a:spcBef>
                <a:spcPts val="1160"/>
              </a:spcBef>
              <a:buChar char="–"/>
              <a:tabLst>
                <a:tab pos="1059815" algn="l"/>
                <a:tab pos="1060450" algn="l"/>
              </a:tabLst>
            </a:pPr>
            <a:r>
              <a:rPr sz="2600" dirty="0">
                <a:solidFill>
                  <a:srgbClr val="7F7F7F"/>
                </a:solidFill>
                <a:latin typeface="Arial"/>
                <a:cs typeface="Arial"/>
              </a:rPr>
              <a:t>Simplex - Only one device</a:t>
            </a:r>
            <a:r>
              <a:rPr sz="2600" spc="-65" dirty="0">
                <a:solidFill>
                  <a:srgbClr val="7F7F7F"/>
                </a:solidFill>
                <a:latin typeface="Arial"/>
                <a:cs typeface="Arial"/>
              </a:rPr>
              <a:t> </a:t>
            </a:r>
            <a:r>
              <a:rPr sz="2600" dirty="0">
                <a:solidFill>
                  <a:srgbClr val="7F7F7F"/>
                </a:solidFill>
                <a:latin typeface="Arial"/>
                <a:cs typeface="Arial"/>
              </a:rPr>
              <a:t>transmits</a:t>
            </a:r>
            <a:endParaRPr sz="2600">
              <a:latin typeface="Arial"/>
              <a:cs typeface="Arial"/>
            </a:endParaRPr>
          </a:p>
          <a:p>
            <a:pPr marL="1059815" marR="131445" lvl="1" indent="-513715">
              <a:lnSpc>
                <a:spcPct val="100000"/>
              </a:lnSpc>
              <a:spcBef>
                <a:spcPts val="625"/>
              </a:spcBef>
              <a:buChar char="–"/>
              <a:tabLst>
                <a:tab pos="1059815" algn="l"/>
                <a:tab pos="1060450" algn="l"/>
              </a:tabLst>
            </a:pPr>
            <a:r>
              <a:rPr sz="2600" spc="-5" dirty="0">
                <a:solidFill>
                  <a:srgbClr val="7F7F7F"/>
                </a:solidFill>
                <a:latin typeface="Arial"/>
                <a:cs typeface="Arial"/>
              </a:rPr>
              <a:t>Half-duplex </a:t>
            </a:r>
            <a:r>
              <a:rPr sz="2600" dirty="0">
                <a:solidFill>
                  <a:srgbClr val="7F7F7F"/>
                </a:solidFill>
                <a:latin typeface="Arial"/>
                <a:cs typeface="Arial"/>
              </a:rPr>
              <a:t>- Each side takes turns transmitting  from </a:t>
            </a:r>
            <a:r>
              <a:rPr sz="2600" spc="-5" dirty="0">
                <a:solidFill>
                  <a:srgbClr val="7F7F7F"/>
                </a:solidFill>
                <a:latin typeface="Arial"/>
                <a:cs typeface="Arial"/>
              </a:rPr>
              <a:t>one </a:t>
            </a:r>
            <a:r>
              <a:rPr sz="2600" dirty="0">
                <a:solidFill>
                  <a:srgbClr val="7F7F7F"/>
                </a:solidFill>
                <a:latin typeface="Arial"/>
                <a:cs typeface="Arial"/>
              </a:rPr>
              <a:t>side </a:t>
            </a:r>
            <a:r>
              <a:rPr sz="2600" spc="-5" dirty="0">
                <a:solidFill>
                  <a:srgbClr val="7F7F7F"/>
                </a:solidFill>
                <a:latin typeface="Arial"/>
                <a:cs typeface="Arial"/>
              </a:rPr>
              <a:t>at </a:t>
            </a:r>
            <a:r>
              <a:rPr sz="2600" dirty="0">
                <a:solidFill>
                  <a:srgbClr val="7F7F7F"/>
                </a:solidFill>
                <a:latin typeface="Arial"/>
                <a:cs typeface="Arial"/>
              </a:rPr>
              <a:t>a</a:t>
            </a:r>
            <a:r>
              <a:rPr sz="2600" spc="-10" dirty="0">
                <a:solidFill>
                  <a:srgbClr val="7F7F7F"/>
                </a:solidFill>
                <a:latin typeface="Arial"/>
                <a:cs typeface="Arial"/>
              </a:rPr>
              <a:t> </a:t>
            </a:r>
            <a:r>
              <a:rPr sz="2600" dirty="0">
                <a:solidFill>
                  <a:srgbClr val="7F7F7F"/>
                </a:solidFill>
                <a:latin typeface="Arial"/>
                <a:cs typeface="Arial"/>
              </a:rPr>
              <a:t>time</a:t>
            </a:r>
            <a:endParaRPr sz="2600">
              <a:latin typeface="Arial"/>
              <a:cs typeface="Arial"/>
            </a:endParaRPr>
          </a:p>
          <a:p>
            <a:pPr marL="1059815" marR="367030" lvl="1" indent="-513715">
              <a:lnSpc>
                <a:spcPct val="100000"/>
              </a:lnSpc>
              <a:spcBef>
                <a:spcPts val="625"/>
              </a:spcBef>
              <a:buChar char="–"/>
              <a:tabLst>
                <a:tab pos="1059815" algn="l"/>
                <a:tab pos="1060450" algn="l"/>
              </a:tabLst>
            </a:pPr>
            <a:r>
              <a:rPr sz="2600" spc="-5" dirty="0">
                <a:solidFill>
                  <a:srgbClr val="7F7F7F"/>
                </a:solidFill>
                <a:latin typeface="Arial"/>
                <a:cs typeface="Arial"/>
              </a:rPr>
              <a:t>Full-duplex </a:t>
            </a:r>
            <a:r>
              <a:rPr sz="2600" dirty="0">
                <a:solidFill>
                  <a:srgbClr val="7F7F7F"/>
                </a:solidFill>
                <a:latin typeface="Arial"/>
                <a:cs typeface="Arial"/>
              </a:rPr>
              <a:t>- Devices </a:t>
            </a:r>
            <a:r>
              <a:rPr sz="2600" spc="-5" dirty="0">
                <a:solidFill>
                  <a:srgbClr val="7F7F7F"/>
                </a:solidFill>
                <a:latin typeface="Arial"/>
                <a:cs typeface="Arial"/>
              </a:rPr>
              <a:t>on both </a:t>
            </a:r>
            <a:r>
              <a:rPr sz="2600" dirty="0">
                <a:solidFill>
                  <a:srgbClr val="7F7F7F"/>
                </a:solidFill>
                <a:latin typeface="Arial"/>
                <a:cs typeface="Arial"/>
              </a:rPr>
              <a:t>sides </a:t>
            </a:r>
            <a:r>
              <a:rPr sz="2600" spc="-5" dirty="0">
                <a:solidFill>
                  <a:srgbClr val="7F7F7F"/>
                </a:solidFill>
                <a:latin typeface="Arial"/>
                <a:cs typeface="Arial"/>
              </a:rPr>
              <a:t>of </a:t>
            </a:r>
            <a:r>
              <a:rPr sz="2600" dirty="0">
                <a:solidFill>
                  <a:srgbClr val="7F7F7F"/>
                </a:solidFill>
                <a:latin typeface="Arial"/>
                <a:cs typeface="Arial"/>
              </a:rPr>
              <a:t>the  communications channel can talk at the</a:t>
            </a:r>
            <a:r>
              <a:rPr sz="2600" spc="-50" dirty="0">
                <a:solidFill>
                  <a:srgbClr val="7F7F7F"/>
                </a:solidFill>
                <a:latin typeface="Arial"/>
                <a:cs typeface="Arial"/>
              </a:rPr>
              <a:t> </a:t>
            </a:r>
            <a:r>
              <a:rPr sz="2600" dirty="0">
                <a:solidFill>
                  <a:srgbClr val="7F7F7F"/>
                </a:solidFill>
                <a:latin typeface="Arial"/>
                <a:cs typeface="Arial"/>
              </a:rPr>
              <a:t>same  time</a:t>
            </a:r>
            <a:endParaRPr sz="26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2.33</a:t>
            </a:r>
            <a:endParaRPr sz="1000">
              <a:latin typeface="Arial"/>
              <a:cs typeface="Arial"/>
            </a:endParaRPr>
          </a:p>
        </p:txBody>
      </p:sp>
      <p:sp>
        <p:nvSpPr>
          <p:cNvPr id="3" name="object 3"/>
          <p:cNvSpPr txBox="1">
            <a:spLocks noGrp="1"/>
          </p:cNvSpPr>
          <p:nvPr>
            <p:ph type="title"/>
          </p:nvPr>
        </p:nvSpPr>
        <p:spPr>
          <a:xfrm>
            <a:off x="258262" y="613404"/>
            <a:ext cx="5496560" cy="696595"/>
          </a:xfrm>
          <a:prstGeom prst="rect">
            <a:avLst/>
          </a:prstGeom>
        </p:spPr>
        <p:txBody>
          <a:bodyPr vert="horz" wrap="square" lIns="0" tIns="13335" rIns="0" bIns="0" rtlCol="0">
            <a:spAutoFit/>
          </a:bodyPr>
          <a:lstStyle/>
          <a:p>
            <a:pPr marL="12700">
              <a:lnSpc>
                <a:spcPct val="100000"/>
              </a:lnSpc>
              <a:spcBef>
                <a:spcPts val="105"/>
              </a:spcBef>
            </a:pPr>
            <a:r>
              <a:rPr dirty="0"/>
              <a:t>The Session </a:t>
            </a:r>
            <a:r>
              <a:rPr spc="-5" dirty="0"/>
              <a:t>Layer </a:t>
            </a:r>
            <a:r>
              <a:rPr dirty="0"/>
              <a:t>-</a:t>
            </a:r>
            <a:r>
              <a:rPr spc="-75" dirty="0"/>
              <a:t> </a:t>
            </a:r>
            <a:r>
              <a:rPr dirty="0"/>
              <a:t>2</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6" name="object 6"/>
          <p:cNvSpPr txBox="1">
            <a:spLocks noGrp="1"/>
          </p:cNvSpPr>
          <p:nvPr>
            <p:ph type="ftr" sz="quarter" idx="11"/>
          </p:nvPr>
        </p:nvSpPr>
        <p:spPr>
          <a:xfrm>
            <a:off x="514350" y="6522803"/>
            <a:ext cx="3771900" cy="292388"/>
          </a:xfrm>
          <a:prstGeom prst="rect">
            <a:avLst/>
          </a:prstGeom>
        </p:spPr>
        <p:txBody>
          <a:bodyPr vert="horz" wrap="square" lIns="0" tIns="0" rIns="0" bIns="0" rtlCol="0">
            <a:spAutoFit/>
          </a:bodyPr>
          <a:lstStyle/>
          <a:p>
            <a:pPr marL="12700">
              <a:lnSpc>
                <a:spcPct val="100000"/>
              </a:lnSpc>
            </a:pPr>
            <a:endParaRPr lang="en-US" spc="-5" dirty="0" smtClean="0"/>
          </a:p>
          <a:p>
            <a:pPr marL="12700">
              <a:lnSpc>
                <a:spcPct val="100000"/>
              </a:lnSpc>
            </a:pPr>
            <a:endParaRPr spc="-5" dirty="0"/>
          </a:p>
        </p:txBody>
      </p:sp>
      <p:sp>
        <p:nvSpPr>
          <p:cNvPr id="4" name="object 4"/>
          <p:cNvSpPr txBox="1"/>
          <p:nvPr/>
        </p:nvSpPr>
        <p:spPr>
          <a:xfrm>
            <a:off x="450286" y="1495481"/>
            <a:ext cx="8079105" cy="3206750"/>
          </a:xfrm>
          <a:prstGeom prst="rect">
            <a:avLst/>
          </a:prstGeom>
        </p:spPr>
        <p:txBody>
          <a:bodyPr vert="horz" wrap="square" lIns="0" tIns="169545" rIns="0" bIns="0" rtlCol="0">
            <a:spAutoFit/>
          </a:bodyPr>
          <a:lstStyle/>
          <a:p>
            <a:pPr marL="526415" indent="-513715">
              <a:lnSpc>
                <a:spcPct val="100000"/>
              </a:lnSpc>
              <a:spcBef>
                <a:spcPts val="1335"/>
              </a:spcBef>
              <a:buChar char="•"/>
              <a:tabLst>
                <a:tab pos="526415" algn="l"/>
                <a:tab pos="527050" algn="l"/>
              </a:tabLst>
            </a:pPr>
            <a:r>
              <a:rPr sz="2800" spc="-5" dirty="0">
                <a:solidFill>
                  <a:srgbClr val="7F7F7F"/>
                </a:solidFill>
                <a:latin typeface="Arial"/>
                <a:cs typeface="Arial"/>
              </a:rPr>
              <a:t>Connection split into the following three</a:t>
            </a:r>
            <a:r>
              <a:rPr sz="2800" spc="90" dirty="0">
                <a:solidFill>
                  <a:srgbClr val="7F7F7F"/>
                </a:solidFill>
                <a:latin typeface="Arial"/>
                <a:cs typeface="Arial"/>
              </a:rPr>
              <a:t> </a:t>
            </a:r>
            <a:r>
              <a:rPr sz="2800" spc="-5" dirty="0">
                <a:solidFill>
                  <a:srgbClr val="7F7F7F"/>
                </a:solidFill>
                <a:latin typeface="Arial"/>
                <a:cs typeface="Arial"/>
              </a:rPr>
              <a:t>phases:</a:t>
            </a:r>
            <a:endParaRPr sz="2800">
              <a:latin typeface="Arial"/>
              <a:cs typeface="Arial"/>
            </a:endParaRPr>
          </a:p>
          <a:p>
            <a:pPr marL="1059815" lvl="1" indent="-513715">
              <a:lnSpc>
                <a:spcPct val="100000"/>
              </a:lnSpc>
              <a:spcBef>
                <a:spcPts val="1160"/>
              </a:spcBef>
              <a:buChar char="–"/>
              <a:tabLst>
                <a:tab pos="1059815" algn="l"/>
                <a:tab pos="1060450" algn="l"/>
              </a:tabLst>
            </a:pPr>
            <a:r>
              <a:rPr sz="2600" dirty="0">
                <a:solidFill>
                  <a:srgbClr val="7F7F7F"/>
                </a:solidFill>
                <a:latin typeface="Arial"/>
                <a:cs typeface="Arial"/>
              </a:rPr>
              <a:t>Connection</a:t>
            </a:r>
            <a:r>
              <a:rPr sz="2600" spc="-35" dirty="0">
                <a:solidFill>
                  <a:srgbClr val="7F7F7F"/>
                </a:solidFill>
                <a:latin typeface="Arial"/>
                <a:cs typeface="Arial"/>
              </a:rPr>
              <a:t> </a:t>
            </a:r>
            <a:r>
              <a:rPr sz="2600" spc="-5" dirty="0">
                <a:solidFill>
                  <a:srgbClr val="7F7F7F"/>
                </a:solidFill>
                <a:latin typeface="Arial"/>
                <a:cs typeface="Arial"/>
              </a:rPr>
              <a:t>establishment</a:t>
            </a:r>
            <a:endParaRPr sz="2600">
              <a:latin typeface="Arial"/>
              <a:cs typeface="Arial"/>
            </a:endParaRPr>
          </a:p>
          <a:p>
            <a:pPr marL="1059815" lvl="1" indent="-513715">
              <a:lnSpc>
                <a:spcPct val="100000"/>
              </a:lnSpc>
              <a:spcBef>
                <a:spcPts val="625"/>
              </a:spcBef>
              <a:buChar char="–"/>
              <a:tabLst>
                <a:tab pos="1059815" algn="l"/>
                <a:tab pos="1060450" algn="l"/>
              </a:tabLst>
            </a:pPr>
            <a:r>
              <a:rPr sz="2600" dirty="0">
                <a:solidFill>
                  <a:srgbClr val="7F7F7F"/>
                </a:solidFill>
                <a:latin typeface="Arial"/>
                <a:cs typeface="Arial"/>
              </a:rPr>
              <a:t>Data</a:t>
            </a:r>
            <a:r>
              <a:rPr sz="2600" spc="-5" dirty="0">
                <a:solidFill>
                  <a:srgbClr val="7F7F7F"/>
                </a:solidFill>
                <a:latin typeface="Arial"/>
                <a:cs typeface="Arial"/>
              </a:rPr>
              <a:t> transfer</a:t>
            </a:r>
            <a:endParaRPr sz="2600">
              <a:latin typeface="Arial"/>
              <a:cs typeface="Arial"/>
            </a:endParaRPr>
          </a:p>
          <a:p>
            <a:pPr marL="1059815" lvl="1" indent="-513715">
              <a:lnSpc>
                <a:spcPct val="100000"/>
              </a:lnSpc>
              <a:spcBef>
                <a:spcPts val="625"/>
              </a:spcBef>
              <a:buChar char="–"/>
              <a:tabLst>
                <a:tab pos="1059815" algn="l"/>
                <a:tab pos="1060450" algn="l"/>
              </a:tabLst>
            </a:pPr>
            <a:r>
              <a:rPr sz="2600" dirty="0">
                <a:solidFill>
                  <a:srgbClr val="7F7F7F"/>
                </a:solidFill>
                <a:latin typeface="Arial"/>
                <a:cs typeface="Arial"/>
              </a:rPr>
              <a:t>Connection</a:t>
            </a:r>
            <a:r>
              <a:rPr sz="2600" spc="-30" dirty="0">
                <a:solidFill>
                  <a:srgbClr val="7F7F7F"/>
                </a:solidFill>
                <a:latin typeface="Arial"/>
                <a:cs typeface="Arial"/>
              </a:rPr>
              <a:t> </a:t>
            </a:r>
            <a:r>
              <a:rPr sz="2600" dirty="0">
                <a:solidFill>
                  <a:srgbClr val="7F7F7F"/>
                </a:solidFill>
                <a:latin typeface="Arial"/>
                <a:cs typeface="Arial"/>
              </a:rPr>
              <a:t>termination</a:t>
            </a:r>
            <a:endParaRPr sz="2600">
              <a:latin typeface="Arial"/>
              <a:cs typeface="Arial"/>
            </a:endParaRPr>
          </a:p>
          <a:p>
            <a:pPr marL="526415" indent="-513715">
              <a:lnSpc>
                <a:spcPct val="100000"/>
              </a:lnSpc>
              <a:spcBef>
                <a:spcPts val="1290"/>
              </a:spcBef>
              <a:buChar char="•"/>
              <a:tabLst>
                <a:tab pos="526415" algn="l"/>
                <a:tab pos="527050" algn="l"/>
              </a:tabLst>
            </a:pPr>
            <a:r>
              <a:rPr sz="2800" spc="-10" dirty="0">
                <a:solidFill>
                  <a:srgbClr val="7F7F7F"/>
                </a:solidFill>
                <a:latin typeface="Arial"/>
                <a:cs typeface="Arial"/>
              </a:rPr>
              <a:t>Data </a:t>
            </a:r>
            <a:r>
              <a:rPr sz="2800" spc="-5" dirty="0">
                <a:solidFill>
                  <a:srgbClr val="7F7F7F"/>
                </a:solidFill>
                <a:latin typeface="Arial"/>
                <a:cs typeface="Arial"/>
              </a:rPr>
              <a:t>type:</a:t>
            </a:r>
            <a:r>
              <a:rPr sz="2800" spc="10" dirty="0">
                <a:solidFill>
                  <a:srgbClr val="7F7F7F"/>
                </a:solidFill>
                <a:latin typeface="Arial"/>
                <a:cs typeface="Arial"/>
              </a:rPr>
              <a:t> </a:t>
            </a:r>
            <a:r>
              <a:rPr sz="2800" spc="-5" dirty="0">
                <a:solidFill>
                  <a:srgbClr val="7F7F7F"/>
                </a:solidFill>
                <a:latin typeface="Arial"/>
                <a:cs typeface="Arial"/>
              </a:rPr>
              <a:t>session</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Devices: </a:t>
            </a:r>
            <a:r>
              <a:rPr sz="2800" spc="-10" dirty="0">
                <a:solidFill>
                  <a:srgbClr val="7F7F7F"/>
                </a:solidFill>
                <a:latin typeface="Arial"/>
                <a:cs typeface="Arial"/>
              </a:rPr>
              <a:t>gateway</a:t>
            </a:r>
            <a:endParaRPr sz="28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2.34</a:t>
            </a:r>
            <a:endParaRPr sz="1000">
              <a:latin typeface="Arial"/>
              <a:cs typeface="Arial"/>
            </a:endParaRPr>
          </a:p>
        </p:txBody>
      </p:sp>
      <p:sp>
        <p:nvSpPr>
          <p:cNvPr id="3" name="object 3"/>
          <p:cNvSpPr txBox="1">
            <a:spLocks noGrp="1"/>
          </p:cNvSpPr>
          <p:nvPr>
            <p:ph type="title"/>
          </p:nvPr>
        </p:nvSpPr>
        <p:spPr>
          <a:xfrm>
            <a:off x="258262" y="613404"/>
            <a:ext cx="6054725" cy="696595"/>
          </a:xfrm>
          <a:prstGeom prst="rect">
            <a:avLst/>
          </a:prstGeom>
        </p:spPr>
        <p:txBody>
          <a:bodyPr vert="horz" wrap="square" lIns="0" tIns="13335" rIns="0" bIns="0" rtlCol="0">
            <a:spAutoFit/>
          </a:bodyPr>
          <a:lstStyle/>
          <a:p>
            <a:pPr marL="12700">
              <a:lnSpc>
                <a:spcPct val="100000"/>
              </a:lnSpc>
              <a:spcBef>
                <a:spcPts val="105"/>
              </a:spcBef>
            </a:pPr>
            <a:r>
              <a:rPr dirty="0"/>
              <a:t>Session </a:t>
            </a:r>
            <a:r>
              <a:rPr spc="-5" dirty="0"/>
              <a:t>Layer</a:t>
            </a:r>
            <a:r>
              <a:rPr spc="-80" dirty="0"/>
              <a:t> </a:t>
            </a:r>
            <a:r>
              <a:rPr dirty="0"/>
              <a:t>Protocols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6" name="object 6"/>
          <p:cNvSpPr txBox="1">
            <a:spLocks noGrp="1"/>
          </p:cNvSpPr>
          <p:nvPr>
            <p:ph type="ftr" sz="quarter" idx="11"/>
          </p:nvPr>
        </p:nvSpPr>
        <p:spPr>
          <a:xfrm>
            <a:off x="514350" y="6522803"/>
            <a:ext cx="3771900" cy="292388"/>
          </a:xfrm>
          <a:prstGeom prst="rect">
            <a:avLst/>
          </a:prstGeom>
        </p:spPr>
        <p:txBody>
          <a:bodyPr vert="horz" wrap="square" lIns="0" tIns="0" rIns="0" bIns="0" rtlCol="0">
            <a:spAutoFit/>
          </a:bodyPr>
          <a:lstStyle/>
          <a:p>
            <a:pPr marL="12700">
              <a:lnSpc>
                <a:spcPct val="100000"/>
              </a:lnSpc>
            </a:pPr>
            <a:endParaRPr lang="en-US" spc="-5" dirty="0" smtClean="0"/>
          </a:p>
          <a:p>
            <a:pPr marL="12700">
              <a:lnSpc>
                <a:spcPct val="100000"/>
              </a:lnSpc>
            </a:pPr>
            <a:endParaRPr spc="-5" dirty="0"/>
          </a:p>
        </p:txBody>
      </p:sp>
      <p:sp>
        <p:nvSpPr>
          <p:cNvPr id="4" name="object 4"/>
          <p:cNvSpPr txBox="1"/>
          <p:nvPr/>
        </p:nvSpPr>
        <p:spPr>
          <a:xfrm>
            <a:off x="450286" y="1567202"/>
            <a:ext cx="1941830" cy="1050290"/>
          </a:xfrm>
          <a:prstGeom prst="rect">
            <a:avLst/>
          </a:prstGeom>
        </p:spPr>
        <p:txBody>
          <a:bodyPr vert="horz" wrap="square" lIns="0" tIns="97790" rIns="0" bIns="0" rtlCol="0">
            <a:spAutoFit/>
          </a:bodyPr>
          <a:lstStyle/>
          <a:p>
            <a:pPr marL="526415" indent="-513715">
              <a:lnSpc>
                <a:spcPct val="100000"/>
              </a:lnSpc>
              <a:spcBef>
                <a:spcPts val="770"/>
              </a:spcBef>
              <a:buChar char="•"/>
              <a:tabLst>
                <a:tab pos="526415" algn="l"/>
                <a:tab pos="527050" algn="l"/>
              </a:tabLst>
            </a:pPr>
            <a:r>
              <a:rPr sz="2800" spc="-10" dirty="0">
                <a:solidFill>
                  <a:srgbClr val="7F7F7F"/>
                </a:solidFill>
                <a:latin typeface="Arial"/>
                <a:cs typeface="Arial"/>
              </a:rPr>
              <a:t>ASP</a:t>
            </a:r>
            <a:endParaRPr sz="2800">
              <a:latin typeface="Arial"/>
              <a:cs typeface="Arial"/>
            </a:endParaRPr>
          </a:p>
          <a:p>
            <a:pPr marL="526415" indent="-513715">
              <a:lnSpc>
                <a:spcPct val="100000"/>
              </a:lnSpc>
              <a:spcBef>
                <a:spcPts val="675"/>
              </a:spcBef>
              <a:buChar char="•"/>
              <a:tabLst>
                <a:tab pos="526415" algn="l"/>
                <a:tab pos="527050" algn="l"/>
              </a:tabLst>
            </a:pPr>
            <a:r>
              <a:rPr sz="2800" spc="-10" dirty="0">
                <a:solidFill>
                  <a:srgbClr val="7F7F7F"/>
                </a:solidFill>
                <a:latin typeface="Arial"/>
                <a:cs typeface="Arial"/>
              </a:rPr>
              <a:t>NetBIOS</a:t>
            </a:r>
            <a:endParaRPr sz="28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2.35</a:t>
            </a:r>
            <a:endParaRPr sz="1000">
              <a:latin typeface="Arial"/>
              <a:cs typeface="Arial"/>
            </a:endParaRPr>
          </a:p>
        </p:txBody>
      </p:sp>
      <p:sp>
        <p:nvSpPr>
          <p:cNvPr id="3" name="object 3"/>
          <p:cNvSpPr txBox="1">
            <a:spLocks noGrp="1"/>
          </p:cNvSpPr>
          <p:nvPr>
            <p:ph type="title"/>
          </p:nvPr>
        </p:nvSpPr>
        <p:spPr>
          <a:xfrm>
            <a:off x="258262" y="468878"/>
            <a:ext cx="5840095" cy="696595"/>
          </a:xfrm>
          <a:prstGeom prst="rect">
            <a:avLst/>
          </a:prstGeom>
        </p:spPr>
        <p:txBody>
          <a:bodyPr vert="horz" wrap="square" lIns="0" tIns="13335" rIns="0" bIns="0" rtlCol="0">
            <a:spAutoFit/>
          </a:bodyPr>
          <a:lstStyle/>
          <a:p>
            <a:pPr marL="12700">
              <a:lnSpc>
                <a:spcPct val="100000"/>
              </a:lnSpc>
              <a:spcBef>
                <a:spcPts val="105"/>
              </a:spcBef>
            </a:pPr>
            <a:r>
              <a:rPr dirty="0"/>
              <a:t>The Presentation</a:t>
            </a:r>
            <a:r>
              <a:rPr spc="-60" dirty="0"/>
              <a:t> </a:t>
            </a:r>
            <a:r>
              <a:rPr spc="-5" dirty="0"/>
              <a:t>Layer</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6" name="object 6"/>
          <p:cNvSpPr txBox="1">
            <a:spLocks noGrp="1"/>
          </p:cNvSpPr>
          <p:nvPr>
            <p:ph type="ftr" sz="quarter" idx="11"/>
          </p:nvPr>
        </p:nvSpPr>
        <p:spPr>
          <a:xfrm>
            <a:off x="514350" y="6522803"/>
            <a:ext cx="3771900" cy="292388"/>
          </a:xfrm>
          <a:prstGeom prst="rect">
            <a:avLst/>
          </a:prstGeom>
        </p:spPr>
        <p:txBody>
          <a:bodyPr vert="horz" wrap="square" lIns="0" tIns="0" rIns="0" bIns="0" rtlCol="0">
            <a:spAutoFit/>
          </a:bodyPr>
          <a:lstStyle/>
          <a:p>
            <a:pPr marL="12700">
              <a:lnSpc>
                <a:spcPct val="100000"/>
              </a:lnSpc>
            </a:pPr>
            <a:endParaRPr lang="en-US" spc="-5" dirty="0" smtClean="0"/>
          </a:p>
          <a:p>
            <a:pPr marL="12700">
              <a:lnSpc>
                <a:spcPct val="100000"/>
              </a:lnSpc>
            </a:pPr>
            <a:endParaRPr spc="-5" dirty="0"/>
          </a:p>
        </p:txBody>
      </p:sp>
      <p:sp>
        <p:nvSpPr>
          <p:cNvPr id="4" name="object 4"/>
          <p:cNvSpPr txBox="1"/>
          <p:nvPr/>
        </p:nvSpPr>
        <p:spPr>
          <a:xfrm>
            <a:off x="450286" y="1437254"/>
            <a:ext cx="8372475" cy="4122420"/>
          </a:xfrm>
          <a:prstGeom prst="rect">
            <a:avLst/>
          </a:prstGeom>
        </p:spPr>
        <p:txBody>
          <a:bodyPr vert="horz" wrap="square" lIns="0" tIns="12065" rIns="0" bIns="0" rtlCol="0">
            <a:spAutoFit/>
          </a:bodyPr>
          <a:lstStyle/>
          <a:p>
            <a:pPr marL="526415" marR="953769" indent="-513715">
              <a:lnSpc>
                <a:spcPct val="100000"/>
              </a:lnSpc>
              <a:spcBef>
                <a:spcPts val="95"/>
              </a:spcBef>
              <a:buChar char="•"/>
              <a:tabLst>
                <a:tab pos="526415" algn="l"/>
                <a:tab pos="527050" algn="l"/>
              </a:tabLst>
            </a:pPr>
            <a:r>
              <a:rPr sz="2800" spc="-5" dirty="0">
                <a:solidFill>
                  <a:srgbClr val="7F7F7F"/>
                </a:solidFill>
                <a:latin typeface="Arial"/>
                <a:cs typeface="Arial"/>
              </a:rPr>
              <a:t>Responsible for defining the syntax </a:t>
            </a:r>
            <a:r>
              <a:rPr sz="2800" dirty="0">
                <a:solidFill>
                  <a:srgbClr val="7F7F7F"/>
                </a:solidFill>
                <a:latin typeface="Arial"/>
                <a:cs typeface="Arial"/>
              </a:rPr>
              <a:t>that </a:t>
            </a:r>
            <a:r>
              <a:rPr sz="2800" spc="-5" dirty="0">
                <a:solidFill>
                  <a:srgbClr val="7F7F7F"/>
                </a:solidFill>
                <a:latin typeface="Arial"/>
                <a:cs typeface="Arial"/>
              </a:rPr>
              <a:t>two  network hosts </a:t>
            </a:r>
            <a:r>
              <a:rPr sz="2800" spc="-10" dirty="0">
                <a:solidFill>
                  <a:srgbClr val="7F7F7F"/>
                </a:solidFill>
                <a:latin typeface="Arial"/>
                <a:cs typeface="Arial"/>
              </a:rPr>
              <a:t>use </a:t>
            </a:r>
            <a:r>
              <a:rPr sz="2800" spc="-5" dirty="0">
                <a:solidFill>
                  <a:srgbClr val="7F7F7F"/>
                </a:solidFill>
                <a:latin typeface="Arial"/>
                <a:cs typeface="Arial"/>
              </a:rPr>
              <a:t>to</a:t>
            </a:r>
            <a:r>
              <a:rPr sz="2800" spc="20" dirty="0">
                <a:solidFill>
                  <a:srgbClr val="7F7F7F"/>
                </a:solidFill>
                <a:latin typeface="Arial"/>
                <a:cs typeface="Arial"/>
              </a:rPr>
              <a:t> </a:t>
            </a:r>
            <a:r>
              <a:rPr sz="2800" spc="-5" dirty="0">
                <a:solidFill>
                  <a:srgbClr val="7F7F7F"/>
                </a:solidFill>
                <a:latin typeface="Arial"/>
                <a:cs typeface="Arial"/>
              </a:rPr>
              <a:t>communicate</a:t>
            </a:r>
            <a:endParaRPr sz="2800">
              <a:latin typeface="Arial"/>
              <a:cs typeface="Arial"/>
            </a:endParaRPr>
          </a:p>
          <a:p>
            <a:pPr marL="526415" marR="1076960" indent="-513715">
              <a:lnSpc>
                <a:spcPct val="100000"/>
              </a:lnSpc>
              <a:spcBef>
                <a:spcPts val="670"/>
              </a:spcBef>
              <a:buChar char="•"/>
              <a:tabLst>
                <a:tab pos="526415" algn="l"/>
                <a:tab pos="527050" algn="l"/>
              </a:tabLst>
            </a:pPr>
            <a:r>
              <a:rPr sz="2800" spc="-5" dirty="0">
                <a:solidFill>
                  <a:srgbClr val="7F7F7F"/>
                </a:solidFill>
                <a:latin typeface="Arial"/>
                <a:cs typeface="Arial"/>
              </a:rPr>
              <a:t>Makes it possible </a:t>
            </a:r>
            <a:r>
              <a:rPr sz="2800" dirty="0">
                <a:solidFill>
                  <a:srgbClr val="7F7F7F"/>
                </a:solidFill>
                <a:latin typeface="Arial"/>
                <a:cs typeface="Arial"/>
              </a:rPr>
              <a:t>for </a:t>
            </a:r>
            <a:r>
              <a:rPr sz="2800" spc="-5" dirty="0">
                <a:solidFill>
                  <a:srgbClr val="7F7F7F"/>
                </a:solidFill>
                <a:latin typeface="Arial"/>
                <a:cs typeface="Arial"/>
              </a:rPr>
              <a:t>different systems </a:t>
            </a:r>
            <a:r>
              <a:rPr sz="2800" spc="-10" dirty="0">
                <a:solidFill>
                  <a:srgbClr val="7F7F7F"/>
                </a:solidFill>
                <a:latin typeface="Arial"/>
                <a:cs typeface="Arial"/>
              </a:rPr>
              <a:t>with  </a:t>
            </a:r>
            <a:r>
              <a:rPr sz="2800" spc="-5" dirty="0">
                <a:solidFill>
                  <a:srgbClr val="7F7F7F"/>
                </a:solidFill>
                <a:latin typeface="Arial"/>
                <a:cs typeface="Arial"/>
              </a:rPr>
              <a:t>different data structures to</a:t>
            </a:r>
            <a:r>
              <a:rPr sz="2800" spc="20" dirty="0">
                <a:solidFill>
                  <a:srgbClr val="7F7F7F"/>
                </a:solidFill>
                <a:latin typeface="Arial"/>
                <a:cs typeface="Arial"/>
              </a:rPr>
              <a:t> </a:t>
            </a:r>
            <a:r>
              <a:rPr sz="2800" spc="-5" dirty="0">
                <a:solidFill>
                  <a:srgbClr val="7F7F7F"/>
                </a:solidFill>
                <a:latin typeface="Arial"/>
                <a:cs typeface="Arial"/>
              </a:rPr>
              <a:t>communicate</a:t>
            </a:r>
            <a:endParaRPr sz="2800">
              <a:latin typeface="Arial"/>
              <a:cs typeface="Arial"/>
            </a:endParaRPr>
          </a:p>
          <a:p>
            <a:pPr marL="526415" marR="636905" indent="-513715">
              <a:lnSpc>
                <a:spcPct val="100000"/>
              </a:lnSpc>
              <a:spcBef>
                <a:spcPts val="675"/>
              </a:spcBef>
              <a:buChar char="•"/>
              <a:tabLst>
                <a:tab pos="526415" algn="l"/>
                <a:tab pos="527050" algn="l"/>
              </a:tabLst>
            </a:pPr>
            <a:r>
              <a:rPr sz="2800" spc="-5" dirty="0">
                <a:solidFill>
                  <a:srgbClr val="7F7F7F"/>
                </a:solidFill>
                <a:latin typeface="Arial"/>
                <a:cs typeface="Arial"/>
              </a:rPr>
              <a:t>Provides a </a:t>
            </a:r>
            <a:r>
              <a:rPr sz="2800" dirty="0">
                <a:solidFill>
                  <a:srgbClr val="7F7F7F"/>
                </a:solidFill>
                <a:latin typeface="Arial"/>
                <a:cs typeface="Arial"/>
              </a:rPr>
              <a:t>variety </a:t>
            </a:r>
            <a:r>
              <a:rPr sz="2800" spc="-5" dirty="0">
                <a:solidFill>
                  <a:srgbClr val="7F7F7F"/>
                </a:solidFill>
                <a:latin typeface="Arial"/>
                <a:cs typeface="Arial"/>
              </a:rPr>
              <a:t>of encoding and encryption  functions applied to application layer</a:t>
            </a:r>
            <a:r>
              <a:rPr sz="2800" spc="45" dirty="0">
                <a:solidFill>
                  <a:srgbClr val="7F7F7F"/>
                </a:solidFill>
                <a:latin typeface="Arial"/>
                <a:cs typeface="Arial"/>
              </a:rPr>
              <a:t> </a:t>
            </a:r>
            <a:r>
              <a:rPr sz="2800" spc="-5" dirty="0">
                <a:solidFill>
                  <a:srgbClr val="7F7F7F"/>
                </a:solidFill>
                <a:latin typeface="Arial"/>
                <a:cs typeface="Arial"/>
              </a:rPr>
              <a:t>data</a:t>
            </a:r>
            <a:endParaRPr sz="2800">
              <a:latin typeface="Arial"/>
              <a:cs typeface="Arial"/>
            </a:endParaRPr>
          </a:p>
          <a:p>
            <a:pPr marL="526415" marR="5080" indent="-513715">
              <a:lnSpc>
                <a:spcPct val="100000"/>
              </a:lnSpc>
              <a:spcBef>
                <a:spcPts val="675"/>
              </a:spcBef>
              <a:buChar char="•"/>
              <a:tabLst>
                <a:tab pos="526415" algn="l"/>
                <a:tab pos="527050" algn="l"/>
              </a:tabLst>
            </a:pPr>
            <a:r>
              <a:rPr sz="2800" spc="-5" dirty="0">
                <a:solidFill>
                  <a:srgbClr val="7F7F7F"/>
                </a:solidFill>
                <a:latin typeface="Arial"/>
                <a:cs typeface="Arial"/>
              </a:rPr>
              <a:t>Ensures </a:t>
            </a:r>
            <a:r>
              <a:rPr sz="2800" dirty="0">
                <a:solidFill>
                  <a:srgbClr val="7F7F7F"/>
                </a:solidFill>
                <a:latin typeface="Arial"/>
                <a:cs typeface="Arial"/>
              </a:rPr>
              <a:t>that </a:t>
            </a:r>
            <a:r>
              <a:rPr sz="2800" spc="-5" dirty="0">
                <a:solidFill>
                  <a:srgbClr val="7F7F7F"/>
                </a:solidFill>
                <a:latin typeface="Arial"/>
                <a:cs typeface="Arial"/>
              </a:rPr>
              <a:t>information sent from the application  layer </a:t>
            </a:r>
            <a:r>
              <a:rPr sz="2800" dirty="0">
                <a:solidFill>
                  <a:srgbClr val="7F7F7F"/>
                </a:solidFill>
                <a:latin typeface="Arial"/>
                <a:cs typeface="Arial"/>
              </a:rPr>
              <a:t>of </a:t>
            </a:r>
            <a:r>
              <a:rPr sz="2800" spc="-10" dirty="0">
                <a:solidFill>
                  <a:srgbClr val="7F7F7F"/>
                </a:solidFill>
                <a:latin typeface="Arial"/>
                <a:cs typeface="Arial"/>
              </a:rPr>
              <a:t>one </a:t>
            </a:r>
            <a:r>
              <a:rPr sz="2800" spc="-5" dirty="0">
                <a:solidFill>
                  <a:srgbClr val="7F7F7F"/>
                </a:solidFill>
                <a:latin typeface="Arial"/>
                <a:cs typeface="Arial"/>
              </a:rPr>
              <a:t>system </a:t>
            </a:r>
            <a:r>
              <a:rPr sz="2800" spc="-10" dirty="0">
                <a:solidFill>
                  <a:srgbClr val="7F7F7F"/>
                </a:solidFill>
                <a:latin typeface="Arial"/>
                <a:cs typeface="Arial"/>
              </a:rPr>
              <a:t>will </a:t>
            </a:r>
            <a:r>
              <a:rPr sz="2800" spc="-5" dirty="0">
                <a:solidFill>
                  <a:srgbClr val="7F7F7F"/>
                </a:solidFill>
                <a:latin typeface="Arial"/>
                <a:cs typeface="Arial"/>
              </a:rPr>
              <a:t>be readable by the  application layer of another</a:t>
            </a:r>
            <a:r>
              <a:rPr sz="2800" spc="25" dirty="0">
                <a:solidFill>
                  <a:srgbClr val="7F7F7F"/>
                </a:solidFill>
                <a:latin typeface="Arial"/>
                <a:cs typeface="Arial"/>
              </a:rPr>
              <a:t> </a:t>
            </a:r>
            <a:r>
              <a:rPr sz="2800" dirty="0">
                <a:solidFill>
                  <a:srgbClr val="7F7F7F"/>
                </a:solidFill>
                <a:latin typeface="Arial"/>
                <a:cs typeface="Arial"/>
              </a:rPr>
              <a:t>system</a:t>
            </a:r>
            <a:endParaRPr sz="28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2.36</a:t>
            </a:r>
            <a:endParaRPr sz="1000">
              <a:latin typeface="Arial"/>
              <a:cs typeface="Arial"/>
            </a:endParaRPr>
          </a:p>
        </p:txBody>
      </p:sp>
      <p:sp>
        <p:nvSpPr>
          <p:cNvPr id="3" name="object 3"/>
          <p:cNvSpPr txBox="1">
            <a:spLocks noGrp="1"/>
          </p:cNvSpPr>
          <p:nvPr>
            <p:ph type="title"/>
          </p:nvPr>
        </p:nvSpPr>
        <p:spPr>
          <a:xfrm>
            <a:off x="258262" y="613404"/>
            <a:ext cx="7640955" cy="696595"/>
          </a:xfrm>
          <a:prstGeom prst="rect">
            <a:avLst/>
          </a:prstGeom>
        </p:spPr>
        <p:txBody>
          <a:bodyPr vert="horz" wrap="square" lIns="0" tIns="13335" rIns="0" bIns="0" rtlCol="0">
            <a:spAutoFit/>
          </a:bodyPr>
          <a:lstStyle/>
          <a:p>
            <a:pPr marL="12700">
              <a:lnSpc>
                <a:spcPct val="100000"/>
              </a:lnSpc>
              <a:spcBef>
                <a:spcPts val="105"/>
              </a:spcBef>
            </a:pPr>
            <a:r>
              <a:rPr dirty="0"/>
              <a:t>Encoding/Encryption</a:t>
            </a:r>
            <a:r>
              <a:rPr spc="-95" dirty="0"/>
              <a:t> </a:t>
            </a:r>
            <a:r>
              <a:rPr dirty="0"/>
              <a:t>Schemes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6" name="object 6"/>
          <p:cNvSpPr txBox="1">
            <a:spLocks noGrp="1"/>
          </p:cNvSpPr>
          <p:nvPr>
            <p:ph type="ftr" sz="quarter" idx="11"/>
          </p:nvPr>
        </p:nvSpPr>
        <p:spPr>
          <a:xfrm>
            <a:off x="514350" y="6522803"/>
            <a:ext cx="3771900" cy="292388"/>
          </a:xfrm>
          <a:prstGeom prst="rect">
            <a:avLst/>
          </a:prstGeom>
        </p:spPr>
        <p:txBody>
          <a:bodyPr vert="horz" wrap="square" lIns="0" tIns="0" rIns="0" bIns="0" rtlCol="0">
            <a:spAutoFit/>
          </a:bodyPr>
          <a:lstStyle/>
          <a:p>
            <a:pPr marL="12700">
              <a:lnSpc>
                <a:spcPct val="100000"/>
              </a:lnSpc>
            </a:pPr>
            <a:endParaRPr lang="en-US" spc="-5" dirty="0" smtClean="0"/>
          </a:p>
          <a:p>
            <a:pPr marL="12700">
              <a:lnSpc>
                <a:spcPct val="100000"/>
              </a:lnSpc>
            </a:pPr>
            <a:endParaRPr spc="-5" dirty="0"/>
          </a:p>
        </p:txBody>
      </p:sp>
      <p:sp>
        <p:nvSpPr>
          <p:cNvPr id="4" name="object 4"/>
          <p:cNvSpPr txBox="1"/>
          <p:nvPr/>
        </p:nvSpPr>
        <p:spPr>
          <a:xfrm>
            <a:off x="450286" y="1653027"/>
            <a:ext cx="8283575" cy="3268979"/>
          </a:xfrm>
          <a:prstGeom prst="rect">
            <a:avLst/>
          </a:prstGeom>
        </p:spPr>
        <p:txBody>
          <a:bodyPr vert="horz" wrap="square" lIns="0" tIns="12065" rIns="0" bIns="0" rtlCol="0">
            <a:spAutoFit/>
          </a:bodyPr>
          <a:lstStyle/>
          <a:p>
            <a:pPr marL="526415" indent="-513715">
              <a:lnSpc>
                <a:spcPct val="100000"/>
              </a:lnSpc>
              <a:spcBef>
                <a:spcPts val="95"/>
              </a:spcBef>
              <a:buChar char="•"/>
              <a:tabLst>
                <a:tab pos="526415" algn="l"/>
                <a:tab pos="527050" algn="l"/>
              </a:tabLst>
            </a:pPr>
            <a:r>
              <a:rPr sz="2800" spc="-5" dirty="0">
                <a:solidFill>
                  <a:srgbClr val="7F7F7F"/>
                </a:solidFill>
                <a:latin typeface="Arial"/>
                <a:cs typeface="Arial"/>
              </a:rPr>
              <a:t>Conversion of character representation formats</a:t>
            </a:r>
            <a:r>
              <a:rPr sz="2800" spc="150" dirty="0">
                <a:solidFill>
                  <a:srgbClr val="7F7F7F"/>
                </a:solidFill>
                <a:latin typeface="Arial"/>
                <a:cs typeface="Arial"/>
              </a:rPr>
              <a:t> </a:t>
            </a:r>
            <a:r>
              <a:rPr sz="2800" spc="-5" dirty="0">
                <a:solidFill>
                  <a:srgbClr val="7F7F7F"/>
                </a:solidFill>
                <a:latin typeface="Arial"/>
                <a:cs typeface="Arial"/>
              </a:rPr>
              <a:t>–</a:t>
            </a:r>
            <a:endParaRPr sz="2800" dirty="0">
              <a:latin typeface="Arial"/>
              <a:cs typeface="Arial"/>
            </a:endParaRPr>
          </a:p>
          <a:p>
            <a:pPr marL="526415">
              <a:lnSpc>
                <a:spcPct val="100000"/>
              </a:lnSpc>
            </a:pPr>
            <a:r>
              <a:rPr sz="2800" spc="-5" dirty="0">
                <a:solidFill>
                  <a:srgbClr val="7F7F7F"/>
                </a:solidFill>
                <a:latin typeface="Arial"/>
                <a:cs typeface="Arial"/>
              </a:rPr>
              <a:t>e.g. convert to ASCII characters</a:t>
            </a:r>
            <a:endParaRPr sz="2800" dirty="0">
              <a:latin typeface="Arial"/>
              <a:cs typeface="Arial"/>
            </a:endParaRPr>
          </a:p>
          <a:p>
            <a:pPr marL="526415" marR="145415" indent="-513715">
              <a:lnSpc>
                <a:spcPct val="100000"/>
              </a:lnSpc>
              <a:spcBef>
                <a:spcPts val="675"/>
              </a:spcBef>
              <a:buChar char="•"/>
              <a:tabLst>
                <a:tab pos="526415" algn="l"/>
                <a:tab pos="527050" algn="l"/>
              </a:tabLst>
            </a:pPr>
            <a:r>
              <a:rPr sz="2800" spc="-10" dirty="0">
                <a:solidFill>
                  <a:srgbClr val="7F7F7F"/>
                </a:solidFill>
                <a:latin typeface="Arial"/>
                <a:cs typeface="Arial"/>
              </a:rPr>
              <a:t>Common </a:t>
            </a:r>
            <a:r>
              <a:rPr sz="2800" spc="-5" dirty="0">
                <a:solidFill>
                  <a:srgbClr val="7F7F7F"/>
                </a:solidFill>
                <a:latin typeface="Arial"/>
                <a:cs typeface="Arial"/>
              </a:rPr>
              <a:t>data representation formats - standard  image, sound, and video formats</a:t>
            </a:r>
            <a:r>
              <a:rPr sz="2800" spc="75" dirty="0">
                <a:solidFill>
                  <a:srgbClr val="7F7F7F"/>
                </a:solidFill>
                <a:latin typeface="Arial"/>
                <a:cs typeface="Arial"/>
              </a:rPr>
              <a:t> </a:t>
            </a:r>
            <a:r>
              <a:rPr sz="2800" spc="-5" dirty="0">
                <a:solidFill>
                  <a:srgbClr val="7F7F7F"/>
                </a:solidFill>
                <a:latin typeface="Arial"/>
                <a:cs typeface="Arial"/>
              </a:rPr>
              <a:t>-</a:t>
            </a:r>
            <a:endParaRPr sz="2800" dirty="0">
              <a:latin typeface="Arial"/>
              <a:cs typeface="Arial"/>
            </a:endParaRPr>
          </a:p>
          <a:p>
            <a:pPr marL="526415">
              <a:lnSpc>
                <a:spcPct val="100000"/>
              </a:lnSpc>
              <a:spcBef>
                <a:spcPts val="675"/>
              </a:spcBef>
            </a:pPr>
            <a:r>
              <a:rPr sz="2800" spc="-5" dirty="0">
                <a:solidFill>
                  <a:srgbClr val="7F7F7F"/>
                </a:solidFill>
                <a:latin typeface="Arial"/>
                <a:cs typeface="Arial"/>
              </a:rPr>
              <a:t>e.g. </a:t>
            </a:r>
            <a:r>
              <a:rPr sz="2800" b="1" i="1" spc="-10" dirty="0">
                <a:solidFill>
                  <a:srgbClr val="89A451"/>
                </a:solidFill>
                <a:latin typeface="Arial"/>
                <a:cs typeface="Arial"/>
              </a:rPr>
              <a:t>JPEG</a:t>
            </a:r>
            <a:r>
              <a:rPr sz="2800" spc="-10" dirty="0">
                <a:solidFill>
                  <a:srgbClr val="7F7F7F"/>
                </a:solidFill>
                <a:latin typeface="Arial"/>
                <a:cs typeface="Arial"/>
              </a:rPr>
              <a:t>, </a:t>
            </a:r>
            <a:r>
              <a:rPr sz="2800" b="1" i="1" spc="-15" dirty="0">
                <a:solidFill>
                  <a:srgbClr val="89A451"/>
                </a:solidFill>
                <a:latin typeface="Arial"/>
                <a:cs typeface="Arial"/>
              </a:rPr>
              <a:t>MPEG</a:t>
            </a:r>
            <a:r>
              <a:rPr sz="2800" spc="-15" dirty="0">
                <a:solidFill>
                  <a:srgbClr val="7F7F7F"/>
                </a:solidFill>
                <a:latin typeface="Arial"/>
                <a:cs typeface="Arial"/>
              </a:rPr>
              <a:t>, </a:t>
            </a:r>
            <a:r>
              <a:rPr sz="2800" spc="-5" dirty="0">
                <a:solidFill>
                  <a:srgbClr val="7F7F7F"/>
                </a:solidFill>
                <a:latin typeface="Arial"/>
                <a:cs typeface="Arial"/>
              </a:rPr>
              <a:t>and</a:t>
            </a:r>
            <a:r>
              <a:rPr sz="2800" spc="75" dirty="0">
                <a:solidFill>
                  <a:srgbClr val="7F7F7F"/>
                </a:solidFill>
                <a:latin typeface="Arial"/>
                <a:cs typeface="Arial"/>
              </a:rPr>
              <a:t> </a:t>
            </a:r>
            <a:r>
              <a:rPr sz="2800" b="1" i="1" spc="-10" dirty="0">
                <a:solidFill>
                  <a:srgbClr val="89A451"/>
                </a:solidFill>
                <a:latin typeface="Arial"/>
                <a:cs typeface="Arial"/>
              </a:rPr>
              <a:t>RealAudio</a:t>
            </a:r>
            <a:endParaRPr sz="2800" dirty="0">
              <a:latin typeface="Arial"/>
              <a:cs typeface="Arial"/>
            </a:endParaRPr>
          </a:p>
          <a:p>
            <a:pPr marL="526415" indent="-513715">
              <a:lnSpc>
                <a:spcPct val="100000"/>
              </a:lnSpc>
              <a:spcBef>
                <a:spcPts val="670"/>
              </a:spcBef>
              <a:buChar char="•"/>
              <a:tabLst>
                <a:tab pos="526415" algn="l"/>
                <a:tab pos="527050" algn="l"/>
              </a:tabLst>
            </a:pPr>
            <a:r>
              <a:rPr sz="2800" spc="-10" dirty="0">
                <a:solidFill>
                  <a:srgbClr val="7F7F7F"/>
                </a:solidFill>
                <a:latin typeface="Arial"/>
                <a:cs typeface="Arial"/>
              </a:rPr>
              <a:t>Common </a:t>
            </a:r>
            <a:r>
              <a:rPr sz="2800" spc="-5" dirty="0">
                <a:solidFill>
                  <a:srgbClr val="7F7F7F"/>
                </a:solidFill>
                <a:latin typeface="Arial"/>
                <a:cs typeface="Arial"/>
              </a:rPr>
              <a:t>data compression schemes</a:t>
            </a:r>
            <a:r>
              <a:rPr sz="2800" spc="125" dirty="0">
                <a:solidFill>
                  <a:srgbClr val="7F7F7F"/>
                </a:solidFill>
                <a:latin typeface="Arial"/>
                <a:cs typeface="Arial"/>
              </a:rPr>
              <a:t> </a:t>
            </a:r>
            <a:r>
              <a:rPr sz="2800" spc="-5" dirty="0">
                <a:solidFill>
                  <a:srgbClr val="7F7F7F"/>
                </a:solidFill>
                <a:latin typeface="Arial"/>
                <a:cs typeface="Arial"/>
              </a:rPr>
              <a:t>-</a:t>
            </a:r>
            <a:endParaRPr sz="2800" dirty="0">
              <a:latin typeface="Arial"/>
              <a:cs typeface="Arial"/>
            </a:endParaRPr>
          </a:p>
          <a:p>
            <a:pPr marL="526415">
              <a:lnSpc>
                <a:spcPct val="100000"/>
              </a:lnSpc>
              <a:tabLst>
                <a:tab pos="1316990" algn="l"/>
              </a:tabLst>
            </a:pPr>
            <a:r>
              <a:rPr sz="2800" spc="-5" dirty="0">
                <a:solidFill>
                  <a:srgbClr val="7F7F7F"/>
                </a:solidFill>
                <a:latin typeface="Arial"/>
                <a:cs typeface="Arial"/>
              </a:rPr>
              <a:t>e.g.</a:t>
            </a:r>
            <a:r>
              <a:rPr sz="2800" spc="-5" dirty="0">
                <a:solidFill>
                  <a:srgbClr val="7F7F7F"/>
                </a:solidFill>
                <a:latin typeface="Times New Roman"/>
                <a:cs typeface="Times New Roman"/>
              </a:rPr>
              <a:t>	</a:t>
            </a:r>
            <a:r>
              <a:rPr sz="2800" b="1" i="1" spc="-5" dirty="0">
                <a:solidFill>
                  <a:srgbClr val="89A451"/>
                </a:solidFill>
                <a:latin typeface="Arial"/>
                <a:cs typeface="Arial"/>
              </a:rPr>
              <a:t>WinZip </a:t>
            </a:r>
            <a:r>
              <a:rPr sz="2800" dirty="0">
                <a:solidFill>
                  <a:srgbClr val="7F7F7F"/>
                </a:solidFill>
                <a:latin typeface="Arial"/>
                <a:cs typeface="Arial"/>
              </a:rPr>
              <a:t>or </a:t>
            </a:r>
            <a:r>
              <a:rPr sz="2800" b="1" i="1" spc="-5" dirty="0">
                <a:solidFill>
                  <a:srgbClr val="89A451"/>
                </a:solidFill>
                <a:latin typeface="Arial"/>
                <a:cs typeface="Arial"/>
              </a:rPr>
              <a:t>Gzip</a:t>
            </a:r>
            <a:endParaRPr sz="2800" dirty="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2.37</a:t>
            </a:r>
            <a:endParaRPr sz="1000">
              <a:latin typeface="Arial"/>
              <a:cs typeface="Arial"/>
            </a:endParaRPr>
          </a:p>
        </p:txBody>
      </p:sp>
      <p:sp>
        <p:nvSpPr>
          <p:cNvPr id="3" name="object 3"/>
          <p:cNvSpPr txBox="1">
            <a:spLocks noGrp="1"/>
          </p:cNvSpPr>
          <p:nvPr>
            <p:ph type="title"/>
          </p:nvPr>
        </p:nvSpPr>
        <p:spPr>
          <a:xfrm>
            <a:off x="258262" y="613404"/>
            <a:ext cx="7206615" cy="696595"/>
          </a:xfrm>
          <a:prstGeom prst="rect">
            <a:avLst/>
          </a:prstGeom>
        </p:spPr>
        <p:txBody>
          <a:bodyPr vert="horz" wrap="square" lIns="0" tIns="13335" rIns="0" bIns="0" rtlCol="0">
            <a:spAutoFit/>
          </a:bodyPr>
          <a:lstStyle/>
          <a:p>
            <a:pPr marL="12700">
              <a:lnSpc>
                <a:spcPct val="100000"/>
              </a:lnSpc>
              <a:spcBef>
                <a:spcPts val="105"/>
              </a:spcBef>
            </a:pPr>
            <a:r>
              <a:rPr dirty="0"/>
              <a:t>Presentation </a:t>
            </a:r>
            <a:r>
              <a:rPr spc="-5" dirty="0"/>
              <a:t>Layer</a:t>
            </a:r>
            <a:r>
              <a:rPr spc="-50" dirty="0"/>
              <a:t> </a:t>
            </a:r>
            <a:r>
              <a:rPr dirty="0"/>
              <a:t>Protocols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6" name="object 6"/>
          <p:cNvSpPr txBox="1">
            <a:spLocks noGrp="1"/>
          </p:cNvSpPr>
          <p:nvPr>
            <p:ph type="ftr" sz="quarter" idx="11"/>
          </p:nvPr>
        </p:nvSpPr>
        <p:spPr>
          <a:xfrm>
            <a:off x="514350" y="6522803"/>
            <a:ext cx="3771900" cy="292388"/>
          </a:xfrm>
          <a:prstGeom prst="rect">
            <a:avLst/>
          </a:prstGeom>
        </p:spPr>
        <p:txBody>
          <a:bodyPr vert="horz" wrap="square" lIns="0" tIns="0" rIns="0" bIns="0" rtlCol="0">
            <a:spAutoFit/>
          </a:bodyPr>
          <a:lstStyle/>
          <a:p>
            <a:pPr marL="12700">
              <a:lnSpc>
                <a:spcPct val="100000"/>
              </a:lnSpc>
            </a:pPr>
            <a:endParaRPr lang="en-US" spc="-5" dirty="0" smtClean="0"/>
          </a:p>
          <a:p>
            <a:pPr marL="12700">
              <a:lnSpc>
                <a:spcPct val="100000"/>
              </a:lnSpc>
            </a:pPr>
            <a:endParaRPr spc="-5" dirty="0"/>
          </a:p>
        </p:txBody>
      </p:sp>
      <p:sp>
        <p:nvSpPr>
          <p:cNvPr id="4" name="object 4"/>
          <p:cNvSpPr txBox="1"/>
          <p:nvPr/>
        </p:nvSpPr>
        <p:spPr>
          <a:xfrm>
            <a:off x="450286" y="1567202"/>
            <a:ext cx="1467485" cy="2586355"/>
          </a:xfrm>
          <a:prstGeom prst="rect">
            <a:avLst/>
          </a:prstGeom>
        </p:spPr>
        <p:txBody>
          <a:bodyPr vert="horz" wrap="square" lIns="0" tIns="97790" rIns="0" bIns="0" rtlCol="0">
            <a:spAutoFit/>
          </a:bodyPr>
          <a:lstStyle/>
          <a:p>
            <a:pPr marL="526415" indent="-513715">
              <a:lnSpc>
                <a:spcPct val="100000"/>
              </a:lnSpc>
              <a:spcBef>
                <a:spcPts val="770"/>
              </a:spcBef>
              <a:buChar char="•"/>
              <a:tabLst>
                <a:tab pos="526415" algn="l"/>
                <a:tab pos="527050" algn="l"/>
              </a:tabLst>
            </a:pPr>
            <a:r>
              <a:rPr sz="2800" spc="-10" dirty="0">
                <a:solidFill>
                  <a:srgbClr val="7F7F7F"/>
                </a:solidFill>
                <a:latin typeface="Arial"/>
                <a:cs typeface="Arial"/>
              </a:rPr>
              <a:t>AFP</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SMB</a:t>
            </a:r>
            <a:endParaRPr sz="2800">
              <a:latin typeface="Arial"/>
              <a:cs typeface="Arial"/>
            </a:endParaRPr>
          </a:p>
          <a:p>
            <a:pPr marL="526415" indent="-513715">
              <a:lnSpc>
                <a:spcPct val="100000"/>
              </a:lnSpc>
              <a:spcBef>
                <a:spcPts val="670"/>
              </a:spcBef>
              <a:buChar char="•"/>
              <a:tabLst>
                <a:tab pos="526415" algn="l"/>
                <a:tab pos="527050" algn="l"/>
              </a:tabLst>
            </a:pPr>
            <a:r>
              <a:rPr sz="2800" spc="-10" dirty="0">
                <a:solidFill>
                  <a:srgbClr val="7F7F7F"/>
                </a:solidFill>
                <a:latin typeface="Arial"/>
                <a:cs typeface="Arial"/>
              </a:rPr>
              <a:t>NCP</a:t>
            </a:r>
            <a:endParaRPr sz="2800">
              <a:latin typeface="Arial"/>
              <a:cs typeface="Arial"/>
            </a:endParaRPr>
          </a:p>
          <a:p>
            <a:pPr marL="526415" indent="-513715">
              <a:lnSpc>
                <a:spcPct val="100000"/>
              </a:lnSpc>
              <a:spcBef>
                <a:spcPts val="675"/>
              </a:spcBef>
              <a:buChar char="•"/>
              <a:tabLst>
                <a:tab pos="526415" algn="l"/>
                <a:tab pos="527050" algn="l"/>
              </a:tabLst>
            </a:pPr>
            <a:r>
              <a:rPr sz="2800" spc="-10" dirty="0">
                <a:solidFill>
                  <a:srgbClr val="7F7F7F"/>
                </a:solidFill>
                <a:latin typeface="Arial"/>
                <a:cs typeface="Arial"/>
              </a:rPr>
              <a:t>SSL</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MIME</a:t>
            </a:r>
            <a:endParaRPr sz="280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2.38</a:t>
            </a:r>
            <a:endParaRPr sz="1000">
              <a:latin typeface="Arial"/>
              <a:cs typeface="Arial"/>
            </a:endParaRPr>
          </a:p>
        </p:txBody>
      </p:sp>
      <p:sp>
        <p:nvSpPr>
          <p:cNvPr id="3" name="object 3"/>
          <p:cNvSpPr txBox="1">
            <a:spLocks noGrp="1"/>
          </p:cNvSpPr>
          <p:nvPr>
            <p:ph type="title"/>
          </p:nvPr>
        </p:nvSpPr>
        <p:spPr>
          <a:xfrm>
            <a:off x="258262" y="613404"/>
            <a:ext cx="5433695" cy="696595"/>
          </a:xfrm>
          <a:prstGeom prst="rect">
            <a:avLst/>
          </a:prstGeom>
        </p:spPr>
        <p:txBody>
          <a:bodyPr vert="horz" wrap="square" lIns="0" tIns="13335" rIns="0" bIns="0" rtlCol="0">
            <a:spAutoFit/>
          </a:bodyPr>
          <a:lstStyle/>
          <a:p>
            <a:pPr marL="12700">
              <a:lnSpc>
                <a:spcPct val="100000"/>
              </a:lnSpc>
              <a:spcBef>
                <a:spcPts val="105"/>
              </a:spcBef>
            </a:pPr>
            <a:r>
              <a:rPr dirty="0"/>
              <a:t>The Application</a:t>
            </a:r>
            <a:r>
              <a:rPr spc="-90" dirty="0"/>
              <a:t> </a:t>
            </a:r>
            <a:r>
              <a:rPr spc="-5" dirty="0"/>
              <a:t>Layer</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6" name="object 6"/>
          <p:cNvSpPr txBox="1">
            <a:spLocks noGrp="1"/>
          </p:cNvSpPr>
          <p:nvPr>
            <p:ph type="ftr" sz="quarter" idx="11"/>
          </p:nvPr>
        </p:nvSpPr>
        <p:spPr>
          <a:xfrm>
            <a:off x="514350" y="6522803"/>
            <a:ext cx="3771900" cy="292388"/>
          </a:xfrm>
          <a:prstGeom prst="rect">
            <a:avLst/>
          </a:prstGeom>
        </p:spPr>
        <p:txBody>
          <a:bodyPr vert="horz" wrap="square" lIns="0" tIns="0" rIns="0" bIns="0" rtlCol="0">
            <a:spAutoFit/>
          </a:bodyPr>
          <a:lstStyle/>
          <a:p>
            <a:pPr marL="12700">
              <a:lnSpc>
                <a:spcPct val="100000"/>
              </a:lnSpc>
            </a:pPr>
            <a:endParaRPr lang="en-US" spc="-5" dirty="0" smtClean="0"/>
          </a:p>
          <a:p>
            <a:pPr marL="12700">
              <a:lnSpc>
                <a:spcPct val="100000"/>
              </a:lnSpc>
            </a:pPr>
            <a:endParaRPr spc="-5" dirty="0"/>
          </a:p>
        </p:txBody>
      </p:sp>
      <p:sp>
        <p:nvSpPr>
          <p:cNvPr id="4" name="object 4"/>
          <p:cNvSpPr txBox="1"/>
          <p:nvPr/>
        </p:nvSpPr>
        <p:spPr>
          <a:xfrm>
            <a:off x="450286" y="1653027"/>
            <a:ext cx="8419465" cy="2329815"/>
          </a:xfrm>
          <a:prstGeom prst="rect">
            <a:avLst/>
          </a:prstGeom>
        </p:spPr>
        <p:txBody>
          <a:bodyPr vert="horz" wrap="square" lIns="0" tIns="12065" rIns="0" bIns="0" rtlCol="0">
            <a:spAutoFit/>
          </a:bodyPr>
          <a:lstStyle/>
          <a:p>
            <a:pPr marL="526415" marR="5080" indent="-513715">
              <a:lnSpc>
                <a:spcPct val="100000"/>
              </a:lnSpc>
              <a:spcBef>
                <a:spcPts val="95"/>
              </a:spcBef>
              <a:buChar char="•"/>
              <a:tabLst>
                <a:tab pos="526415" algn="l"/>
                <a:tab pos="527050" algn="l"/>
              </a:tabLst>
            </a:pPr>
            <a:r>
              <a:rPr sz="2800" spc="-5" dirty="0">
                <a:solidFill>
                  <a:srgbClr val="7F7F7F"/>
                </a:solidFill>
                <a:latin typeface="Arial"/>
                <a:cs typeface="Arial"/>
              </a:rPr>
              <a:t>Responsible for providing </a:t>
            </a:r>
            <a:r>
              <a:rPr sz="2800" dirty="0">
                <a:solidFill>
                  <a:srgbClr val="7F7F7F"/>
                </a:solidFill>
                <a:latin typeface="Arial"/>
                <a:cs typeface="Arial"/>
              </a:rPr>
              <a:t>end-user </a:t>
            </a:r>
            <a:r>
              <a:rPr sz="2800" spc="-5" dirty="0">
                <a:solidFill>
                  <a:srgbClr val="7F7F7F"/>
                </a:solidFill>
                <a:latin typeface="Arial"/>
                <a:cs typeface="Arial"/>
              </a:rPr>
              <a:t>services, such  as file </a:t>
            </a:r>
            <a:r>
              <a:rPr sz="2800" dirty="0">
                <a:solidFill>
                  <a:srgbClr val="7F7F7F"/>
                </a:solidFill>
                <a:latin typeface="Arial"/>
                <a:cs typeface="Arial"/>
              </a:rPr>
              <a:t>transfers, </a:t>
            </a:r>
            <a:r>
              <a:rPr sz="2800" spc="-5" dirty="0">
                <a:solidFill>
                  <a:srgbClr val="7F7F7F"/>
                </a:solidFill>
                <a:latin typeface="Arial"/>
                <a:cs typeface="Arial"/>
              </a:rPr>
              <a:t>email, </a:t>
            </a:r>
            <a:r>
              <a:rPr sz="2800" dirty="0">
                <a:solidFill>
                  <a:srgbClr val="7F7F7F"/>
                </a:solidFill>
                <a:latin typeface="Arial"/>
                <a:cs typeface="Arial"/>
              </a:rPr>
              <a:t>virtual </a:t>
            </a:r>
            <a:r>
              <a:rPr sz="2800" spc="-5" dirty="0">
                <a:solidFill>
                  <a:srgbClr val="7F7F7F"/>
                </a:solidFill>
                <a:latin typeface="Arial"/>
                <a:cs typeface="Arial"/>
              </a:rPr>
              <a:t>terminal </a:t>
            </a:r>
            <a:r>
              <a:rPr sz="2800" dirty="0">
                <a:solidFill>
                  <a:srgbClr val="7F7F7F"/>
                </a:solidFill>
                <a:latin typeface="Arial"/>
                <a:cs typeface="Arial"/>
              </a:rPr>
              <a:t>access,  </a:t>
            </a:r>
            <a:r>
              <a:rPr sz="2800" spc="-5" dirty="0">
                <a:solidFill>
                  <a:srgbClr val="7F7F7F"/>
                </a:solidFill>
                <a:latin typeface="Arial"/>
                <a:cs typeface="Arial"/>
              </a:rPr>
              <a:t>and network</a:t>
            </a:r>
            <a:r>
              <a:rPr sz="2800" spc="15" dirty="0">
                <a:solidFill>
                  <a:srgbClr val="7F7F7F"/>
                </a:solidFill>
                <a:latin typeface="Arial"/>
                <a:cs typeface="Arial"/>
              </a:rPr>
              <a:t> </a:t>
            </a:r>
            <a:r>
              <a:rPr sz="2800" spc="-5" dirty="0">
                <a:solidFill>
                  <a:srgbClr val="7F7F7F"/>
                </a:solidFill>
                <a:latin typeface="Arial"/>
                <a:cs typeface="Arial"/>
              </a:rPr>
              <a:t>management</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The layer with which the user</a:t>
            </a:r>
            <a:r>
              <a:rPr sz="2800" spc="50" dirty="0">
                <a:solidFill>
                  <a:srgbClr val="7F7F7F"/>
                </a:solidFill>
                <a:latin typeface="Arial"/>
                <a:cs typeface="Arial"/>
              </a:rPr>
              <a:t> </a:t>
            </a:r>
            <a:r>
              <a:rPr sz="2800" spc="-5" dirty="0">
                <a:solidFill>
                  <a:srgbClr val="7F7F7F"/>
                </a:solidFill>
                <a:latin typeface="Arial"/>
                <a:cs typeface="Arial"/>
              </a:rPr>
              <a:t>interacts</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This layer deals with application</a:t>
            </a:r>
            <a:r>
              <a:rPr sz="2800" spc="35" dirty="0">
                <a:solidFill>
                  <a:srgbClr val="7F7F7F"/>
                </a:solidFill>
                <a:latin typeface="Arial"/>
                <a:cs typeface="Arial"/>
              </a:rPr>
              <a:t> </a:t>
            </a:r>
            <a:r>
              <a:rPr sz="2800" spc="-5" dirty="0">
                <a:solidFill>
                  <a:srgbClr val="7F7F7F"/>
                </a:solidFill>
                <a:latin typeface="Arial"/>
                <a:cs typeface="Arial"/>
              </a:rPr>
              <a:t>data</a:t>
            </a:r>
            <a:endParaRPr sz="280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2.39</a:t>
            </a:r>
            <a:endParaRPr sz="1000">
              <a:latin typeface="Arial"/>
              <a:cs typeface="Arial"/>
            </a:endParaRPr>
          </a:p>
        </p:txBody>
      </p:sp>
      <p:sp>
        <p:nvSpPr>
          <p:cNvPr id="3" name="object 3"/>
          <p:cNvSpPr txBox="1">
            <a:spLocks noGrp="1"/>
          </p:cNvSpPr>
          <p:nvPr>
            <p:ph type="title"/>
          </p:nvPr>
        </p:nvSpPr>
        <p:spPr>
          <a:xfrm>
            <a:off x="258262" y="613404"/>
            <a:ext cx="6802120" cy="696595"/>
          </a:xfrm>
          <a:prstGeom prst="rect">
            <a:avLst/>
          </a:prstGeom>
        </p:spPr>
        <p:txBody>
          <a:bodyPr vert="horz" wrap="square" lIns="0" tIns="13335" rIns="0" bIns="0" rtlCol="0">
            <a:spAutoFit/>
          </a:bodyPr>
          <a:lstStyle/>
          <a:p>
            <a:pPr marL="12700">
              <a:lnSpc>
                <a:spcPct val="100000"/>
              </a:lnSpc>
              <a:spcBef>
                <a:spcPts val="105"/>
              </a:spcBef>
            </a:pPr>
            <a:r>
              <a:rPr dirty="0"/>
              <a:t>Application </a:t>
            </a:r>
            <a:r>
              <a:rPr spc="-5" dirty="0"/>
              <a:t>Layer</a:t>
            </a:r>
            <a:r>
              <a:rPr spc="-60" dirty="0"/>
              <a:t> </a:t>
            </a:r>
            <a:r>
              <a:rPr dirty="0"/>
              <a:t>Protocols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6" name="object 6"/>
          <p:cNvSpPr txBox="1">
            <a:spLocks noGrp="1"/>
          </p:cNvSpPr>
          <p:nvPr>
            <p:ph type="ftr" sz="quarter" idx="11"/>
          </p:nvPr>
        </p:nvSpPr>
        <p:spPr>
          <a:xfrm>
            <a:off x="514350" y="6522803"/>
            <a:ext cx="3771900" cy="292388"/>
          </a:xfrm>
          <a:prstGeom prst="rect">
            <a:avLst/>
          </a:prstGeom>
        </p:spPr>
        <p:txBody>
          <a:bodyPr vert="horz" wrap="square" lIns="0" tIns="0" rIns="0" bIns="0" rtlCol="0">
            <a:spAutoFit/>
          </a:bodyPr>
          <a:lstStyle/>
          <a:p>
            <a:pPr marL="12700">
              <a:lnSpc>
                <a:spcPct val="100000"/>
              </a:lnSpc>
            </a:pPr>
            <a:endParaRPr lang="en-US" spc="-5" dirty="0" smtClean="0"/>
          </a:p>
          <a:p>
            <a:pPr marL="12700">
              <a:lnSpc>
                <a:spcPct val="100000"/>
              </a:lnSpc>
            </a:pPr>
            <a:endParaRPr spc="-5" dirty="0"/>
          </a:p>
        </p:txBody>
      </p:sp>
      <p:sp>
        <p:nvSpPr>
          <p:cNvPr id="4" name="object 4"/>
          <p:cNvSpPr txBox="1"/>
          <p:nvPr/>
        </p:nvSpPr>
        <p:spPr>
          <a:xfrm>
            <a:off x="450286" y="1567202"/>
            <a:ext cx="1544320" cy="3098800"/>
          </a:xfrm>
          <a:prstGeom prst="rect">
            <a:avLst/>
          </a:prstGeom>
        </p:spPr>
        <p:txBody>
          <a:bodyPr vert="horz" wrap="square" lIns="0" tIns="97790" rIns="0" bIns="0" rtlCol="0">
            <a:spAutoFit/>
          </a:bodyPr>
          <a:lstStyle/>
          <a:p>
            <a:pPr marL="526415" indent="-513715">
              <a:lnSpc>
                <a:spcPct val="100000"/>
              </a:lnSpc>
              <a:spcBef>
                <a:spcPts val="770"/>
              </a:spcBef>
              <a:buChar char="•"/>
              <a:tabLst>
                <a:tab pos="526415" algn="l"/>
                <a:tab pos="527050" algn="l"/>
              </a:tabLst>
            </a:pPr>
            <a:r>
              <a:rPr sz="2800" spc="-10" dirty="0">
                <a:solidFill>
                  <a:srgbClr val="7F7F7F"/>
                </a:solidFill>
                <a:latin typeface="Arial"/>
                <a:cs typeface="Arial"/>
              </a:rPr>
              <a:t>DHCP</a:t>
            </a:r>
            <a:endParaRPr sz="2800">
              <a:latin typeface="Arial"/>
              <a:cs typeface="Arial"/>
            </a:endParaRPr>
          </a:p>
          <a:p>
            <a:pPr marL="526415" indent="-513715">
              <a:lnSpc>
                <a:spcPct val="100000"/>
              </a:lnSpc>
              <a:spcBef>
                <a:spcPts val="675"/>
              </a:spcBef>
              <a:buChar char="•"/>
              <a:tabLst>
                <a:tab pos="526415" algn="l"/>
                <a:tab pos="527050" algn="l"/>
              </a:tabLst>
            </a:pPr>
            <a:r>
              <a:rPr sz="2800" spc="-15" dirty="0">
                <a:solidFill>
                  <a:srgbClr val="7F7F7F"/>
                </a:solidFill>
                <a:latin typeface="Arial"/>
                <a:cs typeface="Arial"/>
              </a:rPr>
              <a:t>FTP</a:t>
            </a:r>
            <a:endParaRPr sz="2800">
              <a:latin typeface="Arial"/>
              <a:cs typeface="Arial"/>
            </a:endParaRPr>
          </a:p>
          <a:p>
            <a:pPr marL="526415" indent="-513715">
              <a:lnSpc>
                <a:spcPct val="100000"/>
              </a:lnSpc>
              <a:spcBef>
                <a:spcPts val="670"/>
              </a:spcBef>
              <a:buChar char="•"/>
              <a:tabLst>
                <a:tab pos="526415" algn="l"/>
                <a:tab pos="527050" algn="l"/>
              </a:tabLst>
            </a:pPr>
            <a:r>
              <a:rPr sz="2800" spc="-10" dirty="0">
                <a:solidFill>
                  <a:srgbClr val="7F7F7F"/>
                </a:solidFill>
                <a:latin typeface="Arial"/>
                <a:cs typeface="Arial"/>
              </a:rPr>
              <a:t>SMTP</a:t>
            </a:r>
            <a:endParaRPr sz="2800">
              <a:latin typeface="Arial"/>
              <a:cs typeface="Arial"/>
            </a:endParaRPr>
          </a:p>
          <a:p>
            <a:pPr marL="526415" indent="-513715">
              <a:lnSpc>
                <a:spcPct val="100000"/>
              </a:lnSpc>
              <a:spcBef>
                <a:spcPts val="675"/>
              </a:spcBef>
              <a:buChar char="•"/>
              <a:tabLst>
                <a:tab pos="526415" algn="l"/>
                <a:tab pos="527050" algn="l"/>
              </a:tabLst>
            </a:pPr>
            <a:r>
              <a:rPr sz="2800" spc="-10" dirty="0">
                <a:solidFill>
                  <a:srgbClr val="7F7F7F"/>
                </a:solidFill>
                <a:latin typeface="Arial"/>
                <a:cs typeface="Arial"/>
              </a:rPr>
              <a:t>POP3</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IMAP</a:t>
            </a:r>
            <a:endParaRPr sz="2800">
              <a:latin typeface="Arial"/>
              <a:cs typeface="Arial"/>
            </a:endParaRPr>
          </a:p>
          <a:p>
            <a:pPr marL="526415" indent="-513715">
              <a:lnSpc>
                <a:spcPct val="100000"/>
              </a:lnSpc>
              <a:spcBef>
                <a:spcPts val="670"/>
              </a:spcBef>
              <a:buChar char="•"/>
              <a:tabLst>
                <a:tab pos="526415" algn="l"/>
                <a:tab pos="527050" algn="l"/>
              </a:tabLst>
            </a:pPr>
            <a:r>
              <a:rPr sz="2800" spc="-10" dirty="0">
                <a:solidFill>
                  <a:srgbClr val="7F7F7F"/>
                </a:solidFill>
                <a:latin typeface="Arial"/>
                <a:cs typeface="Arial"/>
              </a:rPr>
              <a:t>HTTP</a:t>
            </a:r>
            <a:endParaRPr sz="28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86581" y="82671"/>
            <a:ext cx="267970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2.4</a:t>
            </a:r>
            <a:endParaRPr sz="1000">
              <a:latin typeface="Arial"/>
              <a:cs typeface="Arial"/>
            </a:endParaRPr>
          </a:p>
        </p:txBody>
      </p:sp>
      <p:sp>
        <p:nvSpPr>
          <p:cNvPr id="3" name="object 3"/>
          <p:cNvSpPr txBox="1">
            <a:spLocks noGrp="1"/>
          </p:cNvSpPr>
          <p:nvPr>
            <p:ph type="title"/>
          </p:nvPr>
        </p:nvSpPr>
        <p:spPr>
          <a:xfrm>
            <a:off x="258262" y="613404"/>
            <a:ext cx="4906010" cy="696595"/>
          </a:xfrm>
          <a:prstGeom prst="rect">
            <a:avLst/>
          </a:prstGeom>
        </p:spPr>
        <p:txBody>
          <a:bodyPr vert="horz" wrap="square" lIns="0" tIns="13335" rIns="0" bIns="0" rtlCol="0">
            <a:spAutoFit/>
          </a:bodyPr>
          <a:lstStyle/>
          <a:p>
            <a:pPr marL="12700">
              <a:lnSpc>
                <a:spcPct val="100000"/>
              </a:lnSpc>
              <a:spcBef>
                <a:spcPts val="105"/>
              </a:spcBef>
            </a:pPr>
            <a:r>
              <a:rPr spc="-5" dirty="0"/>
              <a:t>Learning</a:t>
            </a:r>
            <a:r>
              <a:rPr spc="-60" dirty="0"/>
              <a:t> </a:t>
            </a:r>
            <a:r>
              <a:rPr dirty="0"/>
              <a:t>Outcomes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293314" y="1486908"/>
            <a:ext cx="8241665" cy="2625725"/>
          </a:xfrm>
          <a:prstGeom prst="rect">
            <a:avLst/>
          </a:prstGeom>
        </p:spPr>
        <p:txBody>
          <a:bodyPr vert="horz" wrap="square" lIns="0" tIns="105410" rIns="0" bIns="0" rtlCol="0">
            <a:spAutoFit/>
          </a:bodyPr>
          <a:lstStyle/>
          <a:p>
            <a:pPr marL="12700">
              <a:lnSpc>
                <a:spcPct val="100000"/>
              </a:lnSpc>
              <a:spcBef>
                <a:spcPts val="830"/>
              </a:spcBef>
            </a:pPr>
            <a:r>
              <a:rPr sz="3000" i="1" dirty="0">
                <a:solidFill>
                  <a:srgbClr val="89A451"/>
                </a:solidFill>
                <a:latin typeface="Arial"/>
                <a:cs typeface="Arial"/>
              </a:rPr>
              <a:t>By </a:t>
            </a:r>
            <a:r>
              <a:rPr sz="3000" i="1" spc="-5" dirty="0">
                <a:solidFill>
                  <a:srgbClr val="89A451"/>
                </a:solidFill>
                <a:latin typeface="Arial"/>
                <a:cs typeface="Arial"/>
              </a:rPr>
              <a:t>the end of </a:t>
            </a:r>
            <a:r>
              <a:rPr sz="3000" i="1" dirty="0">
                <a:solidFill>
                  <a:srgbClr val="89A451"/>
                </a:solidFill>
                <a:latin typeface="Arial"/>
                <a:cs typeface="Arial"/>
              </a:rPr>
              <a:t>this </a:t>
            </a:r>
            <a:r>
              <a:rPr sz="3000" i="1" spc="-10" dirty="0">
                <a:solidFill>
                  <a:srgbClr val="89A451"/>
                </a:solidFill>
                <a:latin typeface="Arial"/>
                <a:cs typeface="Arial"/>
              </a:rPr>
              <a:t>topic, </a:t>
            </a:r>
            <a:r>
              <a:rPr sz="3000" i="1" dirty="0">
                <a:solidFill>
                  <a:srgbClr val="89A451"/>
                </a:solidFill>
                <a:latin typeface="Arial"/>
                <a:cs typeface="Arial"/>
              </a:rPr>
              <a:t>students </a:t>
            </a:r>
            <a:r>
              <a:rPr sz="3000" i="1" spc="-5" dirty="0">
                <a:solidFill>
                  <a:srgbClr val="89A451"/>
                </a:solidFill>
                <a:latin typeface="Arial"/>
                <a:cs typeface="Arial"/>
              </a:rPr>
              <a:t>will be able</a:t>
            </a:r>
            <a:r>
              <a:rPr sz="3000" i="1" spc="-90" dirty="0">
                <a:solidFill>
                  <a:srgbClr val="89A451"/>
                </a:solidFill>
                <a:latin typeface="Arial"/>
                <a:cs typeface="Arial"/>
              </a:rPr>
              <a:t> </a:t>
            </a:r>
            <a:r>
              <a:rPr sz="3000" i="1" dirty="0">
                <a:solidFill>
                  <a:srgbClr val="89A451"/>
                </a:solidFill>
                <a:latin typeface="Arial"/>
                <a:cs typeface="Arial"/>
              </a:rPr>
              <a:t>to:</a:t>
            </a:r>
            <a:endParaRPr sz="3000">
              <a:latin typeface="Arial"/>
              <a:cs typeface="Arial"/>
            </a:endParaRPr>
          </a:p>
          <a:p>
            <a:pPr marL="448309" indent="-277495">
              <a:lnSpc>
                <a:spcPct val="100000"/>
              </a:lnSpc>
              <a:spcBef>
                <a:spcPts val="685"/>
              </a:spcBef>
              <a:buChar char="•"/>
              <a:tabLst>
                <a:tab pos="448309" algn="l"/>
                <a:tab pos="448945" algn="l"/>
              </a:tabLst>
            </a:pPr>
            <a:r>
              <a:rPr sz="2800" spc="-5" dirty="0">
                <a:solidFill>
                  <a:srgbClr val="7F7F7F"/>
                </a:solidFill>
                <a:latin typeface="Arial"/>
                <a:cs typeface="Arial"/>
              </a:rPr>
              <a:t>Explain the purpose </a:t>
            </a:r>
            <a:r>
              <a:rPr sz="2800" dirty="0">
                <a:solidFill>
                  <a:srgbClr val="7F7F7F"/>
                </a:solidFill>
                <a:latin typeface="Arial"/>
                <a:cs typeface="Arial"/>
              </a:rPr>
              <a:t>of </a:t>
            </a:r>
            <a:r>
              <a:rPr sz="2800" spc="-5" dirty="0">
                <a:solidFill>
                  <a:srgbClr val="7F7F7F"/>
                </a:solidFill>
                <a:latin typeface="Arial"/>
                <a:cs typeface="Arial"/>
              </a:rPr>
              <a:t>network</a:t>
            </a:r>
            <a:r>
              <a:rPr sz="2800" spc="25" dirty="0">
                <a:solidFill>
                  <a:srgbClr val="7F7F7F"/>
                </a:solidFill>
                <a:latin typeface="Arial"/>
                <a:cs typeface="Arial"/>
              </a:rPr>
              <a:t> </a:t>
            </a:r>
            <a:r>
              <a:rPr sz="2800" spc="-5" dirty="0">
                <a:solidFill>
                  <a:srgbClr val="7F7F7F"/>
                </a:solidFill>
                <a:latin typeface="Arial"/>
                <a:cs typeface="Arial"/>
              </a:rPr>
              <a:t>protocols</a:t>
            </a:r>
            <a:endParaRPr sz="2800">
              <a:latin typeface="Arial"/>
              <a:cs typeface="Arial"/>
            </a:endParaRPr>
          </a:p>
          <a:p>
            <a:pPr marL="448309" indent="-277495">
              <a:lnSpc>
                <a:spcPct val="100000"/>
              </a:lnSpc>
              <a:spcBef>
                <a:spcPts val="675"/>
              </a:spcBef>
              <a:buChar char="•"/>
              <a:tabLst>
                <a:tab pos="448309" algn="l"/>
                <a:tab pos="448945" algn="l"/>
              </a:tabLst>
            </a:pPr>
            <a:r>
              <a:rPr sz="2800" spc="-5" dirty="0">
                <a:solidFill>
                  <a:srgbClr val="7F7F7F"/>
                </a:solidFill>
                <a:latin typeface="Arial"/>
                <a:cs typeface="Arial"/>
              </a:rPr>
              <a:t>Relate protocols to the </a:t>
            </a:r>
            <a:r>
              <a:rPr sz="2800" spc="-10" dirty="0">
                <a:solidFill>
                  <a:srgbClr val="7F7F7F"/>
                </a:solidFill>
                <a:latin typeface="Arial"/>
                <a:cs typeface="Arial"/>
              </a:rPr>
              <a:t>OSI </a:t>
            </a:r>
            <a:r>
              <a:rPr sz="2800" spc="-5" dirty="0">
                <a:solidFill>
                  <a:srgbClr val="7F7F7F"/>
                </a:solidFill>
                <a:latin typeface="Arial"/>
                <a:cs typeface="Arial"/>
              </a:rPr>
              <a:t>Reference</a:t>
            </a:r>
            <a:r>
              <a:rPr sz="2800" spc="40" dirty="0">
                <a:solidFill>
                  <a:srgbClr val="7F7F7F"/>
                </a:solidFill>
                <a:latin typeface="Arial"/>
                <a:cs typeface="Arial"/>
              </a:rPr>
              <a:t> </a:t>
            </a:r>
            <a:r>
              <a:rPr sz="2800" dirty="0">
                <a:solidFill>
                  <a:srgbClr val="7F7F7F"/>
                </a:solidFill>
                <a:latin typeface="Arial"/>
                <a:cs typeface="Arial"/>
              </a:rPr>
              <a:t>model</a:t>
            </a:r>
            <a:endParaRPr sz="2800">
              <a:latin typeface="Arial"/>
              <a:cs typeface="Arial"/>
            </a:endParaRPr>
          </a:p>
          <a:p>
            <a:pPr marL="448309" indent="-277495">
              <a:lnSpc>
                <a:spcPct val="100000"/>
              </a:lnSpc>
              <a:spcBef>
                <a:spcPts val="670"/>
              </a:spcBef>
              <a:buChar char="•"/>
              <a:tabLst>
                <a:tab pos="448309" algn="l"/>
                <a:tab pos="448945" algn="l"/>
              </a:tabLst>
            </a:pPr>
            <a:r>
              <a:rPr sz="2800" spc="-5" dirty="0">
                <a:solidFill>
                  <a:srgbClr val="7F7F7F"/>
                </a:solidFill>
                <a:latin typeface="Arial"/>
                <a:cs typeface="Arial"/>
              </a:rPr>
              <a:t>Describe the use </a:t>
            </a:r>
            <a:r>
              <a:rPr sz="2800" dirty="0">
                <a:solidFill>
                  <a:srgbClr val="7F7F7F"/>
                </a:solidFill>
                <a:latin typeface="Arial"/>
                <a:cs typeface="Arial"/>
              </a:rPr>
              <a:t>of </a:t>
            </a:r>
            <a:r>
              <a:rPr sz="2800" spc="-5" dirty="0">
                <a:solidFill>
                  <a:srgbClr val="7F7F7F"/>
                </a:solidFill>
                <a:latin typeface="Arial"/>
                <a:cs typeface="Arial"/>
              </a:rPr>
              <a:t>protocols in </a:t>
            </a:r>
            <a:r>
              <a:rPr sz="2800" dirty="0">
                <a:solidFill>
                  <a:srgbClr val="7F7F7F"/>
                </a:solidFill>
                <a:latin typeface="Arial"/>
                <a:cs typeface="Arial"/>
              </a:rPr>
              <a:t>real-life</a:t>
            </a:r>
            <a:r>
              <a:rPr sz="2800" spc="75" dirty="0">
                <a:solidFill>
                  <a:srgbClr val="7F7F7F"/>
                </a:solidFill>
                <a:latin typeface="Arial"/>
                <a:cs typeface="Arial"/>
              </a:rPr>
              <a:t> </a:t>
            </a:r>
            <a:r>
              <a:rPr sz="2800" spc="-5" dirty="0">
                <a:solidFill>
                  <a:srgbClr val="7F7F7F"/>
                </a:solidFill>
                <a:latin typeface="Arial"/>
                <a:cs typeface="Arial"/>
              </a:rPr>
              <a:t>networks</a:t>
            </a:r>
            <a:endParaRPr sz="2800">
              <a:latin typeface="Arial"/>
              <a:cs typeface="Arial"/>
            </a:endParaRPr>
          </a:p>
          <a:p>
            <a:pPr marL="448309" indent="-277495">
              <a:lnSpc>
                <a:spcPct val="100000"/>
              </a:lnSpc>
              <a:spcBef>
                <a:spcPts val="670"/>
              </a:spcBef>
              <a:buChar char="•"/>
              <a:tabLst>
                <a:tab pos="448309" algn="l"/>
                <a:tab pos="448945" algn="l"/>
              </a:tabLst>
            </a:pPr>
            <a:r>
              <a:rPr sz="2800" spc="-5" dirty="0">
                <a:solidFill>
                  <a:srgbClr val="7F7F7F"/>
                </a:solidFill>
                <a:latin typeface="Arial"/>
                <a:cs typeface="Arial"/>
              </a:rPr>
              <a:t>Describe the protocols used by the</a:t>
            </a:r>
            <a:r>
              <a:rPr sz="2800" spc="35" dirty="0">
                <a:solidFill>
                  <a:srgbClr val="7F7F7F"/>
                </a:solidFill>
                <a:latin typeface="Arial"/>
                <a:cs typeface="Arial"/>
              </a:rPr>
              <a:t> </a:t>
            </a:r>
            <a:r>
              <a:rPr sz="2800" dirty="0">
                <a:solidFill>
                  <a:srgbClr val="7F7F7F"/>
                </a:solidFill>
                <a:latin typeface="Arial"/>
                <a:cs typeface="Arial"/>
              </a:rPr>
              <a:t>Internet</a:t>
            </a:r>
            <a:endParaRPr sz="28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2.40</a:t>
            </a:r>
            <a:endParaRPr sz="1000">
              <a:latin typeface="Arial"/>
              <a:cs typeface="Arial"/>
            </a:endParaRPr>
          </a:p>
        </p:txBody>
      </p:sp>
      <p:sp>
        <p:nvSpPr>
          <p:cNvPr id="3" name="object 3"/>
          <p:cNvSpPr txBox="1">
            <a:spLocks noGrp="1"/>
          </p:cNvSpPr>
          <p:nvPr>
            <p:ph type="title"/>
          </p:nvPr>
        </p:nvSpPr>
        <p:spPr>
          <a:xfrm>
            <a:off x="258262" y="613404"/>
            <a:ext cx="3941445" cy="696595"/>
          </a:xfrm>
          <a:prstGeom prst="rect">
            <a:avLst/>
          </a:prstGeom>
        </p:spPr>
        <p:txBody>
          <a:bodyPr vert="horz" wrap="square" lIns="0" tIns="13335" rIns="0" bIns="0" rtlCol="0">
            <a:spAutoFit/>
          </a:bodyPr>
          <a:lstStyle/>
          <a:p>
            <a:pPr marL="12700">
              <a:lnSpc>
                <a:spcPct val="100000"/>
              </a:lnSpc>
              <a:spcBef>
                <a:spcPts val="105"/>
              </a:spcBef>
            </a:pPr>
            <a:r>
              <a:rPr spc="-5" dirty="0"/>
              <a:t>Research</a:t>
            </a:r>
            <a:r>
              <a:rPr spc="-65" dirty="0"/>
              <a:t> </a:t>
            </a:r>
            <a:r>
              <a:rPr dirty="0"/>
              <a:t>Topic</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6" name="object 6"/>
          <p:cNvSpPr txBox="1">
            <a:spLocks noGrp="1"/>
          </p:cNvSpPr>
          <p:nvPr>
            <p:ph type="ftr" sz="quarter" idx="11"/>
          </p:nvPr>
        </p:nvSpPr>
        <p:spPr>
          <a:xfrm>
            <a:off x="514350" y="6522803"/>
            <a:ext cx="3771900" cy="292388"/>
          </a:xfrm>
          <a:prstGeom prst="rect">
            <a:avLst/>
          </a:prstGeom>
        </p:spPr>
        <p:txBody>
          <a:bodyPr vert="horz" wrap="square" lIns="0" tIns="0" rIns="0" bIns="0" rtlCol="0">
            <a:spAutoFit/>
          </a:bodyPr>
          <a:lstStyle/>
          <a:p>
            <a:pPr marL="12700">
              <a:lnSpc>
                <a:spcPct val="100000"/>
              </a:lnSpc>
            </a:pPr>
            <a:endParaRPr lang="en-US" spc="-5" dirty="0" smtClean="0"/>
          </a:p>
          <a:p>
            <a:pPr marL="12700">
              <a:lnSpc>
                <a:spcPct val="100000"/>
              </a:lnSpc>
            </a:pPr>
            <a:endParaRPr spc="-5" dirty="0"/>
          </a:p>
        </p:txBody>
      </p:sp>
      <p:sp>
        <p:nvSpPr>
          <p:cNvPr id="4" name="object 4"/>
          <p:cNvSpPr txBox="1"/>
          <p:nvPr/>
        </p:nvSpPr>
        <p:spPr>
          <a:xfrm>
            <a:off x="450286" y="1653027"/>
            <a:ext cx="8277225" cy="1817370"/>
          </a:xfrm>
          <a:prstGeom prst="rect">
            <a:avLst/>
          </a:prstGeom>
        </p:spPr>
        <p:txBody>
          <a:bodyPr vert="horz" wrap="square" lIns="0" tIns="12065" rIns="0" bIns="0" rtlCol="0">
            <a:spAutoFit/>
          </a:bodyPr>
          <a:lstStyle/>
          <a:p>
            <a:pPr marL="526415" marR="5080" indent="-513715">
              <a:lnSpc>
                <a:spcPct val="100000"/>
              </a:lnSpc>
              <a:spcBef>
                <a:spcPts val="95"/>
              </a:spcBef>
              <a:buChar char="•"/>
              <a:tabLst>
                <a:tab pos="526415" algn="l"/>
                <a:tab pos="527050" algn="l"/>
              </a:tabLst>
            </a:pPr>
            <a:r>
              <a:rPr sz="2800" spc="-5" dirty="0">
                <a:solidFill>
                  <a:srgbClr val="7F7F7F"/>
                </a:solidFill>
                <a:latin typeface="Arial"/>
                <a:cs typeface="Arial"/>
              </a:rPr>
              <a:t>You should research all </a:t>
            </a:r>
            <a:r>
              <a:rPr sz="2800" dirty="0">
                <a:solidFill>
                  <a:srgbClr val="7F7F7F"/>
                </a:solidFill>
                <a:latin typeface="Arial"/>
                <a:cs typeface="Arial"/>
              </a:rPr>
              <a:t>of the </a:t>
            </a:r>
            <a:r>
              <a:rPr sz="2800" spc="-5" dirty="0">
                <a:solidFill>
                  <a:srgbClr val="7F7F7F"/>
                </a:solidFill>
                <a:latin typeface="Arial"/>
                <a:cs typeface="Arial"/>
              </a:rPr>
              <a:t>protocols  mentioned in </a:t>
            </a:r>
            <a:r>
              <a:rPr sz="2800" dirty="0">
                <a:solidFill>
                  <a:srgbClr val="7F7F7F"/>
                </a:solidFill>
                <a:latin typeface="Arial"/>
                <a:cs typeface="Arial"/>
              </a:rPr>
              <a:t>this </a:t>
            </a:r>
            <a:r>
              <a:rPr sz="2800" spc="-5" dirty="0">
                <a:solidFill>
                  <a:srgbClr val="7F7F7F"/>
                </a:solidFill>
                <a:latin typeface="Arial"/>
                <a:cs typeface="Arial"/>
              </a:rPr>
              <a:t>lecture to get an idea what </a:t>
            </a:r>
            <a:r>
              <a:rPr sz="2800" dirty="0">
                <a:solidFill>
                  <a:srgbClr val="7F7F7F"/>
                </a:solidFill>
                <a:latin typeface="Arial"/>
                <a:cs typeface="Arial"/>
              </a:rPr>
              <a:t>they  do.</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See Private Study, Exercise</a:t>
            </a:r>
            <a:r>
              <a:rPr sz="2800" spc="10" dirty="0">
                <a:solidFill>
                  <a:srgbClr val="7F7F7F"/>
                </a:solidFill>
                <a:latin typeface="Arial"/>
                <a:cs typeface="Arial"/>
              </a:rPr>
              <a:t> </a:t>
            </a:r>
            <a:r>
              <a:rPr sz="2800" spc="-10" dirty="0">
                <a:solidFill>
                  <a:srgbClr val="7F7F7F"/>
                </a:solidFill>
                <a:latin typeface="Arial"/>
                <a:cs typeface="Arial"/>
              </a:rPr>
              <a:t>4.</a:t>
            </a:r>
            <a:endParaRPr sz="280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6871" y="3326378"/>
            <a:ext cx="3646804" cy="1589538"/>
          </a:xfrm>
          <a:prstGeom prst="rect">
            <a:avLst/>
          </a:prstGeom>
        </p:spPr>
        <p:txBody>
          <a:bodyPr vert="horz" wrap="square" lIns="0" tIns="12065" rIns="0" bIns="0" rtlCol="0">
            <a:spAutoFit/>
          </a:bodyPr>
          <a:lstStyle/>
          <a:p>
            <a:pPr marL="12700">
              <a:lnSpc>
                <a:spcPct val="100000"/>
              </a:lnSpc>
              <a:spcBef>
                <a:spcPts val="95"/>
              </a:spcBef>
            </a:pPr>
            <a:r>
              <a:rPr sz="2800" spc="-5" dirty="0">
                <a:latin typeface="Arial"/>
                <a:cs typeface="Arial"/>
              </a:rPr>
              <a:t>Computer</a:t>
            </a:r>
            <a:r>
              <a:rPr sz="2800" spc="15" dirty="0">
                <a:latin typeface="Arial"/>
                <a:cs typeface="Arial"/>
              </a:rPr>
              <a:t> </a:t>
            </a:r>
            <a:r>
              <a:rPr sz="2800" spc="-5" dirty="0">
                <a:latin typeface="Arial"/>
                <a:cs typeface="Arial"/>
              </a:rPr>
              <a:t>Networks</a:t>
            </a:r>
            <a:endParaRPr sz="2800" dirty="0">
              <a:latin typeface="Arial"/>
              <a:cs typeface="Arial"/>
            </a:endParaRPr>
          </a:p>
          <a:p>
            <a:pPr>
              <a:lnSpc>
                <a:spcPct val="100000"/>
              </a:lnSpc>
              <a:spcBef>
                <a:spcPts val="5"/>
              </a:spcBef>
            </a:pPr>
            <a:endParaRPr sz="2900" dirty="0">
              <a:latin typeface="Times New Roman"/>
              <a:cs typeface="Times New Roman"/>
            </a:endParaRPr>
          </a:p>
          <a:p>
            <a:pPr marL="21590">
              <a:lnSpc>
                <a:spcPct val="100000"/>
              </a:lnSpc>
              <a:spcBef>
                <a:spcPts val="5"/>
              </a:spcBef>
            </a:pPr>
            <a:r>
              <a:rPr sz="1900" i="1" spc="-5" dirty="0">
                <a:latin typeface="Arial"/>
                <a:cs typeface="Arial"/>
              </a:rPr>
              <a:t>Topic 2 – Lecture</a:t>
            </a:r>
            <a:r>
              <a:rPr sz="1900" i="1" spc="45" dirty="0">
                <a:latin typeface="Arial"/>
                <a:cs typeface="Arial"/>
              </a:rPr>
              <a:t> </a:t>
            </a:r>
            <a:r>
              <a:rPr sz="1900" i="1" spc="-10" dirty="0">
                <a:latin typeface="Arial"/>
                <a:cs typeface="Arial"/>
              </a:rPr>
              <a:t>3:</a:t>
            </a:r>
            <a:endParaRPr sz="1900" dirty="0">
              <a:latin typeface="Arial"/>
              <a:cs typeface="Arial"/>
            </a:endParaRPr>
          </a:p>
          <a:p>
            <a:pPr marL="21590">
              <a:lnSpc>
                <a:spcPct val="100000"/>
              </a:lnSpc>
              <a:spcBef>
                <a:spcPts val="910"/>
              </a:spcBef>
            </a:pPr>
            <a:r>
              <a:rPr sz="1900" i="1" spc="-5" dirty="0">
                <a:latin typeface="Arial"/>
                <a:cs typeface="Arial"/>
              </a:rPr>
              <a:t>Protocols in Real-World</a:t>
            </a:r>
            <a:r>
              <a:rPr sz="1900" i="1" spc="25" dirty="0">
                <a:latin typeface="Arial"/>
                <a:cs typeface="Arial"/>
              </a:rPr>
              <a:t> </a:t>
            </a:r>
            <a:r>
              <a:rPr sz="1900" i="1" spc="-5" dirty="0">
                <a:latin typeface="Arial"/>
                <a:cs typeface="Arial"/>
              </a:rPr>
              <a:t>Networks</a:t>
            </a:r>
            <a:endParaRPr sz="1900" dirty="0">
              <a:latin typeface="Arial"/>
              <a:cs typeface="Arial"/>
            </a:endParaRPr>
          </a:p>
        </p:txBody>
      </p:sp>
      <p:sp>
        <p:nvSpPr>
          <p:cNvPr id="3" name="object 3"/>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ct val="100000"/>
              </a:lnSpc>
            </a:pPr>
            <a:r>
              <a:rPr spc="-5" dirty="0"/>
              <a:t>© </a:t>
            </a:r>
            <a:r>
              <a:rPr spc="-10" dirty="0"/>
              <a:t>NCC Education</a:t>
            </a:r>
            <a:r>
              <a:rPr spc="75" dirty="0"/>
              <a:t> </a:t>
            </a:r>
            <a:r>
              <a:rPr spc="-5" dirty="0"/>
              <a:t>Limited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2.42</a:t>
            </a:r>
            <a:endParaRPr sz="1000">
              <a:latin typeface="Arial"/>
              <a:cs typeface="Arial"/>
            </a:endParaRPr>
          </a:p>
        </p:txBody>
      </p:sp>
      <p:sp>
        <p:nvSpPr>
          <p:cNvPr id="3" name="object 3"/>
          <p:cNvSpPr txBox="1">
            <a:spLocks noGrp="1"/>
          </p:cNvSpPr>
          <p:nvPr>
            <p:ph type="title"/>
          </p:nvPr>
        </p:nvSpPr>
        <p:spPr>
          <a:xfrm>
            <a:off x="258262" y="397200"/>
            <a:ext cx="5805805" cy="697230"/>
          </a:xfrm>
          <a:prstGeom prst="rect">
            <a:avLst/>
          </a:prstGeom>
        </p:spPr>
        <p:txBody>
          <a:bodyPr vert="horz" wrap="square" lIns="0" tIns="13335" rIns="0" bIns="0" rtlCol="0">
            <a:spAutoFit/>
          </a:bodyPr>
          <a:lstStyle/>
          <a:p>
            <a:pPr marL="12700">
              <a:lnSpc>
                <a:spcPct val="100000"/>
              </a:lnSpc>
              <a:spcBef>
                <a:spcPts val="105"/>
              </a:spcBef>
            </a:pPr>
            <a:r>
              <a:rPr spc="-5" dirty="0"/>
              <a:t>Network</a:t>
            </a:r>
            <a:r>
              <a:rPr spc="-35" dirty="0"/>
              <a:t> </a:t>
            </a:r>
            <a:r>
              <a:rPr spc="-5" dirty="0"/>
              <a:t>Classifications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351300"/>
            <a:ext cx="7889240" cy="4215765"/>
          </a:xfrm>
          <a:prstGeom prst="rect">
            <a:avLst/>
          </a:prstGeom>
        </p:spPr>
        <p:txBody>
          <a:bodyPr vert="horz" wrap="square" lIns="0" tIns="97790" rIns="0" bIns="0" rtlCol="0">
            <a:spAutoFit/>
          </a:bodyPr>
          <a:lstStyle/>
          <a:p>
            <a:pPr marL="526415" indent="-513715">
              <a:lnSpc>
                <a:spcPct val="100000"/>
              </a:lnSpc>
              <a:spcBef>
                <a:spcPts val="770"/>
              </a:spcBef>
              <a:buChar char="•"/>
              <a:tabLst>
                <a:tab pos="526415" algn="l"/>
                <a:tab pos="527050" algn="l"/>
              </a:tabLst>
            </a:pPr>
            <a:r>
              <a:rPr sz="2800" spc="-5" dirty="0">
                <a:solidFill>
                  <a:srgbClr val="7F7F7F"/>
                </a:solidFill>
                <a:latin typeface="Arial"/>
                <a:cs typeface="Arial"/>
              </a:rPr>
              <a:t>Defined by the area</a:t>
            </a:r>
            <a:r>
              <a:rPr sz="2800" spc="30" dirty="0">
                <a:solidFill>
                  <a:srgbClr val="7F7F7F"/>
                </a:solidFill>
                <a:latin typeface="Arial"/>
                <a:cs typeface="Arial"/>
              </a:rPr>
              <a:t> </a:t>
            </a:r>
            <a:r>
              <a:rPr sz="2800" spc="-5" dirty="0">
                <a:solidFill>
                  <a:srgbClr val="7F7F7F"/>
                </a:solidFill>
                <a:latin typeface="Arial"/>
                <a:cs typeface="Arial"/>
              </a:rPr>
              <a:t>covered</a:t>
            </a:r>
            <a:endParaRPr sz="2800">
              <a:latin typeface="Arial"/>
              <a:cs typeface="Arial"/>
            </a:endParaRPr>
          </a:p>
          <a:p>
            <a:pPr marL="526415" indent="-513715">
              <a:lnSpc>
                <a:spcPct val="100000"/>
              </a:lnSpc>
              <a:spcBef>
                <a:spcPts val="675"/>
              </a:spcBef>
              <a:buClr>
                <a:srgbClr val="7F7F7F"/>
              </a:buClr>
              <a:buFont typeface="Arial"/>
              <a:buChar char="•"/>
              <a:tabLst>
                <a:tab pos="526415" algn="l"/>
                <a:tab pos="527050" algn="l"/>
              </a:tabLst>
            </a:pPr>
            <a:r>
              <a:rPr sz="2800" b="1" i="1" spc="-5" dirty="0">
                <a:solidFill>
                  <a:srgbClr val="89A451"/>
                </a:solidFill>
                <a:latin typeface="Arial"/>
                <a:cs typeface="Arial"/>
              </a:rPr>
              <a:t>Local </a:t>
            </a:r>
            <a:r>
              <a:rPr sz="2800" b="1" i="1" spc="-10" dirty="0">
                <a:solidFill>
                  <a:srgbClr val="89A451"/>
                </a:solidFill>
                <a:latin typeface="Arial"/>
                <a:cs typeface="Arial"/>
              </a:rPr>
              <a:t>Area </a:t>
            </a:r>
            <a:r>
              <a:rPr sz="2800" b="1" i="1" spc="-5" dirty="0">
                <a:solidFill>
                  <a:srgbClr val="89A451"/>
                </a:solidFill>
                <a:latin typeface="Arial"/>
                <a:cs typeface="Arial"/>
              </a:rPr>
              <a:t>Network</a:t>
            </a:r>
            <a:r>
              <a:rPr sz="2800" b="1" i="1" spc="70" dirty="0">
                <a:solidFill>
                  <a:srgbClr val="89A451"/>
                </a:solidFill>
                <a:latin typeface="Arial"/>
                <a:cs typeface="Arial"/>
              </a:rPr>
              <a:t> </a:t>
            </a:r>
            <a:r>
              <a:rPr sz="2800" spc="-5" dirty="0">
                <a:solidFill>
                  <a:srgbClr val="7F7F7F"/>
                </a:solidFill>
                <a:latin typeface="Arial"/>
                <a:cs typeface="Arial"/>
              </a:rPr>
              <a:t>(LAN)</a:t>
            </a:r>
            <a:endParaRPr sz="2800">
              <a:latin typeface="Arial"/>
              <a:cs typeface="Arial"/>
            </a:endParaRPr>
          </a:p>
          <a:p>
            <a:pPr marL="1059815" marR="5080" lvl="1" indent="-513715">
              <a:lnSpc>
                <a:spcPct val="100000"/>
              </a:lnSpc>
              <a:spcBef>
                <a:spcPts val="5"/>
              </a:spcBef>
              <a:buChar char="–"/>
              <a:tabLst>
                <a:tab pos="1059815" algn="l"/>
                <a:tab pos="1060450" algn="l"/>
              </a:tabLst>
            </a:pPr>
            <a:r>
              <a:rPr sz="2600" dirty="0">
                <a:solidFill>
                  <a:srgbClr val="7F7F7F"/>
                </a:solidFill>
                <a:latin typeface="Arial"/>
                <a:cs typeface="Arial"/>
              </a:rPr>
              <a:t>A </a:t>
            </a:r>
            <a:r>
              <a:rPr sz="2600" spc="-5" dirty="0">
                <a:solidFill>
                  <a:srgbClr val="7F7F7F"/>
                </a:solidFill>
                <a:latin typeface="Arial"/>
                <a:cs typeface="Arial"/>
              </a:rPr>
              <a:t>LAN is </a:t>
            </a:r>
            <a:r>
              <a:rPr sz="2600" dirty="0">
                <a:solidFill>
                  <a:srgbClr val="7F7F7F"/>
                </a:solidFill>
                <a:latin typeface="Arial"/>
                <a:cs typeface="Arial"/>
              </a:rPr>
              <a:t>a privately owned network covering</a:t>
            </a:r>
            <a:r>
              <a:rPr sz="2600" spc="-100" dirty="0">
                <a:solidFill>
                  <a:srgbClr val="7F7F7F"/>
                </a:solidFill>
                <a:latin typeface="Arial"/>
                <a:cs typeface="Arial"/>
              </a:rPr>
              <a:t> </a:t>
            </a:r>
            <a:r>
              <a:rPr sz="2600" dirty="0">
                <a:solidFill>
                  <a:srgbClr val="7F7F7F"/>
                </a:solidFill>
                <a:latin typeface="Arial"/>
                <a:cs typeface="Arial"/>
              </a:rPr>
              <a:t>a  small</a:t>
            </a:r>
            <a:r>
              <a:rPr sz="2600" spc="-20" dirty="0">
                <a:solidFill>
                  <a:srgbClr val="7F7F7F"/>
                </a:solidFill>
                <a:latin typeface="Arial"/>
                <a:cs typeface="Arial"/>
              </a:rPr>
              <a:t> </a:t>
            </a:r>
            <a:r>
              <a:rPr sz="2600" spc="-5" dirty="0">
                <a:solidFill>
                  <a:srgbClr val="7F7F7F"/>
                </a:solidFill>
                <a:latin typeface="Arial"/>
                <a:cs typeface="Arial"/>
              </a:rPr>
              <a:t>area</a:t>
            </a:r>
            <a:endParaRPr sz="2600">
              <a:latin typeface="Arial"/>
              <a:cs typeface="Arial"/>
            </a:endParaRPr>
          </a:p>
          <a:p>
            <a:pPr marL="526415" indent="-513715">
              <a:lnSpc>
                <a:spcPct val="100000"/>
              </a:lnSpc>
              <a:spcBef>
                <a:spcPts val="1290"/>
              </a:spcBef>
              <a:buClr>
                <a:srgbClr val="7F7F7F"/>
              </a:buClr>
              <a:buFont typeface="Arial"/>
              <a:buChar char="•"/>
              <a:tabLst>
                <a:tab pos="526415" algn="l"/>
                <a:tab pos="527050" algn="l"/>
              </a:tabLst>
            </a:pPr>
            <a:r>
              <a:rPr sz="2800" b="1" i="1" spc="-10" dirty="0">
                <a:solidFill>
                  <a:srgbClr val="89A451"/>
                </a:solidFill>
                <a:latin typeface="Arial"/>
                <a:cs typeface="Arial"/>
              </a:rPr>
              <a:t>Metropolitan Area </a:t>
            </a:r>
            <a:r>
              <a:rPr sz="2800" b="1" i="1" spc="-5" dirty="0">
                <a:solidFill>
                  <a:srgbClr val="89A451"/>
                </a:solidFill>
                <a:latin typeface="Arial"/>
                <a:cs typeface="Arial"/>
              </a:rPr>
              <a:t>Network</a:t>
            </a:r>
            <a:r>
              <a:rPr sz="2800" b="1" i="1" spc="125" dirty="0">
                <a:solidFill>
                  <a:srgbClr val="89A451"/>
                </a:solidFill>
                <a:latin typeface="Arial"/>
                <a:cs typeface="Arial"/>
              </a:rPr>
              <a:t> </a:t>
            </a:r>
            <a:r>
              <a:rPr sz="2800" spc="-5" dirty="0">
                <a:solidFill>
                  <a:srgbClr val="7F7F7F"/>
                </a:solidFill>
                <a:latin typeface="Arial"/>
                <a:cs typeface="Arial"/>
              </a:rPr>
              <a:t>(MAN)</a:t>
            </a:r>
            <a:endParaRPr sz="2800">
              <a:latin typeface="Arial"/>
              <a:cs typeface="Arial"/>
            </a:endParaRPr>
          </a:p>
          <a:p>
            <a:pPr marL="1059815" lvl="1" indent="-513715">
              <a:lnSpc>
                <a:spcPct val="100000"/>
              </a:lnSpc>
              <a:spcBef>
                <a:spcPts val="10"/>
              </a:spcBef>
              <a:buChar char="–"/>
              <a:tabLst>
                <a:tab pos="1059815" algn="l"/>
                <a:tab pos="1060450" algn="l"/>
              </a:tabLst>
            </a:pPr>
            <a:r>
              <a:rPr sz="2600" dirty="0">
                <a:solidFill>
                  <a:srgbClr val="7F7F7F"/>
                </a:solidFill>
                <a:latin typeface="Arial"/>
                <a:cs typeface="Arial"/>
              </a:rPr>
              <a:t>Covers a town </a:t>
            </a:r>
            <a:r>
              <a:rPr sz="2600" spc="-5" dirty="0">
                <a:solidFill>
                  <a:srgbClr val="7F7F7F"/>
                </a:solidFill>
                <a:latin typeface="Arial"/>
                <a:cs typeface="Arial"/>
              </a:rPr>
              <a:t>or</a:t>
            </a:r>
            <a:r>
              <a:rPr sz="2600" spc="-35" dirty="0">
                <a:solidFill>
                  <a:srgbClr val="7F7F7F"/>
                </a:solidFill>
                <a:latin typeface="Arial"/>
                <a:cs typeface="Arial"/>
              </a:rPr>
              <a:t> </a:t>
            </a:r>
            <a:r>
              <a:rPr sz="2600" dirty="0">
                <a:solidFill>
                  <a:srgbClr val="7F7F7F"/>
                </a:solidFill>
                <a:latin typeface="Arial"/>
                <a:cs typeface="Arial"/>
              </a:rPr>
              <a:t>city</a:t>
            </a:r>
            <a:endParaRPr sz="2600">
              <a:latin typeface="Arial"/>
              <a:cs typeface="Arial"/>
            </a:endParaRPr>
          </a:p>
          <a:p>
            <a:pPr marL="526415" indent="-513715">
              <a:lnSpc>
                <a:spcPct val="100000"/>
              </a:lnSpc>
              <a:spcBef>
                <a:spcPts val="1290"/>
              </a:spcBef>
              <a:buClr>
                <a:srgbClr val="7F7F7F"/>
              </a:buClr>
              <a:buFont typeface="Arial"/>
              <a:buChar char="•"/>
              <a:tabLst>
                <a:tab pos="526415" algn="l"/>
                <a:tab pos="527050" algn="l"/>
              </a:tabLst>
            </a:pPr>
            <a:r>
              <a:rPr sz="2800" b="1" i="1" spc="-5" dirty="0">
                <a:solidFill>
                  <a:srgbClr val="89A451"/>
                </a:solidFill>
                <a:latin typeface="Arial"/>
                <a:cs typeface="Arial"/>
              </a:rPr>
              <a:t>Wide </a:t>
            </a:r>
            <a:r>
              <a:rPr sz="2800" b="1" i="1" spc="-10" dirty="0">
                <a:solidFill>
                  <a:srgbClr val="89A451"/>
                </a:solidFill>
                <a:latin typeface="Arial"/>
                <a:cs typeface="Arial"/>
              </a:rPr>
              <a:t>Area </a:t>
            </a:r>
            <a:r>
              <a:rPr sz="2800" b="1" i="1" spc="-5" dirty="0">
                <a:solidFill>
                  <a:srgbClr val="89A451"/>
                </a:solidFill>
                <a:latin typeface="Arial"/>
                <a:cs typeface="Arial"/>
              </a:rPr>
              <a:t>Network</a:t>
            </a:r>
            <a:r>
              <a:rPr sz="2800" b="1" i="1" spc="50" dirty="0">
                <a:solidFill>
                  <a:srgbClr val="89A451"/>
                </a:solidFill>
                <a:latin typeface="Arial"/>
                <a:cs typeface="Arial"/>
              </a:rPr>
              <a:t> </a:t>
            </a:r>
            <a:r>
              <a:rPr sz="2800" spc="-5" dirty="0">
                <a:solidFill>
                  <a:srgbClr val="7F7F7F"/>
                </a:solidFill>
                <a:latin typeface="Arial"/>
                <a:cs typeface="Arial"/>
              </a:rPr>
              <a:t>(WAN)</a:t>
            </a:r>
            <a:endParaRPr sz="2800">
              <a:latin typeface="Arial"/>
              <a:cs typeface="Arial"/>
            </a:endParaRPr>
          </a:p>
          <a:p>
            <a:pPr marL="1059815" marR="221615" lvl="1" indent="-513715">
              <a:lnSpc>
                <a:spcPct val="100000"/>
              </a:lnSpc>
              <a:spcBef>
                <a:spcPts val="10"/>
              </a:spcBef>
              <a:buChar char="–"/>
              <a:tabLst>
                <a:tab pos="1059815" algn="l"/>
                <a:tab pos="1060450" algn="l"/>
              </a:tabLst>
            </a:pPr>
            <a:r>
              <a:rPr sz="2600" dirty="0">
                <a:solidFill>
                  <a:srgbClr val="7F7F7F"/>
                </a:solidFill>
                <a:latin typeface="Arial"/>
                <a:cs typeface="Arial"/>
              </a:rPr>
              <a:t>A network that crosses regional, </a:t>
            </a:r>
            <a:r>
              <a:rPr sz="2600" spc="-5" dirty="0">
                <a:solidFill>
                  <a:srgbClr val="7F7F7F"/>
                </a:solidFill>
                <a:latin typeface="Arial"/>
                <a:cs typeface="Arial"/>
              </a:rPr>
              <a:t>national and  international boundaries</a:t>
            </a:r>
            <a:endParaRPr sz="260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2.43</a:t>
            </a:r>
            <a:endParaRPr sz="1000">
              <a:latin typeface="Arial"/>
              <a:cs typeface="Arial"/>
            </a:endParaRPr>
          </a:p>
        </p:txBody>
      </p:sp>
      <p:sp>
        <p:nvSpPr>
          <p:cNvPr id="3" name="object 3"/>
          <p:cNvSpPr txBox="1">
            <a:spLocks noGrp="1"/>
          </p:cNvSpPr>
          <p:nvPr>
            <p:ph type="title"/>
          </p:nvPr>
        </p:nvSpPr>
        <p:spPr>
          <a:xfrm>
            <a:off x="258262" y="613404"/>
            <a:ext cx="2355850" cy="696595"/>
          </a:xfrm>
          <a:prstGeom prst="rect">
            <a:avLst/>
          </a:prstGeom>
        </p:spPr>
        <p:txBody>
          <a:bodyPr vert="horz" wrap="square" lIns="0" tIns="13335" rIns="0" bIns="0" rtlCol="0">
            <a:spAutoFit/>
          </a:bodyPr>
          <a:lstStyle/>
          <a:p>
            <a:pPr marL="12700">
              <a:lnSpc>
                <a:spcPct val="100000"/>
              </a:lnSpc>
              <a:spcBef>
                <a:spcPts val="105"/>
              </a:spcBef>
            </a:pPr>
            <a:r>
              <a:rPr spc="-5" dirty="0"/>
              <a:t>Networks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567202"/>
            <a:ext cx="4317365" cy="3098800"/>
          </a:xfrm>
          <a:prstGeom prst="rect">
            <a:avLst/>
          </a:prstGeom>
        </p:spPr>
        <p:txBody>
          <a:bodyPr vert="horz" wrap="square" lIns="0" tIns="97790" rIns="0" bIns="0" rtlCol="0">
            <a:spAutoFit/>
          </a:bodyPr>
          <a:lstStyle/>
          <a:p>
            <a:pPr marL="526415" indent="-513715">
              <a:lnSpc>
                <a:spcPct val="100000"/>
              </a:lnSpc>
              <a:spcBef>
                <a:spcPts val="770"/>
              </a:spcBef>
              <a:buChar char="•"/>
              <a:tabLst>
                <a:tab pos="526415" algn="l"/>
                <a:tab pos="527050" algn="l"/>
              </a:tabLst>
            </a:pPr>
            <a:r>
              <a:rPr sz="2800" spc="-5" dirty="0">
                <a:solidFill>
                  <a:srgbClr val="7F7F7F"/>
                </a:solidFill>
                <a:latin typeface="Arial"/>
                <a:cs typeface="Arial"/>
              </a:rPr>
              <a:t>Ethernet</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Fast</a:t>
            </a:r>
            <a:r>
              <a:rPr sz="2800" spc="-10" dirty="0">
                <a:solidFill>
                  <a:srgbClr val="7F7F7F"/>
                </a:solidFill>
                <a:latin typeface="Arial"/>
                <a:cs typeface="Arial"/>
              </a:rPr>
              <a:t> </a:t>
            </a:r>
            <a:r>
              <a:rPr sz="2800" dirty="0">
                <a:solidFill>
                  <a:srgbClr val="7F7F7F"/>
                </a:solidFill>
                <a:latin typeface="Arial"/>
                <a:cs typeface="Arial"/>
              </a:rPr>
              <a:t>Ethernet</a:t>
            </a:r>
            <a:endParaRPr sz="2800">
              <a:latin typeface="Arial"/>
              <a:cs typeface="Arial"/>
            </a:endParaRPr>
          </a:p>
          <a:p>
            <a:pPr marL="526415" indent="-513715">
              <a:lnSpc>
                <a:spcPct val="100000"/>
              </a:lnSpc>
              <a:spcBef>
                <a:spcPts val="670"/>
              </a:spcBef>
              <a:buChar char="•"/>
              <a:tabLst>
                <a:tab pos="526415" algn="l"/>
                <a:tab pos="527050" algn="l"/>
              </a:tabLst>
            </a:pPr>
            <a:r>
              <a:rPr sz="2800" spc="-5" dirty="0">
                <a:solidFill>
                  <a:srgbClr val="7F7F7F"/>
                </a:solidFill>
                <a:latin typeface="Arial"/>
                <a:cs typeface="Arial"/>
              </a:rPr>
              <a:t>Token</a:t>
            </a:r>
            <a:r>
              <a:rPr sz="2800" spc="5" dirty="0">
                <a:solidFill>
                  <a:srgbClr val="7F7F7F"/>
                </a:solidFill>
                <a:latin typeface="Arial"/>
                <a:cs typeface="Arial"/>
              </a:rPr>
              <a:t> </a:t>
            </a:r>
            <a:r>
              <a:rPr sz="2800" spc="-10" dirty="0">
                <a:solidFill>
                  <a:srgbClr val="7F7F7F"/>
                </a:solidFill>
                <a:latin typeface="Arial"/>
                <a:cs typeface="Arial"/>
              </a:rPr>
              <a:t>Ring</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Other </a:t>
            </a:r>
            <a:r>
              <a:rPr sz="2800" dirty="0">
                <a:solidFill>
                  <a:srgbClr val="7F7F7F"/>
                </a:solidFill>
                <a:latin typeface="Arial"/>
                <a:cs typeface="Arial"/>
              </a:rPr>
              <a:t>LAN</a:t>
            </a:r>
            <a:r>
              <a:rPr sz="2800" spc="-35" dirty="0">
                <a:solidFill>
                  <a:srgbClr val="7F7F7F"/>
                </a:solidFill>
                <a:latin typeface="Arial"/>
                <a:cs typeface="Arial"/>
              </a:rPr>
              <a:t> </a:t>
            </a:r>
            <a:r>
              <a:rPr sz="2800" spc="-5" dirty="0">
                <a:solidFill>
                  <a:srgbClr val="7F7F7F"/>
                </a:solidFill>
                <a:latin typeface="Arial"/>
                <a:cs typeface="Arial"/>
              </a:rPr>
              <a:t>technologies</a:t>
            </a:r>
            <a:endParaRPr sz="2800">
              <a:latin typeface="Arial"/>
              <a:cs typeface="Arial"/>
            </a:endParaRPr>
          </a:p>
          <a:p>
            <a:pPr marL="526415" indent="-513715">
              <a:lnSpc>
                <a:spcPct val="100000"/>
              </a:lnSpc>
              <a:spcBef>
                <a:spcPts val="675"/>
              </a:spcBef>
              <a:buChar char="•"/>
              <a:tabLst>
                <a:tab pos="526415" algn="l"/>
                <a:tab pos="527050" algn="l"/>
              </a:tabLst>
            </a:pPr>
            <a:r>
              <a:rPr sz="2800" dirty="0">
                <a:solidFill>
                  <a:srgbClr val="7F7F7F"/>
                </a:solidFill>
                <a:latin typeface="Arial"/>
                <a:cs typeface="Arial"/>
              </a:rPr>
              <a:t>Peer-to-Peer</a:t>
            </a:r>
            <a:endParaRPr sz="2800">
              <a:latin typeface="Arial"/>
              <a:cs typeface="Arial"/>
            </a:endParaRPr>
          </a:p>
          <a:p>
            <a:pPr marL="526415" indent="-513715">
              <a:lnSpc>
                <a:spcPct val="100000"/>
              </a:lnSpc>
              <a:spcBef>
                <a:spcPts val="670"/>
              </a:spcBef>
              <a:buChar char="•"/>
              <a:tabLst>
                <a:tab pos="526415" algn="l"/>
                <a:tab pos="527050" algn="l"/>
              </a:tabLst>
            </a:pPr>
            <a:r>
              <a:rPr sz="2800" spc="-5" dirty="0">
                <a:solidFill>
                  <a:srgbClr val="7F7F7F"/>
                </a:solidFill>
                <a:latin typeface="Arial"/>
                <a:cs typeface="Arial"/>
              </a:rPr>
              <a:t>Client-Server</a:t>
            </a:r>
            <a:endParaRPr sz="28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2.44</a:t>
            </a:r>
            <a:endParaRPr sz="1000">
              <a:latin typeface="Arial"/>
              <a:cs typeface="Arial"/>
            </a:endParaRPr>
          </a:p>
        </p:txBody>
      </p:sp>
      <p:sp>
        <p:nvSpPr>
          <p:cNvPr id="3" name="object 3"/>
          <p:cNvSpPr txBox="1">
            <a:spLocks noGrp="1"/>
          </p:cNvSpPr>
          <p:nvPr>
            <p:ph type="title"/>
          </p:nvPr>
        </p:nvSpPr>
        <p:spPr>
          <a:xfrm>
            <a:off x="258262" y="468878"/>
            <a:ext cx="2139950" cy="696595"/>
          </a:xfrm>
          <a:prstGeom prst="rect">
            <a:avLst/>
          </a:prstGeom>
        </p:spPr>
        <p:txBody>
          <a:bodyPr vert="horz" wrap="square" lIns="0" tIns="13335" rIns="0" bIns="0" rtlCol="0">
            <a:spAutoFit/>
          </a:bodyPr>
          <a:lstStyle/>
          <a:p>
            <a:pPr marL="12700">
              <a:lnSpc>
                <a:spcPct val="100000"/>
              </a:lnSpc>
              <a:spcBef>
                <a:spcPts val="105"/>
              </a:spcBef>
            </a:pPr>
            <a:r>
              <a:rPr dirty="0"/>
              <a:t>Ethernet</a:t>
            </a:r>
          </a:p>
        </p:txBody>
      </p:sp>
      <p:sp>
        <p:nvSpPr>
          <p:cNvPr id="6" name="object 6"/>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422545"/>
            <a:ext cx="7880984" cy="1988820"/>
          </a:xfrm>
          <a:prstGeom prst="rect">
            <a:avLst/>
          </a:prstGeom>
        </p:spPr>
        <p:txBody>
          <a:bodyPr vert="horz" wrap="square" lIns="0" tIns="97790" rIns="0" bIns="0" rtlCol="0">
            <a:spAutoFit/>
          </a:bodyPr>
          <a:lstStyle/>
          <a:p>
            <a:pPr marL="526415" indent="-513715">
              <a:lnSpc>
                <a:spcPct val="100000"/>
              </a:lnSpc>
              <a:spcBef>
                <a:spcPts val="770"/>
              </a:spcBef>
              <a:buChar char="•"/>
              <a:tabLst>
                <a:tab pos="526415" algn="l"/>
                <a:tab pos="527050" algn="l"/>
              </a:tabLst>
            </a:pPr>
            <a:r>
              <a:rPr sz="2800" spc="-5" dirty="0">
                <a:solidFill>
                  <a:srgbClr val="7F7F7F"/>
                </a:solidFill>
                <a:latin typeface="Arial"/>
                <a:cs typeface="Arial"/>
              </a:rPr>
              <a:t>Very common </a:t>
            </a:r>
            <a:r>
              <a:rPr sz="2800" spc="-10" dirty="0">
                <a:solidFill>
                  <a:srgbClr val="7F7F7F"/>
                </a:solidFill>
                <a:latin typeface="Arial"/>
                <a:cs typeface="Arial"/>
              </a:rPr>
              <a:t>LAN</a:t>
            </a:r>
            <a:r>
              <a:rPr sz="2800" spc="25" dirty="0">
                <a:solidFill>
                  <a:srgbClr val="7F7F7F"/>
                </a:solidFill>
                <a:latin typeface="Arial"/>
                <a:cs typeface="Arial"/>
              </a:rPr>
              <a:t> </a:t>
            </a:r>
            <a:r>
              <a:rPr sz="2800" spc="-5" dirty="0">
                <a:solidFill>
                  <a:srgbClr val="7F7F7F"/>
                </a:solidFill>
                <a:latin typeface="Arial"/>
                <a:cs typeface="Arial"/>
              </a:rPr>
              <a:t>standard</a:t>
            </a:r>
            <a:endParaRPr sz="2800">
              <a:latin typeface="Arial"/>
              <a:cs typeface="Arial"/>
            </a:endParaRPr>
          </a:p>
          <a:p>
            <a:pPr marL="526415" marR="5080" indent="-513715">
              <a:lnSpc>
                <a:spcPct val="100000"/>
              </a:lnSpc>
              <a:spcBef>
                <a:spcPts val="675"/>
              </a:spcBef>
              <a:buClr>
                <a:srgbClr val="7F7F7F"/>
              </a:buClr>
              <a:buFont typeface="Arial"/>
              <a:buChar char="•"/>
              <a:tabLst>
                <a:tab pos="526415" algn="l"/>
                <a:tab pos="527050" algn="l"/>
              </a:tabLst>
            </a:pPr>
            <a:r>
              <a:rPr sz="2800" b="1" i="1" spc="-10" dirty="0">
                <a:solidFill>
                  <a:srgbClr val="89A451"/>
                </a:solidFill>
                <a:latin typeface="Arial"/>
                <a:cs typeface="Arial"/>
              </a:rPr>
              <a:t>Bus </a:t>
            </a:r>
            <a:r>
              <a:rPr sz="2800" b="1" i="1" spc="-5" dirty="0">
                <a:solidFill>
                  <a:srgbClr val="89A451"/>
                </a:solidFill>
                <a:latin typeface="Arial"/>
                <a:cs typeface="Arial"/>
              </a:rPr>
              <a:t>topology </a:t>
            </a:r>
            <a:r>
              <a:rPr sz="2800" spc="-5" dirty="0">
                <a:solidFill>
                  <a:srgbClr val="7F7F7F"/>
                </a:solidFill>
                <a:latin typeface="Arial"/>
                <a:cs typeface="Arial"/>
              </a:rPr>
              <a:t>– all </a:t>
            </a:r>
            <a:r>
              <a:rPr sz="2800" dirty="0">
                <a:solidFill>
                  <a:srgbClr val="7F7F7F"/>
                </a:solidFill>
                <a:latin typeface="Arial"/>
                <a:cs typeface="Arial"/>
              </a:rPr>
              <a:t>computers </a:t>
            </a:r>
            <a:r>
              <a:rPr sz="2800" spc="-5" dirty="0">
                <a:solidFill>
                  <a:srgbClr val="7F7F7F"/>
                </a:solidFill>
                <a:latin typeface="Arial"/>
                <a:cs typeface="Arial"/>
              </a:rPr>
              <a:t>and peripherals  are connected along a single cable</a:t>
            </a:r>
            <a:r>
              <a:rPr sz="2800" spc="55" dirty="0">
                <a:solidFill>
                  <a:srgbClr val="7F7F7F"/>
                </a:solidFill>
                <a:latin typeface="Arial"/>
                <a:cs typeface="Arial"/>
              </a:rPr>
              <a:t> </a:t>
            </a:r>
            <a:r>
              <a:rPr sz="2800" spc="-5" dirty="0">
                <a:solidFill>
                  <a:srgbClr val="7F7F7F"/>
                </a:solidFill>
                <a:latin typeface="Arial"/>
                <a:cs typeface="Arial"/>
              </a:rPr>
              <a:t>segment</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IEEE</a:t>
            </a:r>
            <a:r>
              <a:rPr sz="2800" spc="-15" dirty="0">
                <a:solidFill>
                  <a:srgbClr val="7F7F7F"/>
                </a:solidFill>
                <a:latin typeface="Arial"/>
                <a:cs typeface="Arial"/>
              </a:rPr>
              <a:t> </a:t>
            </a:r>
            <a:r>
              <a:rPr sz="2800" spc="-5" dirty="0">
                <a:solidFill>
                  <a:srgbClr val="7F7F7F"/>
                </a:solidFill>
                <a:latin typeface="Arial"/>
                <a:cs typeface="Arial"/>
              </a:rPr>
              <a:t>802.3</a:t>
            </a:r>
            <a:endParaRPr sz="2800">
              <a:latin typeface="Arial"/>
              <a:cs typeface="Arial"/>
            </a:endParaRPr>
          </a:p>
        </p:txBody>
      </p:sp>
      <p:sp>
        <p:nvSpPr>
          <p:cNvPr id="5" name="object 5"/>
          <p:cNvSpPr/>
          <p:nvPr/>
        </p:nvSpPr>
        <p:spPr>
          <a:xfrm>
            <a:off x="2346325" y="3357560"/>
            <a:ext cx="4313316" cy="243205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2.45</a:t>
            </a:r>
            <a:endParaRPr sz="1000">
              <a:latin typeface="Arial"/>
              <a:cs typeface="Arial"/>
            </a:endParaRPr>
          </a:p>
        </p:txBody>
      </p:sp>
      <p:sp>
        <p:nvSpPr>
          <p:cNvPr id="3" name="object 3"/>
          <p:cNvSpPr txBox="1">
            <a:spLocks noGrp="1"/>
          </p:cNvSpPr>
          <p:nvPr>
            <p:ph type="title"/>
          </p:nvPr>
        </p:nvSpPr>
        <p:spPr>
          <a:xfrm>
            <a:off x="258262" y="613404"/>
            <a:ext cx="4750435" cy="696595"/>
          </a:xfrm>
          <a:prstGeom prst="rect">
            <a:avLst/>
          </a:prstGeom>
        </p:spPr>
        <p:txBody>
          <a:bodyPr vert="horz" wrap="square" lIns="0" tIns="13335" rIns="0" bIns="0" rtlCol="0">
            <a:spAutoFit/>
          </a:bodyPr>
          <a:lstStyle/>
          <a:p>
            <a:pPr marL="12700">
              <a:lnSpc>
                <a:spcPct val="100000"/>
              </a:lnSpc>
              <a:spcBef>
                <a:spcPts val="105"/>
              </a:spcBef>
            </a:pPr>
            <a:r>
              <a:rPr dirty="0"/>
              <a:t>Broadcast</a:t>
            </a:r>
            <a:r>
              <a:rPr spc="-65" dirty="0"/>
              <a:t> </a:t>
            </a:r>
            <a:r>
              <a:rPr spc="-5" dirty="0"/>
              <a:t>Network</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653027"/>
            <a:ext cx="8079105" cy="3695700"/>
          </a:xfrm>
          <a:prstGeom prst="rect">
            <a:avLst/>
          </a:prstGeom>
        </p:spPr>
        <p:txBody>
          <a:bodyPr vert="horz" wrap="square" lIns="0" tIns="12065" rIns="0" bIns="0" rtlCol="0">
            <a:spAutoFit/>
          </a:bodyPr>
          <a:lstStyle/>
          <a:p>
            <a:pPr marL="526415" marR="5080" indent="-513715">
              <a:lnSpc>
                <a:spcPct val="100000"/>
              </a:lnSpc>
              <a:spcBef>
                <a:spcPts val="95"/>
              </a:spcBef>
              <a:buChar char="•"/>
              <a:tabLst>
                <a:tab pos="526415" algn="l"/>
                <a:tab pos="527050" algn="l"/>
              </a:tabLst>
            </a:pPr>
            <a:r>
              <a:rPr sz="2800" spc="-5" dirty="0">
                <a:solidFill>
                  <a:srgbClr val="7F7F7F"/>
                </a:solidFill>
                <a:latin typeface="Arial"/>
                <a:cs typeface="Arial"/>
              </a:rPr>
              <a:t>When a node (computer) sends a message to  another computer, it broadcasts the message to  the </a:t>
            </a:r>
            <a:r>
              <a:rPr sz="2800" dirty="0">
                <a:solidFill>
                  <a:srgbClr val="7F7F7F"/>
                </a:solidFill>
                <a:latin typeface="Arial"/>
                <a:cs typeface="Arial"/>
              </a:rPr>
              <a:t>entire</a:t>
            </a:r>
            <a:r>
              <a:rPr sz="2800" spc="5" dirty="0">
                <a:solidFill>
                  <a:srgbClr val="7F7F7F"/>
                </a:solidFill>
                <a:latin typeface="Arial"/>
                <a:cs typeface="Arial"/>
              </a:rPr>
              <a:t> </a:t>
            </a:r>
            <a:r>
              <a:rPr sz="2800" spc="-5" dirty="0">
                <a:solidFill>
                  <a:srgbClr val="7F7F7F"/>
                </a:solidFill>
                <a:latin typeface="Arial"/>
                <a:cs typeface="Arial"/>
              </a:rPr>
              <a:t>network</a:t>
            </a:r>
            <a:endParaRPr sz="2800">
              <a:latin typeface="Arial"/>
              <a:cs typeface="Arial"/>
            </a:endParaRPr>
          </a:p>
          <a:p>
            <a:pPr marL="526415" marR="45720" indent="-513715">
              <a:lnSpc>
                <a:spcPct val="100000"/>
              </a:lnSpc>
              <a:spcBef>
                <a:spcPts val="675"/>
              </a:spcBef>
              <a:buChar char="•"/>
              <a:tabLst>
                <a:tab pos="526415" algn="l"/>
                <a:tab pos="527050" algn="l"/>
              </a:tabLst>
            </a:pPr>
            <a:r>
              <a:rPr sz="2800" spc="-5" dirty="0">
                <a:solidFill>
                  <a:srgbClr val="7F7F7F"/>
                </a:solidFill>
                <a:latin typeface="Arial"/>
                <a:cs typeface="Arial"/>
              </a:rPr>
              <a:t>The other nodes listen and </a:t>
            </a:r>
            <a:r>
              <a:rPr sz="2800" dirty="0">
                <a:solidFill>
                  <a:srgbClr val="7F7F7F"/>
                </a:solidFill>
                <a:latin typeface="Arial"/>
                <a:cs typeface="Arial"/>
              </a:rPr>
              <a:t>if the </a:t>
            </a:r>
            <a:r>
              <a:rPr sz="2800" spc="-5" dirty="0">
                <a:solidFill>
                  <a:srgbClr val="7F7F7F"/>
                </a:solidFill>
                <a:latin typeface="Arial"/>
                <a:cs typeface="Arial"/>
              </a:rPr>
              <a:t>message is for  </a:t>
            </a:r>
            <a:r>
              <a:rPr sz="2800" dirty="0">
                <a:solidFill>
                  <a:srgbClr val="7F7F7F"/>
                </a:solidFill>
                <a:latin typeface="Arial"/>
                <a:cs typeface="Arial"/>
              </a:rPr>
              <a:t>them they </a:t>
            </a:r>
            <a:r>
              <a:rPr sz="2800" spc="-5" dirty="0">
                <a:solidFill>
                  <a:srgbClr val="7F7F7F"/>
                </a:solidFill>
                <a:latin typeface="Arial"/>
                <a:cs typeface="Arial"/>
              </a:rPr>
              <a:t>keep the data, if not they ignore</a:t>
            </a:r>
            <a:r>
              <a:rPr sz="2800" spc="20" dirty="0">
                <a:solidFill>
                  <a:srgbClr val="7F7F7F"/>
                </a:solidFill>
                <a:latin typeface="Arial"/>
                <a:cs typeface="Arial"/>
              </a:rPr>
              <a:t> </a:t>
            </a:r>
            <a:r>
              <a:rPr sz="2800" spc="-10" dirty="0">
                <a:solidFill>
                  <a:srgbClr val="7F7F7F"/>
                </a:solidFill>
                <a:latin typeface="Arial"/>
                <a:cs typeface="Arial"/>
              </a:rPr>
              <a:t>it</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Each node has an</a:t>
            </a:r>
            <a:r>
              <a:rPr sz="2800" spc="30" dirty="0">
                <a:solidFill>
                  <a:srgbClr val="7F7F7F"/>
                </a:solidFill>
                <a:latin typeface="Arial"/>
                <a:cs typeface="Arial"/>
              </a:rPr>
              <a:t> </a:t>
            </a:r>
            <a:r>
              <a:rPr sz="2800" spc="-5" dirty="0">
                <a:solidFill>
                  <a:srgbClr val="7F7F7F"/>
                </a:solidFill>
                <a:latin typeface="Arial"/>
                <a:cs typeface="Arial"/>
              </a:rPr>
              <a:t>address</a:t>
            </a:r>
            <a:endParaRPr sz="2800">
              <a:latin typeface="Arial"/>
              <a:cs typeface="Arial"/>
            </a:endParaRPr>
          </a:p>
          <a:p>
            <a:pPr marL="526415" marR="762000" indent="-513715">
              <a:lnSpc>
                <a:spcPct val="100000"/>
              </a:lnSpc>
              <a:spcBef>
                <a:spcPts val="670"/>
              </a:spcBef>
              <a:buChar char="•"/>
              <a:tabLst>
                <a:tab pos="526415" algn="l"/>
                <a:tab pos="527050" algn="l"/>
              </a:tabLst>
            </a:pPr>
            <a:r>
              <a:rPr sz="2800" spc="-10" dirty="0">
                <a:solidFill>
                  <a:srgbClr val="7F7F7F"/>
                </a:solidFill>
                <a:latin typeface="Arial"/>
                <a:cs typeface="Arial"/>
              </a:rPr>
              <a:t>Data </a:t>
            </a:r>
            <a:r>
              <a:rPr sz="2800" spc="-5" dirty="0">
                <a:solidFill>
                  <a:srgbClr val="7F7F7F"/>
                </a:solidFill>
                <a:latin typeface="Arial"/>
                <a:cs typeface="Arial"/>
              </a:rPr>
              <a:t>is sent </a:t>
            </a:r>
            <a:r>
              <a:rPr sz="2800" spc="-10" dirty="0">
                <a:solidFill>
                  <a:srgbClr val="7F7F7F"/>
                </a:solidFill>
                <a:latin typeface="Arial"/>
                <a:cs typeface="Arial"/>
              </a:rPr>
              <a:t>with </a:t>
            </a:r>
            <a:r>
              <a:rPr sz="2800" spc="-5" dirty="0">
                <a:solidFill>
                  <a:srgbClr val="7F7F7F"/>
                </a:solidFill>
                <a:latin typeface="Arial"/>
                <a:cs typeface="Arial"/>
              </a:rPr>
              <a:t>the </a:t>
            </a:r>
            <a:r>
              <a:rPr sz="2800" dirty="0">
                <a:solidFill>
                  <a:srgbClr val="7F7F7F"/>
                </a:solidFill>
                <a:latin typeface="Arial"/>
                <a:cs typeface="Arial"/>
              </a:rPr>
              <a:t>address </a:t>
            </a:r>
            <a:r>
              <a:rPr sz="2800" spc="-5" dirty="0">
                <a:solidFill>
                  <a:srgbClr val="7F7F7F"/>
                </a:solidFill>
                <a:latin typeface="Arial"/>
                <a:cs typeface="Arial"/>
              </a:rPr>
              <a:t>to identify the  recipient</a:t>
            </a:r>
            <a:endParaRPr sz="2800">
              <a:latin typeface="Arial"/>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2.46</a:t>
            </a:r>
            <a:endParaRPr sz="1000">
              <a:latin typeface="Arial"/>
              <a:cs typeface="Arial"/>
            </a:endParaRPr>
          </a:p>
        </p:txBody>
      </p:sp>
      <p:sp>
        <p:nvSpPr>
          <p:cNvPr id="3" name="object 3"/>
          <p:cNvSpPr txBox="1">
            <a:spLocks noGrp="1"/>
          </p:cNvSpPr>
          <p:nvPr>
            <p:ph type="title"/>
          </p:nvPr>
        </p:nvSpPr>
        <p:spPr>
          <a:xfrm>
            <a:off x="258262" y="468878"/>
            <a:ext cx="3913504" cy="696595"/>
          </a:xfrm>
          <a:prstGeom prst="rect">
            <a:avLst/>
          </a:prstGeom>
        </p:spPr>
        <p:txBody>
          <a:bodyPr vert="horz" wrap="square" lIns="0" tIns="13335" rIns="0" bIns="0" rtlCol="0">
            <a:spAutoFit/>
          </a:bodyPr>
          <a:lstStyle/>
          <a:p>
            <a:pPr marL="12700">
              <a:lnSpc>
                <a:spcPct val="100000"/>
              </a:lnSpc>
              <a:spcBef>
                <a:spcPts val="105"/>
              </a:spcBef>
            </a:pPr>
            <a:r>
              <a:rPr dirty="0"/>
              <a:t>Ethernet</a:t>
            </a:r>
            <a:r>
              <a:rPr spc="-65" dirty="0"/>
              <a:t> </a:t>
            </a:r>
            <a:r>
              <a:rPr dirty="0"/>
              <a:t>Issues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508501"/>
            <a:ext cx="8183245" cy="4013835"/>
          </a:xfrm>
          <a:prstGeom prst="rect">
            <a:avLst/>
          </a:prstGeom>
        </p:spPr>
        <p:txBody>
          <a:bodyPr vert="horz" wrap="square" lIns="0" tIns="12065" rIns="0" bIns="0" rtlCol="0">
            <a:spAutoFit/>
          </a:bodyPr>
          <a:lstStyle/>
          <a:p>
            <a:pPr marL="526415" indent="-513715">
              <a:lnSpc>
                <a:spcPct val="100000"/>
              </a:lnSpc>
              <a:spcBef>
                <a:spcPts val="95"/>
              </a:spcBef>
              <a:buChar char="•"/>
              <a:tabLst>
                <a:tab pos="526415" algn="l"/>
                <a:tab pos="527050" algn="l"/>
              </a:tabLst>
            </a:pPr>
            <a:r>
              <a:rPr sz="2800" spc="-5" dirty="0">
                <a:solidFill>
                  <a:srgbClr val="7F7F7F"/>
                </a:solidFill>
                <a:latin typeface="Arial"/>
                <a:cs typeface="Arial"/>
              </a:rPr>
              <a:t>Cable</a:t>
            </a:r>
            <a:r>
              <a:rPr sz="2800" spc="10" dirty="0">
                <a:solidFill>
                  <a:srgbClr val="7F7F7F"/>
                </a:solidFill>
                <a:latin typeface="Arial"/>
                <a:cs typeface="Arial"/>
              </a:rPr>
              <a:t> </a:t>
            </a:r>
            <a:r>
              <a:rPr sz="2800" spc="-5" dirty="0">
                <a:solidFill>
                  <a:srgbClr val="7F7F7F"/>
                </a:solidFill>
                <a:latin typeface="Arial"/>
                <a:cs typeface="Arial"/>
              </a:rPr>
              <a:t>breaks</a:t>
            </a:r>
            <a:endParaRPr sz="2800">
              <a:latin typeface="Arial"/>
              <a:cs typeface="Arial"/>
            </a:endParaRPr>
          </a:p>
          <a:p>
            <a:pPr marL="1059815" lvl="1" indent="-513715">
              <a:lnSpc>
                <a:spcPct val="100000"/>
              </a:lnSpc>
              <a:spcBef>
                <a:spcPts val="10"/>
              </a:spcBef>
              <a:buChar char="–"/>
              <a:tabLst>
                <a:tab pos="1059815" algn="l"/>
                <a:tab pos="1060450" algn="l"/>
              </a:tabLst>
            </a:pPr>
            <a:r>
              <a:rPr sz="2600" dirty="0">
                <a:solidFill>
                  <a:srgbClr val="7F7F7F"/>
                </a:solidFill>
                <a:latin typeface="Arial"/>
                <a:cs typeface="Arial"/>
              </a:rPr>
              <a:t>What happens </a:t>
            </a:r>
            <a:r>
              <a:rPr sz="2600" spc="-5" dirty="0">
                <a:solidFill>
                  <a:srgbClr val="7F7F7F"/>
                </a:solidFill>
                <a:latin typeface="Arial"/>
                <a:cs typeface="Arial"/>
              </a:rPr>
              <a:t>if </a:t>
            </a:r>
            <a:r>
              <a:rPr sz="2600" dirty="0">
                <a:solidFill>
                  <a:srgbClr val="7F7F7F"/>
                </a:solidFill>
                <a:latin typeface="Arial"/>
                <a:cs typeface="Arial"/>
              </a:rPr>
              <a:t>there </a:t>
            </a:r>
            <a:r>
              <a:rPr sz="2600" spc="-5" dirty="0">
                <a:solidFill>
                  <a:srgbClr val="7F7F7F"/>
                </a:solidFill>
                <a:latin typeface="Arial"/>
                <a:cs typeface="Arial"/>
              </a:rPr>
              <a:t>is </a:t>
            </a:r>
            <a:r>
              <a:rPr sz="2600" dirty="0">
                <a:solidFill>
                  <a:srgbClr val="7F7F7F"/>
                </a:solidFill>
                <a:latin typeface="Arial"/>
                <a:cs typeface="Arial"/>
              </a:rPr>
              <a:t>a </a:t>
            </a:r>
            <a:r>
              <a:rPr sz="2600" spc="-5" dirty="0">
                <a:solidFill>
                  <a:srgbClr val="7F7F7F"/>
                </a:solidFill>
                <a:latin typeface="Arial"/>
                <a:cs typeface="Arial"/>
              </a:rPr>
              <a:t>break in </a:t>
            </a:r>
            <a:r>
              <a:rPr sz="2600" dirty="0">
                <a:solidFill>
                  <a:srgbClr val="7F7F7F"/>
                </a:solidFill>
                <a:latin typeface="Arial"/>
                <a:cs typeface="Arial"/>
              </a:rPr>
              <a:t>the</a:t>
            </a:r>
            <a:r>
              <a:rPr sz="2600" spc="-20" dirty="0">
                <a:solidFill>
                  <a:srgbClr val="7F7F7F"/>
                </a:solidFill>
                <a:latin typeface="Arial"/>
                <a:cs typeface="Arial"/>
              </a:rPr>
              <a:t> </a:t>
            </a:r>
            <a:r>
              <a:rPr sz="2600" spc="-5" dirty="0">
                <a:solidFill>
                  <a:srgbClr val="7F7F7F"/>
                </a:solidFill>
                <a:latin typeface="Arial"/>
                <a:cs typeface="Arial"/>
              </a:rPr>
              <a:t>cable?</a:t>
            </a:r>
            <a:endParaRPr sz="2600">
              <a:latin typeface="Arial"/>
              <a:cs typeface="Arial"/>
            </a:endParaRPr>
          </a:p>
          <a:p>
            <a:pPr marL="526415" indent="-513715">
              <a:lnSpc>
                <a:spcPct val="100000"/>
              </a:lnSpc>
              <a:spcBef>
                <a:spcPts val="1290"/>
              </a:spcBef>
              <a:buChar char="•"/>
              <a:tabLst>
                <a:tab pos="526415" algn="l"/>
                <a:tab pos="527050" algn="l"/>
              </a:tabLst>
            </a:pPr>
            <a:r>
              <a:rPr sz="2800" spc="-5" dirty="0">
                <a:solidFill>
                  <a:srgbClr val="7F7F7F"/>
                </a:solidFill>
                <a:latin typeface="Arial"/>
                <a:cs typeface="Arial"/>
              </a:rPr>
              <a:t>Signal</a:t>
            </a:r>
            <a:r>
              <a:rPr sz="2800" spc="10" dirty="0">
                <a:solidFill>
                  <a:srgbClr val="7F7F7F"/>
                </a:solidFill>
                <a:latin typeface="Arial"/>
                <a:cs typeface="Arial"/>
              </a:rPr>
              <a:t> </a:t>
            </a:r>
            <a:r>
              <a:rPr sz="2800" spc="-5" dirty="0">
                <a:solidFill>
                  <a:srgbClr val="7F7F7F"/>
                </a:solidFill>
                <a:latin typeface="Arial"/>
                <a:cs typeface="Arial"/>
              </a:rPr>
              <a:t>reflection</a:t>
            </a:r>
            <a:endParaRPr sz="2800">
              <a:latin typeface="Arial"/>
              <a:cs typeface="Arial"/>
            </a:endParaRPr>
          </a:p>
          <a:p>
            <a:pPr marL="1059815" marR="5080" lvl="1" indent="-513715">
              <a:lnSpc>
                <a:spcPct val="100000"/>
              </a:lnSpc>
              <a:spcBef>
                <a:spcPts val="5"/>
              </a:spcBef>
              <a:buChar char="–"/>
              <a:tabLst>
                <a:tab pos="1059815" algn="l"/>
                <a:tab pos="1060450" algn="l"/>
              </a:tabLst>
            </a:pPr>
            <a:r>
              <a:rPr sz="2600" dirty="0">
                <a:solidFill>
                  <a:srgbClr val="7F7F7F"/>
                </a:solidFill>
                <a:latin typeface="Arial"/>
                <a:cs typeface="Arial"/>
              </a:rPr>
              <a:t>A message </a:t>
            </a:r>
            <a:r>
              <a:rPr sz="2600" spc="-5" dirty="0">
                <a:solidFill>
                  <a:srgbClr val="7F7F7F"/>
                </a:solidFill>
                <a:latin typeface="Arial"/>
                <a:cs typeface="Arial"/>
              </a:rPr>
              <a:t>is an electrical </a:t>
            </a:r>
            <a:r>
              <a:rPr sz="2600" dirty="0">
                <a:solidFill>
                  <a:srgbClr val="7F7F7F"/>
                </a:solidFill>
                <a:latin typeface="Arial"/>
                <a:cs typeface="Arial"/>
              </a:rPr>
              <a:t>signal. What happens  </a:t>
            </a:r>
            <a:r>
              <a:rPr sz="2600" spc="-5" dirty="0">
                <a:solidFill>
                  <a:srgbClr val="7F7F7F"/>
                </a:solidFill>
                <a:latin typeface="Arial"/>
                <a:cs typeface="Arial"/>
              </a:rPr>
              <a:t>when it </a:t>
            </a:r>
            <a:r>
              <a:rPr sz="2600" dirty="0">
                <a:solidFill>
                  <a:srgbClr val="7F7F7F"/>
                </a:solidFill>
                <a:latin typeface="Arial"/>
                <a:cs typeface="Arial"/>
              </a:rPr>
              <a:t>reaches the end </a:t>
            </a:r>
            <a:r>
              <a:rPr sz="2600" spc="-5" dirty="0">
                <a:solidFill>
                  <a:srgbClr val="7F7F7F"/>
                </a:solidFill>
                <a:latin typeface="Arial"/>
                <a:cs typeface="Arial"/>
              </a:rPr>
              <a:t>of </a:t>
            </a:r>
            <a:r>
              <a:rPr sz="2600" dirty="0">
                <a:solidFill>
                  <a:srgbClr val="7F7F7F"/>
                </a:solidFill>
                <a:latin typeface="Arial"/>
                <a:cs typeface="Arial"/>
              </a:rPr>
              <a:t>the</a:t>
            </a:r>
            <a:r>
              <a:rPr sz="2600" spc="-10" dirty="0">
                <a:solidFill>
                  <a:srgbClr val="7F7F7F"/>
                </a:solidFill>
                <a:latin typeface="Arial"/>
                <a:cs typeface="Arial"/>
              </a:rPr>
              <a:t> </a:t>
            </a:r>
            <a:r>
              <a:rPr sz="2600" spc="-5" dirty="0">
                <a:solidFill>
                  <a:srgbClr val="7F7F7F"/>
                </a:solidFill>
                <a:latin typeface="Arial"/>
                <a:cs typeface="Arial"/>
              </a:rPr>
              <a:t>cable?</a:t>
            </a:r>
            <a:endParaRPr sz="2600">
              <a:latin typeface="Arial"/>
              <a:cs typeface="Arial"/>
            </a:endParaRPr>
          </a:p>
          <a:p>
            <a:pPr marL="526415" indent="-513715">
              <a:lnSpc>
                <a:spcPct val="100000"/>
              </a:lnSpc>
              <a:spcBef>
                <a:spcPts val="1290"/>
              </a:spcBef>
              <a:buChar char="•"/>
              <a:tabLst>
                <a:tab pos="526415" algn="l"/>
                <a:tab pos="527050" algn="l"/>
              </a:tabLst>
            </a:pPr>
            <a:r>
              <a:rPr sz="2800" spc="-5" dirty="0">
                <a:solidFill>
                  <a:srgbClr val="7F7F7F"/>
                </a:solidFill>
                <a:latin typeface="Arial"/>
                <a:cs typeface="Arial"/>
              </a:rPr>
              <a:t>Collisions</a:t>
            </a:r>
            <a:endParaRPr sz="2800">
              <a:latin typeface="Arial"/>
              <a:cs typeface="Arial"/>
            </a:endParaRPr>
          </a:p>
          <a:p>
            <a:pPr marL="1059815" marR="311785" lvl="1" indent="-513715" algn="just">
              <a:lnSpc>
                <a:spcPct val="100000"/>
              </a:lnSpc>
              <a:spcBef>
                <a:spcPts val="10"/>
              </a:spcBef>
              <a:buChar char="–"/>
              <a:tabLst>
                <a:tab pos="1060450" algn="l"/>
              </a:tabLst>
            </a:pPr>
            <a:r>
              <a:rPr sz="2600" dirty="0">
                <a:solidFill>
                  <a:srgbClr val="7F7F7F"/>
                </a:solidFill>
                <a:latin typeface="Arial"/>
                <a:cs typeface="Arial"/>
              </a:rPr>
              <a:t>How </a:t>
            </a:r>
            <a:r>
              <a:rPr sz="2600" spc="-5" dirty="0">
                <a:solidFill>
                  <a:srgbClr val="7F7F7F"/>
                </a:solidFill>
                <a:latin typeface="Arial"/>
                <a:cs typeface="Arial"/>
              </a:rPr>
              <a:t>does </a:t>
            </a:r>
            <a:r>
              <a:rPr sz="2600" dirty="0">
                <a:solidFill>
                  <a:srgbClr val="7F7F7F"/>
                </a:solidFill>
                <a:latin typeface="Arial"/>
                <a:cs typeface="Arial"/>
              </a:rPr>
              <a:t>the network determine who has the  right to send a message? What happens </a:t>
            </a:r>
            <a:r>
              <a:rPr sz="2600" spc="-5" dirty="0">
                <a:solidFill>
                  <a:srgbClr val="7F7F7F"/>
                </a:solidFill>
                <a:latin typeface="Arial"/>
                <a:cs typeface="Arial"/>
              </a:rPr>
              <a:t>if </a:t>
            </a:r>
            <a:r>
              <a:rPr sz="2600" dirty="0">
                <a:solidFill>
                  <a:srgbClr val="7F7F7F"/>
                </a:solidFill>
                <a:latin typeface="Arial"/>
                <a:cs typeface="Arial"/>
              </a:rPr>
              <a:t>two  nodes send messages </a:t>
            </a:r>
            <a:r>
              <a:rPr sz="2600" spc="-5" dirty="0">
                <a:solidFill>
                  <a:srgbClr val="7F7F7F"/>
                </a:solidFill>
                <a:latin typeface="Arial"/>
                <a:cs typeface="Arial"/>
              </a:rPr>
              <a:t>at </a:t>
            </a:r>
            <a:r>
              <a:rPr sz="2600" dirty="0">
                <a:solidFill>
                  <a:srgbClr val="7F7F7F"/>
                </a:solidFill>
                <a:latin typeface="Arial"/>
                <a:cs typeface="Arial"/>
              </a:rPr>
              <a:t>the same</a:t>
            </a:r>
            <a:r>
              <a:rPr sz="2600" spc="-70" dirty="0">
                <a:solidFill>
                  <a:srgbClr val="7F7F7F"/>
                </a:solidFill>
                <a:latin typeface="Arial"/>
                <a:cs typeface="Arial"/>
              </a:rPr>
              <a:t> </a:t>
            </a:r>
            <a:r>
              <a:rPr sz="2600" dirty="0">
                <a:solidFill>
                  <a:srgbClr val="7F7F7F"/>
                </a:solidFill>
                <a:latin typeface="Arial"/>
                <a:cs typeface="Arial"/>
              </a:rPr>
              <a:t>time?</a:t>
            </a:r>
            <a:endParaRPr sz="260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2.47</a:t>
            </a:r>
            <a:endParaRPr sz="1000">
              <a:latin typeface="Arial"/>
              <a:cs typeface="Arial"/>
            </a:endParaRPr>
          </a:p>
        </p:txBody>
      </p:sp>
      <p:sp>
        <p:nvSpPr>
          <p:cNvPr id="3" name="object 3"/>
          <p:cNvSpPr txBox="1">
            <a:spLocks noGrp="1"/>
          </p:cNvSpPr>
          <p:nvPr>
            <p:ph type="title"/>
          </p:nvPr>
        </p:nvSpPr>
        <p:spPr>
          <a:xfrm>
            <a:off x="258262" y="613404"/>
            <a:ext cx="3382645" cy="696595"/>
          </a:xfrm>
          <a:prstGeom prst="rect">
            <a:avLst/>
          </a:prstGeom>
        </p:spPr>
        <p:txBody>
          <a:bodyPr vert="horz" wrap="square" lIns="0" tIns="13335" rIns="0" bIns="0" rtlCol="0">
            <a:spAutoFit/>
          </a:bodyPr>
          <a:lstStyle/>
          <a:p>
            <a:pPr marL="12700">
              <a:lnSpc>
                <a:spcPct val="100000"/>
              </a:lnSpc>
              <a:spcBef>
                <a:spcPts val="105"/>
              </a:spcBef>
            </a:pPr>
            <a:r>
              <a:rPr spc="-5" dirty="0"/>
              <a:t>Cable</a:t>
            </a:r>
            <a:r>
              <a:rPr spc="-70" dirty="0"/>
              <a:t> </a:t>
            </a:r>
            <a:r>
              <a:rPr dirty="0"/>
              <a:t>Breaks</a:t>
            </a:r>
          </a:p>
        </p:txBody>
      </p:sp>
      <p:sp>
        <p:nvSpPr>
          <p:cNvPr id="6" name="object 6"/>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653027"/>
            <a:ext cx="8231505" cy="878840"/>
          </a:xfrm>
          <a:prstGeom prst="rect">
            <a:avLst/>
          </a:prstGeom>
        </p:spPr>
        <p:txBody>
          <a:bodyPr vert="horz" wrap="square" lIns="0" tIns="12065" rIns="0" bIns="0" rtlCol="0">
            <a:spAutoFit/>
          </a:bodyPr>
          <a:lstStyle/>
          <a:p>
            <a:pPr marL="526415" marR="5080" indent="-513715">
              <a:lnSpc>
                <a:spcPct val="100000"/>
              </a:lnSpc>
              <a:spcBef>
                <a:spcPts val="95"/>
              </a:spcBef>
              <a:buChar char="•"/>
              <a:tabLst>
                <a:tab pos="526415" algn="l"/>
                <a:tab pos="527050" algn="l"/>
              </a:tabLst>
            </a:pPr>
            <a:r>
              <a:rPr sz="2800" spc="-5" dirty="0">
                <a:solidFill>
                  <a:srgbClr val="7F7F7F"/>
                </a:solidFill>
                <a:latin typeface="Arial"/>
                <a:cs typeface="Arial"/>
              </a:rPr>
              <a:t>There is a split in the network, </a:t>
            </a:r>
            <a:r>
              <a:rPr sz="2800" dirty="0">
                <a:solidFill>
                  <a:srgbClr val="7F7F7F"/>
                </a:solidFill>
                <a:latin typeface="Arial"/>
                <a:cs typeface="Arial"/>
              </a:rPr>
              <a:t>so </a:t>
            </a:r>
            <a:r>
              <a:rPr sz="2800" spc="-5" dirty="0">
                <a:solidFill>
                  <a:srgbClr val="7F7F7F"/>
                </a:solidFill>
                <a:latin typeface="Arial"/>
                <a:cs typeface="Arial"/>
              </a:rPr>
              <a:t>communication  is impossible between the two</a:t>
            </a:r>
            <a:r>
              <a:rPr sz="2800" spc="40" dirty="0">
                <a:solidFill>
                  <a:srgbClr val="7F7F7F"/>
                </a:solidFill>
                <a:latin typeface="Arial"/>
                <a:cs typeface="Arial"/>
              </a:rPr>
              <a:t> </a:t>
            </a:r>
            <a:r>
              <a:rPr sz="2800" dirty="0">
                <a:solidFill>
                  <a:srgbClr val="7F7F7F"/>
                </a:solidFill>
                <a:latin typeface="Arial"/>
                <a:cs typeface="Arial"/>
              </a:rPr>
              <a:t>sections.</a:t>
            </a:r>
            <a:endParaRPr sz="2800">
              <a:latin typeface="Arial"/>
              <a:cs typeface="Arial"/>
            </a:endParaRPr>
          </a:p>
        </p:txBody>
      </p:sp>
      <p:sp>
        <p:nvSpPr>
          <p:cNvPr id="5" name="object 5"/>
          <p:cNvSpPr/>
          <p:nvPr/>
        </p:nvSpPr>
        <p:spPr>
          <a:xfrm>
            <a:off x="2124075" y="2924111"/>
            <a:ext cx="4881615" cy="275120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2.48</a:t>
            </a:r>
            <a:endParaRPr sz="1000">
              <a:latin typeface="Arial"/>
              <a:cs typeface="Arial"/>
            </a:endParaRPr>
          </a:p>
        </p:txBody>
      </p:sp>
      <p:sp>
        <p:nvSpPr>
          <p:cNvPr id="3" name="object 3"/>
          <p:cNvSpPr txBox="1">
            <a:spLocks noGrp="1"/>
          </p:cNvSpPr>
          <p:nvPr>
            <p:ph type="title"/>
          </p:nvPr>
        </p:nvSpPr>
        <p:spPr>
          <a:xfrm>
            <a:off x="258262" y="397200"/>
            <a:ext cx="4224655" cy="697230"/>
          </a:xfrm>
          <a:prstGeom prst="rect">
            <a:avLst/>
          </a:prstGeom>
        </p:spPr>
        <p:txBody>
          <a:bodyPr vert="horz" wrap="square" lIns="0" tIns="13335" rIns="0" bIns="0" rtlCol="0">
            <a:spAutoFit/>
          </a:bodyPr>
          <a:lstStyle/>
          <a:p>
            <a:pPr marL="12700">
              <a:lnSpc>
                <a:spcPct val="100000"/>
              </a:lnSpc>
              <a:spcBef>
                <a:spcPts val="105"/>
              </a:spcBef>
            </a:pPr>
            <a:r>
              <a:rPr dirty="0"/>
              <a:t>Signal</a:t>
            </a:r>
            <a:r>
              <a:rPr spc="-50" dirty="0"/>
              <a:t> </a:t>
            </a:r>
            <a:r>
              <a:rPr spc="-5" dirty="0"/>
              <a:t>Reflection</a:t>
            </a:r>
          </a:p>
        </p:txBody>
      </p:sp>
      <p:sp>
        <p:nvSpPr>
          <p:cNvPr id="6" name="object 6"/>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437254"/>
            <a:ext cx="8197215" cy="1817370"/>
          </a:xfrm>
          <a:prstGeom prst="rect">
            <a:avLst/>
          </a:prstGeom>
        </p:spPr>
        <p:txBody>
          <a:bodyPr vert="horz" wrap="square" lIns="0" tIns="12065" rIns="0" bIns="0" rtlCol="0">
            <a:spAutoFit/>
          </a:bodyPr>
          <a:lstStyle/>
          <a:p>
            <a:pPr marL="526415" marR="836294" indent="-513715">
              <a:lnSpc>
                <a:spcPct val="100000"/>
              </a:lnSpc>
              <a:spcBef>
                <a:spcPts val="95"/>
              </a:spcBef>
              <a:buChar char="•"/>
              <a:tabLst>
                <a:tab pos="526415" algn="l"/>
                <a:tab pos="527050" algn="l"/>
              </a:tabLst>
            </a:pPr>
            <a:r>
              <a:rPr sz="2800" spc="-5" dirty="0">
                <a:solidFill>
                  <a:srgbClr val="7F7F7F"/>
                </a:solidFill>
                <a:latin typeface="Arial"/>
                <a:cs typeface="Arial"/>
              </a:rPr>
              <a:t>The messages passed are simple electrical  signals</a:t>
            </a:r>
            <a:endParaRPr sz="2800">
              <a:latin typeface="Arial"/>
              <a:cs typeface="Arial"/>
            </a:endParaRPr>
          </a:p>
          <a:p>
            <a:pPr marL="526415" marR="5080" indent="-513715">
              <a:lnSpc>
                <a:spcPct val="100000"/>
              </a:lnSpc>
              <a:spcBef>
                <a:spcPts val="670"/>
              </a:spcBef>
              <a:buChar char="•"/>
              <a:tabLst>
                <a:tab pos="526415" algn="l"/>
                <a:tab pos="527050" algn="l"/>
              </a:tabLst>
            </a:pPr>
            <a:r>
              <a:rPr sz="2800" spc="-5" dirty="0">
                <a:solidFill>
                  <a:srgbClr val="7F7F7F"/>
                </a:solidFill>
                <a:latin typeface="Arial"/>
                <a:cs typeface="Arial"/>
              </a:rPr>
              <a:t>These </a:t>
            </a:r>
            <a:r>
              <a:rPr sz="2800" spc="-10" dirty="0">
                <a:solidFill>
                  <a:srgbClr val="7F7F7F"/>
                </a:solidFill>
                <a:latin typeface="Arial"/>
                <a:cs typeface="Arial"/>
              </a:rPr>
              <a:t>will </a:t>
            </a:r>
            <a:r>
              <a:rPr sz="2800" spc="-5" dirty="0">
                <a:solidFill>
                  <a:srgbClr val="7F7F7F"/>
                </a:solidFill>
                <a:latin typeface="Arial"/>
                <a:cs typeface="Arial"/>
              </a:rPr>
              <a:t>be </a:t>
            </a:r>
            <a:r>
              <a:rPr sz="2800" dirty="0">
                <a:solidFill>
                  <a:srgbClr val="7F7F7F"/>
                </a:solidFill>
                <a:latin typeface="Arial"/>
                <a:cs typeface="Arial"/>
              </a:rPr>
              <a:t>reflected </a:t>
            </a:r>
            <a:r>
              <a:rPr sz="2800" spc="-5" dirty="0">
                <a:solidFill>
                  <a:srgbClr val="7F7F7F"/>
                </a:solidFill>
                <a:latin typeface="Arial"/>
                <a:cs typeface="Arial"/>
              </a:rPr>
              <a:t>at cable </a:t>
            </a:r>
            <a:r>
              <a:rPr sz="2800" dirty="0">
                <a:solidFill>
                  <a:srgbClr val="7F7F7F"/>
                </a:solidFill>
                <a:latin typeface="Arial"/>
                <a:cs typeface="Arial"/>
              </a:rPr>
              <a:t>ends </a:t>
            </a:r>
            <a:r>
              <a:rPr sz="2800" spc="-5" dirty="0">
                <a:solidFill>
                  <a:srgbClr val="7F7F7F"/>
                </a:solidFill>
                <a:latin typeface="Arial"/>
                <a:cs typeface="Arial"/>
              </a:rPr>
              <a:t>and appear  as a collision</a:t>
            </a:r>
            <a:endParaRPr sz="2800">
              <a:latin typeface="Arial"/>
              <a:cs typeface="Arial"/>
            </a:endParaRPr>
          </a:p>
        </p:txBody>
      </p:sp>
      <p:sp>
        <p:nvSpPr>
          <p:cNvPr id="5" name="object 5"/>
          <p:cNvSpPr/>
          <p:nvPr/>
        </p:nvSpPr>
        <p:spPr>
          <a:xfrm>
            <a:off x="2124075" y="3213037"/>
            <a:ext cx="4881615" cy="275120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2.49</a:t>
            </a:r>
            <a:endParaRPr sz="1000">
              <a:latin typeface="Arial"/>
              <a:cs typeface="Arial"/>
            </a:endParaRPr>
          </a:p>
        </p:txBody>
      </p:sp>
      <p:sp>
        <p:nvSpPr>
          <p:cNvPr id="3" name="object 3"/>
          <p:cNvSpPr txBox="1">
            <a:spLocks noGrp="1"/>
          </p:cNvSpPr>
          <p:nvPr>
            <p:ph type="title"/>
          </p:nvPr>
        </p:nvSpPr>
        <p:spPr>
          <a:xfrm>
            <a:off x="258262" y="541726"/>
            <a:ext cx="4596130" cy="697230"/>
          </a:xfrm>
          <a:prstGeom prst="rect">
            <a:avLst/>
          </a:prstGeom>
        </p:spPr>
        <p:txBody>
          <a:bodyPr vert="horz" wrap="square" lIns="0" tIns="13335" rIns="0" bIns="0" rtlCol="0">
            <a:spAutoFit/>
          </a:bodyPr>
          <a:lstStyle/>
          <a:p>
            <a:pPr marL="12700">
              <a:lnSpc>
                <a:spcPct val="100000"/>
              </a:lnSpc>
              <a:spcBef>
                <a:spcPts val="105"/>
              </a:spcBef>
            </a:pPr>
            <a:r>
              <a:rPr spc="-5" dirty="0"/>
              <a:t>Cable</a:t>
            </a:r>
            <a:r>
              <a:rPr spc="-55" dirty="0"/>
              <a:t> </a:t>
            </a:r>
            <a:r>
              <a:rPr dirty="0"/>
              <a:t>Termination</a:t>
            </a:r>
          </a:p>
        </p:txBody>
      </p:sp>
      <p:sp>
        <p:nvSpPr>
          <p:cNvPr id="6" name="object 6"/>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581653"/>
            <a:ext cx="8216900" cy="1391285"/>
          </a:xfrm>
          <a:prstGeom prst="rect">
            <a:avLst/>
          </a:prstGeom>
        </p:spPr>
        <p:txBody>
          <a:bodyPr vert="horz" wrap="square" lIns="0" tIns="12065" rIns="0" bIns="0" rtlCol="0">
            <a:spAutoFit/>
          </a:bodyPr>
          <a:lstStyle/>
          <a:p>
            <a:pPr marL="526415" marR="895985" indent="-513715">
              <a:lnSpc>
                <a:spcPct val="100000"/>
              </a:lnSpc>
              <a:spcBef>
                <a:spcPts val="95"/>
              </a:spcBef>
              <a:buChar char="•"/>
              <a:tabLst>
                <a:tab pos="526415" algn="l"/>
                <a:tab pos="527050" algn="l"/>
              </a:tabLst>
            </a:pPr>
            <a:r>
              <a:rPr sz="2800" spc="-5" dirty="0">
                <a:solidFill>
                  <a:srgbClr val="7F7F7F"/>
                </a:solidFill>
                <a:latin typeface="Arial"/>
                <a:cs typeface="Arial"/>
              </a:rPr>
              <a:t>Reflection </a:t>
            </a:r>
            <a:r>
              <a:rPr sz="2800" dirty="0">
                <a:solidFill>
                  <a:srgbClr val="7F7F7F"/>
                </a:solidFill>
                <a:latin typeface="Arial"/>
                <a:cs typeface="Arial"/>
              </a:rPr>
              <a:t>is </a:t>
            </a:r>
            <a:r>
              <a:rPr sz="2800" spc="-5" dirty="0">
                <a:solidFill>
                  <a:srgbClr val="7F7F7F"/>
                </a:solidFill>
                <a:latin typeface="Arial"/>
                <a:cs typeface="Arial"/>
              </a:rPr>
              <a:t>prevented by having the cable  </a:t>
            </a:r>
            <a:r>
              <a:rPr sz="2800" dirty="0">
                <a:solidFill>
                  <a:srgbClr val="7F7F7F"/>
                </a:solidFill>
                <a:latin typeface="Arial"/>
                <a:cs typeface="Arial"/>
              </a:rPr>
              <a:t>terminated </a:t>
            </a:r>
            <a:r>
              <a:rPr sz="2800" spc="-10" dirty="0">
                <a:solidFill>
                  <a:srgbClr val="7F7F7F"/>
                </a:solidFill>
                <a:latin typeface="Arial"/>
                <a:cs typeface="Arial"/>
              </a:rPr>
              <a:t>with </a:t>
            </a:r>
            <a:r>
              <a:rPr sz="2800" spc="-5" dirty="0">
                <a:solidFill>
                  <a:srgbClr val="7F7F7F"/>
                </a:solidFill>
                <a:latin typeface="Arial"/>
                <a:cs typeface="Arial"/>
              </a:rPr>
              <a:t>a</a:t>
            </a:r>
            <a:r>
              <a:rPr sz="2800" spc="30" dirty="0">
                <a:solidFill>
                  <a:srgbClr val="7F7F7F"/>
                </a:solidFill>
                <a:latin typeface="Arial"/>
                <a:cs typeface="Arial"/>
              </a:rPr>
              <a:t> </a:t>
            </a:r>
            <a:r>
              <a:rPr sz="2800" spc="-5" dirty="0">
                <a:solidFill>
                  <a:srgbClr val="7F7F7F"/>
                </a:solidFill>
                <a:latin typeface="Arial"/>
                <a:cs typeface="Arial"/>
              </a:rPr>
              <a:t>resistor</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This dissipates the signal and prevents</a:t>
            </a:r>
            <a:r>
              <a:rPr sz="2800" spc="65" dirty="0">
                <a:solidFill>
                  <a:srgbClr val="7F7F7F"/>
                </a:solidFill>
                <a:latin typeface="Arial"/>
                <a:cs typeface="Arial"/>
              </a:rPr>
              <a:t> </a:t>
            </a:r>
            <a:r>
              <a:rPr sz="2800" dirty="0">
                <a:solidFill>
                  <a:srgbClr val="7F7F7F"/>
                </a:solidFill>
                <a:latin typeface="Arial"/>
                <a:cs typeface="Arial"/>
              </a:rPr>
              <a:t>reflection</a:t>
            </a:r>
            <a:endParaRPr sz="2800">
              <a:latin typeface="Arial"/>
              <a:cs typeface="Arial"/>
            </a:endParaRPr>
          </a:p>
        </p:txBody>
      </p:sp>
      <p:sp>
        <p:nvSpPr>
          <p:cNvPr id="5" name="object 5"/>
          <p:cNvSpPr/>
          <p:nvPr/>
        </p:nvSpPr>
        <p:spPr>
          <a:xfrm>
            <a:off x="1908175" y="3068638"/>
            <a:ext cx="4881615" cy="275272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86581" y="82671"/>
            <a:ext cx="267970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2.5</a:t>
            </a:r>
            <a:endParaRPr sz="1000">
              <a:latin typeface="Arial"/>
              <a:cs typeface="Arial"/>
            </a:endParaRPr>
          </a:p>
        </p:txBody>
      </p:sp>
      <p:sp>
        <p:nvSpPr>
          <p:cNvPr id="3" name="object 3"/>
          <p:cNvSpPr txBox="1">
            <a:spLocks noGrp="1"/>
          </p:cNvSpPr>
          <p:nvPr>
            <p:ph type="title"/>
          </p:nvPr>
        </p:nvSpPr>
        <p:spPr>
          <a:xfrm>
            <a:off x="258262" y="613404"/>
            <a:ext cx="4253865" cy="696595"/>
          </a:xfrm>
          <a:prstGeom prst="rect">
            <a:avLst/>
          </a:prstGeom>
        </p:spPr>
        <p:txBody>
          <a:bodyPr vert="horz" wrap="square" lIns="0" tIns="13335" rIns="0" bIns="0" rtlCol="0">
            <a:spAutoFit/>
          </a:bodyPr>
          <a:lstStyle/>
          <a:p>
            <a:pPr marL="12700">
              <a:lnSpc>
                <a:spcPct val="100000"/>
              </a:lnSpc>
              <a:spcBef>
                <a:spcPts val="105"/>
              </a:spcBef>
            </a:pPr>
            <a:r>
              <a:rPr spc="-5" dirty="0"/>
              <a:t>Recap of </a:t>
            </a:r>
            <a:r>
              <a:rPr dirty="0"/>
              <a:t>Topic</a:t>
            </a:r>
            <a:r>
              <a:rPr spc="-55" dirty="0"/>
              <a:t> </a:t>
            </a:r>
            <a:r>
              <a:rPr dirty="0"/>
              <a:t>1</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1810" y="1581653"/>
            <a:ext cx="3883025" cy="272034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7F7F7F"/>
                </a:solidFill>
                <a:latin typeface="Arial"/>
                <a:cs typeface="Arial"/>
              </a:rPr>
              <a:t>The last topic</a:t>
            </a:r>
            <a:r>
              <a:rPr sz="2800" spc="-25" dirty="0">
                <a:solidFill>
                  <a:srgbClr val="7F7F7F"/>
                </a:solidFill>
                <a:latin typeface="Arial"/>
                <a:cs typeface="Arial"/>
              </a:rPr>
              <a:t> </a:t>
            </a:r>
            <a:r>
              <a:rPr sz="2800" spc="-5" dirty="0">
                <a:solidFill>
                  <a:srgbClr val="7F7F7F"/>
                </a:solidFill>
                <a:latin typeface="Arial"/>
                <a:cs typeface="Arial"/>
              </a:rPr>
              <a:t>examined:</a:t>
            </a:r>
            <a:endParaRPr sz="2800">
              <a:latin typeface="Arial"/>
              <a:cs typeface="Arial"/>
            </a:endParaRPr>
          </a:p>
          <a:p>
            <a:pPr marL="290195" indent="-277495">
              <a:lnSpc>
                <a:spcPct val="100000"/>
              </a:lnSpc>
              <a:spcBef>
                <a:spcPts val="2400"/>
              </a:spcBef>
              <a:buChar char="•"/>
              <a:tabLst>
                <a:tab pos="290195" algn="l"/>
                <a:tab pos="290830" algn="l"/>
              </a:tabLst>
            </a:pPr>
            <a:r>
              <a:rPr sz="2800" spc="-5" dirty="0">
                <a:solidFill>
                  <a:srgbClr val="7F7F7F"/>
                </a:solidFill>
                <a:latin typeface="Arial"/>
                <a:cs typeface="Arial"/>
              </a:rPr>
              <a:t>What a network</a:t>
            </a:r>
            <a:r>
              <a:rPr sz="2800" dirty="0">
                <a:solidFill>
                  <a:srgbClr val="7F7F7F"/>
                </a:solidFill>
                <a:latin typeface="Arial"/>
                <a:cs typeface="Arial"/>
              </a:rPr>
              <a:t> </a:t>
            </a:r>
            <a:r>
              <a:rPr sz="2800" spc="-10" dirty="0">
                <a:solidFill>
                  <a:srgbClr val="7F7F7F"/>
                </a:solidFill>
                <a:latin typeface="Arial"/>
                <a:cs typeface="Arial"/>
              </a:rPr>
              <a:t>is</a:t>
            </a:r>
            <a:endParaRPr sz="2800">
              <a:latin typeface="Arial"/>
              <a:cs typeface="Arial"/>
            </a:endParaRPr>
          </a:p>
          <a:p>
            <a:pPr marL="290195" indent="-277495">
              <a:lnSpc>
                <a:spcPct val="100000"/>
              </a:lnSpc>
              <a:spcBef>
                <a:spcPts val="675"/>
              </a:spcBef>
              <a:buChar char="•"/>
              <a:tabLst>
                <a:tab pos="290195" algn="l"/>
                <a:tab pos="290830" algn="l"/>
              </a:tabLst>
            </a:pPr>
            <a:r>
              <a:rPr sz="2800" spc="-5" dirty="0">
                <a:solidFill>
                  <a:srgbClr val="7F7F7F"/>
                </a:solidFill>
                <a:latin typeface="Arial"/>
                <a:cs typeface="Arial"/>
              </a:rPr>
              <a:t>Real-world</a:t>
            </a:r>
            <a:r>
              <a:rPr sz="2800" spc="10" dirty="0">
                <a:solidFill>
                  <a:srgbClr val="7F7F7F"/>
                </a:solidFill>
                <a:latin typeface="Arial"/>
                <a:cs typeface="Arial"/>
              </a:rPr>
              <a:t> </a:t>
            </a:r>
            <a:r>
              <a:rPr sz="2800" spc="-5" dirty="0">
                <a:solidFill>
                  <a:srgbClr val="7F7F7F"/>
                </a:solidFill>
                <a:latin typeface="Arial"/>
                <a:cs typeface="Arial"/>
              </a:rPr>
              <a:t>networks</a:t>
            </a:r>
            <a:endParaRPr sz="2800">
              <a:latin typeface="Arial"/>
              <a:cs typeface="Arial"/>
            </a:endParaRPr>
          </a:p>
          <a:p>
            <a:pPr marL="290195" indent="-277495">
              <a:lnSpc>
                <a:spcPct val="100000"/>
              </a:lnSpc>
              <a:spcBef>
                <a:spcPts val="670"/>
              </a:spcBef>
              <a:buChar char="•"/>
              <a:tabLst>
                <a:tab pos="290195" algn="l"/>
                <a:tab pos="290830" algn="l"/>
              </a:tabLst>
            </a:pPr>
            <a:r>
              <a:rPr sz="2800" spc="-5" dirty="0">
                <a:solidFill>
                  <a:srgbClr val="7F7F7F"/>
                </a:solidFill>
                <a:latin typeface="Arial"/>
                <a:cs typeface="Arial"/>
              </a:rPr>
              <a:t>A layered</a:t>
            </a:r>
            <a:r>
              <a:rPr sz="2800" spc="-15" dirty="0">
                <a:solidFill>
                  <a:srgbClr val="7F7F7F"/>
                </a:solidFill>
                <a:latin typeface="Arial"/>
                <a:cs typeface="Arial"/>
              </a:rPr>
              <a:t> </a:t>
            </a:r>
            <a:r>
              <a:rPr sz="2800" spc="-5" dirty="0">
                <a:solidFill>
                  <a:srgbClr val="7F7F7F"/>
                </a:solidFill>
                <a:latin typeface="Arial"/>
                <a:cs typeface="Arial"/>
              </a:rPr>
              <a:t>architecture</a:t>
            </a:r>
            <a:endParaRPr sz="2800">
              <a:latin typeface="Arial"/>
              <a:cs typeface="Arial"/>
            </a:endParaRPr>
          </a:p>
          <a:p>
            <a:pPr marL="290195" indent="-277495">
              <a:lnSpc>
                <a:spcPct val="100000"/>
              </a:lnSpc>
              <a:spcBef>
                <a:spcPts val="675"/>
              </a:spcBef>
              <a:buChar char="•"/>
              <a:tabLst>
                <a:tab pos="290195" algn="l"/>
                <a:tab pos="290830" algn="l"/>
              </a:tabLst>
            </a:pPr>
            <a:r>
              <a:rPr sz="2800" spc="-5" dirty="0">
                <a:solidFill>
                  <a:srgbClr val="7F7F7F"/>
                </a:solidFill>
                <a:latin typeface="Arial"/>
                <a:cs typeface="Arial"/>
              </a:rPr>
              <a:t>The OSI 7-layer</a:t>
            </a:r>
            <a:r>
              <a:rPr sz="2800" spc="-20" dirty="0">
                <a:solidFill>
                  <a:srgbClr val="7F7F7F"/>
                </a:solidFill>
                <a:latin typeface="Arial"/>
                <a:cs typeface="Arial"/>
              </a:rPr>
              <a:t> </a:t>
            </a:r>
            <a:r>
              <a:rPr sz="2800" spc="-5" dirty="0">
                <a:solidFill>
                  <a:srgbClr val="7F7F7F"/>
                </a:solidFill>
                <a:latin typeface="Arial"/>
                <a:cs typeface="Arial"/>
              </a:rPr>
              <a:t>model</a:t>
            </a:r>
            <a:endParaRPr sz="280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2.50</a:t>
            </a:r>
            <a:endParaRPr sz="1000">
              <a:latin typeface="Arial"/>
              <a:cs typeface="Arial"/>
            </a:endParaRPr>
          </a:p>
        </p:txBody>
      </p:sp>
      <p:sp>
        <p:nvSpPr>
          <p:cNvPr id="3" name="object 3"/>
          <p:cNvSpPr txBox="1">
            <a:spLocks noGrp="1"/>
          </p:cNvSpPr>
          <p:nvPr>
            <p:ph type="title"/>
          </p:nvPr>
        </p:nvSpPr>
        <p:spPr>
          <a:xfrm>
            <a:off x="258262" y="613404"/>
            <a:ext cx="2420620" cy="696595"/>
          </a:xfrm>
          <a:prstGeom prst="rect">
            <a:avLst/>
          </a:prstGeom>
        </p:spPr>
        <p:txBody>
          <a:bodyPr vert="horz" wrap="square" lIns="0" tIns="13335" rIns="0" bIns="0" rtlCol="0">
            <a:spAutoFit/>
          </a:bodyPr>
          <a:lstStyle/>
          <a:p>
            <a:pPr marL="12700">
              <a:lnSpc>
                <a:spcPct val="100000"/>
              </a:lnSpc>
              <a:spcBef>
                <a:spcPts val="105"/>
              </a:spcBef>
            </a:pPr>
            <a:r>
              <a:rPr spc="-5" dirty="0"/>
              <a:t>Coll</a:t>
            </a:r>
            <a:r>
              <a:rPr spc="10" dirty="0"/>
              <a:t>i</a:t>
            </a:r>
            <a:r>
              <a:rPr dirty="0"/>
              <a:t>sions</a:t>
            </a:r>
          </a:p>
        </p:txBody>
      </p:sp>
      <p:sp>
        <p:nvSpPr>
          <p:cNvPr id="4" name="object 4"/>
          <p:cNvSpPr txBox="1">
            <a:spLocks noGrp="1"/>
          </p:cNvSpPr>
          <p:nvPr>
            <p:ph idx="1"/>
          </p:nvPr>
        </p:nvSpPr>
        <p:spPr>
          <a:prstGeom prst="rect">
            <a:avLst/>
          </a:prstGeom>
        </p:spPr>
        <p:txBody>
          <a:bodyPr vert="horz" wrap="square" lIns="0" tIns="12065" rIns="0" bIns="0" rtlCol="0">
            <a:spAutoFit/>
          </a:bodyPr>
          <a:lstStyle/>
          <a:p>
            <a:pPr marL="557530" marR="44450" indent="-513715">
              <a:lnSpc>
                <a:spcPct val="100000"/>
              </a:lnSpc>
              <a:spcBef>
                <a:spcPts val="95"/>
              </a:spcBef>
              <a:buChar char="•"/>
              <a:tabLst>
                <a:tab pos="557530" algn="l"/>
                <a:tab pos="558165" algn="l"/>
              </a:tabLst>
            </a:pPr>
            <a:r>
              <a:rPr spc="-5" dirty="0"/>
              <a:t>Before transmitting a signal, a node listens to the  network and only transmits if </a:t>
            </a:r>
            <a:r>
              <a:rPr dirty="0"/>
              <a:t>there is </a:t>
            </a:r>
            <a:r>
              <a:rPr spc="-5" dirty="0"/>
              <a:t>no</a:t>
            </a:r>
            <a:r>
              <a:rPr spc="45" dirty="0"/>
              <a:t> </a:t>
            </a:r>
            <a:r>
              <a:rPr spc="-5" dirty="0"/>
              <a:t>traffic.</a:t>
            </a:r>
          </a:p>
          <a:p>
            <a:pPr marL="557530" marR="260350" indent="-513715">
              <a:lnSpc>
                <a:spcPct val="100000"/>
              </a:lnSpc>
              <a:spcBef>
                <a:spcPts val="675"/>
              </a:spcBef>
              <a:buChar char="•"/>
              <a:tabLst>
                <a:tab pos="557530" algn="l"/>
                <a:tab pos="558165" algn="l"/>
              </a:tabLst>
            </a:pPr>
            <a:r>
              <a:rPr spc="-5" dirty="0"/>
              <a:t>This does not prevent two nodes transmitting </a:t>
            </a:r>
            <a:r>
              <a:rPr dirty="0"/>
              <a:t>at  </a:t>
            </a:r>
            <a:r>
              <a:rPr spc="-5" dirty="0"/>
              <a:t>the same</a:t>
            </a:r>
            <a:r>
              <a:rPr spc="10" dirty="0"/>
              <a:t> </a:t>
            </a:r>
            <a:r>
              <a:rPr spc="-5" dirty="0"/>
              <a:t>time.</a:t>
            </a:r>
          </a:p>
          <a:p>
            <a:pPr marL="557530" marR="5080" indent="-513715">
              <a:lnSpc>
                <a:spcPct val="100000"/>
              </a:lnSpc>
              <a:spcBef>
                <a:spcPts val="675"/>
              </a:spcBef>
              <a:buChar char="•"/>
              <a:tabLst>
                <a:tab pos="557530" algn="l"/>
                <a:tab pos="558165" algn="l"/>
              </a:tabLst>
            </a:pPr>
            <a:r>
              <a:rPr spc="-5" dirty="0"/>
              <a:t>If two or </a:t>
            </a:r>
            <a:r>
              <a:rPr dirty="0"/>
              <a:t>more </a:t>
            </a:r>
            <a:r>
              <a:rPr spc="-5" dirty="0"/>
              <a:t>nodes broadcast at </a:t>
            </a:r>
            <a:r>
              <a:rPr dirty="0"/>
              <a:t>the </a:t>
            </a:r>
            <a:r>
              <a:rPr spc="-5" dirty="0"/>
              <a:t>same time,  </a:t>
            </a:r>
            <a:r>
              <a:rPr dirty="0"/>
              <a:t>there </a:t>
            </a:r>
            <a:r>
              <a:rPr spc="-5" dirty="0"/>
              <a:t>is a collision and the message cannot </a:t>
            </a:r>
            <a:r>
              <a:rPr dirty="0"/>
              <a:t>be  </a:t>
            </a:r>
            <a:r>
              <a:rPr spc="-5" dirty="0"/>
              <a:t>received.</a:t>
            </a:r>
          </a:p>
          <a:p>
            <a:pPr marL="557530" indent="-513715">
              <a:lnSpc>
                <a:spcPct val="100000"/>
              </a:lnSpc>
              <a:spcBef>
                <a:spcPts val="675"/>
              </a:spcBef>
              <a:buChar char="•"/>
              <a:tabLst>
                <a:tab pos="557530" algn="l"/>
                <a:tab pos="558165" algn="l"/>
              </a:tabLst>
            </a:pPr>
            <a:r>
              <a:rPr spc="-5" dirty="0"/>
              <a:t>A method is required for dealing with</a:t>
            </a:r>
            <a:r>
              <a:rPr spc="70" dirty="0"/>
              <a:t> </a:t>
            </a:r>
            <a:r>
              <a:rPr spc="-5" dirty="0"/>
              <a:t>this.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2.51</a:t>
            </a:r>
            <a:endParaRPr sz="1000">
              <a:latin typeface="Arial"/>
              <a:cs typeface="Arial"/>
            </a:endParaRPr>
          </a:p>
        </p:txBody>
      </p:sp>
      <p:sp>
        <p:nvSpPr>
          <p:cNvPr id="3" name="object 3"/>
          <p:cNvSpPr txBox="1">
            <a:spLocks noGrp="1"/>
          </p:cNvSpPr>
          <p:nvPr>
            <p:ph type="title"/>
          </p:nvPr>
        </p:nvSpPr>
        <p:spPr>
          <a:xfrm>
            <a:off x="258262" y="613404"/>
            <a:ext cx="2604135" cy="696595"/>
          </a:xfrm>
          <a:prstGeom prst="rect">
            <a:avLst/>
          </a:prstGeom>
        </p:spPr>
        <p:txBody>
          <a:bodyPr vert="horz" wrap="square" lIns="0" tIns="13335" rIns="0" bIns="0" rtlCol="0">
            <a:spAutoFit/>
          </a:bodyPr>
          <a:lstStyle/>
          <a:p>
            <a:pPr marL="12700">
              <a:lnSpc>
                <a:spcPct val="100000"/>
              </a:lnSpc>
              <a:spcBef>
                <a:spcPts val="105"/>
              </a:spcBef>
            </a:pPr>
            <a:r>
              <a:rPr spc="-5" dirty="0"/>
              <a:t>CSMA/CD</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653027"/>
            <a:ext cx="8315325" cy="3781425"/>
          </a:xfrm>
          <a:prstGeom prst="rect">
            <a:avLst/>
          </a:prstGeom>
        </p:spPr>
        <p:txBody>
          <a:bodyPr vert="horz" wrap="square" lIns="0" tIns="12065" rIns="0" bIns="0" rtlCol="0">
            <a:spAutoFit/>
          </a:bodyPr>
          <a:lstStyle/>
          <a:p>
            <a:pPr marL="526415" marR="841375" indent="-513715">
              <a:lnSpc>
                <a:spcPct val="100000"/>
              </a:lnSpc>
              <a:spcBef>
                <a:spcPts val="95"/>
              </a:spcBef>
              <a:buChar char="•"/>
              <a:tabLst>
                <a:tab pos="526415" algn="l"/>
                <a:tab pos="527050" algn="l"/>
              </a:tabLst>
            </a:pPr>
            <a:r>
              <a:rPr sz="2800" spc="-5" dirty="0">
                <a:solidFill>
                  <a:srgbClr val="7F7F7F"/>
                </a:solidFill>
                <a:latin typeface="Arial"/>
                <a:cs typeface="Arial"/>
              </a:rPr>
              <a:t>Carrier Sense Multiple Access </a:t>
            </a:r>
            <a:r>
              <a:rPr sz="2800" spc="-10" dirty="0">
                <a:solidFill>
                  <a:srgbClr val="7F7F7F"/>
                </a:solidFill>
                <a:latin typeface="Arial"/>
                <a:cs typeface="Arial"/>
              </a:rPr>
              <a:t>with </a:t>
            </a:r>
            <a:r>
              <a:rPr sz="2800" spc="-5" dirty="0">
                <a:solidFill>
                  <a:srgbClr val="7F7F7F"/>
                </a:solidFill>
                <a:latin typeface="Arial"/>
                <a:cs typeface="Arial"/>
              </a:rPr>
              <a:t>Collision  Detection</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A simple</a:t>
            </a:r>
            <a:r>
              <a:rPr sz="2800" dirty="0">
                <a:solidFill>
                  <a:srgbClr val="7F7F7F"/>
                </a:solidFill>
                <a:latin typeface="Arial"/>
                <a:cs typeface="Arial"/>
              </a:rPr>
              <a:t> </a:t>
            </a:r>
            <a:r>
              <a:rPr sz="2800" spc="-5" dirty="0">
                <a:solidFill>
                  <a:srgbClr val="7F7F7F"/>
                </a:solidFill>
                <a:latin typeface="Arial"/>
                <a:cs typeface="Arial"/>
              </a:rPr>
              <a:t>protocol</a:t>
            </a:r>
            <a:endParaRPr sz="2800">
              <a:latin typeface="Arial"/>
              <a:cs typeface="Arial"/>
            </a:endParaRPr>
          </a:p>
          <a:p>
            <a:pPr marL="526415" marR="5080" indent="-513715">
              <a:lnSpc>
                <a:spcPct val="100000"/>
              </a:lnSpc>
              <a:spcBef>
                <a:spcPts val="670"/>
              </a:spcBef>
              <a:buChar char="•"/>
              <a:tabLst>
                <a:tab pos="526415" algn="l"/>
                <a:tab pos="527050" algn="l"/>
              </a:tabLst>
            </a:pPr>
            <a:r>
              <a:rPr sz="2800" spc="-5" dirty="0">
                <a:solidFill>
                  <a:srgbClr val="7F7F7F"/>
                </a:solidFill>
                <a:latin typeface="Arial"/>
                <a:cs typeface="Arial"/>
              </a:rPr>
              <a:t>Any node can send a message </a:t>
            </a:r>
            <a:r>
              <a:rPr sz="2800" spc="-10" dirty="0">
                <a:solidFill>
                  <a:srgbClr val="7F7F7F"/>
                </a:solidFill>
                <a:latin typeface="Arial"/>
                <a:cs typeface="Arial"/>
              </a:rPr>
              <a:t>when </a:t>
            </a:r>
            <a:r>
              <a:rPr sz="2800" spc="-5" dirty="0">
                <a:solidFill>
                  <a:srgbClr val="7F7F7F"/>
                </a:solidFill>
                <a:latin typeface="Arial"/>
                <a:cs typeface="Arial"/>
              </a:rPr>
              <a:t>the network  is </a:t>
            </a:r>
            <a:r>
              <a:rPr sz="2800" dirty="0">
                <a:solidFill>
                  <a:srgbClr val="7F7F7F"/>
                </a:solidFill>
                <a:latin typeface="Arial"/>
                <a:cs typeface="Arial"/>
              </a:rPr>
              <a:t>free.</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If the cable </a:t>
            </a:r>
            <a:r>
              <a:rPr sz="2800" dirty="0">
                <a:solidFill>
                  <a:srgbClr val="7F7F7F"/>
                </a:solidFill>
                <a:latin typeface="Arial"/>
                <a:cs typeface="Arial"/>
              </a:rPr>
              <a:t>is </a:t>
            </a:r>
            <a:r>
              <a:rPr sz="2800" spc="-5" dirty="0">
                <a:solidFill>
                  <a:srgbClr val="7F7F7F"/>
                </a:solidFill>
                <a:latin typeface="Arial"/>
                <a:cs typeface="Arial"/>
              </a:rPr>
              <a:t>busy, it waits until it is</a:t>
            </a:r>
            <a:r>
              <a:rPr sz="2800" spc="10" dirty="0">
                <a:solidFill>
                  <a:srgbClr val="7F7F7F"/>
                </a:solidFill>
                <a:latin typeface="Arial"/>
                <a:cs typeface="Arial"/>
              </a:rPr>
              <a:t> </a:t>
            </a:r>
            <a:r>
              <a:rPr sz="2800" spc="-5" dirty="0">
                <a:solidFill>
                  <a:srgbClr val="7F7F7F"/>
                </a:solidFill>
                <a:latin typeface="Arial"/>
                <a:cs typeface="Arial"/>
              </a:rPr>
              <a:t>free.</a:t>
            </a:r>
            <a:endParaRPr sz="2800">
              <a:latin typeface="Arial"/>
              <a:cs typeface="Arial"/>
            </a:endParaRPr>
          </a:p>
          <a:p>
            <a:pPr marL="526415" marR="542925" indent="-513715">
              <a:lnSpc>
                <a:spcPct val="100000"/>
              </a:lnSpc>
              <a:spcBef>
                <a:spcPts val="670"/>
              </a:spcBef>
              <a:buChar char="•"/>
              <a:tabLst>
                <a:tab pos="526415" algn="l"/>
                <a:tab pos="527050" algn="l"/>
              </a:tabLst>
            </a:pPr>
            <a:r>
              <a:rPr sz="2800" spc="-5" dirty="0">
                <a:solidFill>
                  <a:srgbClr val="7F7F7F"/>
                </a:solidFill>
                <a:latin typeface="Arial"/>
                <a:cs typeface="Arial"/>
              </a:rPr>
              <a:t>Removes a lot of unnecessary waiting time </a:t>
            </a:r>
            <a:r>
              <a:rPr sz="2800" spc="-10" dirty="0">
                <a:solidFill>
                  <a:srgbClr val="7F7F7F"/>
                </a:solidFill>
                <a:latin typeface="Arial"/>
                <a:cs typeface="Arial"/>
              </a:rPr>
              <a:t>by  </a:t>
            </a:r>
            <a:r>
              <a:rPr sz="2800" spc="-5" dirty="0">
                <a:solidFill>
                  <a:srgbClr val="7F7F7F"/>
                </a:solidFill>
                <a:latin typeface="Arial"/>
                <a:cs typeface="Arial"/>
              </a:rPr>
              <a:t>allowing transmission at any</a:t>
            </a:r>
            <a:r>
              <a:rPr sz="2800" spc="40" dirty="0">
                <a:solidFill>
                  <a:srgbClr val="7F7F7F"/>
                </a:solidFill>
                <a:latin typeface="Arial"/>
                <a:cs typeface="Arial"/>
              </a:rPr>
              <a:t> </a:t>
            </a:r>
            <a:r>
              <a:rPr sz="2800" spc="-5" dirty="0">
                <a:solidFill>
                  <a:srgbClr val="7F7F7F"/>
                </a:solidFill>
                <a:latin typeface="Arial"/>
                <a:cs typeface="Arial"/>
              </a:rPr>
              <a:t>time.</a:t>
            </a:r>
            <a:endParaRPr sz="2800">
              <a:latin typeface="Arial"/>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2.52</a:t>
            </a:r>
            <a:endParaRPr sz="1000">
              <a:latin typeface="Arial"/>
              <a:cs typeface="Arial"/>
            </a:endParaRPr>
          </a:p>
        </p:txBody>
      </p:sp>
      <p:sp>
        <p:nvSpPr>
          <p:cNvPr id="3" name="object 3"/>
          <p:cNvSpPr txBox="1">
            <a:spLocks noGrp="1"/>
          </p:cNvSpPr>
          <p:nvPr>
            <p:ph type="title"/>
          </p:nvPr>
        </p:nvSpPr>
        <p:spPr>
          <a:xfrm>
            <a:off x="258262" y="397200"/>
            <a:ext cx="5152390" cy="697230"/>
          </a:xfrm>
          <a:prstGeom prst="rect">
            <a:avLst/>
          </a:prstGeom>
        </p:spPr>
        <p:txBody>
          <a:bodyPr vert="horz" wrap="square" lIns="0" tIns="13335" rIns="0" bIns="0" rtlCol="0">
            <a:spAutoFit/>
          </a:bodyPr>
          <a:lstStyle/>
          <a:p>
            <a:pPr marL="12700">
              <a:lnSpc>
                <a:spcPct val="100000"/>
              </a:lnSpc>
              <a:spcBef>
                <a:spcPts val="105"/>
              </a:spcBef>
            </a:pPr>
            <a:r>
              <a:rPr spc="-5" dirty="0"/>
              <a:t>CSMA/CD</a:t>
            </a:r>
            <a:r>
              <a:rPr spc="-75" dirty="0"/>
              <a:t> </a:t>
            </a:r>
            <a:r>
              <a:rPr dirty="0"/>
              <a:t>Collisions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365626"/>
            <a:ext cx="8214995" cy="4251960"/>
          </a:xfrm>
          <a:prstGeom prst="rect">
            <a:avLst/>
          </a:prstGeom>
        </p:spPr>
        <p:txBody>
          <a:bodyPr vert="horz" wrap="square" lIns="0" tIns="12065" rIns="0" bIns="0" rtlCol="0">
            <a:spAutoFit/>
          </a:bodyPr>
          <a:lstStyle/>
          <a:p>
            <a:pPr marL="526415" marR="5080" indent="-513715">
              <a:lnSpc>
                <a:spcPct val="100000"/>
              </a:lnSpc>
              <a:spcBef>
                <a:spcPts val="95"/>
              </a:spcBef>
              <a:buChar char="•"/>
              <a:tabLst>
                <a:tab pos="526415" algn="l"/>
                <a:tab pos="527050" algn="l"/>
              </a:tabLst>
            </a:pPr>
            <a:r>
              <a:rPr sz="2800" spc="-5" dirty="0">
                <a:solidFill>
                  <a:srgbClr val="7F7F7F"/>
                </a:solidFill>
                <a:latin typeface="Arial"/>
                <a:cs typeface="Arial"/>
              </a:rPr>
              <a:t>Two nodes may detect that the network is </a:t>
            </a:r>
            <a:r>
              <a:rPr sz="2800" dirty="0">
                <a:solidFill>
                  <a:srgbClr val="7F7F7F"/>
                </a:solidFill>
                <a:latin typeface="Arial"/>
                <a:cs typeface="Arial"/>
              </a:rPr>
              <a:t>free at  </a:t>
            </a:r>
            <a:r>
              <a:rPr sz="2800" spc="-5" dirty="0">
                <a:solidFill>
                  <a:srgbClr val="7F7F7F"/>
                </a:solidFill>
                <a:latin typeface="Arial"/>
                <a:cs typeface="Arial"/>
              </a:rPr>
              <a:t>any one </a:t>
            </a:r>
            <a:r>
              <a:rPr sz="2800" dirty="0">
                <a:solidFill>
                  <a:srgbClr val="7F7F7F"/>
                </a:solidFill>
                <a:latin typeface="Arial"/>
                <a:cs typeface="Arial"/>
              </a:rPr>
              <a:t>time </a:t>
            </a:r>
            <a:r>
              <a:rPr sz="2800" spc="-5" dirty="0">
                <a:solidFill>
                  <a:srgbClr val="7F7F7F"/>
                </a:solidFill>
                <a:latin typeface="Arial"/>
                <a:cs typeface="Arial"/>
              </a:rPr>
              <a:t>and both</a:t>
            </a:r>
            <a:r>
              <a:rPr sz="2800" spc="15" dirty="0">
                <a:solidFill>
                  <a:srgbClr val="7F7F7F"/>
                </a:solidFill>
                <a:latin typeface="Arial"/>
                <a:cs typeface="Arial"/>
              </a:rPr>
              <a:t> </a:t>
            </a:r>
            <a:r>
              <a:rPr sz="2800" spc="-5" dirty="0">
                <a:solidFill>
                  <a:srgbClr val="7F7F7F"/>
                </a:solidFill>
                <a:latin typeface="Arial"/>
                <a:cs typeface="Arial"/>
              </a:rPr>
              <a:t>transmit.</a:t>
            </a:r>
            <a:endParaRPr sz="2800">
              <a:latin typeface="Arial"/>
              <a:cs typeface="Arial"/>
            </a:endParaRPr>
          </a:p>
          <a:p>
            <a:pPr marL="526415" marR="219710" indent="-513715">
              <a:lnSpc>
                <a:spcPct val="100000"/>
              </a:lnSpc>
              <a:spcBef>
                <a:spcPts val="675"/>
              </a:spcBef>
              <a:buChar char="•"/>
              <a:tabLst>
                <a:tab pos="526415" algn="l"/>
                <a:tab pos="527050" algn="l"/>
              </a:tabLst>
            </a:pPr>
            <a:r>
              <a:rPr sz="2800" spc="-5" dirty="0">
                <a:solidFill>
                  <a:srgbClr val="7F7F7F"/>
                </a:solidFill>
                <a:latin typeface="Arial"/>
                <a:cs typeface="Arial"/>
              </a:rPr>
              <a:t>The signals collide preventing either from being  received.</a:t>
            </a:r>
            <a:endParaRPr sz="2800">
              <a:latin typeface="Arial"/>
              <a:cs typeface="Arial"/>
            </a:endParaRPr>
          </a:p>
          <a:p>
            <a:pPr marL="526415" marR="258445" indent="-513715">
              <a:lnSpc>
                <a:spcPct val="100000"/>
              </a:lnSpc>
              <a:spcBef>
                <a:spcPts val="675"/>
              </a:spcBef>
              <a:buChar char="•"/>
              <a:tabLst>
                <a:tab pos="526415" algn="l"/>
                <a:tab pos="527050" algn="l"/>
              </a:tabLst>
            </a:pPr>
            <a:r>
              <a:rPr sz="2800" dirty="0">
                <a:solidFill>
                  <a:srgbClr val="7F7F7F"/>
                </a:solidFill>
                <a:latin typeface="Arial"/>
                <a:cs typeface="Arial"/>
              </a:rPr>
              <a:t>Energy </a:t>
            </a:r>
            <a:r>
              <a:rPr sz="2800" spc="-5" dirty="0">
                <a:solidFill>
                  <a:srgbClr val="7F7F7F"/>
                </a:solidFill>
                <a:latin typeface="Arial"/>
                <a:cs typeface="Arial"/>
              </a:rPr>
              <a:t>levels on the line </a:t>
            </a:r>
            <a:r>
              <a:rPr sz="2800" dirty="0">
                <a:solidFill>
                  <a:srgbClr val="7F7F7F"/>
                </a:solidFill>
                <a:latin typeface="Arial"/>
                <a:cs typeface="Arial"/>
              </a:rPr>
              <a:t>are </a:t>
            </a:r>
            <a:r>
              <a:rPr sz="2800" spc="-5" dirty="0">
                <a:solidFill>
                  <a:srgbClr val="7F7F7F"/>
                </a:solidFill>
                <a:latin typeface="Arial"/>
                <a:cs typeface="Arial"/>
              </a:rPr>
              <a:t>increased and the  collision is </a:t>
            </a:r>
            <a:r>
              <a:rPr sz="2800" dirty="0">
                <a:solidFill>
                  <a:srgbClr val="7F7F7F"/>
                </a:solidFill>
                <a:latin typeface="Arial"/>
                <a:cs typeface="Arial"/>
              </a:rPr>
              <a:t>detected, </a:t>
            </a:r>
            <a:r>
              <a:rPr sz="2800" spc="-5" dirty="0">
                <a:solidFill>
                  <a:srgbClr val="7F7F7F"/>
                </a:solidFill>
                <a:latin typeface="Arial"/>
                <a:cs typeface="Arial"/>
              </a:rPr>
              <a:t>nodes</a:t>
            </a:r>
            <a:r>
              <a:rPr sz="2800" spc="10" dirty="0">
                <a:solidFill>
                  <a:srgbClr val="7F7F7F"/>
                </a:solidFill>
                <a:latin typeface="Arial"/>
                <a:cs typeface="Arial"/>
              </a:rPr>
              <a:t> </a:t>
            </a:r>
            <a:r>
              <a:rPr sz="2800" spc="-5" dirty="0">
                <a:solidFill>
                  <a:srgbClr val="7F7F7F"/>
                </a:solidFill>
                <a:latin typeface="Arial"/>
                <a:cs typeface="Arial"/>
              </a:rPr>
              <a:t>then:</a:t>
            </a:r>
            <a:endParaRPr sz="2800">
              <a:latin typeface="Arial"/>
              <a:cs typeface="Arial"/>
            </a:endParaRPr>
          </a:p>
          <a:p>
            <a:pPr marL="1059815" lvl="1" indent="-513715">
              <a:lnSpc>
                <a:spcPct val="100000"/>
              </a:lnSpc>
              <a:spcBef>
                <a:spcPts val="1160"/>
              </a:spcBef>
              <a:buChar char="–"/>
              <a:tabLst>
                <a:tab pos="1059815" algn="l"/>
                <a:tab pos="1060450" algn="l"/>
              </a:tabLst>
            </a:pPr>
            <a:r>
              <a:rPr sz="2600" dirty="0">
                <a:solidFill>
                  <a:srgbClr val="7F7F7F"/>
                </a:solidFill>
                <a:latin typeface="Arial"/>
                <a:cs typeface="Arial"/>
              </a:rPr>
              <a:t>Stop</a:t>
            </a:r>
            <a:r>
              <a:rPr sz="2600" spc="-5" dirty="0">
                <a:solidFill>
                  <a:srgbClr val="7F7F7F"/>
                </a:solidFill>
                <a:latin typeface="Arial"/>
                <a:cs typeface="Arial"/>
              </a:rPr>
              <a:t> </a:t>
            </a:r>
            <a:r>
              <a:rPr sz="2600" dirty="0">
                <a:solidFill>
                  <a:srgbClr val="7F7F7F"/>
                </a:solidFill>
                <a:latin typeface="Arial"/>
                <a:cs typeface="Arial"/>
              </a:rPr>
              <a:t>transmitting</a:t>
            </a:r>
            <a:endParaRPr sz="2600">
              <a:latin typeface="Arial"/>
              <a:cs typeface="Arial"/>
            </a:endParaRPr>
          </a:p>
          <a:p>
            <a:pPr marL="1059815" lvl="1" indent="-513715">
              <a:lnSpc>
                <a:spcPct val="100000"/>
              </a:lnSpc>
              <a:spcBef>
                <a:spcPts val="625"/>
              </a:spcBef>
              <a:buChar char="–"/>
              <a:tabLst>
                <a:tab pos="1059815" algn="l"/>
                <a:tab pos="1060450" algn="l"/>
              </a:tabLst>
            </a:pPr>
            <a:r>
              <a:rPr sz="2600" dirty="0">
                <a:solidFill>
                  <a:srgbClr val="7F7F7F"/>
                </a:solidFill>
                <a:latin typeface="Arial"/>
                <a:cs typeface="Arial"/>
              </a:rPr>
              <a:t>Wait </a:t>
            </a:r>
            <a:r>
              <a:rPr sz="2600" spc="-5" dirty="0">
                <a:solidFill>
                  <a:srgbClr val="7F7F7F"/>
                </a:solidFill>
                <a:latin typeface="Arial"/>
                <a:cs typeface="Arial"/>
              </a:rPr>
              <a:t>for </a:t>
            </a:r>
            <a:r>
              <a:rPr sz="2600" dirty="0">
                <a:solidFill>
                  <a:srgbClr val="7F7F7F"/>
                </a:solidFill>
                <a:latin typeface="Arial"/>
                <a:cs typeface="Arial"/>
              </a:rPr>
              <a:t>a random back-off</a:t>
            </a:r>
            <a:r>
              <a:rPr sz="2600" spc="-25" dirty="0">
                <a:solidFill>
                  <a:srgbClr val="7F7F7F"/>
                </a:solidFill>
                <a:latin typeface="Arial"/>
                <a:cs typeface="Arial"/>
              </a:rPr>
              <a:t> </a:t>
            </a:r>
            <a:r>
              <a:rPr sz="2600" spc="-5" dirty="0">
                <a:solidFill>
                  <a:srgbClr val="7F7F7F"/>
                </a:solidFill>
                <a:latin typeface="Arial"/>
                <a:cs typeface="Arial"/>
              </a:rPr>
              <a:t>interval</a:t>
            </a:r>
            <a:endParaRPr sz="2600">
              <a:latin typeface="Arial"/>
              <a:cs typeface="Arial"/>
            </a:endParaRPr>
          </a:p>
          <a:p>
            <a:pPr marL="1059815" lvl="1" indent="-513715">
              <a:lnSpc>
                <a:spcPct val="100000"/>
              </a:lnSpc>
              <a:spcBef>
                <a:spcPts val="625"/>
              </a:spcBef>
              <a:buChar char="–"/>
              <a:tabLst>
                <a:tab pos="1059815" algn="l"/>
                <a:tab pos="1060450" algn="l"/>
              </a:tabLst>
            </a:pPr>
            <a:r>
              <a:rPr sz="2600" dirty="0">
                <a:solidFill>
                  <a:srgbClr val="7F7F7F"/>
                </a:solidFill>
                <a:latin typeface="Arial"/>
                <a:cs typeface="Arial"/>
              </a:rPr>
              <a:t>Then </a:t>
            </a:r>
            <a:r>
              <a:rPr sz="2600" spc="-5" dirty="0">
                <a:solidFill>
                  <a:srgbClr val="7F7F7F"/>
                </a:solidFill>
                <a:latin typeface="Arial"/>
                <a:cs typeface="Arial"/>
              </a:rPr>
              <a:t>attempt </a:t>
            </a:r>
            <a:r>
              <a:rPr sz="2600" dirty="0">
                <a:solidFill>
                  <a:srgbClr val="7F7F7F"/>
                </a:solidFill>
                <a:latin typeface="Arial"/>
                <a:cs typeface="Arial"/>
              </a:rPr>
              <a:t>to</a:t>
            </a:r>
            <a:r>
              <a:rPr sz="2600" spc="-5" dirty="0">
                <a:solidFill>
                  <a:srgbClr val="7F7F7F"/>
                </a:solidFill>
                <a:latin typeface="Arial"/>
                <a:cs typeface="Arial"/>
              </a:rPr>
              <a:t> retransmit</a:t>
            </a:r>
            <a:endParaRPr sz="2600">
              <a:latin typeface="Arial"/>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2.53</a:t>
            </a:r>
            <a:endParaRPr sz="1000">
              <a:latin typeface="Arial"/>
              <a:cs typeface="Arial"/>
            </a:endParaRPr>
          </a:p>
        </p:txBody>
      </p:sp>
      <p:sp>
        <p:nvSpPr>
          <p:cNvPr id="3" name="object 3"/>
          <p:cNvSpPr txBox="1">
            <a:spLocks noGrp="1"/>
          </p:cNvSpPr>
          <p:nvPr>
            <p:ph type="title"/>
          </p:nvPr>
        </p:nvSpPr>
        <p:spPr>
          <a:xfrm>
            <a:off x="258262" y="613404"/>
            <a:ext cx="6456680" cy="696595"/>
          </a:xfrm>
          <a:prstGeom prst="rect">
            <a:avLst/>
          </a:prstGeom>
        </p:spPr>
        <p:txBody>
          <a:bodyPr vert="horz" wrap="square" lIns="0" tIns="13335" rIns="0" bIns="0" rtlCol="0">
            <a:spAutoFit/>
          </a:bodyPr>
          <a:lstStyle/>
          <a:p>
            <a:pPr marL="12700">
              <a:lnSpc>
                <a:spcPct val="100000"/>
              </a:lnSpc>
              <a:spcBef>
                <a:spcPts val="105"/>
              </a:spcBef>
            </a:pPr>
            <a:r>
              <a:rPr spc="-5" dirty="0"/>
              <a:t>CSMA/CD</a:t>
            </a:r>
            <a:r>
              <a:rPr spc="-40" dirty="0"/>
              <a:t> </a:t>
            </a:r>
            <a:r>
              <a:rPr spc="-5" dirty="0"/>
              <a:t>Characteristics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567202"/>
            <a:ext cx="7863205" cy="3354704"/>
          </a:xfrm>
          <a:prstGeom prst="rect">
            <a:avLst/>
          </a:prstGeom>
        </p:spPr>
        <p:txBody>
          <a:bodyPr vert="horz" wrap="square" lIns="0" tIns="97790" rIns="0" bIns="0" rtlCol="0">
            <a:spAutoFit/>
          </a:bodyPr>
          <a:lstStyle/>
          <a:p>
            <a:pPr marL="526415" indent="-513715">
              <a:lnSpc>
                <a:spcPct val="100000"/>
              </a:lnSpc>
              <a:spcBef>
                <a:spcPts val="770"/>
              </a:spcBef>
              <a:buChar char="•"/>
              <a:tabLst>
                <a:tab pos="526415" algn="l"/>
                <a:tab pos="527050" algn="l"/>
              </a:tabLst>
            </a:pPr>
            <a:r>
              <a:rPr sz="2800" spc="-10" dirty="0">
                <a:solidFill>
                  <a:srgbClr val="7F7F7F"/>
                </a:solidFill>
                <a:latin typeface="Arial"/>
                <a:cs typeface="Arial"/>
              </a:rPr>
              <a:t>No </a:t>
            </a:r>
            <a:r>
              <a:rPr sz="2800" spc="-5" dirty="0">
                <a:solidFill>
                  <a:srgbClr val="7F7F7F"/>
                </a:solidFill>
                <a:latin typeface="Arial"/>
                <a:cs typeface="Arial"/>
              </a:rPr>
              <a:t>predetermined transmission</a:t>
            </a:r>
            <a:r>
              <a:rPr sz="2800" spc="60" dirty="0">
                <a:solidFill>
                  <a:srgbClr val="7F7F7F"/>
                </a:solidFill>
                <a:latin typeface="Arial"/>
                <a:cs typeface="Arial"/>
              </a:rPr>
              <a:t> </a:t>
            </a:r>
            <a:r>
              <a:rPr sz="2800" spc="-5" dirty="0">
                <a:solidFill>
                  <a:srgbClr val="7F7F7F"/>
                </a:solidFill>
                <a:latin typeface="Arial"/>
                <a:cs typeface="Arial"/>
              </a:rPr>
              <a:t>order</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No guaranteed wait time before</a:t>
            </a:r>
            <a:r>
              <a:rPr sz="2800" spc="60" dirty="0">
                <a:solidFill>
                  <a:srgbClr val="7F7F7F"/>
                </a:solidFill>
                <a:latin typeface="Arial"/>
                <a:cs typeface="Arial"/>
              </a:rPr>
              <a:t> </a:t>
            </a:r>
            <a:r>
              <a:rPr sz="2800" spc="-5" dirty="0">
                <a:solidFill>
                  <a:srgbClr val="7F7F7F"/>
                </a:solidFill>
                <a:latin typeface="Arial"/>
                <a:cs typeface="Arial"/>
              </a:rPr>
              <a:t>transmission</a:t>
            </a:r>
            <a:endParaRPr sz="2800">
              <a:latin typeface="Arial"/>
              <a:cs typeface="Arial"/>
            </a:endParaRPr>
          </a:p>
          <a:p>
            <a:pPr marL="526415" marR="5080" indent="-513715">
              <a:lnSpc>
                <a:spcPct val="100000"/>
              </a:lnSpc>
              <a:spcBef>
                <a:spcPts val="670"/>
              </a:spcBef>
              <a:buChar char="•"/>
              <a:tabLst>
                <a:tab pos="526415" algn="l"/>
                <a:tab pos="527050" algn="l"/>
              </a:tabLst>
            </a:pPr>
            <a:r>
              <a:rPr sz="2800" spc="-5" dirty="0">
                <a:solidFill>
                  <a:srgbClr val="7F7F7F"/>
                </a:solidFill>
                <a:latin typeface="Arial"/>
                <a:cs typeface="Arial"/>
              </a:rPr>
              <a:t>Probability of collision increases as data rates  increase - network saturates before theoretical  </a:t>
            </a:r>
            <a:r>
              <a:rPr sz="2800" spc="-10" dirty="0">
                <a:solidFill>
                  <a:srgbClr val="7F7F7F"/>
                </a:solidFill>
                <a:latin typeface="Arial"/>
                <a:cs typeface="Arial"/>
              </a:rPr>
              <a:t>limit</a:t>
            </a:r>
            <a:endParaRPr sz="2800">
              <a:latin typeface="Arial"/>
              <a:cs typeface="Arial"/>
            </a:endParaRPr>
          </a:p>
          <a:p>
            <a:pPr marL="526415" marR="225425" indent="-513715">
              <a:lnSpc>
                <a:spcPct val="100000"/>
              </a:lnSpc>
              <a:spcBef>
                <a:spcPts val="675"/>
              </a:spcBef>
              <a:buChar char="•"/>
              <a:tabLst>
                <a:tab pos="526415" algn="l"/>
                <a:tab pos="527050" algn="l"/>
              </a:tabLst>
            </a:pPr>
            <a:r>
              <a:rPr sz="2800" spc="-5" dirty="0">
                <a:solidFill>
                  <a:srgbClr val="7F7F7F"/>
                </a:solidFill>
                <a:latin typeface="Arial"/>
                <a:cs typeface="Arial"/>
              </a:rPr>
              <a:t>Nodes transmitting at a </a:t>
            </a:r>
            <a:r>
              <a:rPr sz="2800" dirty="0">
                <a:solidFill>
                  <a:srgbClr val="7F7F7F"/>
                </a:solidFill>
                <a:latin typeface="Arial"/>
                <a:cs typeface="Arial"/>
              </a:rPr>
              <a:t>high </a:t>
            </a:r>
            <a:r>
              <a:rPr sz="2800" spc="-5" dirty="0">
                <a:solidFill>
                  <a:srgbClr val="7F7F7F"/>
                </a:solidFill>
                <a:latin typeface="Arial"/>
                <a:cs typeface="Arial"/>
              </a:rPr>
              <a:t>rate tend to </a:t>
            </a:r>
            <a:r>
              <a:rPr sz="2800" dirty="0">
                <a:solidFill>
                  <a:srgbClr val="7F7F7F"/>
                </a:solidFill>
                <a:latin typeface="Arial"/>
                <a:cs typeface="Arial"/>
              </a:rPr>
              <a:t>take  </a:t>
            </a:r>
            <a:r>
              <a:rPr sz="2800" spc="-5" dirty="0">
                <a:solidFill>
                  <a:srgbClr val="7F7F7F"/>
                </a:solidFill>
                <a:latin typeface="Arial"/>
                <a:cs typeface="Arial"/>
              </a:rPr>
              <a:t>over the</a:t>
            </a:r>
            <a:r>
              <a:rPr sz="2800" spc="5" dirty="0">
                <a:solidFill>
                  <a:srgbClr val="7F7F7F"/>
                </a:solidFill>
                <a:latin typeface="Arial"/>
                <a:cs typeface="Arial"/>
              </a:rPr>
              <a:t> </a:t>
            </a:r>
            <a:r>
              <a:rPr sz="2800" spc="-10" dirty="0">
                <a:solidFill>
                  <a:srgbClr val="7F7F7F"/>
                </a:solidFill>
                <a:latin typeface="Arial"/>
                <a:cs typeface="Arial"/>
              </a:rPr>
              <a:t>network</a:t>
            </a:r>
            <a:endParaRPr sz="2800">
              <a:latin typeface="Arial"/>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2.54</a:t>
            </a:r>
            <a:endParaRPr sz="1000">
              <a:latin typeface="Arial"/>
              <a:cs typeface="Arial"/>
            </a:endParaRPr>
          </a:p>
        </p:txBody>
      </p:sp>
      <p:sp>
        <p:nvSpPr>
          <p:cNvPr id="3" name="object 3"/>
          <p:cNvSpPr txBox="1">
            <a:spLocks noGrp="1"/>
          </p:cNvSpPr>
          <p:nvPr>
            <p:ph type="title"/>
          </p:nvPr>
        </p:nvSpPr>
        <p:spPr>
          <a:xfrm>
            <a:off x="258262" y="397200"/>
            <a:ext cx="3383915" cy="697230"/>
          </a:xfrm>
          <a:prstGeom prst="rect">
            <a:avLst/>
          </a:prstGeom>
        </p:spPr>
        <p:txBody>
          <a:bodyPr vert="horz" wrap="square" lIns="0" tIns="13335" rIns="0" bIns="0" rtlCol="0">
            <a:spAutoFit/>
          </a:bodyPr>
          <a:lstStyle/>
          <a:p>
            <a:pPr marL="12700">
              <a:lnSpc>
                <a:spcPct val="100000"/>
              </a:lnSpc>
              <a:spcBef>
                <a:spcPts val="105"/>
              </a:spcBef>
            </a:pPr>
            <a:r>
              <a:rPr dirty="0"/>
              <a:t>Fast</a:t>
            </a:r>
            <a:r>
              <a:rPr spc="-70" dirty="0"/>
              <a:t> </a:t>
            </a:r>
            <a:r>
              <a:rPr dirty="0"/>
              <a:t>Ethernet</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206457"/>
            <a:ext cx="8208009" cy="4379595"/>
          </a:xfrm>
          <a:prstGeom prst="rect">
            <a:avLst/>
          </a:prstGeom>
        </p:spPr>
        <p:txBody>
          <a:bodyPr vert="horz" wrap="square" lIns="0" tIns="98425" rIns="0" bIns="0" rtlCol="0">
            <a:spAutoFit/>
          </a:bodyPr>
          <a:lstStyle/>
          <a:p>
            <a:pPr marL="526415" indent="-513715">
              <a:lnSpc>
                <a:spcPct val="100000"/>
              </a:lnSpc>
              <a:spcBef>
                <a:spcPts val="775"/>
              </a:spcBef>
              <a:buChar char="•"/>
              <a:tabLst>
                <a:tab pos="526415" algn="l"/>
                <a:tab pos="527050" algn="l"/>
              </a:tabLst>
            </a:pPr>
            <a:r>
              <a:rPr sz="2800" spc="-5" dirty="0">
                <a:solidFill>
                  <a:srgbClr val="7F7F7F"/>
                </a:solidFill>
                <a:latin typeface="Arial"/>
                <a:cs typeface="Arial"/>
              </a:rPr>
              <a:t>Ethernet originally </a:t>
            </a:r>
            <a:r>
              <a:rPr sz="2800" dirty="0">
                <a:solidFill>
                  <a:srgbClr val="7F7F7F"/>
                </a:solidFill>
                <a:latin typeface="Arial"/>
                <a:cs typeface="Arial"/>
              </a:rPr>
              <a:t>ran </a:t>
            </a:r>
            <a:r>
              <a:rPr sz="2800" spc="-5" dirty="0">
                <a:solidFill>
                  <a:srgbClr val="7F7F7F"/>
                </a:solidFill>
                <a:latin typeface="Arial"/>
                <a:cs typeface="Arial"/>
              </a:rPr>
              <a:t>at 5Mbps, then 10</a:t>
            </a:r>
            <a:r>
              <a:rPr sz="2800" spc="65" dirty="0">
                <a:solidFill>
                  <a:srgbClr val="7F7F7F"/>
                </a:solidFill>
                <a:latin typeface="Arial"/>
                <a:cs typeface="Arial"/>
              </a:rPr>
              <a:t> </a:t>
            </a:r>
            <a:r>
              <a:rPr sz="2800" spc="-5" dirty="0">
                <a:solidFill>
                  <a:srgbClr val="7F7F7F"/>
                </a:solidFill>
                <a:latin typeface="Arial"/>
                <a:cs typeface="Arial"/>
              </a:rPr>
              <a:t>Mbps</a:t>
            </a:r>
            <a:endParaRPr sz="2800">
              <a:latin typeface="Arial"/>
              <a:cs typeface="Arial"/>
            </a:endParaRPr>
          </a:p>
          <a:p>
            <a:pPr marL="526415" indent="-513715">
              <a:lnSpc>
                <a:spcPct val="100000"/>
              </a:lnSpc>
              <a:spcBef>
                <a:spcPts val="670"/>
              </a:spcBef>
              <a:buChar char="•"/>
              <a:tabLst>
                <a:tab pos="526415" algn="l"/>
                <a:tab pos="527050" algn="l"/>
              </a:tabLst>
            </a:pPr>
            <a:r>
              <a:rPr sz="2800" spc="-5" dirty="0">
                <a:solidFill>
                  <a:srgbClr val="7F7F7F"/>
                </a:solidFill>
                <a:latin typeface="Arial"/>
                <a:cs typeface="Arial"/>
              </a:rPr>
              <a:t>This is too slow for many</a:t>
            </a:r>
            <a:r>
              <a:rPr sz="2800" spc="40" dirty="0">
                <a:solidFill>
                  <a:srgbClr val="7F7F7F"/>
                </a:solidFill>
                <a:latin typeface="Arial"/>
                <a:cs typeface="Arial"/>
              </a:rPr>
              <a:t> </a:t>
            </a:r>
            <a:r>
              <a:rPr sz="2800" spc="-5" dirty="0">
                <a:solidFill>
                  <a:srgbClr val="7F7F7F"/>
                </a:solidFill>
                <a:latin typeface="Arial"/>
                <a:cs typeface="Arial"/>
              </a:rPr>
              <a:t>applications</a:t>
            </a:r>
            <a:endParaRPr sz="2800">
              <a:latin typeface="Arial"/>
              <a:cs typeface="Arial"/>
            </a:endParaRPr>
          </a:p>
          <a:p>
            <a:pPr marL="526415" marR="5080" indent="-513715">
              <a:lnSpc>
                <a:spcPct val="100000"/>
              </a:lnSpc>
              <a:spcBef>
                <a:spcPts val="675"/>
              </a:spcBef>
              <a:buChar char="•"/>
              <a:tabLst>
                <a:tab pos="526415" algn="l"/>
                <a:tab pos="527050" algn="l"/>
              </a:tabLst>
            </a:pPr>
            <a:r>
              <a:rPr sz="2800" spc="-5" dirty="0">
                <a:solidFill>
                  <a:srgbClr val="7F7F7F"/>
                </a:solidFill>
                <a:latin typeface="Arial"/>
                <a:cs typeface="Arial"/>
              </a:rPr>
              <a:t>Fast Ethernet </a:t>
            </a:r>
            <a:r>
              <a:rPr sz="2800" spc="-10" dirty="0">
                <a:solidFill>
                  <a:srgbClr val="7F7F7F"/>
                </a:solidFill>
                <a:latin typeface="Arial"/>
                <a:cs typeface="Arial"/>
              </a:rPr>
              <a:t>was </a:t>
            </a:r>
            <a:r>
              <a:rPr sz="2800" spc="-5" dirty="0">
                <a:solidFill>
                  <a:srgbClr val="7F7F7F"/>
                </a:solidFill>
                <a:latin typeface="Arial"/>
                <a:cs typeface="Arial"/>
              </a:rPr>
              <a:t>introduced that ran </a:t>
            </a:r>
            <a:r>
              <a:rPr sz="2800" spc="-10" dirty="0">
                <a:solidFill>
                  <a:srgbClr val="7F7F7F"/>
                </a:solidFill>
                <a:latin typeface="Arial"/>
                <a:cs typeface="Arial"/>
              </a:rPr>
              <a:t>CSMA/CD  </a:t>
            </a:r>
            <a:r>
              <a:rPr sz="2800" spc="-5" dirty="0">
                <a:solidFill>
                  <a:srgbClr val="7F7F7F"/>
                </a:solidFill>
                <a:latin typeface="Arial"/>
                <a:cs typeface="Arial"/>
              </a:rPr>
              <a:t>at speeds of</a:t>
            </a:r>
            <a:r>
              <a:rPr sz="2800" spc="15" dirty="0">
                <a:solidFill>
                  <a:srgbClr val="7F7F7F"/>
                </a:solidFill>
                <a:latin typeface="Arial"/>
                <a:cs typeface="Arial"/>
              </a:rPr>
              <a:t> </a:t>
            </a:r>
            <a:r>
              <a:rPr sz="2800" spc="-5" dirty="0">
                <a:solidFill>
                  <a:srgbClr val="7F7F7F"/>
                </a:solidFill>
                <a:latin typeface="Arial"/>
                <a:cs typeface="Arial"/>
              </a:rPr>
              <a:t>100Mbps</a:t>
            </a:r>
            <a:endParaRPr sz="2800">
              <a:latin typeface="Arial"/>
              <a:cs typeface="Arial"/>
            </a:endParaRPr>
          </a:p>
          <a:p>
            <a:pPr marL="526415" marR="78740" indent="-513715">
              <a:lnSpc>
                <a:spcPct val="100000"/>
              </a:lnSpc>
              <a:spcBef>
                <a:spcPts val="675"/>
              </a:spcBef>
              <a:buChar char="•"/>
              <a:tabLst>
                <a:tab pos="526415" algn="l"/>
                <a:tab pos="527050" algn="l"/>
              </a:tabLst>
            </a:pPr>
            <a:r>
              <a:rPr sz="2800" spc="-5" dirty="0">
                <a:solidFill>
                  <a:srgbClr val="7F7F7F"/>
                </a:solidFill>
                <a:latin typeface="Arial"/>
                <a:cs typeface="Arial"/>
              </a:rPr>
              <a:t>This </a:t>
            </a:r>
            <a:r>
              <a:rPr sz="2800" spc="-10" dirty="0">
                <a:solidFill>
                  <a:srgbClr val="7F7F7F"/>
                </a:solidFill>
                <a:latin typeface="Arial"/>
                <a:cs typeface="Arial"/>
              </a:rPr>
              <a:t>was </a:t>
            </a:r>
            <a:r>
              <a:rPr sz="2800" spc="-5" dirty="0">
                <a:solidFill>
                  <a:srgbClr val="7F7F7F"/>
                </a:solidFill>
                <a:latin typeface="Arial"/>
                <a:cs typeface="Arial"/>
              </a:rPr>
              <a:t>followed by Gigabit Ethernet </a:t>
            </a:r>
            <a:r>
              <a:rPr sz="2800" dirty="0">
                <a:solidFill>
                  <a:srgbClr val="7F7F7F"/>
                </a:solidFill>
                <a:latin typeface="Arial"/>
                <a:cs typeface="Arial"/>
              </a:rPr>
              <a:t>at </a:t>
            </a:r>
            <a:r>
              <a:rPr sz="2800" spc="-5" dirty="0">
                <a:solidFill>
                  <a:srgbClr val="7F7F7F"/>
                </a:solidFill>
                <a:latin typeface="Arial"/>
                <a:cs typeface="Arial"/>
              </a:rPr>
              <a:t>speeds  of 1000Mbps</a:t>
            </a:r>
            <a:endParaRPr sz="2800">
              <a:latin typeface="Arial"/>
              <a:cs typeface="Arial"/>
            </a:endParaRPr>
          </a:p>
          <a:p>
            <a:pPr marL="526415" indent="-513715">
              <a:lnSpc>
                <a:spcPct val="100000"/>
              </a:lnSpc>
              <a:spcBef>
                <a:spcPts val="670"/>
              </a:spcBef>
              <a:buChar char="•"/>
              <a:tabLst>
                <a:tab pos="526415" algn="l"/>
                <a:tab pos="527050" algn="l"/>
              </a:tabLst>
            </a:pPr>
            <a:r>
              <a:rPr sz="2800" spc="-5" dirty="0">
                <a:solidFill>
                  <a:srgbClr val="7F7F7F"/>
                </a:solidFill>
                <a:latin typeface="Arial"/>
                <a:cs typeface="Arial"/>
              </a:rPr>
              <a:t>100 Gigabit Ethernet is now a formal</a:t>
            </a:r>
            <a:r>
              <a:rPr sz="2800" spc="70" dirty="0">
                <a:solidFill>
                  <a:srgbClr val="7F7F7F"/>
                </a:solidFill>
                <a:latin typeface="Arial"/>
                <a:cs typeface="Arial"/>
              </a:rPr>
              <a:t> </a:t>
            </a:r>
            <a:r>
              <a:rPr sz="2800" spc="-5" dirty="0">
                <a:solidFill>
                  <a:srgbClr val="7F7F7F"/>
                </a:solidFill>
                <a:latin typeface="Arial"/>
                <a:cs typeface="Arial"/>
              </a:rPr>
              <a:t>standard.</a:t>
            </a:r>
            <a:endParaRPr sz="2800">
              <a:latin typeface="Arial"/>
              <a:cs typeface="Arial"/>
            </a:endParaRPr>
          </a:p>
          <a:p>
            <a:pPr marL="526415" marR="949960" indent="-513715">
              <a:lnSpc>
                <a:spcPct val="100000"/>
              </a:lnSpc>
              <a:spcBef>
                <a:spcPts val="675"/>
              </a:spcBef>
              <a:buChar char="•"/>
              <a:tabLst>
                <a:tab pos="526415" algn="l"/>
                <a:tab pos="527050" algn="l"/>
              </a:tabLst>
            </a:pPr>
            <a:r>
              <a:rPr sz="2800" spc="-5" dirty="0">
                <a:solidFill>
                  <a:srgbClr val="7F7F7F"/>
                </a:solidFill>
                <a:latin typeface="Arial"/>
                <a:cs typeface="Arial"/>
              </a:rPr>
              <a:t>It is suggested that Terabit Ethernet </a:t>
            </a:r>
            <a:r>
              <a:rPr sz="2800" spc="-10" dirty="0">
                <a:solidFill>
                  <a:srgbClr val="7F7F7F"/>
                </a:solidFill>
                <a:latin typeface="Arial"/>
                <a:cs typeface="Arial"/>
              </a:rPr>
              <a:t>will be  </a:t>
            </a:r>
            <a:r>
              <a:rPr sz="2800" spc="-5" dirty="0">
                <a:solidFill>
                  <a:srgbClr val="7F7F7F"/>
                </a:solidFill>
                <a:latin typeface="Arial"/>
                <a:cs typeface="Arial"/>
              </a:rPr>
              <a:t>available by</a:t>
            </a:r>
            <a:r>
              <a:rPr sz="2800" spc="5" dirty="0">
                <a:solidFill>
                  <a:srgbClr val="7F7F7F"/>
                </a:solidFill>
                <a:latin typeface="Arial"/>
                <a:cs typeface="Arial"/>
              </a:rPr>
              <a:t> </a:t>
            </a:r>
            <a:r>
              <a:rPr sz="2800" spc="-5" dirty="0">
                <a:solidFill>
                  <a:srgbClr val="7F7F7F"/>
                </a:solidFill>
                <a:latin typeface="Arial"/>
                <a:cs typeface="Arial"/>
              </a:rPr>
              <a:t>2015</a:t>
            </a:r>
            <a:endParaRPr sz="2800">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2.55</a:t>
            </a:r>
            <a:endParaRPr sz="1000">
              <a:latin typeface="Arial"/>
              <a:cs typeface="Arial"/>
            </a:endParaRPr>
          </a:p>
        </p:txBody>
      </p:sp>
      <p:sp>
        <p:nvSpPr>
          <p:cNvPr id="3" name="object 3"/>
          <p:cNvSpPr txBox="1">
            <a:spLocks noGrp="1"/>
          </p:cNvSpPr>
          <p:nvPr>
            <p:ph type="title"/>
          </p:nvPr>
        </p:nvSpPr>
        <p:spPr>
          <a:xfrm>
            <a:off x="258262" y="468878"/>
            <a:ext cx="2886710" cy="696595"/>
          </a:xfrm>
          <a:prstGeom prst="rect">
            <a:avLst/>
          </a:prstGeom>
        </p:spPr>
        <p:txBody>
          <a:bodyPr vert="horz" wrap="square" lIns="0" tIns="13335" rIns="0" bIns="0" rtlCol="0">
            <a:spAutoFit/>
          </a:bodyPr>
          <a:lstStyle/>
          <a:p>
            <a:pPr marL="12700">
              <a:lnSpc>
                <a:spcPct val="100000"/>
              </a:lnSpc>
              <a:spcBef>
                <a:spcPts val="105"/>
              </a:spcBef>
            </a:pPr>
            <a:r>
              <a:rPr dirty="0"/>
              <a:t>Token</a:t>
            </a:r>
            <a:r>
              <a:rPr spc="-75" dirty="0"/>
              <a:t> </a:t>
            </a:r>
            <a:r>
              <a:rPr spc="-5" dirty="0"/>
              <a:t>Ring</a:t>
            </a:r>
          </a:p>
        </p:txBody>
      </p:sp>
      <p:sp>
        <p:nvSpPr>
          <p:cNvPr id="6" name="object 6"/>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351300"/>
            <a:ext cx="7301865" cy="1562100"/>
          </a:xfrm>
          <a:prstGeom prst="rect">
            <a:avLst/>
          </a:prstGeom>
        </p:spPr>
        <p:txBody>
          <a:bodyPr vert="horz" wrap="square" lIns="0" tIns="97790" rIns="0" bIns="0" rtlCol="0">
            <a:spAutoFit/>
          </a:bodyPr>
          <a:lstStyle/>
          <a:p>
            <a:pPr marL="526415" indent="-513715">
              <a:lnSpc>
                <a:spcPct val="100000"/>
              </a:lnSpc>
              <a:spcBef>
                <a:spcPts val="770"/>
              </a:spcBef>
              <a:buChar char="•"/>
              <a:tabLst>
                <a:tab pos="526415" algn="l"/>
                <a:tab pos="527050" algn="l"/>
              </a:tabLst>
            </a:pPr>
            <a:r>
              <a:rPr sz="2800" spc="-5" dirty="0">
                <a:solidFill>
                  <a:srgbClr val="7F7F7F"/>
                </a:solidFill>
                <a:latin typeface="Arial"/>
                <a:cs typeface="Arial"/>
              </a:rPr>
              <a:t>All nodes are connected in a</a:t>
            </a:r>
            <a:r>
              <a:rPr sz="2800" spc="35" dirty="0">
                <a:solidFill>
                  <a:srgbClr val="7F7F7F"/>
                </a:solidFill>
                <a:latin typeface="Arial"/>
                <a:cs typeface="Arial"/>
              </a:rPr>
              <a:t> </a:t>
            </a:r>
            <a:r>
              <a:rPr sz="2800" dirty="0">
                <a:solidFill>
                  <a:srgbClr val="7F7F7F"/>
                </a:solidFill>
                <a:latin typeface="Arial"/>
                <a:cs typeface="Arial"/>
              </a:rPr>
              <a:t>ring</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IEEE</a:t>
            </a:r>
            <a:r>
              <a:rPr sz="2800" spc="-15" dirty="0">
                <a:solidFill>
                  <a:srgbClr val="7F7F7F"/>
                </a:solidFill>
                <a:latin typeface="Arial"/>
                <a:cs typeface="Arial"/>
              </a:rPr>
              <a:t> </a:t>
            </a:r>
            <a:r>
              <a:rPr sz="2800" spc="-5" dirty="0">
                <a:solidFill>
                  <a:srgbClr val="7F7F7F"/>
                </a:solidFill>
                <a:latin typeface="Arial"/>
                <a:cs typeface="Arial"/>
              </a:rPr>
              <a:t>802.5</a:t>
            </a:r>
            <a:endParaRPr sz="2800">
              <a:latin typeface="Arial"/>
              <a:cs typeface="Arial"/>
            </a:endParaRPr>
          </a:p>
          <a:p>
            <a:pPr marL="526415" indent="-513715">
              <a:lnSpc>
                <a:spcPct val="100000"/>
              </a:lnSpc>
              <a:spcBef>
                <a:spcPts val="670"/>
              </a:spcBef>
              <a:buChar char="•"/>
              <a:tabLst>
                <a:tab pos="526415" algn="l"/>
                <a:tab pos="527050" algn="l"/>
              </a:tabLst>
            </a:pPr>
            <a:r>
              <a:rPr sz="2800" spc="-10" dirty="0">
                <a:solidFill>
                  <a:srgbClr val="7F7F7F"/>
                </a:solidFill>
                <a:latin typeface="Arial"/>
                <a:cs typeface="Arial"/>
              </a:rPr>
              <a:t>Now </a:t>
            </a:r>
            <a:r>
              <a:rPr sz="2800" spc="-5" dirty="0">
                <a:solidFill>
                  <a:srgbClr val="7F7F7F"/>
                </a:solidFill>
                <a:latin typeface="Arial"/>
                <a:cs typeface="Arial"/>
              </a:rPr>
              <a:t>mainly present </a:t>
            </a:r>
            <a:r>
              <a:rPr sz="2800" dirty="0">
                <a:solidFill>
                  <a:srgbClr val="7F7F7F"/>
                </a:solidFill>
                <a:latin typeface="Arial"/>
                <a:cs typeface="Arial"/>
              </a:rPr>
              <a:t>in </a:t>
            </a:r>
            <a:r>
              <a:rPr sz="2800" spc="-5" dirty="0">
                <a:solidFill>
                  <a:srgbClr val="7F7F7F"/>
                </a:solidFill>
                <a:latin typeface="Arial"/>
                <a:cs typeface="Arial"/>
              </a:rPr>
              <a:t>legacy IBM</a:t>
            </a:r>
            <a:r>
              <a:rPr sz="2800" spc="50" dirty="0">
                <a:solidFill>
                  <a:srgbClr val="7F7F7F"/>
                </a:solidFill>
                <a:latin typeface="Arial"/>
                <a:cs typeface="Arial"/>
              </a:rPr>
              <a:t> </a:t>
            </a:r>
            <a:r>
              <a:rPr sz="2800" spc="-5" dirty="0">
                <a:solidFill>
                  <a:srgbClr val="7F7F7F"/>
                </a:solidFill>
                <a:latin typeface="Arial"/>
                <a:cs typeface="Arial"/>
              </a:rPr>
              <a:t>systems</a:t>
            </a:r>
            <a:endParaRPr sz="2800">
              <a:latin typeface="Arial"/>
              <a:cs typeface="Arial"/>
            </a:endParaRPr>
          </a:p>
        </p:txBody>
      </p:sp>
      <p:sp>
        <p:nvSpPr>
          <p:cNvPr id="5" name="object 5"/>
          <p:cNvSpPr/>
          <p:nvPr/>
        </p:nvSpPr>
        <p:spPr>
          <a:xfrm>
            <a:off x="2124075" y="3141661"/>
            <a:ext cx="4881615" cy="275272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2.56</a:t>
            </a:r>
            <a:endParaRPr sz="1000">
              <a:latin typeface="Arial"/>
              <a:cs typeface="Arial"/>
            </a:endParaRPr>
          </a:p>
        </p:txBody>
      </p:sp>
      <p:sp>
        <p:nvSpPr>
          <p:cNvPr id="3" name="object 3"/>
          <p:cNvSpPr txBox="1">
            <a:spLocks noGrp="1"/>
          </p:cNvSpPr>
          <p:nvPr>
            <p:ph type="title"/>
          </p:nvPr>
        </p:nvSpPr>
        <p:spPr>
          <a:xfrm>
            <a:off x="258262" y="468878"/>
            <a:ext cx="3727450" cy="696595"/>
          </a:xfrm>
          <a:prstGeom prst="rect">
            <a:avLst/>
          </a:prstGeom>
        </p:spPr>
        <p:txBody>
          <a:bodyPr vert="horz" wrap="square" lIns="0" tIns="13335" rIns="0" bIns="0" rtlCol="0">
            <a:spAutoFit/>
          </a:bodyPr>
          <a:lstStyle/>
          <a:p>
            <a:pPr marL="12700">
              <a:lnSpc>
                <a:spcPct val="100000"/>
              </a:lnSpc>
              <a:spcBef>
                <a:spcPts val="105"/>
              </a:spcBef>
            </a:pPr>
            <a:r>
              <a:rPr dirty="0"/>
              <a:t>Token</a:t>
            </a:r>
            <a:r>
              <a:rPr spc="-75" dirty="0"/>
              <a:t> </a:t>
            </a:r>
            <a:r>
              <a:rPr dirty="0"/>
              <a:t>Passing</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437254"/>
            <a:ext cx="8291195" cy="4208145"/>
          </a:xfrm>
          <a:prstGeom prst="rect">
            <a:avLst/>
          </a:prstGeom>
        </p:spPr>
        <p:txBody>
          <a:bodyPr vert="horz" wrap="square" lIns="0" tIns="12065" rIns="0" bIns="0" rtlCol="0">
            <a:spAutoFit/>
          </a:bodyPr>
          <a:lstStyle/>
          <a:p>
            <a:pPr marL="526415" marR="5080" indent="-513715">
              <a:lnSpc>
                <a:spcPct val="100000"/>
              </a:lnSpc>
              <a:spcBef>
                <a:spcPts val="95"/>
              </a:spcBef>
              <a:buChar char="•"/>
              <a:tabLst>
                <a:tab pos="526415" algn="l"/>
                <a:tab pos="527050" algn="l"/>
              </a:tabLst>
            </a:pPr>
            <a:r>
              <a:rPr sz="2800" spc="-5" dirty="0">
                <a:solidFill>
                  <a:srgbClr val="7F7F7F"/>
                </a:solidFill>
                <a:latin typeface="Arial"/>
                <a:cs typeface="Arial"/>
              </a:rPr>
              <a:t>A token is a special </a:t>
            </a:r>
            <a:r>
              <a:rPr sz="2800" dirty="0">
                <a:solidFill>
                  <a:srgbClr val="7F7F7F"/>
                </a:solidFill>
                <a:latin typeface="Arial"/>
                <a:cs typeface="Arial"/>
              </a:rPr>
              <a:t>frame that </a:t>
            </a:r>
            <a:r>
              <a:rPr sz="2800" spc="-5" dirty="0">
                <a:solidFill>
                  <a:srgbClr val="7F7F7F"/>
                </a:solidFill>
                <a:latin typeface="Arial"/>
                <a:cs typeface="Arial"/>
              </a:rPr>
              <a:t>circulates the ring,  node by</a:t>
            </a:r>
            <a:r>
              <a:rPr sz="2800" spc="15" dirty="0">
                <a:solidFill>
                  <a:srgbClr val="7F7F7F"/>
                </a:solidFill>
                <a:latin typeface="Arial"/>
                <a:cs typeface="Arial"/>
              </a:rPr>
              <a:t> </a:t>
            </a:r>
            <a:r>
              <a:rPr sz="2800" spc="-5" dirty="0">
                <a:solidFill>
                  <a:srgbClr val="7F7F7F"/>
                </a:solidFill>
                <a:latin typeface="Arial"/>
                <a:cs typeface="Arial"/>
              </a:rPr>
              <a:t>node.</a:t>
            </a:r>
            <a:endParaRPr sz="2800">
              <a:latin typeface="Arial"/>
              <a:cs typeface="Arial"/>
            </a:endParaRPr>
          </a:p>
          <a:p>
            <a:pPr marL="526415" marR="656590" indent="-513715">
              <a:lnSpc>
                <a:spcPct val="100000"/>
              </a:lnSpc>
              <a:spcBef>
                <a:spcPts val="670"/>
              </a:spcBef>
              <a:buChar char="•"/>
              <a:tabLst>
                <a:tab pos="526415" algn="l"/>
                <a:tab pos="527050" algn="l"/>
              </a:tabLst>
            </a:pPr>
            <a:r>
              <a:rPr sz="2800" spc="-5" dirty="0">
                <a:solidFill>
                  <a:srgbClr val="7F7F7F"/>
                </a:solidFill>
                <a:latin typeface="Arial"/>
                <a:cs typeface="Arial"/>
              </a:rPr>
              <a:t>Only the node in possession of the </a:t>
            </a:r>
            <a:r>
              <a:rPr sz="2800" dirty="0">
                <a:solidFill>
                  <a:srgbClr val="7F7F7F"/>
                </a:solidFill>
                <a:latin typeface="Arial"/>
                <a:cs typeface="Arial"/>
              </a:rPr>
              <a:t>token </a:t>
            </a:r>
            <a:r>
              <a:rPr sz="2800" spc="-5" dirty="0">
                <a:solidFill>
                  <a:srgbClr val="7F7F7F"/>
                </a:solidFill>
                <a:latin typeface="Arial"/>
                <a:cs typeface="Arial"/>
              </a:rPr>
              <a:t>can  transmit.</a:t>
            </a:r>
            <a:endParaRPr sz="2800">
              <a:latin typeface="Arial"/>
              <a:cs typeface="Arial"/>
            </a:endParaRPr>
          </a:p>
          <a:p>
            <a:pPr marL="526415" marR="278130" indent="-513715">
              <a:lnSpc>
                <a:spcPct val="100000"/>
              </a:lnSpc>
              <a:spcBef>
                <a:spcPts val="675"/>
              </a:spcBef>
              <a:buChar char="•"/>
              <a:tabLst>
                <a:tab pos="526415" algn="l"/>
                <a:tab pos="527050" algn="l"/>
              </a:tabLst>
            </a:pPr>
            <a:r>
              <a:rPr sz="2800" spc="-5" dirty="0">
                <a:solidFill>
                  <a:srgbClr val="7F7F7F"/>
                </a:solidFill>
                <a:latin typeface="Arial"/>
                <a:cs typeface="Arial"/>
              </a:rPr>
              <a:t>Messages pass around the </a:t>
            </a:r>
            <a:r>
              <a:rPr sz="2800" dirty="0">
                <a:solidFill>
                  <a:srgbClr val="7F7F7F"/>
                </a:solidFill>
                <a:latin typeface="Arial"/>
                <a:cs typeface="Arial"/>
              </a:rPr>
              <a:t>ring </a:t>
            </a:r>
            <a:r>
              <a:rPr sz="2800" spc="-5" dirty="0">
                <a:solidFill>
                  <a:srgbClr val="7F7F7F"/>
                </a:solidFill>
                <a:latin typeface="Arial"/>
                <a:cs typeface="Arial"/>
              </a:rPr>
              <a:t>until they reach  the destination</a:t>
            </a:r>
            <a:r>
              <a:rPr sz="2800" spc="5" dirty="0">
                <a:solidFill>
                  <a:srgbClr val="7F7F7F"/>
                </a:solidFill>
                <a:latin typeface="Arial"/>
                <a:cs typeface="Arial"/>
              </a:rPr>
              <a:t> </a:t>
            </a:r>
            <a:r>
              <a:rPr sz="2800" spc="-5" dirty="0">
                <a:solidFill>
                  <a:srgbClr val="7F7F7F"/>
                </a:solidFill>
                <a:latin typeface="Arial"/>
                <a:cs typeface="Arial"/>
              </a:rPr>
              <a:t>node.</a:t>
            </a:r>
            <a:endParaRPr sz="2800">
              <a:latin typeface="Arial"/>
              <a:cs typeface="Arial"/>
            </a:endParaRPr>
          </a:p>
          <a:p>
            <a:pPr marL="526415" marR="335915" indent="-513715">
              <a:lnSpc>
                <a:spcPct val="100000"/>
              </a:lnSpc>
              <a:spcBef>
                <a:spcPts val="675"/>
              </a:spcBef>
              <a:buChar char="•"/>
              <a:tabLst>
                <a:tab pos="526415" algn="l"/>
                <a:tab pos="527050" algn="l"/>
              </a:tabLst>
            </a:pPr>
            <a:r>
              <a:rPr sz="2800" spc="-5" dirty="0">
                <a:solidFill>
                  <a:srgbClr val="7F7F7F"/>
                </a:solidFill>
                <a:latin typeface="Arial"/>
                <a:cs typeface="Arial"/>
              </a:rPr>
              <a:t>The transmitting node then passes the </a:t>
            </a:r>
            <a:r>
              <a:rPr sz="2800" dirty="0">
                <a:solidFill>
                  <a:srgbClr val="7F7F7F"/>
                </a:solidFill>
                <a:latin typeface="Arial"/>
                <a:cs typeface="Arial"/>
              </a:rPr>
              <a:t>token </a:t>
            </a:r>
            <a:r>
              <a:rPr sz="2800" spc="-5" dirty="0">
                <a:solidFill>
                  <a:srgbClr val="7F7F7F"/>
                </a:solidFill>
                <a:latin typeface="Arial"/>
                <a:cs typeface="Arial"/>
              </a:rPr>
              <a:t>to  the next</a:t>
            </a:r>
            <a:r>
              <a:rPr sz="2800" dirty="0">
                <a:solidFill>
                  <a:srgbClr val="7F7F7F"/>
                </a:solidFill>
                <a:latin typeface="Arial"/>
                <a:cs typeface="Arial"/>
              </a:rPr>
              <a:t> </a:t>
            </a:r>
            <a:r>
              <a:rPr sz="2800" spc="-5" dirty="0">
                <a:solidFill>
                  <a:srgbClr val="7F7F7F"/>
                </a:solidFill>
                <a:latin typeface="Arial"/>
                <a:cs typeface="Arial"/>
              </a:rPr>
              <a:t>node.</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Fairly distributes right to</a:t>
            </a:r>
            <a:r>
              <a:rPr sz="2800" spc="15" dirty="0">
                <a:solidFill>
                  <a:srgbClr val="7F7F7F"/>
                </a:solidFill>
                <a:latin typeface="Arial"/>
                <a:cs typeface="Arial"/>
              </a:rPr>
              <a:t> </a:t>
            </a:r>
            <a:r>
              <a:rPr sz="2800" dirty="0">
                <a:solidFill>
                  <a:srgbClr val="7F7F7F"/>
                </a:solidFill>
                <a:latin typeface="Arial"/>
                <a:cs typeface="Arial"/>
              </a:rPr>
              <a:t>transmit</a:t>
            </a:r>
            <a:endParaRPr sz="2800">
              <a:latin typeface="Arial"/>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2.57</a:t>
            </a:r>
            <a:endParaRPr sz="1000">
              <a:latin typeface="Arial"/>
              <a:cs typeface="Arial"/>
            </a:endParaRPr>
          </a:p>
        </p:txBody>
      </p:sp>
      <p:sp>
        <p:nvSpPr>
          <p:cNvPr id="3" name="object 3"/>
          <p:cNvSpPr txBox="1">
            <a:spLocks noGrp="1"/>
          </p:cNvSpPr>
          <p:nvPr>
            <p:ph type="title"/>
          </p:nvPr>
        </p:nvSpPr>
        <p:spPr>
          <a:xfrm>
            <a:off x="258262" y="613404"/>
            <a:ext cx="2108200" cy="696595"/>
          </a:xfrm>
          <a:prstGeom prst="rect">
            <a:avLst/>
          </a:prstGeom>
        </p:spPr>
        <p:txBody>
          <a:bodyPr vert="horz" wrap="square" lIns="0" tIns="13335" rIns="0" bIns="0" rtlCol="0">
            <a:spAutoFit/>
          </a:bodyPr>
          <a:lstStyle/>
          <a:p>
            <a:pPr marL="12700">
              <a:lnSpc>
                <a:spcPct val="100000"/>
              </a:lnSpc>
              <a:spcBef>
                <a:spcPts val="105"/>
              </a:spcBef>
            </a:pPr>
            <a:r>
              <a:rPr dirty="0"/>
              <a:t>Problem</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653027"/>
            <a:ext cx="8376920" cy="2756535"/>
          </a:xfrm>
          <a:prstGeom prst="rect">
            <a:avLst/>
          </a:prstGeom>
        </p:spPr>
        <p:txBody>
          <a:bodyPr vert="horz" wrap="square" lIns="0" tIns="12065" rIns="0" bIns="0" rtlCol="0">
            <a:spAutoFit/>
          </a:bodyPr>
          <a:lstStyle/>
          <a:p>
            <a:pPr marL="526415" marR="899160" indent="-513715">
              <a:lnSpc>
                <a:spcPct val="100000"/>
              </a:lnSpc>
              <a:spcBef>
                <a:spcPts val="95"/>
              </a:spcBef>
              <a:buChar char="•"/>
              <a:tabLst>
                <a:tab pos="526415" algn="l"/>
                <a:tab pos="527050" algn="l"/>
              </a:tabLst>
            </a:pPr>
            <a:r>
              <a:rPr sz="2800" spc="-5" dirty="0">
                <a:solidFill>
                  <a:srgbClr val="7F7F7F"/>
                </a:solidFill>
                <a:latin typeface="Arial"/>
                <a:cs typeface="Arial"/>
              </a:rPr>
              <a:t>Transmission is one way, a break in the </a:t>
            </a:r>
            <a:r>
              <a:rPr sz="2800" dirty="0">
                <a:solidFill>
                  <a:srgbClr val="7F7F7F"/>
                </a:solidFill>
                <a:latin typeface="Arial"/>
                <a:cs typeface="Arial"/>
              </a:rPr>
              <a:t>ring  </a:t>
            </a:r>
            <a:r>
              <a:rPr sz="2800" spc="-5" dirty="0">
                <a:solidFill>
                  <a:srgbClr val="7F7F7F"/>
                </a:solidFill>
                <a:latin typeface="Arial"/>
                <a:cs typeface="Arial"/>
              </a:rPr>
              <a:t>stops</a:t>
            </a:r>
            <a:r>
              <a:rPr sz="2800" spc="-10" dirty="0">
                <a:solidFill>
                  <a:srgbClr val="7F7F7F"/>
                </a:solidFill>
                <a:latin typeface="Arial"/>
                <a:cs typeface="Arial"/>
              </a:rPr>
              <a:t> </a:t>
            </a:r>
            <a:r>
              <a:rPr sz="2800" spc="-5" dirty="0">
                <a:solidFill>
                  <a:srgbClr val="7F7F7F"/>
                </a:solidFill>
                <a:latin typeface="Arial"/>
                <a:cs typeface="Arial"/>
              </a:rPr>
              <a:t>transmission</a:t>
            </a:r>
            <a:endParaRPr sz="2800">
              <a:latin typeface="Arial"/>
              <a:cs typeface="Arial"/>
            </a:endParaRPr>
          </a:p>
          <a:p>
            <a:pPr>
              <a:lnSpc>
                <a:spcPct val="100000"/>
              </a:lnSpc>
              <a:spcBef>
                <a:spcPts val="45"/>
              </a:spcBef>
              <a:buClr>
                <a:srgbClr val="7F7F7F"/>
              </a:buClr>
              <a:buFont typeface="Arial"/>
              <a:buChar char="•"/>
            </a:pPr>
            <a:endParaRPr sz="4050">
              <a:latin typeface="Times New Roman"/>
              <a:cs typeface="Times New Roman"/>
            </a:endParaRPr>
          </a:p>
          <a:p>
            <a:pPr marL="526415" marR="5080" indent="-513715">
              <a:lnSpc>
                <a:spcPct val="100000"/>
              </a:lnSpc>
              <a:spcBef>
                <a:spcPts val="5"/>
              </a:spcBef>
              <a:buChar char="•"/>
              <a:tabLst>
                <a:tab pos="526415" algn="l"/>
                <a:tab pos="527050" algn="l"/>
              </a:tabLst>
            </a:pPr>
            <a:r>
              <a:rPr sz="2800" spc="-5" dirty="0">
                <a:solidFill>
                  <a:srgbClr val="7F7F7F"/>
                </a:solidFill>
                <a:latin typeface="Arial"/>
                <a:cs typeface="Arial"/>
              </a:rPr>
              <a:t>Modern rings are physically star shaped and  operate through a hub </a:t>
            </a:r>
            <a:r>
              <a:rPr sz="2800" dirty="0">
                <a:solidFill>
                  <a:srgbClr val="7F7F7F"/>
                </a:solidFill>
                <a:latin typeface="Arial"/>
                <a:cs typeface="Arial"/>
              </a:rPr>
              <a:t>that </a:t>
            </a:r>
            <a:r>
              <a:rPr sz="2800" spc="-5" dirty="0">
                <a:solidFill>
                  <a:srgbClr val="7F7F7F"/>
                </a:solidFill>
                <a:latin typeface="Arial"/>
                <a:cs typeface="Arial"/>
              </a:rPr>
              <a:t>automatically </a:t>
            </a:r>
            <a:r>
              <a:rPr sz="2800" dirty="0">
                <a:solidFill>
                  <a:srgbClr val="7F7F7F"/>
                </a:solidFill>
                <a:latin typeface="Arial"/>
                <a:cs typeface="Arial"/>
              </a:rPr>
              <a:t>removes  </a:t>
            </a:r>
            <a:r>
              <a:rPr sz="2800" spc="-5" dirty="0">
                <a:solidFill>
                  <a:srgbClr val="7F7F7F"/>
                </a:solidFill>
                <a:latin typeface="Arial"/>
                <a:cs typeface="Arial"/>
              </a:rPr>
              <a:t>damaged nodes </a:t>
            </a:r>
            <a:r>
              <a:rPr sz="2800" dirty="0">
                <a:solidFill>
                  <a:srgbClr val="7F7F7F"/>
                </a:solidFill>
                <a:latin typeface="Arial"/>
                <a:cs typeface="Arial"/>
              </a:rPr>
              <a:t>thus </a:t>
            </a:r>
            <a:r>
              <a:rPr sz="2800" spc="-5" dirty="0">
                <a:solidFill>
                  <a:srgbClr val="7F7F7F"/>
                </a:solidFill>
                <a:latin typeface="Arial"/>
                <a:cs typeface="Arial"/>
              </a:rPr>
              <a:t>“fixing” the</a:t>
            </a:r>
            <a:r>
              <a:rPr sz="2800" spc="45" dirty="0">
                <a:solidFill>
                  <a:srgbClr val="7F7F7F"/>
                </a:solidFill>
                <a:latin typeface="Arial"/>
                <a:cs typeface="Arial"/>
              </a:rPr>
              <a:t> </a:t>
            </a:r>
            <a:r>
              <a:rPr sz="2800" spc="-5" dirty="0">
                <a:solidFill>
                  <a:srgbClr val="7F7F7F"/>
                </a:solidFill>
                <a:latin typeface="Arial"/>
                <a:cs typeface="Arial"/>
              </a:rPr>
              <a:t>ring</a:t>
            </a:r>
            <a:endParaRPr sz="2800">
              <a:latin typeface="Arial"/>
              <a:cs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2.58</a:t>
            </a:r>
            <a:endParaRPr sz="1000">
              <a:latin typeface="Arial"/>
              <a:cs typeface="Arial"/>
            </a:endParaRPr>
          </a:p>
        </p:txBody>
      </p:sp>
      <p:sp>
        <p:nvSpPr>
          <p:cNvPr id="3" name="object 3"/>
          <p:cNvSpPr txBox="1">
            <a:spLocks noGrp="1"/>
          </p:cNvSpPr>
          <p:nvPr>
            <p:ph type="title"/>
          </p:nvPr>
        </p:nvSpPr>
        <p:spPr>
          <a:xfrm>
            <a:off x="258262" y="541726"/>
            <a:ext cx="1331595" cy="697230"/>
          </a:xfrm>
          <a:prstGeom prst="rect">
            <a:avLst/>
          </a:prstGeom>
        </p:spPr>
        <p:txBody>
          <a:bodyPr vert="horz" wrap="square" lIns="0" tIns="13335" rIns="0" bIns="0" rtlCol="0">
            <a:spAutoFit/>
          </a:bodyPr>
          <a:lstStyle/>
          <a:p>
            <a:pPr marL="12700">
              <a:lnSpc>
                <a:spcPct val="100000"/>
              </a:lnSpc>
              <a:spcBef>
                <a:spcPts val="105"/>
              </a:spcBef>
            </a:pPr>
            <a:r>
              <a:rPr dirty="0"/>
              <a:t>FDDI</a:t>
            </a:r>
          </a:p>
        </p:txBody>
      </p:sp>
      <p:sp>
        <p:nvSpPr>
          <p:cNvPr id="6" name="object 6"/>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422545"/>
            <a:ext cx="7525384" cy="1988820"/>
          </a:xfrm>
          <a:prstGeom prst="rect">
            <a:avLst/>
          </a:prstGeom>
        </p:spPr>
        <p:txBody>
          <a:bodyPr vert="horz" wrap="square" lIns="0" tIns="97790" rIns="0" bIns="0" rtlCol="0">
            <a:spAutoFit/>
          </a:bodyPr>
          <a:lstStyle/>
          <a:p>
            <a:pPr marL="526415" indent="-513715">
              <a:lnSpc>
                <a:spcPct val="100000"/>
              </a:lnSpc>
              <a:spcBef>
                <a:spcPts val="770"/>
              </a:spcBef>
              <a:buChar char="•"/>
              <a:tabLst>
                <a:tab pos="526415" algn="l"/>
                <a:tab pos="527050" algn="l"/>
              </a:tabLst>
            </a:pPr>
            <a:r>
              <a:rPr sz="2800" spc="-5" dirty="0">
                <a:solidFill>
                  <a:srgbClr val="7F7F7F"/>
                </a:solidFill>
                <a:latin typeface="Arial"/>
                <a:cs typeface="Arial"/>
              </a:rPr>
              <a:t>Fibre Distributed Data</a:t>
            </a:r>
            <a:r>
              <a:rPr sz="2800" spc="35" dirty="0">
                <a:solidFill>
                  <a:srgbClr val="7F7F7F"/>
                </a:solidFill>
                <a:latin typeface="Arial"/>
                <a:cs typeface="Arial"/>
              </a:rPr>
              <a:t> </a:t>
            </a:r>
            <a:r>
              <a:rPr sz="2800" spc="-5" dirty="0">
                <a:solidFill>
                  <a:srgbClr val="7F7F7F"/>
                </a:solidFill>
                <a:latin typeface="Arial"/>
                <a:cs typeface="Arial"/>
              </a:rPr>
              <a:t>Interface</a:t>
            </a:r>
            <a:endParaRPr sz="2800">
              <a:latin typeface="Arial"/>
              <a:cs typeface="Arial"/>
            </a:endParaRPr>
          </a:p>
          <a:p>
            <a:pPr marL="526415" marR="5080" indent="-513715">
              <a:lnSpc>
                <a:spcPct val="100000"/>
              </a:lnSpc>
              <a:spcBef>
                <a:spcPts val="675"/>
              </a:spcBef>
              <a:buChar char="•"/>
              <a:tabLst>
                <a:tab pos="526415" algn="l"/>
                <a:tab pos="527050" algn="l"/>
              </a:tabLst>
            </a:pPr>
            <a:r>
              <a:rPr sz="2800" spc="-5" dirty="0">
                <a:solidFill>
                  <a:srgbClr val="7F7F7F"/>
                </a:solidFill>
                <a:latin typeface="Arial"/>
                <a:cs typeface="Arial"/>
              </a:rPr>
              <a:t>Double </a:t>
            </a:r>
            <a:r>
              <a:rPr sz="2800" dirty="0">
                <a:solidFill>
                  <a:srgbClr val="7F7F7F"/>
                </a:solidFill>
                <a:latin typeface="Arial"/>
                <a:cs typeface="Arial"/>
              </a:rPr>
              <a:t>ring transmitting in </a:t>
            </a:r>
            <a:r>
              <a:rPr sz="2800" spc="-5" dirty="0">
                <a:solidFill>
                  <a:srgbClr val="7F7F7F"/>
                </a:solidFill>
                <a:latin typeface="Arial"/>
                <a:cs typeface="Arial"/>
              </a:rPr>
              <a:t>two directions, </a:t>
            </a:r>
            <a:r>
              <a:rPr sz="2800" dirty="0">
                <a:solidFill>
                  <a:srgbClr val="7F7F7F"/>
                </a:solidFill>
                <a:latin typeface="Arial"/>
                <a:cs typeface="Arial"/>
              </a:rPr>
              <a:t>so  </a:t>
            </a:r>
            <a:r>
              <a:rPr sz="2800" spc="-5" dirty="0">
                <a:solidFill>
                  <a:srgbClr val="7F7F7F"/>
                </a:solidFill>
                <a:latin typeface="Arial"/>
                <a:cs typeface="Arial"/>
              </a:rPr>
              <a:t>transmission </a:t>
            </a:r>
            <a:r>
              <a:rPr sz="2800" dirty="0">
                <a:solidFill>
                  <a:srgbClr val="7F7F7F"/>
                </a:solidFill>
                <a:latin typeface="Arial"/>
                <a:cs typeface="Arial"/>
              </a:rPr>
              <a:t>is </a:t>
            </a:r>
            <a:r>
              <a:rPr sz="2800" spc="-5" dirty="0">
                <a:solidFill>
                  <a:srgbClr val="7F7F7F"/>
                </a:solidFill>
                <a:latin typeface="Arial"/>
                <a:cs typeface="Arial"/>
              </a:rPr>
              <a:t>possible </a:t>
            </a:r>
            <a:r>
              <a:rPr sz="2800" dirty="0">
                <a:solidFill>
                  <a:srgbClr val="7F7F7F"/>
                </a:solidFill>
                <a:latin typeface="Arial"/>
                <a:cs typeface="Arial"/>
              </a:rPr>
              <a:t>if </a:t>
            </a:r>
            <a:r>
              <a:rPr sz="2800" spc="-5" dirty="0">
                <a:solidFill>
                  <a:srgbClr val="7F7F7F"/>
                </a:solidFill>
                <a:latin typeface="Arial"/>
                <a:cs typeface="Arial"/>
              </a:rPr>
              <a:t>one ring is</a:t>
            </a:r>
            <a:r>
              <a:rPr sz="2800" spc="40" dirty="0">
                <a:solidFill>
                  <a:srgbClr val="7F7F7F"/>
                </a:solidFill>
                <a:latin typeface="Arial"/>
                <a:cs typeface="Arial"/>
              </a:rPr>
              <a:t> </a:t>
            </a:r>
            <a:r>
              <a:rPr sz="2800" spc="-5" dirty="0">
                <a:solidFill>
                  <a:srgbClr val="7F7F7F"/>
                </a:solidFill>
                <a:latin typeface="Arial"/>
                <a:cs typeface="Arial"/>
              </a:rPr>
              <a:t>broken</a:t>
            </a:r>
            <a:endParaRPr sz="2800">
              <a:latin typeface="Arial"/>
              <a:cs typeface="Arial"/>
            </a:endParaRPr>
          </a:p>
          <a:p>
            <a:pPr marL="526415" indent="-513715">
              <a:lnSpc>
                <a:spcPct val="100000"/>
              </a:lnSpc>
              <a:spcBef>
                <a:spcPts val="675"/>
              </a:spcBef>
              <a:buChar char="•"/>
              <a:tabLst>
                <a:tab pos="526415" algn="l"/>
                <a:tab pos="527050" algn="l"/>
              </a:tabLst>
            </a:pPr>
            <a:r>
              <a:rPr sz="2800" spc="-10" dirty="0">
                <a:solidFill>
                  <a:srgbClr val="7F7F7F"/>
                </a:solidFill>
                <a:latin typeface="Arial"/>
                <a:cs typeface="Arial"/>
              </a:rPr>
              <a:t>Now </a:t>
            </a:r>
            <a:r>
              <a:rPr sz="2800" spc="-5" dirty="0">
                <a:solidFill>
                  <a:srgbClr val="7F7F7F"/>
                </a:solidFill>
                <a:latin typeface="Arial"/>
                <a:cs typeface="Arial"/>
              </a:rPr>
              <a:t>not a competitive</a:t>
            </a:r>
            <a:r>
              <a:rPr sz="2800" spc="25" dirty="0">
                <a:solidFill>
                  <a:srgbClr val="7F7F7F"/>
                </a:solidFill>
                <a:latin typeface="Arial"/>
                <a:cs typeface="Arial"/>
              </a:rPr>
              <a:t> </a:t>
            </a:r>
            <a:r>
              <a:rPr sz="2800" spc="-5" dirty="0">
                <a:solidFill>
                  <a:srgbClr val="7F7F7F"/>
                </a:solidFill>
                <a:latin typeface="Arial"/>
                <a:cs typeface="Arial"/>
              </a:rPr>
              <a:t>technology</a:t>
            </a:r>
            <a:endParaRPr sz="2800">
              <a:latin typeface="Arial"/>
              <a:cs typeface="Arial"/>
            </a:endParaRPr>
          </a:p>
        </p:txBody>
      </p:sp>
      <p:sp>
        <p:nvSpPr>
          <p:cNvPr id="5" name="object 5"/>
          <p:cNvSpPr/>
          <p:nvPr/>
        </p:nvSpPr>
        <p:spPr>
          <a:xfrm>
            <a:off x="2347974" y="3573526"/>
            <a:ext cx="4024243" cy="226847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2.59</a:t>
            </a:r>
            <a:endParaRPr sz="1000">
              <a:latin typeface="Arial"/>
              <a:cs typeface="Arial"/>
            </a:endParaRPr>
          </a:p>
        </p:txBody>
      </p:sp>
      <p:sp>
        <p:nvSpPr>
          <p:cNvPr id="3" name="object 3"/>
          <p:cNvSpPr txBox="1">
            <a:spLocks noGrp="1"/>
          </p:cNvSpPr>
          <p:nvPr>
            <p:ph type="title"/>
          </p:nvPr>
        </p:nvSpPr>
        <p:spPr>
          <a:xfrm>
            <a:off x="258262" y="397200"/>
            <a:ext cx="1207135" cy="697230"/>
          </a:xfrm>
          <a:prstGeom prst="rect">
            <a:avLst/>
          </a:prstGeom>
        </p:spPr>
        <p:txBody>
          <a:bodyPr vert="horz" wrap="square" lIns="0" tIns="13335" rIns="0" bIns="0" rtlCol="0">
            <a:spAutoFit/>
          </a:bodyPr>
          <a:lstStyle/>
          <a:p>
            <a:pPr marL="12700">
              <a:lnSpc>
                <a:spcPct val="100000"/>
              </a:lnSpc>
              <a:spcBef>
                <a:spcPts val="105"/>
              </a:spcBef>
            </a:pPr>
            <a:r>
              <a:rPr dirty="0"/>
              <a:t>ATM</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279789"/>
            <a:ext cx="8398510" cy="4293870"/>
          </a:xfrm>
          <a:prstGeom prst="rect">
            <a:avLst/>
          </a:prstGeom>
        </p:spPr>
        <p:txBody>
          <a:bodyPr vert="horz" wrap="square" lIns="0" tIns="97790" rIns="0" bIns="0" rtlCol="0">
            <a:spAutoFit/>
          </a:bodyPr>
          <a:lstStyle/>
          <a:p>
            <a:pPr marL="526415" indent="-513715">
              <a:lnSpc>
                <a:spcPct val="100000"/>
              </a:lnSpc>
              <a:spcBef>
                <a:spcPts val="770"/>
              </a:spcBef>
              <a:buChar char="•"/>
              <a:tabLst>
                <a:tab pos="526415" algn="l"/>
                <a:tab pos="527050" algn="l"/>
              </a:tabLst>
            </a:pPr>
            <a:r>
              <a:rPr sz="2800" spc="-5" dirty="0">
                <a:solidFill>
                  <a:srgbClr val="7F7F7F"/>
                </a:solidFill>
                <a:latin typeface="Arial"/>
                <a:cs typeface="Arial"/>
              </a:rPr>
              <a:t>Asynchronous </a:t>
            </a:r>
            <a:r>
              <a:rPr sz="2800" spc="-10" dirty="0">
                <a:solidFill>
                  <a:srgbClr val="7F7F7F"/>
                </a:solidFill>
                <a:latin typeface="Arial"/>
                <a:cs typeface="Arial"/>
              </a:rPr>
              <a:t>Data </a:t>
            </a:r>
            <a:r>
              <a:rPr sz="2800" spc="-5" dirty="0">
                <a:solidFill>
                  <a:srgbClr val="7F7F7F"/>
                </a:solidFill>
                <a:latin typeface="Arial"/>
                <a:cs typeface="Arial"/>
              </a:rPr>
              <a:t>Transfer</a:t>
            </a:r>
            <a:r>
              <a:rPr sz="2800" spc="50" dirty="0">
                <a:solidFill>
                  <a:srgbClr val="7F7F7F"/>
                </a:solidFill>
                <a:latin typeface="Arial"/>
                <a:cs typeface="Arial"/>
              </a:rPr>
              <a:t> </a:t>
            </a:r>
            <a:r>
              <a:rPr sz="2800" spc="-5" dirty="0">
                <a:solidFill>
                  <a:srgbClr val="7F7F7F"/>
                </a:solidFill>
                <a:latin typeface="Arial"/>
                <a:cs typeface="Arial"/>
              </a:rPr>
              <a:t>Mode</a:t>
            </a:r>
            <a:endParaRPr sz="2800">
              <a:latin typeface="Arial"/>
              <a:cs typeface="Arial"/>
            </a:endParaRPr>
          </a:p>
          <a:p>
            <a:pPr marL="526415" marR="5080" indent="-513715">
              <a:lnSpc>
                <a:spcPct val="100000"/>
              </a:lnSpc>
              <a:spcBef>
                <a:spcPts val="675"/>
              </a:spcBef>
              <a:buChar char="•"/>
              <a:tabLst>
                <a:tab pos="526415" algn="l"/>
                <a:tab pos="527050" algn="l"/>
              </a:tabLst>
            </a:pPr>
            <a:r>
              <a:rPr sz="2800" spc="-5" dirty="0">
                <a:solidFill>
                  <a:srgbClr val="7F7F7F"/>
                </a:solidFill>
                <a:latin typeface="Arial"/>
                <a:cs typeface="Arial"/>
              </a:rPr>
              <a:t>Intended </a:t>
            </a:r>
            <a:r>
              <a:rPr sz="2800" dirty="0">
                <a:solidFill>
                  <a:srgbClr val="7F7F7F"/>
                </a:solidFill>
                <a:latin typeface="Arial"/>
                <a:cs typeface="Arial"/>
              </a:rPr>
              <a:t>as </a:t>
            </a:r>
            <a:r>
              <a:rPr sz="2800" spc="-5" dirty="0">
                <a:solidFill>
                  <a:srgbClr val="7F7F7F"/>
                </a:solidFill>
                <a:latin typeface="Arial"/>
                <a:cs typeface="Arial"/>
              </a:rPr>
              <a:t>a replacement for telephony and data  networks</a:t>
            </a:r>
            <a:endParaRPr sz="2800">
              <a:latin typeface="Arial"/>
              <a:cs typeface="Arial"/>
            </a:endParaRPr>
          </a:p>
          <a:p>
            <a:pPr marL="526415" marR="186690" indent="-513715">
              <a:lnSpc>
                <a:spcPct val="100000"/>
              </a:lnSpc>
              <a:spcBef>
                <a:spcPts val="670"/>
              </a:spcBef>
              <a:buChar char="•"/>
              <a:tabLst>
                <a:tab pos="526415" algn="l"/>
                <a:tab pos="527050" algn="l"/>
              </a:tabLst>
            </a:pPr>
            <a:r>
              <a:rPr sz="2800" spc="-5" dirty="0">
                <a:solidFill>
                  <a:srgbClr val="7F7F7F"/>
                </a:solidFill>
                <a:latin typeface="Arial"/>
                <a:cs typeface="Arial"/>
              </a:rPr>
              <a:t>Uses a </a:t>
            </a:r>
            <a:r>
              <a:rPr sz="2800" dirty="0">
                <a:solidFill>
                  <a:srgbClr val="7F7F7F"/>
                </a:solidFill>
                <a:latin typeface="Arial"/>
                <a:cs typeface="Arial"/>
              </a:rPr>
              <a:t>cell </a:t>
            </a:r>
            <a:r>
              <a:rPr sz="2800" spc="-5" dirty="0">
                <a:solidFill>
                  <a:srgbClr val="7F7F7F"/>
                </a:solidFill>
                <a:latin typeface="Arial"/>
                <a:cs typeface="Arial"/>
              </a:rPr>
              <a:t>switching approach for high data rate  transmission</a:t>
            </a:r>
            <a:endParaRPr sz="2800">
              <a:latin typeface="Arial"/>
              <a:cs typeface="Arial"/>
            </a:endParaRPr>
          </a:p>
          <a:p>
            <a:pPr marL="526415" marR="1177925" indent="-513715">
              <a:lnSpc>
                <a:spcPct val="100000"/>
              </a:lnSpc>
              <a:spcBef>
                <a:spcPts val="675"/>
              </a:spcBef>
              <a:buChar char="•"/>
              <a:tabLst>
                <a:tab pos="526415" algn="l"/>
                <a:tab pos="527050" algn="l"/>
              </a:tabLst>
            </a:pPr>
            <a:r>
              <a:rPr sz="2800" spc="-10" dirty="0">
                <a:solidFill>
                  <a:srgbClr val="7F7F7F"/>
                </a:solidFill>
                <a:latin typeface="Arial"/>
                <a:cs typeface="Arial"/>
              </a:rPr>
              <a:t>Has </a:t>
            </a:r>
            <a:r>
              <a:rPr sz="2800" spc="-5" dirty="0">
                <a:solidFill>
                  <a:srgbClr val="7F7F7F"/>
                </a:solidFill>
                <a:latin typeface="Arial"/>
                <a:cs typeface="Arial"/>
              </a:rPr>
              <a:t>been widely used as a </a:t>
            </a:r>
            <a:r>
              <a:rPr sz="2800" spc="-10" dirty="0">
                <a:solidFill>
                  <a:srgbClr val="7F7F7F"/>
                </a:solidFill>
                <a:latin typeface="Arial"/>
                <a:cs typeface="Arial"/>
              </a:rPr>
              <a:t>LAN </a:t>
            </a:r>
            <a:r>
              <a:rPr sz="2800" spc="-5" dirty="0">
                <a:solidFill>
                  <a:srgbClr val="7F7F7F"/>
                </a:solidFill>
                <a:latin typeface="Arial"/>
                <a:cs typeface="Arial"/>
              </a:rPr>
              <a:t>backbone  technology, despite requiring complicated  interfaces</a:t>
            </a:r>
            <a:endParaRPr sz="2800">
              <a:latin typeface="Arial"/>
              <a:cs typeface="Arial"/>
            </a:endParaRPr>
          </a:p>
          <a:p>
            <a:pPr marL="526415" indent="-513715">
              <a:lnSpc>
                <a:spcPct val="100000"/>
              </a:lnSpc>
              <a:spcBef>
                <a:spcPts val="675"/>
              </a:spcBef>
              <a:buChar char="•"/>
              <a:tabLst>
                <a:tab pos="526415" algn="l"/>
                <a:tab pos="527050" algn="l"/>
              </a:tabLst>
            </a:pPr>
            <a:r>
              <a:rPr sz="2800" spc="-10" dirty="0">
                <a:solidFill>
                  <a:srgbClr val="7F7F7F"/>
                </a:solidFill>
                <a:latin typeface="Arial"/>
                <a:cs typeface="Arial"/>
              </a:rPr>
              <a:t>Now </a:t>
            </a:r>
            <a:r>
              <a:rPr sz="2800" spc="-5" dirty="0">
                <a:solidFill>
                  <a:srgbClr val="7F7F7F"/>
                </a:solidFill>
                <a:latin typeface="Arial"/>
                <a:cs typeface="Arial"/>
              </a:rPr>
              <a:t>overtaken by Gigabit</a:t>
            </a:r>
            <a:r>
              <a:rPr sz="2800" spc="40" dirty="0">
                <a:solidFill>
                  <a:srgbClr val="7F7F7F"/>
                </a:solidFill>
                <a:latin typeface="Arial"/>
                <a:cs typeface="Arial"/>
              </a:rPr>
              <a:t> </a:t>
            </a:r>
            <a:r>
              <a:rPr sz="2800" spc="-5" dirty="0">
                <a:solidFill>
                  <a:srgbClr val="7F7F7F"/>
                </a:solidFill>
                <a:latin typeface="Arial"/>
                <a:cs typeface="Arial"/>
              </a:rPr>
              <a:t>Ethernet</a:t>
            </a:r>
            <a:endParaRPr sz="28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86581" y="82671"/>
            <a:ext cx="267970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2.6</a:t>
            </a:r>
            <a:endParaRPr sz="1000">
              <a:latin typeface="Arial"/>
              <a:cs typeface="Arial"/>
            </a:endParaRPr>
          </a:p>
        </p:txBody>
      </p:sp>
      <p:sp>
        <p:nvSpPr>
          <p:cNvPr id="3" name="object 3"/>
          <p:cNvSpPr txBox="1">
            <a:spLocks noGrp="1"/>
          </p:cNvSpPr>
          <p:nvPr>
            <p:ph type="title"/>
          </p:nvPr>
        </p:nvSpPr>
        <p:spPr>
          <a:xfrm>
            <a:off x="258262" y="613404"/>
            <a:ext cx="6612255" cy="696595"/>
          </a:xfrm>
          <a:prstGeom prst="rect">
            <a:avLst/>
          </a:prstGeom>
        </p:spPr>
        <p:txBody>
          <a:bodyPr vert="horz" wrap="square" lIns="0" tIns="13335" rIns="0" bIns="0" rtlCol="0">
            <a:spAutoFit/>
          </a:bodyPr>
          <a:lstStyle/>
          <a:p>
            <a:pPr marL="12700">
              <a:lnSpc>
                <a:spcPct val="100000"/>
              </a:lnSpc>
              <a:spcBef>
                <a:spcPts val="105"/>
              </a:spcBef>
            </a:pPr>
            <a:r>
              <a:rPr spc="-5" dirty="0"/>
              <a:t>Controlling </a:t>
            </a:r>
            <a:r>
              <a:rPr dirty="0"/>
              <a:t>a</a:t>
            </a:r>
            <a:r>
              <a:rPr spc="-65" dirty="0"/>
              <a:t> </a:t>
            </a:r>
            <a:r>
              <a:rPr spc="-5" dirty="0"/>
              <a:t>Conversation</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1810" y="1581653"/>
            <a:ext cx="7208520" cy="323215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7F7F7F"/>
                </a:solidFill>
                <a:latin typeface="Arial"/>
                <a:cs typeface="Arial"/>
              </a:rPr>
              <a:t>The elements of a </a:t>
            </a:r>
            <a:r>
              <a:rPr sz="2800" dirty="0">
                <a:solidFill>
                  <a:srgbClr val="7F7F7F"/>
                </a:solidFill>
                <a:latin typeface="Arial"/>
                <a:cs typeface="Arial"/>
              </a:rPr>
              <a:t>class</a:t>
            </a:r>
            <a:r>
              <a:rPr sz="2800" spc="35" dirty="0">
                <a:solidFill>
                  <a:srgbClr val="7F7F7F"/>
                </a:solidFill>
                <a:latin typeface="Arial"/>
                <a:cs typeface="Arial"/>
              </a:rPr>
              <a:t> </a:t>
            </a:r>
            <a:r>
              <a:rPr sz="2800" spc="-5" dirty="0">
                <a:solidFill>
                  <a:srgbClr val="7F7F7F"/>
                </a:solidFill>
                <a:latin typeface="Arial"/>
                <a:cs typeface="Arial"/>
              </a:rPr>
              <a:t>discussion:</a:t>
            </a:r>
            <a:endParaRPr sz="2800">
              <a:latin typeface="Arial"/>
              <a:cs typeface="Arial"/>
            </a:endParaRPr>
          </a:p>
          <a:p>
            <a:pPr marL="290195" indent="-277495">
              <a:lnSpc>
                <a:spcPct val="100000"/>
              </a:lnSpc>
              <a:spcBef>
                <a:spcPts val="2400"/>
              </a:spcBef>
              <a:buChar char="•"/>
              <a:tabLst>
                <a:tab pos="290195" algn="l"/>
                <a:tab pos="290830" algn="l"/>
              </a:tabLst>
            </a:pPr>
            <a:r>
              <a:rPr sz="2800" spc="-5" dirty="0">
                <a:solidFill>
                  <a:srgbClr val="7F7F7F"/>
                </a:solidFill>
                <a:latin typeface="Arial"/>
                <a:cs typeface="Arial"/>
              </a:rPr>
              <a:t>What language is</a:t>
            </a:r>
            <a:r>
              <a:rPr sz="2800" spc="15" dirty="0">
                <a:solidFill>
                  <a:srgbClr val="7F7F7F"/>
                </a:solidFill>
                <a:latin typeface="Arial"/>
                <a:cs typeface="Arial"/>
              </a:rPr>
              <a:t> </a:t>
            </a:r>
            <a:r>
              <a:rPr sz="2800" spc="-5" dirty="0">
                <a:solidFill>
                  <a:srgbClr val="7F7F7F"/>
                </a:solidFill>
                <a:latin typeface="Arial"/>
                <a:cs typeface="Arial"/>
              </a:rPr>
              <a:t>spoken?</a:t>
            </a:r>
            <a:endParaRPr sz="2800">
              <a:latin typeface="Arial"/>
              <a:cs typeface="Arial"/>
            </a:endParaRPr>
          </a:p>
          <a:p>
            <a:pPr marL="290195" indent="-277495">
              <a:lnSpc>
                <a:spcPct val="100000"/>
              </a:lnSpc>
              <a:spcBef>
                <a:spcPts val="675"/>
              </a:spcBef>
              <a:buChar char="•"/>
              <a:tabLst>
                <a:tab pos="290195" algn="l"/>
                <a:tab pos="290830" algn="l"/>
              </a:tabLst>
            </a:pPr>
            <a:r>
              <a:rPr sz="2800" dirty="0">
                <a:solidFill>
                  <a:srgbClr val="7F7F7F"/>
                </a:solidFill>
                <a:latin typeface="Arial"/>
                <a:cs typeface="Arial"/>
              </a:rPr>
              <a:t>Whose turn </a:t>
            </a:r>
            <a:r>
              <a:rPr sz="2800" spc="-5" dirty="0">
                <a:solidFill>
                  <a:srgbClr val="7F7F7F"/>
                </a:solidFill>
                <a:latin typeface="Arial"/>
                <a:cs typeface="Arial"/>
              </a:rPr>
              <a:t>it is to</a:t>
            </a:r>
            <a:r>
              <a:rPr sz="2800" spc="-20" dirty="0">
                <a:solidFill>
                  <a:srgbClr val="7F7F7F"/>
                </a:solidFill>
                <a:latin typeface="Arial"/>
                <a:cs typeface="Arial"/>
              </a:rPr>
              <a:t> </a:t>
            </a:r>
            <a:r>
              <a:rPr sz="2800" dirty="0">
                <a:solidFill>
                  <a:srgbClr val="7F7F7F"/>
                </a:solidFill>
                <a:latin typeface="Arial"/>
                <a:cs typeface="Arial"/>
              </a:rPr>
              <a:t>speak?</a:t>
            </a:r>
            <a:endParaRPr sz="2800">
              <a:latin typeface="Arial"/>
              <a:cs typeface="Arial"/>
            </a:endParaRPr>
          </a:p>
          <a:p>
            <a:pPr marL="290195" indent="-277495">
              <a:lnSpc>
                <a:spcPct val="100000"/>
              </a:lnSpc>
              <a:spcBef>
                <a:spcPts val="670"/>
              </a:spcBef>
              <a:buChar char="•"/>
              <a:tabLst>
                <a:tab pos="290195" algn="l"/>
                <a:tab pos="290830" algn="l"/>
              </a:tabLst>
            </a:pPr>
            <a:r>
              <a:rPr sz="2800" spc="-5" dirty="0">
                <a:solidFill>
                  <a:srgbClr val="7F7F7F"/>
                </a:solidFill>
                <a:latin typeface="Arial"/>
                <a:cs typeface="Arial"/>
              </a:rPr>
              <a:t>Who should </a:t>
            </a:r>
            <a:r>
              <a:rPr sz="2800" dirty="0">
                <a:solidFill>
                  <a:srgbClr val="7F7F7F"/>
                </a:solidFill>
                <a:latin typeface="Arial"/>
                <a:cs typeface="Arial"/>
              </a:rPr>
              <a:t>hear </a:t>
            </a:r>
            <a:r>
              <a:rPr sz="2800" spc="-5" dirty="0">
                <a:solidFill>
                  <a:srgbClr val="7F7F7F"/>
                </a:solidFill>
                <a:latin typeface="Arial"/>
                <a:cs typeface="Arial"/>
              </a:rPr>
              <a:t>the</a:t>
            </a:r>
            <a:r>
              <a:rPr sz="2800" spc="5" dirty="0">
                <a:solidFill>
                  <a:srgbClr val="7F7F7F"/>
                </a:solidFill>
                <a:latin typeface="Arial"/>
                <a:cs typeface="Arial"/>
              </a:rPr>
              <a:t> </a:t>
            </a:r>
            <a:r>
              <a:rPr sz="2800" spc="-5" dirty="0">
                <a:solidFill>
                  <a:srgbClr val="7F7F7F"/>
                </a:solidFill>
                <a:latin typeface="Arial"/>
                <a:cs typeface="Arial"/>
              </a:rPr>
              <a:t>message?</a:t>
            </a:r>
            <a:endParaRPr sz="2800">
              <a:latin typeface="Arial"/>
              <a:cs typeface="Arial"/>
            </a:endParaRPr>
          </a:p>
          <a:p>
            <a:pPr marL="290195" indent="-277495">
              <a:lnSpc>
                <a:spcPct val="100000"/>
              </a:lnSpc>
              <a:spcBef>
                <a:spcPts val="675"/>
              </a:spcBef>
              <a:buChar char="•"/>
              <a:tabLst>
                <a:tab pos="290195" algn="l"/>
                <a:tab pos="290830" algn="l"/>
              </a:tabLst>
            </a:pPr>
            <a:r>
              <a:rPr sz="2800" spc="-10" dirty="0">
                <a:solidFill>
                  <a:srgbClr val="7F7F7F"/>
                </a:solidFill>
                <a:latin typeface="Arial"/>
                <a:cs typeface="Arial"/>
              </a:rPr>
              <a:t>Did </a:t>
            </a:r>
            <a:r>
              <a:rPr sz="2800" spc="-5" dirty="0">
                <a:solidFill>
                  <a:srgbClr val="7F7F7F"/>
                </a:solidFill>
                <a:latin typeface="Arial"/>
                <a:cs typeface="Arial"/>
              </a:rPr>
              <a:t>all receivers get </a:t>
            </a:r>
            <a:r>
              <a:rPr sz="2800" dirty="0">
                <a:solidFill>
                  <a:srgbClr val="7F7F7F"/>
                </a:solidFill>
                <a:latin typeface="Arial"/>
                <a:cs typeface="Arial"/>
              </a:rPr>
              <a:t>the</a:t>
            </a:r>
            <a:r>
              <a:rPr sz="2800" spc="20" dirty="0">
                <a:solidFill>
                  <a:srgbClr val="7F7F7F"/>
                </a:solidFill>
                <a:latin typeface="Arial"/>
                <a:cs typeface="Arial"/>
              </a:rPr>
              <a:t> </a:t>
            </a:r>
            <a:r>
              <a:rPr sz="2800" spc="-5" dirty="0">
                <a:solidFill>
                  <a:srgbClr val="7F7F7F"/>
                </a:solidFill>
                <a:latin typeface="Arial"/>
                <a:cs typeface="Arial"/>
              </a:rPr>
              <a:t>message?</a:t>
            </a:r>
            <a:endParaRPr sz="2800">
              <a:latin typeface="Arial"/>
              <a:cs typeface="Arial"/>
            </a:endParaRPr>
          </a:p>
          <a:p>
            <a:pPr marL="290195" indent="-277495">
              <a:lnSpc>
                <a:spcPct val="100000"/>
              </a:lnSpc>
              <a:spcBef>
                <a:spcPts val="675"/>
              </a:spcBef>
              <a:buChar char="•"/>
              <a:tabLst>
                <a:tab pos="290195" algn="l"/>
                <a:tab pos="290830" algn="l"/>
              </a:tabLst>
            </a:pPr>
            <a:r>
              <a:rPr sz="2800" spc="-10" dirty="0">
                <a:solidFill>
                  <a:srgbClr val="7F7F7F"/>
                </a:solidFill>
                <a:latin typeface="Arial"/>
                <a:cs typeface="Arial"/>
              </a:rPr>
              <a:t>Did </a:t>
            </a:r>
            <a:r>
              <a:rPr sz="2800" spc="-5" dirty="0">
                <a:solidFill>
                  <a:srgbClr val="7F7F7F"/>
                </a:solidFill>
                <a:latin typeface="Arial"/>
                <a:cs typeface="Arial"/>
              </a:rPr>
              <a:t>all receivers get </a:t>
            </a:r>
            <a:r>
              <a:rPr sz="2800" dirty="0">
                <a:solidFill>
                  <a:srgbClr val="7F7F7F"/>
                </a:solidFill>
                <a:latin typeface="Arial"/>
                <a:cs typeface="Arial"/>
              </a:rPr>
              <a:t>the </a:t>
            </a:r>
            <a:r>
              <a:rPr sz="2800" spc="-5" dirty="0">
                <a:solidFill>
                  <a:srgbClr val="7F7F7F"/>
                </a:solidFill>
                <a:latin typeface="Arial"/>
                <a:cs typeface="Arial"/>
              </a:rPr>
              <a:t>message</a:t>
            </a:r>
            <a:r>
              <a:rPr sz="2800" spc="80" dirty="0">
                <a:solidFill>
                  <a:srgbClr val="7F7F7F"/>
                </a:solidFill>
                <a:latin typeface="Arial"/>
                <a:cs typeface="Arial"/>
              </a:rPr>
              <a:t> </a:t>
            </a:r>
            <a:r>
              <a:rPr sz="2800" spc="-5" dirty="0">
                <a:solidFill>
                  <a:srgbClr val="7F7F7F"/>
                </a:solidFill>
                <a:latin typeface="Arial"/>
                <a:cs typeface="Arial"/>
              </a:rPr>
              <a:t>correctly?</a:t>
            </a:r>
            <a:endParaRPr sz="2800">
              <a:latin typeface="Arial"/>
              <a:cs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2.60</a:t>
            </a:r>
            <a:endParaRPr sz="1000">
              <a:latin typeface="Arial"/>
              <a:cs typeface="Arial"/>
            </a:endParaRPr>
          </a:p>
        </p:txBody>
      </p:sp>
      <p:sp>
        <p:nvSpPr>
          <p:cNvPr id="3" name="object 3"/>
          <p:cNvSpPr txBox="1">
            <a:spLocks noGrp="1"/>
          </p:cNvSpPr>
          <p:nvPr>
            <p:ph type="title"/>
          </p:nvPr>
        </p:nvSpPr>
        <p:spPr>
          <a:xfrm>
            <a:off x="258262" y="541726"/>
            <a:ext cx="5774055" cy="697230"/>
          </a:xfrm>
          <a:prstGeom prst="rect">
            <a:avLst/>
          </a:prstGeom>
        </p:spPr>
        <p:txBody>
          <a:bodyPr vert="horz" wrap="square" lIns="0" tIns="13335" rIns="0" bIns="0" rtlCol="0">
            <a:spAutoFit/>
          </a:bodyPr>
          <a:lstStyle/>
          <a:p>
            <a:pPr marL="12700">
              <a:lnSpc>
                <a:spcPct val="100000"/>
              </a:lnSpc>
              <a:spcBef>
                <a:spcPts val="105"/>
              </a:spcBef>
            </a:pPr>
            <a:r>
              <a:rPr dirty="0"/>
              <a:t>Client-Server</a:t>
            </a:r>
            <a:r>
              <a:rPr spc="-90" dirty="0"/>
              <a:t> </a:t>
            </a:r>
            <a:r>
              <a:rPr spc="-5" dirty="0"/>
              <a:t>Networks</a:t>
            </a:r>
          </a:p>
        </p:txBody>
      </p:sp>
      <p:sp>
        <p:nvSpPr>
          <p:cNvPr id="6" name="object 6"/>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422545"/>
            <a:ext cx="8258809" cy="1988820"/>
          </a:xfrm>
          <a:prstGeom prst="rect">
            <a:avLst/>
          </a:prstGeom>
        </p:spPr>
        <p:txBody>
          <a:bodyPr vert="horz" wrap="square" lIns="0" tIns="97790" rIns="0" bIns="0" rtlCol="0">
            <a:spAutoFit/>
          </a:bodyPr>
          <a:lstStyle/>
          <a:p>
            <a:pPr marL="526415" indent="-513715">
              <a:lnSpc>
                <a:spcPct val="100000"/>
              </a:lnSpc>
              <a:spcBef>
                <a:spcPts val="770"/>
              </a:spcBef>
              <a:buChar char="•"/>
              <a:tabLst>
                <a:tab pos="526415" algn="l"/>
                <a:tab pos="527050" algn="l"/>
              </a:tabLst>
            </a:pPr>
            <a:r>
              <a:rPr sz="2800" spc="-5" dirty="0">
                <a:solidFill>
                  <a:srgbClr val="7F7F7F"/>
                </a:solidFill>
                <a:latin typeface="Arial"/>
                <a:cs typeface="Arial"/>
              </a:rPr>
              <a:t>Typically </a:t>
            </a:r>
            <a:r>
              <a:rPr sz="2800" dirty="0">
                <a:solidFill>
                  <a:srgbClr val="7F7F7F"/>
                </a:solidFill>
                <a:latin typeface="Arial"/>
                <a:cs typeface="Arial"/>
              </a:rPr>
              <a:t>star-shaped</a:t>
            </a:r>
            <a:r>
              <a:rPr sz="2800" spc="15" dirty="0">
                <a:solidFill>
                  <a:srgbClr val="7F7F7F"/>
                </a:solidFill>
                <a:latin typeface="Arial"/>
                <a:cs typeface="Arial"/>
              </a:rPr>
              <a:t> </a:t>
            </a:r>
            <a:r>
              <a:rPr sz="2800" spc="-5" dirty="0">
                <a:solidFill>
                  <a:srgbClr val="7F7F7F"/>
                </a:solidFill>
                <a:latin typeface="Arial"/>
                <a:cs typeface="Arial"/>
              </a:rPr>
              <a:t>networks</a:t>
            </a:r>
            <a:endParaRPr sz="2800">
              <a:latin typeface="Arial"/>
              <a:cs typeface="Arial"/>
            </a:endParaRPr>
          </a:p>
          <a:p>
            <a:pPr marL="526415" marR="5080" indent="-513715">
              <a:lnSpc>
                <a:spcPct val="100000"/>
              </a:lnSpc>
              <a:spcBef>
                <a:spcPts val="675"/>
              </a:spcBef>
              <a:buChar char="•"/>
              <a:tabLst>
                <a:tab pos="526415" algn="l"/>
                <a:tab pos="527050" algn="l"/>
              </a:tabLst>
            </a:pPr>
            <a:r>
              <a:rPr sz="2800" spc="-5" dirty="0">
                <a:solidFill>
                  <a:srgbClr val="7F7F7F"/>
                </a:solidFill>
                <a:latin typeface="Arial"/>
                <a:cs typeface="Arial"/>
              </a:rPr>
              <a:t>Central </a:t>
            </a:r>
            <a:r>
              <a:rPr sz="2800" dirty="0">
                <a:solidFill>
                  <a:srgbClr val="7F7F7F"/>
                </a:solidFill>
                <a:latin typeface="Arial"/>
                <a:cs typeface="Arial"/>
              </a:rPr>
              <a:t>server </a:t>
            </a:r>
            <a:r>
              <a:rPr sz="2800" spc="-5" dirty="0">
                <a:solidFill>
                  <a:srgbClr val="7F7F7F"/>
                </a:solidFill>
                <a:latin typeface="Arial"/>
                <a:cs typeface="Arial"/>
              </a:rPr>
              <a:t>holds data and programs for client  </a:t>
            </a:r>
            <a:r>
              <a:rPr sz="2800" dirty="0">
                <a:solidFill>
                  <a:srgbClr val="7F7F7F"/>
                </a:solidFill>
                <a:latin typeface="Arial"/>
                <a:cs typeface="Arial"/>
              </a:rPr>
              <a:t>computers</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Clients (workstations) often have no hard</a:t>
            </a:r>
            <a:r>
              <a:rPr sz="2800" spc="80" dirty="0">
                <a:solidFill>
                  <a:srgbClr val="7F7F7F"/>
                </a:solidFill>
                <a:latin typeface="Arial"/>
                <a:cs typeface="Arial"/>
              </a:rPr>
              <a:t> </a:t>
            </a:r>
            <a:r>
              <a:rPr sz="2800" spc="-5" dirty="0">
                <a:solidFill>
                  <a:srgbClr val="7F7F7F"/>
                </a:solidFill>
                <a:latin typeface="Arial"/>
                <a:cs typeface="Arial"/>
              </a:rPr>
              <a:t>drive</a:t>
            </a:r>
            <a:endParaRPr sz="2800">
              <a:latin typeface="Arial"/>
              <a:cs typeface="Arial"/>
            </a:endParaRPr>
          </a:p>
        </p:txBody>
      </p:sp>
      <p:sp>
        <p:nvSpPr>
          <p:cNvPr id="5" name="object 5"/>
          <p:cNvSpPr/>
          <p:nvPr/>
        </p:nvSpPr>
        <p:spPr>
          <a:xfrm>
            <a:off x="2411477" y="3428936"/>
            <a:ext cx="4248150" cy="23955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2.61</a:t>
            </a:r>
            <a:endParaRPr sz="1000">
              <a:latin typeface="Arial"/>
              <a:cs typeface="Arial"/>
            </a:endParaRPr>
          </a:p>
        </p:txBody>
      </p:sp>
      <p:sp>
        <p:nvSpPr>
          <p:cNvPr id="3" name="object 3"/>
          <p:cNvSpPr txBox="1">
            <a:spLocks noGrp="1"/>
          </p:cNvSpPr>
          <p:nvPr>
            <p:ph type="title"/>
          </p:nvPr>
        </p:nvSpPr>
        <p:spPr>
          <a:xfrm>
            <a:off x="258262" y="613404"/>
            <a:ext cx="1610360" cy="696595"/>
          </a:xfrm>
          <a:prstGeom prst="rect">
            <a:avLst/>
          </a:prstGeom>
        </p:spPr>
        <p:txBody>
          <a:bodyPr vert="horz" wrap="square" lIns="0" tIns="13335" rIns="0" bIns="0" rtlCol="0">
            <a:spAutoFit/>
          </a:bodyPr>
          <a:lstStyle/>
          <a:p>
            <a:pPr marL="12700">
              <a:lnSpc>
                <a:spcPct val="100000"/>
              </a:lnSpc>
              <a:spcBef>
                <a:spcPts val="105"/>
              </a:spcBef>
            </a:pPr>
            <a:r>
              <a:rPr spc="-5" dirty="0"/>
              <a:t>DHCP</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653027"/>
            <a:ext cx="8334375" cy="3695700"/>
          </a:xfrm>
          <a:prstGeom prst="rect">
            <a:avLst/>
          </a:prstGeom>
        </p:spPr>
        <p:txBody>
          <a:bodyPr vert="horz" wrap="square" lIns="0" tIns="12065" rIns="0" bIns="0" rtlCol="0">
            <a:spAutoFit/>
          </a:bodyPr>
          <a:lstStyle/>
          <a:p>
            <a:pPr marL="526415" marR="241935" indent="-513715">
              <a:lnSpc>
                <a:spcPct val="100000"/>
              </a:lnSpc>
              <a:spcBef>
                <a:spcPts val="95"/>
              </a:spcBef>
              <a:buChar char="•"/>
              <a:tabLst>
                <a:tab pos="526415" algn="l"/>
                <a:tab pos="527050" algn="l"/>
              </a:tabLst>
            </a:pPr>
            <a:r>
              <a:rPr sz="2800" spc="-5" dirty="0">
                <a:solidFill>
                  <a:srgbClr val="7F7F7F"/>
                </a:solidFill>
                <a:latin typeface="Arial"/>
                <a:cs typeface="Arial"/>
              </a:rPr>
              <a:t>Client-server networks often allow for devices to  be added and</a:t>
            </a:r>
            <a:r>
              <a:rPr sz="2800" spc="35" dirty="0">
                <a:solidFill>
                  <a:srgbClr val="7F7F7F"/>
                </a:solidFill>
                <a:latin typeface="Arial"/>
                <a:cs typeface="Arial"/>
              </a:rPr>
              <a:t> </a:t>
            </a:r>
            <a:r>
              <a:rPr sz="2800" dirty="0">
                <a:solidFill>
                  <a:srgbClr val="7F7F7F"/>
                </a:solidFill>
                <a:latin typeface="Arial"/>
                <a:cs typeface="Arial"/>
              </a:rPr>
              <a:t>removed</a:t>
            </a:r>
            <a:endParaRPr sz="2800">
              <a:latin typeface="Arial"/>
              <a:cs typeface="Arial"/>
            </a:endParaRPr>
          </a:p>
          <a:p>
            <a:pPr marL="526415" marR="5080" indent="-513715">
              <a:lnSpc>
                <a:spcPct val="100000"/>
              </a:lnSpc>
              <a:spcBef>
                <a:spcPts val="675"/>
              </a:spcBef>
              <a:buChar char="•"/>
              <a:tabLst>
                <a:tab pos="526415" algn="l"/>
                <a:tab pos="527050" algn="l"/>
              </a:tabLst>
            </a:pPr>
            <a:r>
              <a:rPr sz="2800" spc="-5" dirty="0">
                <a:solidFill>
                  <a:srgbClr val="7F7F7F"/>
                </a:solidFill>
                <a:latin typeface="Arial"/>
                <a:cs typeface="Arial"/>
              </a:rPr>
              <a:t>The </a:t>
            </a:r>
            <a:r>
              <a:rPr sz="2800" spc="-10" dirty="0">
                <a:solidFill>
                  <a:srgbClr val="7F7F7F"/>
                </a:solidFill>
                <a:latin typeface="Arial"/>
                <a:cs typeface="Arial"/>
              </a:rPr>
              <a:t>Dynamic </a:t>
            </a:r>
            <a:r>
              <a:rPr sz="2800" spc="-5" dirty="0">
                <a:solidFill>
                  <a:srgbClr val="7F7F7F"/>
                </a:solidFill>
                <a:latin typeface="Arial"/>
                <a:cs typeface="Arial"/>
              </a:rPr>
              <a:t>Host Configuration </a:t>
            </a:r>
            <a:r>
              <a:rPr sz="2800" dirty="0">
                <a:solidFill>
                  <a:srgbClr val="7F7F7F"/>
                </a:solidFill>
                <a:latin typeface="Arial"/>
                <a:cs typeface="Arial"/>
              </a:rPr>
              <a:t>Protocol is </a:t>
            </a:r>
            <a:r>
              <a:rPr sz="2800" spc="-5" dirty="0">
                <a:solidFill>
                  <a:srgbClr val="7F7F7F"/>
                </a:solidFill>
                <a:latin typeface="Arial"/>
                <a:cs typeface="Arial"/>
              </a:rPr>
              <a:t>often  used to assign unique IP addresses to</a:t>
            </a:r>
            <a:r>
              <a:rPr sz="2800" spc="55" dirty="0">
                <a:solidFill>
                  <a:srgbClr val="7F7F7F"/>
                </a:solidFill>
                <a:latin typeface="Arial"/>
                <a:cs typeface="Arial"/>
              </a:rPr>
              <a:t> </a:t>
            </a:r>
            <a:r>
              <a:rPr sz="2800" spc="-5" dirty="0">
                <a:solidFill>
                  <a:srgbClr val="7F7F7F"/>
                </a:solidFill>
                <a:latin typeface="Arial"/>
                <a:cs typeface="Arial"/>
              </a:rPr>
              <a:t>devices</a:t>
            </a:r>
            <a:endParaRPr sz="2800">
              <a:latin typeface="Arial"/>
              <a:cs typeface="Arial"/>
            </a:endParaRPr>
          </a:p>
          <a:p>
            <a:pPr marL="526415" marR="810895" indent="-513715">
              <a:lnSpc>
                <a:spcPct val="100000"/>
              </a:lnSpc>
              <a:spcBef>
                <a:spcPts val="675"/>
              </a:spcBef>
              <a:buChar char="•"/>
              <a:tabLst>
                <a:tab pos="526415" algn="l"/>
                <a:tab pos="527050" algn="l"/>
              </a:tabLst>
            </a:pPr>
            <a:r>
              <a:rPr sz="2800" spc="-5" dirty="0">
                <a:solidFill>
                  <a:srgbClr val="7F7F7F"/>
                </a:solidFill>
                <a:latin typeface="Arial"/>
                <a:cs typeface="Arial"/>
              </a:rPr>
              <a:t>The address can be released when a device  leaves the</a:t>
            </a:r>
            <a:r>
              <a:rPr sz="2800" spc="5" dirty="0">
                <a:solidFill>
                  <a:srgbClr val="7F7F7F"/>
                </a:solidFill>
                <a:latin typeface="Arial"/>
                <a:cs typeface="Arial"/>
              </a:rPr>
              <a:t> </a:t>
            </a:r>
            <a:r>
              <a:rPr sz="2800" spc="-10" dirty="0">
                <a:solidFill>
                  <a:srgbClr val="7F7F7F"/>
                </a:solidFill>
                <a:latin typeface="Arial"/>
                <a:cs typeface="Arial"/>
              </a:rPr>
              <a:t>network</a:t>
            </a:r>
            <a:endParaRPr sz="2800">
              <a:latin typeface="Arial"/>
              <a:cs typeface="Arial"/>
            </a:endParaRPr>
          </a:p>
          <a:p>
            <a:pPr marL="526415" marR="913765" indent="-513715">
              <a:lnSpc>
                <a:spcPct val="100000"/>
              </a:lnSpc>
              <a:spcBef>
                <a:spcPts val="670"/>
              </a:spcBef>
              <a:buChar char="•"/>
              <a:tabLst>
                <a:tab pos="526415" algn="l"/>
                <a:tab pos="527050" algn="l"/>
              </a:tabLst>
            </a:pPr>
            <a:r>
              <a:rPr sz="2800" spc="-5" dirty="0">
                <a:solidFill>
                  <a:srgbClr val="7F7F7F"/>
                </a:solidFill>
                <a:latin typeface="Arial"/>
                <a:cs typeface="Arial"/>
              </a:rPr>
              <a:t>This same address can then </a:t>
            </a:r>
            <a:r>
              <a:rPr sz="2800" dirty="0">
                <a:solidFill>
                  <a:srgbClr val="7F7F7F"/>
                </a:solidFill>
                <a:latin typeface="Arial"/>
                <a:cs typeface="Arial"/>
              </a:rPr>
              <a:t>be </a:t>
            </a:r>
            <a:r>
              <a:rPr sz="2800" spc="-5" dirty="0">
                <a:solidFill>
                  <a:srgbClr val="7F7F7F"/>
                </a:solidFill>
                <a:latin typeface="Arial"/>
                <a:cs typeface="Arial"/>
              </a:rPr>
              <a:t>allocated to  another device when it</a:t>
            </a:r>
            <a:r>
              <a:rPr sz="2800" spc="25" dirty="0">
                <a:solidFill>
                  <a:srgbClr val="7F7F7F"/>
                </a:solidFill>
                <a:latin typeface="Arial"/>
                <a:cs typeface="Arial"/>
              </a:rPr>
              <a:t> </a:t>
            </a:r>
            <a:r>
              <a:rPr sz="2800" spc="-5" dirty="0">
                <a:solidFill>
                  <a:srgbClr val="7F7F7F"/>
                </a:solidFill>
                <a:latin typeface="Arial"/>
                <a:cs typeface="Arial"/>
              </a:rPr>
              <a:t>joins</a:t>
            </a:r>
            <a:endParaRPr sz="2800">
              <a:latin typeface="Arial"/>
              <a:cs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2.62</a:t>
            </a:r>
            <a:endParaRPr sz="1000">
              <a:latin typeface="Arial"/>
              <a:cs typeface="Arial"/>
            </a:endParaRPr>
          </a:p>
        </p:txBody>
      </p:sp>
      <p:sp>
        <p:nvSpPr>
          <p:cNvPr id="3" name="object 3"/>
          <p:cNvSpPr txBox="1">
            <a:spLocks noGrp="1"/>
          </p:cNvSpPr>
          <p:nvPr>
            <p:ph type="title"/>
          </p:nvPr>
        </p:nvSpPr>
        <p:spPr>
          <a:xfrm>
            <a:off x="258262" y="613404"/>
            <a:ext cx="7297420" cy="696595"/>
          </a:xfrm>
          <a:prstGeom prst="rect">
            <a:avLst/>
          </a:prstGeom>
        </p:spPr>
        <p:txBody>
          <a:bodyPr vert="horz" wrap="square" lIns="0" tIns="13335" rIns="0" bIns="0" rtlCol="0">
            <a:spAutoFit/>
          </a:bodyPr>
          <a:lstStyle/>
          <a:p>
            <a:pPr marL="12700">
              <a:lnSpc>
                <a:spcPct val="100000"/>
              </a:lnSpc>
              <a:spcBef>
                <a:spcPts val="105"/>
              </a:spcBef>
            </a:pPr>
            <a:r>
              <a:rPr dirty="0"/>
              <a:t>Peer-to-Peer </a:t>
            </a:r>
            <a:r>
              <a:rPr spc="-5" dirty="0"/>
              <a:t>(P2P)</a:t>
            </a:r>
            <a:r>
              <a:rPr spc="-65" dirty="0"/>
              <a:t> </a:t>
            </a:r>
            <a:r>
              <a:rPr spc="-5" dirty="0"/>
              <a:t>Networks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567202"/>
            <a:ext cx="7863840" cy="3952240"/>
          </a:xfrm>
          <a:prstGeom prst="rect">
            <a:avLst/>
          </a:prstGeom>
        </p:spPr>
        <p:txBody>
          <a:bodyPr vert="horz" wrap="square" lIns="0" tIns="97790" rIns="0" bIns="0" rtlCol="0">
            <a:spAutoFit/>
          </a:bodyPr>
          <a:lstStyle/>
          <a:p>
            <a:pPr marL="526415" indent="-513715">
              <a:lnSpc>
                <a:spcPct val="100000"/>
              </a:lnSpc>
              <a:spcBef>
                <a:spcPts val="770"/>
              </a:spcBef>
              <a:buChar char="•"/>
              <a:tabLst>
                <a:tab pos="526415" algn="l"/>
                <a:tab pos="527050" algn="l"/>
              </a:tabLst>
            </a:pPr>
            <a:r>
              <a:rPr sz="2800" spc="-5" dirty="0">
                <a:solidFill>
                  <a:srgbClr val="7F7F7F"/>
                </a:solidFill>
                <a:latin typeface="Arial"/>
                <a:cs typeface="Arial"/>
              </a:rPr>
              <a:t>Nodes generally have their own hard</a:t>
            </a:r>
            <a:r>
              <a:rPr sz="2800" spc="75" dirty="0">
                <a:solidFill>
                  <a:srgbClr val="7F7F7F"/>
                </a:solidFill>
                <a:latin typeface="Arial"/>
                <a:cs typeface="Arial"/>
              </a:rPr>
              <a:t> </a:t>
            </a:r>
            <a:r>
              <a:rPr sz="2800" spc="-5" dirty="0">
                <a:solidFill>
                  <a:srgbClr val="7F7F7F"/>
                </a:solidFill>
                <a:latin typeface="Arial"/>
                <a:cs typeface="Arial"/>
              </a:rPr>
              <a:t>drive</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Nodes often have their own peripheral</a:t>
            </a:r>
            <a:r>
              <a:rPr sz="2800" spc="70" dirty="0">
                <a:solidFill>
                  <a:srgbClr val="7F7F7F"/>
                </a:solidFill>
                <a:latin typeface="Arial"/>
                <a:cs typeface="Arial"/>
              </a:rPr>
              <a:t> </a:t>
            </a:r>
            <a:r>
              <a:rPr sz="2800" spc="-5" dirty="0">
                <a:solidFill>
                  <a:srgbClr val="7F7F7F"/>
                </a:solidFill>
                <a:latin typeface="Arial"/>
                <a:cs typeface="Arial"/>
              </a:rPr>
              <a:t>devices</a:t>
            </a:r>
            <a:endParaRPr sz="2800">
              <a:latin typeface="Arial"/>
              <a:cs typeface="Arial"/>
            </a:endParaRPr>
          </a:p>
          <a:p>
            <a:pPr marL="526415" indent="-513715">
              <a:lnSpc>
                <a:spcPct val="100000"/>
              </a:lnSpc>
              <a:spcBef>
                <a:spcPts val="670"/>
              </a:spcBef>
              <a:buChar char="•"/>
              <a:tabLst>
                <a:tab pos="526415" algn="l"/>
                <a:tab pos="527050" algn="l"/>
              </a:tabLst>
            </a:pPr>
            <a:r>
              <a:rPr sz="2800" spc="-5" dirty="0">
                <a:solidFill>
                  <a:srgbClr val="7F7F7F"/>
                </a:solidFill>
                <a:latin typeface="Arial"/>
                <a:cs typeface="Arial"/>
              </a:rPr>
              <a:t>Control of a node </a:t>
            </a:r>
            <a:r>
              <a:rPr sz="2800" dirty="0">
                <a:solidFill>
                  <a:srgbClr val="7F7F7F"/>
                </a:solidFill>
                <a:latin typeface="Arial"/>
                <a:cs typeface="Arial"/>
              </a:rPr>
              <a:t>is</a:t>
            </a:r>
            <a:r>
              <a:rPr sz="2800" spc="15" dirty="0">
                <a:solidFill>
                  <a:srgbClr val="7F7F7F"/>
                </a:solidFill>
                <a:latin typeface="Arial"/>
                <a:cs typeface="Arial"/>
              </a:rPr>
              <a:t> </a:t>
            </a:r>
            <a:r>
              <a:rPr sz="2800" spc="-5" dirty="0">
                <a:solidFill>
                  <a:srgbClr val="7F7F7F"/>
                </a:solidFill>
                <a:latin typeface="Arial"/>
                <a:cs typeface="Arial"/>
              </a:rPr>
              <a:t>autonomous</a:t>
            </a:r>
            <a:endParaRPr sz="2800">
              <a:latin typeface="Arial"/>
              <a:cs typeface="Arial"/>
            </a:endParaRPr>
          </a:p>
          <a:p>
            <a:pPr marL="526415" marR="819785" indent="-513715">
              <a:lnSpc>
                <a:spcPct val="100000"/>
              </a:lnSpc>
              <a:spcBef>
                <a:spcPts val="675"/>
              </a:spcBef>
              <a:buChar char="•"/>
              <a:tabLst>
                <a:tab pos="526415" algn="l"/>
                <a:tab pos="527050" algn="l"/>
              </a:tabLst>
            </a:pPr>
            <a:r>
              <a:rPr sz="2800" spc="-5" dirty="0">
                <a:solidFill>
                  <a:srgbClr val="7F7F7F"/>
                </a:solidFill>
                <a:latin typeface="Arial"/>
                <a:cs typeface="Arial"/>
              </a:rPr>
              <a:t>Resources are </a:t>
            </a:r>
            <a:r>
              <a:rPr sz="2800" dirty="0">
                <a:solidFill>
                  <a:srgbClr val="7F7F7F"/>
                </a:solidFill>
                <a:latin typeface="Arial"/>
                <a:cs typeface="Arial"/>
              </a:rPr>
              <a:t>shared </a:t>
            </a:r>
            <a:r>
              <a:rPr sz="2800" spc="-5" dirty="0">
                <a:solidFill>
                  <a:srgbClr val="7F7F7F"/>
                </a:solidFill>
                <a:latin typeface="Arial"/>
                <a:cs typeface="Arial"/>
              </a:rPr>
              <a:t>at the discretion </a:t>
            </a:r>
            <a:r>
              <a:rPr sz="2800" spc="-10" dirty="0">
                <a:solidFill>
                  <a:srgbClr val="7F7F7F"/>
                </a:solidFill>
                <a:latin typeface="Arial"/>
                <a:cs typeface="Arial"/>
              </a:rPr>
              <a:t>of  </a:t>
            </a:r>
            <a:r>
              <a:rPr sz="2800" spc="-5" dirty="0">
                <a:solidFill>
                  <a:srgbClr val="7F7F7F"/>
                </a:solidFill>
                <a:latin typeface="Arial"/>
                <a:cs typeface="Arial"/>
              </a:rPr>
              <a:t>individual</a:t>
            </a:r>
            <a:r>
              <a:rPr sz="2800" spc="10" dirty="0">
                <a:solidFill>
                  <a:srgbClr val="7F7F7F"/>
                </a:solidFill>
                <a:latin typeface="Arial"/>
                <a:cs typeface="Arial"/>
              </a:rPr>
              <a:t> </a:t>
            </a:r>
            <a:r>
              <a:rPr sz="2800" spc="-5" dirty="0">
                <a:solidFill>
                  <a:srgbClr val="7F7F7F"/>
                </a:solidFill>
                <a:latin typeface="Arial"/>
                <a:cs typeface="Arial"/>
              </a:rPr>
              <a:t>users</a:t>
            </a:r>
            <a:endParaRPr sz="2800">
              <a:latin typeface="Arial"/>
              <a:cs typeface="Arial"/>
            </a:endParaRPr>
          </a:p>
          <a:p>
            <a:pPr marL="526415" marR="445770" indent="-513715">
              <a:lnSpc>
                <a:spcPct val="100000"/>
              </a:lnSpc>
              <a:spcBef>
                <a:spcPts val="675"/>
              </a:spcBef>
              <a:buChar char="•"/>
              <a:tabLst>
                <a:tab pos="526415" algn="l"/>
                <a:tab pos="527050" algn="l"/>
              </a:tabLst>
            </a:pPr>
            <a:r>
              <a:rPr sz="2800" spc="-5" dirty="0">
                <a:solidFill>
                  <a:srgbClr val="7F7F7F"/>
                </a:solidFill>
                <a:latin typeface="Arial"/>
                <a:cs typeface="Arial"/>
              </a:rPr>
              <a:t>Individual nodes can act as both clients and  servers</a:t>
            </a:r>
            <a:endParaRPr sz="2800">
              <a:latin typeface="Arial"/>
              <a:cs typeface="Arial"/>
            </a:endParaRPr>
          </a:p>
          <a:p>
            <a:pPr marL="526415" indent="-513715">
              <a:lnSpc>
                <a:spcPct val="100000"/>
              </a:lnSpc>
              <a:spcBef>
                <a:spcPts val="670"/>
              </a:spcBef>
              <a:buChar char="•"/>
              <a:tabLst>
                <a:tab pos="526415" algn="l"/>
                <a:tab pos="527050" algn="l"/>
              </a:tabLst>
            </a:pPr>
            <a:r>
              <a:rPr sz="2800" spc="-5" dirty="0">
                <a:solidFill>
                  <a:srgbClr val="7F7F7F"/>
                </a:solidFill>
                <a:latin typeface="Arial"/>
                <a:cs typeface="Arial"/>
              </a:rPr>
              <a:t>Gnutella is a common (P2P)</a:t>
            </a:r>
            <a:r>
              <a:rPr sz="2800" spc="30" dirty="0">
                <a:solidFill>
                  <a:srgbClr val="7F7F7F"/>
                </a:solidFill>
                <a:latin typeface="Arial"/>
                <a:cs typeface="Arial"/>
              </a:rPr>
              <a:t> </a:t>
            </a:r>
            <a:r>
              <a:rPr sz="2800" dirty="0">
                <a:solidFill>
                  <a:srgbClr val="7F7F7F"/>
                </a:solidFill>
                <a:latin typeface="Arial"/>
                <a:cs typeface="Arial"/>
              </a:rPr>
              <a:t>protocol</a:t>
            </a:r>
            <a:endParaRPr sz="2800">
              <a:latin typeface="Arial"/>
              <a:cs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6871" y="3326378"/>
            <a:ext cx="3169920" cy="1571625"/>
          </a:xfrm>
          <a:prstGeom prst="rect">
            <a:avLst/>
          </a:prstGeom>
        </p:spPr>
        <p:txBody>
          <a:bodyPr vert="horz" wrap="square" lIns="0" tIns="12065" rIns="0" bIns="0" rtlCol="0">
            <a:spAutoFit/>
          </a:bodyPr>
          <a:lstStyle/>
          <a:p>
            <a:pPr marL="12700">
              <a:lnSpc>
                <a:spcPct val="100000"/>
              </a:lnSpc>
              <a:spcBef>
                <a:spcPts val="95"/>
              </a:spcBef>
            </a:pPr>
            <a:r>
              <a:rPr sz="2800" spc="-5" dirty="0">
                <a:latin typeface="Arial"/>
                <a:cs typeface="Arial"/>
              </a:rPr>
              <a:t>Computer</a:t>
            </a:r>
            <a:r>
              <a:rPr sz="2800" spc="-40" dirty="0">
                <a:latin typeface="Arial"/>
                <a:cs typeface="Arial"/>
              </a:rPr>
              <a:t> </a:t>
            </a:r>
            <a:r>
              <a:rPr sz="2800" spc="-5" dirty="0">
                <a:latin typeface="Arial"/>
                <a:cs typeface="Arial"/>
              </a:rPr>
              <a:t>Networks</a:t>
            </a:r>
            <a:endParaRPr sz="2800" dirty="0">
              <a:latin typeface="Arial"/>
              <a:cs typeface="Arial"/>
            </a:endParaRPr>
          </a:p>
          <a:p>
            <a:pPr marL="21590" marR="1002665">
              <a:lnSpc>
                <a:spcPct val="140000"/>
              </a:lnSpc>
              <a:spcBef>
                <a:spcPts val="2430"/>
              </a:spcBef>
            </a:pPr>
            <a:r>
              <a:rPr sz="1900" i="1" spc="-5" dirty="0">
                <a:latin typeface="Arial"/>
                <a:cs typeface="Arial"/>
              </a:rPr>
              <a:t>Topic 2 – Lecture </a:t>
            </a:r>
            <a:r>
              <a:rPr sz="1900" i="1" spc="-10" dirty="0">
                <a:latin typeface="Arial"/>
                <a:cs typeface="Arial"/>
              </a:rPr>
              <a:t>4:  </a:t>
            </a:r>
            <a:r>
              <a:rPr sz="1900" i="1" spc="-5" dirty="0">
                <a:latin typeface="Arial"/>
                <a:cs typeface="Arial"/>
              </a:rPr>
              <a:t>The</a:t>
            </a:r>
            <a:r>
              <a:rPr sz="1900" i="1" dirty="0">
                <a:latin typeface="Arial"/>
                <a:cs typeface="Arial"/>
              </a:rPr>
              <a:t> </a:t>
            </a:r>
            <a:r>
              <a:rPr sz="1900" i="1" spc="-5" dirty="0">
                <a:latin typeface="Arial"/>
                <a:cs typeface="Arial"/>
              </a:rPr>
              <a:t>Internet</a:t>
            </a:r>
            <a:endParaRPr sz="1900" dirty="0">
              <a:latin typeface="Arial"/>
              <a:cs typeface="Arial"/>
            </a:endParaRPr>
          </a:p>
        </p:txBody>
      </p:sp>
      <p:sp>
        <p:nvSpPr>
          <p:cNvPr id="3" name="object 3"/>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2.64</a:t>
            </a:r>
            <a:endParaRPr sz="1000">
              <a:latin typeface="Arial"/>
              <a:cs typeface="Arial"/>
            </a:endParaRPr>
          </a:p>
        </p:txBody>
      </p:sp>
      <p:sp>
        <p:nvSpPr>
          <p:cNvPr id="3" name="object 3"/>
          <p:cNvSpPr txBox="1">
            <a:spLocks noGrp="1"/>
          </p:cNvSpPr>
          <p:nvPr>
            <p:ph type="title"/>
          </p:nvPr>
        </p:nvSpPr>
        <p:spPr>
          <a:xfrm>
            <a:off x="258262" y="613404"/>
            <a:ext cx="5188585" cy="696595"/>
          </a:xfrm>
          <a:prstGeom prst="rect">
            <a:avLst/>
          </a:prstGeom>
        </p:spPr>
        <p:txBody>
          <a:bodyPr vert="horz" wrap="square" lIns="0" tIns="13335" rIns="0" bIns="0" rtlCol="0">
            <a:spAutoFit/>
          </a:bodyPr>
          <a:lstStyle/>
          <a:p>
            <a:pPr marL="12700">
              <a:lnSpc>
                <a:spcPct val="100000"/>
              </a:lnSpc>
              <a:spcBef>
                <a:spcPts val="105"/>
              </a:spcBef>
            </a:pPr>
            <a:r>
              <a:rPr dirty="0"/>
              <a:t>What </a:t>
            </a:r>
            <a:r>
              <a:rPr spc="-5" dirty="0"/>
              <a:t>is </a:t>
            </a:r>
            <a:r>
              <a:rPr dirty="0"/>
              <a:t>the</a:t>
            </a:r>
            <a:r>
              <a:rPr spc="-55" dirty="0"/>
              <a:t> </a:t>
            </a:r>
            <a:r>
              <a:rPr dirty="0"/>
              <a:t>Internet?</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1810" y="1581653"/>
            <a:ext cx="8401685" cy="3903979"/>
          </a:xfrm>
          <a:prstGeom prst="rect">
            <a:avLst/>
          </a:prstGeom>
        </p:spPr>
        <p:txBody>
          <a:bodyPr vert="horz" wrap="square" lIns="0" tIns="12065" rIns="0" bIns="0" rtlCol="0">
            <a:spAutoFit/>
          </a:bodyPr>
          <a:lstStyle/>
          <a:p>
            <a:pPr marL="280670" marR="5080" indent="-266700">
              <a:lnSpc>
                <a:spcPct val="100000"/>
              </a:lnSpc>
              <a:spcBef>
                <a:spcPts val="95"/>
              </a:spcBef>
              <a:buChar char="•"/>
              <a:tabLst>
                <a:tab pos="281305" algn="l"/>
              </a:tabLst>
            </a:pPr>
            <a:r>
              <a:rPr sz="2800" spc="-5" dirty="0">
                <a:solidFill>
                  <a:srgbClr val="7F7F7F"/>
                </a:solidFill>
                <a:latin typeface="Arial"/>
                <a:cs typeface="Arial"/>
              </a:rPr>
              <a:t>A collection of networks </a:t>
            </a:r>
            <a:r>
              <a:rPr sz="2800" dirty="0">
                <a:solidFill>
                  <a:srgbClr val="7F7F7F"/>
                </a:solidFill>
                <a:latin typeface="Arial"/>
                <a:cs typeface="Arial"/>
              </a:rPr>
              <a:t>that </a:t>
            </a:r>
            <a:r>
              <a:rPr sz="2800" spc="-10" dirty="0">
                <a:solidFill>
                  <a:srgbClr val="7F7F7F"/>
                </a:solidFill>
                <a:latin typeface="Arial"/>
                <a:cs typeface="Arial"/>
              </a:rPr>
              <a:t>use </a:t>
            </a:r>
            <a:r>
              <a:rPr sz="2800" spc="-5" dirty="0">
                <a:solidFill>
                  <a:srgbClr val="7F7F7F"/>
                </a:solidFill>
                <a:latin typeface="Arial"/>
                <a:cs typeface="Arial"/>
              </a:rPr>
              <a:t>common protocols  to provide common</a:t>
            </a:r>
            <a:r>
              <a:rPr sz="2800" spc="30" dirty="0">
                <a:solidFill>
                  <a:srgbClr val="7F7F7F"/>
                </a:solidFill>
                <a:latin typeface="Arial"/>
                <a:cs typeface="Arial"/>
              </a:rPr>
              <a:t> </a:t>
            </a:r>
            <a:r>
              <a:rPr sz="2800" spc="-5" dirty="0">
                <a:solidFill>
                  <a:srgbClr val="7F7F7F"/>
                </a:solidFill>
                <a:latin typeface="Arial"/>
                <a:cs typeface="Arial"/>
              </a:rPr>
              <a:t>services.</a:t>
            </a:r>
            <a:endParaRPr sz="2800">
              <a:latin typeface="Arial"/>
              <a:cs typeface="Arial"/>
            </a:endParaRPr>
          </a:p>
          <a:p>
            <a:pPr marL="823594" lvl="1" indent="-353695">
              <a:lnSpc>
                <a:spcPct val="100000"/>
              </a:lnSpc>
              <a:spcBef>
                <a:spcPts val="1165"/>
              </a:spcBef>
              <a:buChar char="–"/>
              <a:tabLst>
                <a:tab pos="823594" algn="l"/>
                <a:tab pos="824230" algn="l"/>
              </a:tabLst>
            </a:pPr>
            <a:r>
              <a:rPr sz="2600" dirty="0">
                <a:solidFill>
                  <a:srgbClr val="7F7F7F"/>
                </a:solidFill>
                <a:latin typeface="Arial"/>
                <a:cs typeface="Arial"/>
              </a:rPr>
              <a:t>Uses the TCP/IP reference</a:t>
            </a:r>
            <a:r>
              <a:rPr sz="2600" spc="-50" dirty="0">
                <a:solidFill>
                  <a:srgbClr val="7F7F7F"/>
                </a:solidFill>
                <a:latin typeface="Arial"/>
                <a:cs typeface="Arial"/>
              </a:rPr>
              <a:t> </a:t>
            </a:r>
            <a:r>
              <a:rPr sz="2600" dirty="0">
                <a:solidFill>
                  <a:srgbClr val="7F7F7F"/>
                </a:solidFill>
                <a:latin typeface="Arial"/>
                <a:cs typeface="Arial"/>
              </a:rPr>
              <a:t>model</a:t>
            </a:r>
            <a:endParaRPr sz="2600">
              <a:latin typeface="Arial"/>
              <a:cs typeface="Arial"/>
            </a:endParaRPr>
          </a:p>
          <a:p>
            <a:pPr marL="823594" lvl="1" indent="-353695">
              <a:lnSpc>
                <a:spcPct val="100000"/>
              </a:lnSpc>
              <a:spcBef>
                <a:spcPts val="620"/>
              </a:spcBef>
              <a:buChar char="–"/>
              <a:tabLst>
                <a:tab pos="823594" algn="l"/>
                <a:tab pos="824230" algn="l"/>
              </a:tabLst>
            </a:pPr>
            <a:r>
              <a:rPr sz="2600" dirty="0">
                <a:solidFill>
                  <a:srgbClr val="7F7F7F"/>
                </a:solidFill>
                <a:latin typeface="Arial"/>
                <a:cs typeface="Arial"/>
              </a:rPr>
              <a:t>Uses the TCP/IP </a:t>
            </a:r>
            <a:r>
              <a:rPr sz="2600" spc="-5" dirty="0">
                <a:solidFill>
                  <a:srgbClr val="7F7F7F"/>
                </a:solidFill>
                <a:latin typeface="Arial"/>
                <a:cs typeface="Arial"/>
              </a:rPr>
              <a:t>protocol</a:t>
            </a:r>
            <a:r>
              <a:rPr sz="2600" spc="-45" dirty="0">
                <a:solidFill>
                  <a:srgbClr val="7F7F7F"/>
                </a:solidFill>
                <a:latin typeface="Arial"/>
                <a:cs typeface="Arial"/>
              </a:rPr>
              <a:t> </a:t>
            </a:r>
            <a:r>
              <a:rPr sz="2600" dirty="0">
                <a:solidFill>
                  <a:srgbClr val="7F7F7F"/>
                </a:solidFill>
                <a:latin typeface="Arial"/>
                <a:cs typeface="Arial"/>
              </a:rPr>
              <a:t>stack</a:t>
            </a:r>
            <a:endParaRPr sz="2600">
              <a:latin typeface="Arial"/>
              <a:cs typeface="Arial"/>
            </a:endParaRPr>
          </a:p>
          <a:p>
            <a:pPr marL="290195" indent="-277495">
              <a:lnSpc>
                <a:spcPct val="100000"/>
              </a:lnSpc>
              <a:spcBef>
                <a:spcPts val="1290"/>
              </a:spcBef>
              <a:buChar char="•"/>
              <a:tabLst>
                <a:tab pos="290195" algn="l"/>
                <a:tab pos="290830" algn="l"/>
              </a:tabLst>
            </a:pPr>
            <a:r>
              <a:rPr sz="2800" spc="-5" dirty="0">
                <a:solidFill>
                  <a:srgbClr val="7F7F7F"/>
                </a:solidFill>
                <a:latin typeface="Arial"/>
                <a:cs typeface="Arial"/>
              </a:rPr>
              <a:t>To </a:t>
            </a:r>
            <a:r>
              <a:rPr sz="2800" dirty="0">
                <a:solidFill>
                  <a:srgbClr val="7F7F7F"/>
                </a:solidFill>
                <a:latin typeface="Arial"/>
                <a:cs typeface="Arial"/>
              </a:rPr>
              <a:t>be part of the </a:t>
            </a:r>
            <a:r>
              <a:rPr sz="2800" spc="-5" dirty="0">
                <a:solidFill>
                  <a:srgbClr val="7F7F7F"/>
                </a:solidFill>
                <a:latin typeface="Arial"/>
                <a:cs typeface="Arial"/>
              </a:rPr>
              <a:t>Internet, a computer must</a:t>
            </a:r>
            <a:r>
              <a:rPr sz="2800" spc="5" dirty="0">
                <a:solidFill>
                  <a:srgbClr val="7F7F7F"/>
                </a:solidFill>
                <a:latin typeface="Arial"/>
                <a:cs typeface="Arial"/>
              </a:rPr>
              <a:t> </a:t>
            </a:r>
            <a:r>
              <a:rPr sz="2800" spc="-5" dirty="0">
                <a:solidFill>
                  <a:srgbClr val="7F7F7F"/>
                </a:solidFill>
                <a:latin typeface="Arial"/>
                <a:cs typeface="Arial"/>
              </a:rPr>
              <a:t>also:</a:t>
            </a:r>
            <a:endParaRPr sz="2800">
              <a:latin typeface="Arial"/>
              <a:cs typeface="Arial"/>
            </a:endParaRPr>
          </a:p>
          <a:p>
            <a:pPr marL="823594" lvl="1" indent="-353695">
              <a:lnSpc>
                <a:spcPct val="100000"/>
              </a:lnSpc>
              <a:spcBef>
                <a:spcPts val="1160"/>
              </a:spcBef>
              <a:buChar char="–"/>
              <a:tabLst>
                <a:tab pos="823594" algn="l"/>
                <a:tab pos="824230" algn="l"/>
              </a:tabLst>
            </a:pPr>
            <a:r>
              <a:rPr sz="2600" dirty="0">
                <a:solidFill>
                  <a:srgbClr val="7F7F7F"/>
                </a:solidFill>
                <a:latin typeface="Arial"/>
                <a:cs typeface="Arial"/>
              </a:rPr>
              <a:t>Have </a:t>
            </a:r>
            <a:r>
              <a:rPr sz="2600" spc="-5" dirty="0">
                <a:solidFill>
                  <a:srgbClr val="7F7F7F"/>
                </a:solidFill>
                <a:latin typeface="Arial"/>
                <a:cs typeface="Arial"/>
              </a:rPr>
              <a:t>an IP</a:t>
            </a:r>
            <a:r>
              <a:rPr sz="2600" spc="-10" dirty="0">
                <a:solidFill>
                  <a:srgbClr val="7F7F7F"/>
                </a:solidFill>
                <a:latin typeface="Arial"/>
                <a:cs typeface="Arial"/>
              </a:rPr>
              <a:t> </a:t>
            </a:r>
            <a:r>
              <a:rPr sz="2600" dirty="0">
                <a:solidFill>
                  <a:srgbClr val="7F7F7F"/>
                </a:solidFill>
                <a:latin typeface="Arial"/>
                <a:cs typeface="Arial"/>
              </a:rPr>
              <a:t>address</a:t>
            </a:r>
            <a:endParaRPr sz="2600">
              <a:latin typeface="Arial"/>
              <a:cs typeface="Arial"/>
            </a:endParaRPr>
          </a:p>
          <a:p>
            <a:pPr marL="823594" marR="454659" lvl="1" indent="-353695">
              <a:lnSpc>
                <a:spcPct val="100000"/>
              </a:lnSpc>
              <a:spcBef>
                <a:spcPts val="625"/>
              </a:spcBef>
              <a:buChar char="–"/>
              <a:tabLst>
                <a:tab pos="823594" algn="l"/>
                <a:tab pos="824230" algn="l"/>
              </a:tabLst>
            </a:pPr>
            <a:r>
              <a:rPr sz="2600" dirty="0">
                <a:solidFill>
                  <a:srgbClr val="7F7F7F"/>
                </a:solidFill>
                <a:latin typeface="Arial"/>
                <a:cs typeface="Arial"/>
              </a:rPr>
              <a:t>Be able to send IP packets to </a:t>
            </a:r>
            <a:r>
              <a:rPr sz="2600" spc="-5" dirty="0">
                <a:solidFill>
                  <a:srgbClr val="7F7F7F"/>
                </a:solidFill>
                <a:latin typeface="Arial"/>
                <a:cs typeface="Arial"/>
              </a:rPr>
              <a:t>other </a:t>
            </a:r>
            <a:r>
              <a:rPr sz="2600" dirty="0">
                <a:solidFill>
                  <a:srgbClr val="7F7F7F"/>
                </a:solidFill>
                <a:latin typeface="Arial"/>
                <a:cs typeface="Arial"/>
              </a:rPr>
              <a:t>machines </a:t>
            </a:r>
            <a:r>
              <a:rPr sz="2600" spc="-5" dirty="0">
                <a:solidFill>
                  <a:srgbClr val="7F7F7F"/>
                </a:solidFill>
                <a:latin typeface="Arial"/>
                <a:cs typeface="Arial"/>
              </a:rPr>
              <a:t>on  </a:t>
            </a:r>
            <a:r>
              <a:rPr sz="2600" dirty="0">
                <a:solidFill>
                  <a:srgbClr val="7F7F7F"/>
                </a:solidFill>
                <a:latin typeface="Arial"/>
                <a:cs typeface="Arial"/>
              </a:rPr>
              <a:t>the</a:t>
            </a:r>
            <a:r>
              <a:rPr sz="2600" spc="-5" dirty="0">
                <a:solidFill>
                  <a:srgbClr val="7F7F7F"/>
                </a:solidFill>
                <a:latin typeface="Arial"/>
                <a:cs typeface="Arial"/>
              </a:rPr>
              <a:t> </a:t>
            </a:r>
            <a:r>
              <a:rPr sz="2600" dirty="0">
                <a:solidFill>
                  <a:srgbClr val="7F7F7F"/>
                </a:solidFill>
                <a:latin typeface="Arial"/>
                <a:cs typeface="Arial"/>
              </a:rPr>
              <a:t>Internet</a:t>
            </a:r>
            <a:endParaRPr sz="2600">
              <a:latin typeface="Arial"/>
              <a:cs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2.65</a:t>
            </a:r>
            <a:endParaRPr sz="1000">
              <a:latin typeface="Arial"/>
              <a:cs typeface="Arial"/>
            </a:endParaRPr>
          </a:p>
        </p:txBody>
      </p:sp>
      <p:sp>
        <p:nvSpPr>
          <p:cNvPr id="3" name="object 3"/>
          <p:cNvSpPr txBox="1">
            <a:spLocks noGrp="1"/>
          </p:cNvSpPr>
          <p:nvPr>
            <p:ph type="title"/>
          </p:nvPr>
        </p:nvSpPr>
        <p:spPr>
          <a:xfrm>
            <a:off x="258262" y="397200"/>
            <a:ext cx="6242685" cy="697230"/>
          </a:xfrm>
          <a:prstGeom prst="rect">
            <a:avLst/>
          </a:prstGeom>
        </p:spPr>
        <p:txBody>
          <a:bodyPr vert="horz" wrap="square" lIns="0" tIns="13335" rIns="0" bIns="0" rtlCol="0">
            <a:spAutoFit/>
          </a:bodyPr>
          <a:lstStyle/>
          <a:p>
            <a:pPr marL="12700">
              <a:lnSpc>
                <a:spcPct val="100000"/>
              </a:lnSpc>
              <a:spcBef>
                <a:spcPts val="105"/>
              </a:spcBef>
            </a:pPr>
            <a:r>
              <a:rPr dirty="0"/>
              <a:t>TCP/IP </a:t>
            </a:r>
            <a:r>
              <a:rPr spc="-5" dirty="0"/>
              <a:t>Reference</a:t>
            </a:r>
            <a:r>
              <a:rPr spc="-50" dirty="0"/>
              <a:t> </a:t>
            </a:r>
            <a:r>
              <a:rPr spc="-5" dirty="0"/>
              <a:t>Model</a:t>
            </a:r>
          </a:p>
        </p:txBody>
      </p:sp>
      <p:sp>
        <p:nvSpPr>
          <p:cNvPr id="6" name="object 6"/>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365626"/>
            <a:ext cx="2516505" cy="452120"/>
          </a:xfrm>
          <a:prstGeom prst="rect">
            <a:avLst/>
          </a:prstGeom>
        </p:spPr>
        <p:txBody>
          <a:bodyPr vert="horz" wrap="square" lIns="0" tIns="12065" rIns="0" bIns="0" rtlCol="0">
            <a:spAutoFit/>
          </a:bodyPr>
          <a:lstStyle/>
          <a:p>
            <a:pPr marL="526415" indent="-513715">
              <a:lnSpc>
                <a:spcPct val="100000"/>
              </a:lnSpc>
              <a:spcBef>
                <a:spcPts val="95"/>
              </a:spcBef>
              <a:buChar char="•"/>
              <a:tabLst>
                <a:tab pos="526415" algn="l"/>
                <a:tab pos="527050" algn="l"/>
              </a:tabLst>
            </a:pPr>
            <a:r>
              <a:rPr sz="2800" spc="-10" dirty="0">
                <a:solidFill>
                  <a:srgbClr val="7F7F7F"/>
                </a:solidFill>
                <a:latin typeface="Arial"/>
                <a:cs typeface="Arial"/>
              </a:rPr>
              <a:t>Has </a:t>
            </a:r>
            <a:r>
              <a:rPr sz="2800" spc="-5" dirty="0">
                <a:solidFill>
                  <a:srgbClr val="7F7F7F"/>
                </a:solidFill>
                <a:latin typeface="Arial"/>
                <a:cs typeface="Arial"/>
              </a:rPr>
              <a:t>4</a:t>
            </a:r>
            <a:r>
              <a:rPr sz="2800" spc="-45" dirty="0">
                <a:solidFill>
                  <a:srgbClr val="7F7F7F"/>
                </a:solidFill>
                <a:latin typeface="Arial"/>
                <a:cs typeface="Arial"/>
              </a:rPr>
              <a:t> </a:t>
            </a:r>
            <a:r>
              <a:rPr sz="2800" spc="-5" dirty="0">
                <a:solidFill>
                  <a:srgbClr val="7F7F7F"/>
                </a:solidFill>
                <a:latin typeface="Arial"/>
                <a:cs typeface="Arial"/>
              </a:rPr>
              <a:t>layers</a:t>
            </a:r>
            <a:endParaRPr sz="2800">
              <a:latin typeface="Arial"/>
              <a:cs typeface="Arial"/>
            </a:endParaRPr>
          </a:p>
        </p:txBody>
      </p:sp>
      <p:sp>
        <p:nvSpPr>
          <p:cNvPr id="5" name="object 5"/>
          <p:cNvSpPr/>
          <p:nvPr/>
        </p:nvSpPr>
        <p:spPr>
          <a:xfrm>
            <a:off x="1979676" y="1906639"/>
            <a:ext cx="5138684" cy="384328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2.66</a:t>
            </a:r>
            <a:endParaRPr sz="1000">
              <a:latin typeface="Arial"/>
              <a:cs typeface="Arial"/>
            </a:endParaRPr>
          </a:p>
        </p:txBody>
      </p:sp>
      <p:sp>
        <p:nvSpPr>
          <p:cNvPr id="3" name="object 3"/>
          <p:cNvSpPr txBox="1">
            <a:spLocks noGrp="1"/>
          </p:cNvSpPr>
          <p:nvPr>
            <p:ph type="title"/>
          </p:nvPr>
        </p:nvSpPr>
        <p:spPr>
          <a:xfrm>
            <a:off x="258262" y="613404"/>
            <a:ext cx="5615940" cy="696595"/>
          </a:xfrm>
          <a:prstGeom prst="rect">
            <a:avLst/>
          </a:prstGeom>
        </p:spPr>
        <p:txBody>
          <a:bodyPr vert="horz" wrap="square" lIns="0" tIns="13335" rIns="0" bIns="0" rtlCol="0">
            <a:spAutoFit/>
          </a:bodyPr>
          <a:lstStyle/>
          <a:p>
            <a:pPr marL="12700">
              <a:lnSpc>
                <a:spcPct val="100000"/>
              </a:lnSpc>
              <a:spcBef>
                <a:spcPts val="105"/>
              </a:spcBef>
            </a:pPr>
            <a:r>
              <a:rPr spc="-5" dirty="0"/>
              <a:t>Host-to-Network</a:t>
            </a:r>
            <a:r>
              <a:rPr spc="-55" dirty="0"/>
              <a:t> </a:t>
            </a:r>
            <a:r>
              <a:rPr spc="-5" dirty="0"/>
              <a:t>Layer</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567202"/>
            <a:ext cx="8194040" cy="1988820"/>
          </a:xfrm>
          <a:prstGeom prst="rect">
            <a:avLst/>
          </a:prstGeom>
        </p:spPr>
        <p:txBody>
          <a:bodyPr vert="horz" wrap="square" lIns="0" tIns="97790" rIns="0" bIns="0" rtlCol="0">
            <a:spAutoFit/>
          </a:bodyPr>
          <a:lstStyle/>
          <a:p>
            <a:pPr marL="526415" indent="-513715">
              <a:lnSpc>
                <a:spcPct val="100000"/>
              </a:lnSpc>
              <a:spcBef>
                <a:spcPts val="770"/>
              </a:spcBef>
              <a:buChar char="•"/>
              <a:tabLst>
                <a:tab pos="526415" algn="l"/>
                <a:tab pos="527050" algn="l"/>
              </a:tabLst>
            </a:pPr>
            <a:r>
              <a:rPr sz="2800" spc="-10" dirty="0">
                <a:solidFill>
                  <a:srgbClr val="7F7F7F"/>
                </a:solidFill>
                <a:latin typeface="Arial"/>
                <a:cs typeface="Arial"/>
              </a:rPr>
              <a:t>Not </a:t>
            </a:r>
            <a:r>
              <a:rPr sz="2800" dirty="0">
                <a:solidFill>
                  <a:srgbClr val="7F7F7F"/>
                </a:solidFill>
                <a:latin typeface="Arial"/>
                <a:cs typeface="Arial"/>
              </a:rPr>
              <a:t>specified in </a:t>
            </a:r>
            <a:r>
              <a:rPr sz="2800" spc="-5" dirty="0">
                <a:solidFill>
                  <a:srgbClr val="7F7F7F"/>
                </a:solidFill>
                <a:latin typeface="Arial"/>
                <a:cs typeface="Arial"/>
              </a:rPr>
              <a:t>detail in the</a:t>
            </a:r>
            <a:r>
              <a:rPr sz="2800" spc="10" dirty="0">
                <a:solidFill>
                  <a:srgbClr val="7F7F7F"/>
                </a:solidFill>
                <a:latin typeface="Arial"/>
                <a:cs typeface="Arial"/>
              </a:rPr>
              <a:t> </a:t>
            </a:r>
            <a:r>
              <a:rPr sz="2800" spc="-5" dirty="0">
                <a:solidFill>
                  <a:srgbClr val="7F7F7F"/>
                </a:solidFill>
                <a:latin typeface="Arial"/>
                <a:cs typeface="Arial"/>
              </a:rPr>
              <a:t>model</a:t>
            </a:r>
            <a:endParaRPr sz="2800">
              <a:latin typeface="Arial"/>
              <a:cs typeface="Arial"/>
            </a:endParaRPr>
          </a:p>
          <a:p>
            <a:pPr marL="526415" marR="5080" indent="-513715">
              <a:lnSpc>
                <a:spcPct val="100000"/>
              </a:lnSpc>
              <a:spcBef>
                <a:spcPts val="675"/>
              </a:spcBef>
              <a:buChar char="•"/>
              <a:tabLst>
                <a:tab pos="526415" algn="l"/>
                <a:tab pos="527050" algn="l"/>
              </a:tabLst>
            </a:pPr>
            <a:r>
              <a:rPr sz="2800" spc="-5" dirty="0">
                <a:solidFill>
                  <a:srgbClr val="7F7F7F"/>
                </a:solidFill>
                <a:latin typeface="Arial"/>
                <a:cs typeface="Arial"/>
              </a:rPr>
              <a:t>The host has </a:t>
            </a:r>
            <a:r>
              <a:rPr sz="2800" dirty="0">
                <a:solidFill>
                  <a:srgbClr val="7F7F7F"/>
                </a:solidFill>
                <a:latin typeface="Arial"/>
                <a:cs typeface="Arial"/>
              </a:rPr>
              <a:t>to </a:t>
            </a:r>
            <a:r>
              <a:rPr sz="2800" spc="-5" dirty="0">
                <a:solidFill>
                  <a:srgbClr val="7F7F7F"/>
                </a:solidFill>
                <a:latin typeface="Arial"/>
                <a:cs typeface="Arial"/>
              </a:rPr>
              <a:t>connect to the network via </a:t>
            </a:r>
            <a:r>
              <a:rPr sz="2800" dirty="0">
                <a:solidFill>
                  <a:srgbClr val="7F7F7F"/>
                </a:solidFill>
                <a:latin typeface="Arial"/>
                <a:cs typeface="Arial"/>
              </a:rPr>
              <a:t>some  </a:t>
            </a:r>
            <a:r>
              <a:rPr sz="2800" spc="-5" dirty="0">
                <a:solidFill>
                  <a:srgbClr val="7F7F7F"/>
                </a:solidFill>
                <a:latin typeface="Arial"/>
                <a:cs typeface="Arial"/>
              </a:rPr>
              <a:t>protocol</a:t>
            </a:r>
            <a:endParaRPr sz="2800">
              <a:latin typeface="Arial"/>
              <a:cs typeface="Arial"/>
            </a:endParaRPr>
          </a:p>
          <a:p>
            <a:pPr marL="526415" indent="-513715">
              <a:lnSpc>
                <a:spcPct val="100000"/>
              </a:lnSpc>
              <a:spcBef>
                <a:spcPts val="670"/>
              </a:spcBef>
              <a:buChar char="•"/>
              <a:tabLst>
                <a:tab pos="526415" algn="l"/>
                <a:tab pos="527050" algn="l"/>
              </a:tabLst>
            </a:pPr>
            <a:r>
              <a:rPr sz="2800" spc="-5" dirty="0">
                <a:solidFill>
                  <a:srgbClr val="7F7F7F"/>
                </a:solidFill>
                <a:latin typeface="Arial"/>
                <a:cs typeface="Arial"/>
              </a:rPr>
              <a:t>The protocol must allow it to send IP</a:t>
            </a:r>
            <a:r>
              <a:rPr sz="2800" spc="40" dirty="0">
                <a:solidFill>
                  <a:srgbClr val="7F7F7F"/>
                </a:solidFill>
                <a:latin typeface="Arial"/>
                <a:cs typeface="Arial"/>
              </a:rPr>
              <a:t> </a:t>
            </a:r>
            <a:r>
              <a:rPr sz="2800" spc="-5" dirty="0">
                <a:solidFill>
                  <a:srgbClr val="7F7F7F"/>
                </a:solidFill>
                <a:latin typeface="Arial"/>
                <a:cs typeface="Arial"/>
              </a:rPr>
              <a:t>packets</a:t>
            </a:r>
            <a:endParaRPr sz="2800">
              <a:latin typeface="Arial"/>
              <a:cs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2.67</a:t>
            </a:r>
            <a:endParaRPr sz="1000">
              <a:latin typeface="Arial"/>
              <a:cs typeface="Arial"/>
            </a:endParaRPr>
          </a:p>
        </p:txBody>
      </p:sp>
      <p:sp>
        <p:nvSpPr>
          <p:cNvPr id="3" name="object 3"/>
          <p:cNvSpPr txBox="1">
            <a:spLocks noGrp="1"/>
          </p:cNvSpPr>
          <p:nvPr>
            <p:ph type="title"/>
          </p:nvPr>
        </p:nvSpPr>
        <p:spPr>
          <a:xfrm>
            <a:off x="258262" y="613404"/>
            <a:ext cx="3477895" cy="696595"/>
          </a:xfrm>
          <a:prstGeom prst="rect">
            <a:avLst/>
          </a:prstGeom>
        </p:spPr>
        <p:txBody>
          <a:bodyPr vert="horz" wrap="square" lIns="0" tIns="13335" rIns="0" bIns="0" rtlCol="0">
            <a:spAutoFit/>
          </a:bodyPr>
          <a:lstStyle/>
          <a:p>
            <a:pPr marL="12700">
              <a:lnSpc>
                <a:spcPct val="100000"/>
              </a:lnSpc>
              <a:spcBef>
                <a:spcPts val="105"/>
              </a:spcBef>
            </a:pPr>
            <a:r>
              <a:rPr dirty="0"/>
              <a:t>Internet</a:t>
            </a:r>
            <a:r>
              <a:rPr spc="-70" dirty="0"/>
              <a:t> </a:t>
            </a:r>
            <a:r>
              <a:rPr spc="-5" dirty="0"/>
              <a:t>Layer</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653027"/>
            <a:ext cx="8273415" cy="3866515"/>
          </a:xfrm>
          <a:prstGeom prst="rect">
            <a:avLst/>
          </a:prstGeom>
        </p:spPr>
        <p:txBody>
          <a:bodyPr vert="horz" wrap="square" lIns="0" tIns="12065" rIns="0" bIns="0" rtlCol="0">
            <a:spAutoFit/>
          </a:bodyPr>
          <a:lstStyle/>
          <a:p>
            <a:pPr marL="526415" marR="245745" indent="-513715">
              <a:lnSpc>
                <a:spcPct val="100000"/>
              </a:lnSpc>
              <a:spcBef>
                <a:spcPts val="95"/>
              </a:spcBef>
              <a:buChar char="•"/>
              <a:tabLst>
                <a:tab pos="526415" algn="l"/>
                <a:tab pos="527050" algn="l"/>
              </a:tabLst>
            </a:pPr>
            <a:r>
              <a:rPr sz="2800" spc="-5" dirty="0">
                <a:solidFill>
                  <a:srgbClr val="7F7F7F"/>
                </a:solidFill>
                <a:latin typeface="Arial"/>
                <a:cs typeface="Arial"/>
              </a:rPr>
              <a:t>Permits hosts to inject packets into any network  and </a:t>
            </a:r>
            <a:r>
              <a:rPr sz="2800" dirty="0">
                <a:solidFill>
                  <a:srgbClr val="7F7F7F"/>
                </a:solidFill>
                <a:latin typeface="Arial"/>
                <a:cs typeface="Arial"/>
              </a:rPr>
              <a:t>travel </a:t>
            </a:r>
            <a:r>
              <a:rPr sz="2800" spc="-5" dirty="0">
                <a:solidFill>
                  <a:srgbClr val="7F7F7F"/>
                </a:solidFill>
                <a:latin typeface="Arial"/>
                <a:cs typeface="Arial"/>
              </a:rPr>
              <a:t>independently to </a:t>
            </a:r>
            <a:r>
              <a:rPr sz="2800" dirty="0">
                <a:solidFill>
                  <a:srgbClr val="7F7F7F"/>
                </a:solidFill>
                <a:latin typeface="Arial"/>
                <a:cs typeface="Arial"/>
              </a:rPr>
              <a:t>their</a:t>
            </a:r>
            <a:r>
              <a:rPr sz="2800" spc="25" dirty="0">
                <a:solidFill>
                  <a:srgbClr val="7F7F7F"/>
                </a:solidFill>
                <a:latin typeface="Arial"/>
                <a:cs typeface="Arial"/>
              </a:rPr>
              <a:t> </a:t>
            </a:r>
            <a:r>
              <a:rPr sz="2800" spc="-5" dirty="0">
                <a:solidFill>
                  <a:srgbClr val="7F7F7F"/>
                </a:solidFill>
                <a:latin typeface="Arial"/>
                <a:cs typeface="Arial"/>
              </a:rPr>
              <a:t>destination</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Packets may be delivered in any</a:t>
            </a:r>
            <a:r>
              <a:rPr sz="2800" spc="40" dirty="0">
                <a:solidFill>
                  <a:srgbClr val="7F7F7F"/>
                </a:solidFill>
                <a:latin typeface="Arial"/>
                <a:cs typeface="Arial"/>
              </a:rPr>
              <a:t> </a:t>
            </a:r>
            <a:r>
              <a:rPr sz="2800" spc="-5" dirty="0">
                <a:solidFill>
                  <a:srgbClr val="7F7F7F"/>
                </a:solidFill>
                <a:latin typeface="Arial"/>
                <a:cs typeface="Arial"/>
              </a:rPr>
              <a:t>order</a:t>
            </a:r>
            <a:endParaRPr sz="2800">
              <a:latin typeface="Arial"/>
              <a:cs typeface="Arial"/>
            </a:endParaRPr>
          </a:p>
          <a:p>
            <a:pPr marL="526415" indent="-513715">
              <a:lnSpc>
                <a:spcPct val="100000"/>
              </a:lnSpc>
              <a:spcBef>
                <a:spcPts val="670"/>
              </a:spcBef>
              <a:buChar char="•"/>
              <a:tabLst>
                <a:tab pos="526415" algn="l"/>
                <a:tab pos="527050" algn="l"/>
              </a:tabLst>
            </a:pPr>
            <a:r>
              <a:rPr sz="2800" spc="-10" dirty="0">
                <a:solidFill>
                  <a:srgbClr val="7F7F7F"/>
                </a:solidFill>
                <a:latin typeface="Arial"/>
                <a:cs typeface="Arial"/>
              </a:rPr>
              <a:t>Role </a:t>
            </a:r>
            <a:r>
              <a:rPr sz="2800" spc="-5" dirty="0">
                <a:solidFill>
                  <a:srgbClr val="7F7F7F"/>
                </a:solidFill>
                <a:latin typeface="Arial"/>
                <a:cs typeface="Arial"/>
              </a:rPr>
              <a:t>is to ensure packets get to the right</a:t>
            </a:r>
            <a:r>
              <a:rPr sz="2800" spc="95" dirty="0">
                <a:solidFill>
                  <a:srgbClr val="7F7F7F"/>
                </a:solidFill>
                <a:latin typeface="Arial"/>
                <a:cs typeface="Arial"/>
              </a:rPr>
              <a:t> </a:t>
            </a:r>
            <a:r>
              <a:rPr sz="2800" spc="-5" dirty="0">
                <a:solidFill>
                  <a:srgbClr val="7F7F7F"/>
                </a:solidFill>
                <a:latin typeface="Arial"/>
                <a:cs typeface="Arial"/>
              </a:rPr>
              <a:t>address</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The </a:t>
            </a:r>
            <a:r>
              <a:rPr sz="2800" dirty="0">
                <a:solidFill>
                  <a:srgbClr val="7F7F7F"/>
                </a:solidFill>
                <a:latin typeface="Arial"/>
                <a:cs typeface="Arial"/>
              </a:rPr>
              <a:t>Internet </a:t>
            </a:r>
            <a:r>
              <a:rPr sz="2800" spc="-5" dirty="0">
                <a:solidFill>
                  <a:srgbClr val="7F7F7F"/>
                </a:solidFill>
                <a:latin typeface="Arial"/>
                <a:cs typeface="Arial"/>
              </a:rPr>
              <a:t>Protocol (IP) </a:t>
            </a:r>
            <a:r>
              <a:rPr sz="2800" dirty="0">
                <a:solidFill>
                  <a:srgbClr val="7F7F7F"/>
                </a:solidFill>
                <a:latin typeface="Arial"/>
                <a:cs typeface="Arial"/>
              </a:rPr>
              <a:t>is </a:t>
            </a:r>
            <a:r>
              <a:rPr sz="2800" spc="-5" dirty="0">
                <a:solidFill>
                  <a:srgbClr val="7F7F7F"/>
                </a:solidFill>
                <a:latin typeface="Arial"/>
                <a:cs typeface="Arial"/>
              </a:rPr>
              <a:t>responsible </a:t>
            </a:r>
            <a:r>
              <a:rPr sz="2800" dirty="0">
                <a:solidFill>
                  <a:srgbClr val="7F7F7F"/>
                </a:solidFill>
                <a:latin typeface="Arial"/>
                <a:cs typeface="Arial"/>
              </a:rPr>
              <a:t>for</a:t>
            </a:r>
            <a:r>
              <a:rPr sz="2800" spc="30" dirty="0">
                <a:solidFill>
                  <a:srgbClr val="7F7F7F"/>
                </a:solidFill>
                <a:latin typeface="Arial"/>
                <a:cs typeface="Arial"/>
              </a:rPr>
              <a:t> </a:t>
            </a:r>
            <a:r>
              <a:rPr sz="2800" spc="-5" dirty="0">
                <a:solidFill>
                  <a:srgbClr val="7F7F7F"/>
                </a:solidFill>
                <a:latin typeface="Arial"/>
                <a:cs typeface="Arial"/>
              </a:rPr>
              <a:t>this</a:t>
            </a:r>
            <a:endParaRPr sz="2800">
              <a:latin typeface="Arial"/>
              <a:cs typeface="Arial"/>
            </a:endParaRPr>
          </a:p>
          <a:p>
            <a:pPr marL="526415" marR="438784" indent="-513715">
              <a:lnSpc>
                <a:spcPct val="100000"/>
              </a:lnSpc>
              <a:spcBef>
                <a:spcPts val="670"/>
              </a:spcBef>
              <a:buChar char="•"/>
              <a:tabLst>
                <a:tab pos="526415" algn="l"/>
                <a:tab pos="527050" algn="l"/>
              </a:tabLst>
            </a:pPr>
            <a:r>
              <a:rPr sz="2800" spc="-5" dirty="0">
                <a:solidFill>
                  <a:srgbClr val="7F7F7F"/>
                </a:solidFill>
                <a:latin typeface="Arial"/>
                <a:cs typeface="Arial"/>
              </a:rPr>
              <a:t>The </a:t>
            </a:r>
            <a:r>
              <a:rPr sz="2800" b="1" spc="-5" dirty="0">
                <a:solidFill>
                  <a:srgbClr val="7F7F7F"/>
                </a:solidFill>
                <a:latin typeface="Arial"/>
                <a:cs typeface="Arial"/>
              </a:rPr>
              <a:t>i</a:t>
            </a:r>
            <a:r>
              <a:rPr sz="2800" spc="-5" dirty="0">
                <a:solidFill>
                  <a:srgbClr val="7F7F7F"/>
                </a:solidFill>
                <a:latin typeface="Arial"/>
                <a:cs typeface="Arial"/>
              </a:rPr>
              <a:t>nternet layer is present </a:t>
            </a:r>
            <a:r>
              <a:rPr sz="2800" dirty="0">
                <a:solidFill>
                  <a:srgbClr val="7F7F7F"/>
                </a:solidFill>
                <a:latin typeface="Arial"/>
                <a:cs typeface="Arial"/>
              </a:rPr>
              <a:t>in </a:t>
            </a:r>
            <a:r>
              <a:rPr sz="2800" spc="-5" dirty="0">
                <a:solidFill>
                  <a:srgbClr val="7F7F7F"/>
                </a:solidFill>
                <a:latin typeface="Arial"/>
                <a:cs typeface="Arial"/>
              </a:rPr>
              <a:t>the Internet but  not specific to the</a:t>
            </a:r>
            <a:r>
              <a:rPr sz="2800" dirty="0">
                <a:solidFill>
                  <a:srgbClr val="7F7F7F"/>
                </a:solidFill>
                <a:latin typeface="Arial"/>
                <a:cs typeface="Arial"/>
              </a:rPr>
              <a:t> </a:t>
            </a:r>
            <a:r>
              <a:rPr sz="2800" spc="-5" dirty="0">
                <a:solidFill>
                  <a:srgbClr val="7F7F7F"/>
                </a:solidFill>
                <a:latin typeface="Arial"/>
                <a:cs typeface="Arial"/>
              </a:rPr>
              <a:t>Internet</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Packet switching is the key</a:t>
            </a:r>
            <a:r>
              <a:rPr sz="2800" spc="25" dirty="0">
                <a:solidFill>
                  <a:srgbClr val="7F7F7F"/>
                </a:solidFill>
                <a:latin typeface="Arial"/>
                <a:cs typeface="Arial"/>
              </a:rPr>
              <a:t> </a:t>
            </a:r>
            <a:r>
              <a:rPr sz="2800" dirty="0">
                <a:solidFill>
                  <a:srgbClr val="7F7F7F"/>
                </a:solidFill>
                <a:latin typeface="Arial"/>
                <a:cs typeface="Arial"/>
              </a:rPr>
              <a:t>function</a:t>
            </a:r>
            <a:endParaRPr sz="2800">
              <a:latin typeface="Arial"/>
              <a:cs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2.68</a:t>
            </a:r>
            <a:endParaRPr sz="1000">
              <a:latin typeface="Arial"/>
              <a:cs typeface="Arial"/>
            </a:endParaRPr>
          </a:p>
        </p:txBody>
      </p:sp>
      <p:sp>
        <p:nvSpPr>
          <p:cNvPr id="3" name="object 3"/>
          <p:cNvSpPr txBox="1">
            <a:spLocks noGrp="1"/>
          </p:cNvSpPr>
          <p:nvPr>
            <p:ph type="title"/>
          </p:nvPr>
        </p:nvSpPr>
        <p:spPr>
          <a:xfrm>
            <a:off x="258262" y="613404"/>
            <a:ext cx="3975100" cy="696595"/>
          </a:xfrm>
          <a:prstGeom prst="rect">
            <a:avLst/>
          </a:prstGeom>
        </p:spPr>
        <p:txBody>
          <a:bodyPr vert="horz" wrap="square" lIns="0" tIns="13335" rIns="0" bIns="0" rtlCol="0">
            <a:spAutoFit/>
          </a:bodyPr>
          <a:lstStyle/>
          <a:p>
            <a:pPr marL="12700">
              <a:lnSpc>
                <a:spcPct val="100000"/>
              </a:lnSpc>
              <a:spcBef>
                <a:spcPts val="105"/>
              </a:spcBef>
            </a:pPr>
            <a:r>
              <a:rPr dirty="0"/>
              <a:t>Transport</a:t>
            </a:r>
            <a:r>
              <a:rPr spc="-65" dirty="0"/>
              <a:t> </a:t>
            </a:r>
            <a:r>
              <a:rPr spc="-5" dirty="0"/>
              <a:t>Layer</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6" name="object 6"/>
          <p:cNvSpPr txBox="1">
            <a:spLocks noGrp="1"/>
          </p:cNvSpPr>
          <p:nvPr>
            <p:ph type="ftr" sz="quarter" idx="11"/>
          </p:nvPr>
        </p:nvSpPr>
        <p:spPr>
          <a:prstGeom prst="rect">
            <a:avLst/>
          </a:prstGeom>
        </p:spPr>
        <p:txBody>
          <a:bodyPr vert="horz" wrap="square" lIns="0" tIns="0" rIns="0" bIns="0" rtlCol="0">
            <a:spAutoFit/>
          </a:bodyPr>
          <a:lstStyle/>
          <a:p>
            <a:pPr marL="12700">
              <a:lnSpc>
                <a:spcPct val="100000"/>
              </a:lnSpc>
            </a:pPr>
            <a:r>
              <a:rPr spc="-5" dirty="0"/>
              <a:t>© </a:t>
            </a:r>
            <a:r>
              <a:rPr spc="-10" dirty="0"/>
              <a:t>NCC Education</a:t>
            </a:r>
            <a:r>
              <a:rPr spc="75" dirty="0"/>
              <a:t> </a:t>
            </a:r>
            <a:r>
              <a:rPr spc="-5" dirty="0"/>
              <a:t>Limited</a:t>
            </a:r>
          </a:p>
        </p:txBody>
      </p:sp>
      <p:sp>
        <p:nvSpPr>
          <p:cNvPr id="4" name="object 4"/>
          <p:cNvSpPr txBox="1"/>
          <p:nvPr/>
        </p:nvSpPr>
        <p:spPr>
          <a:xfrm>
            <a:off x="450286" y="1653027"/>
            <a:ext cx="7740650" cy="3000375"/>
          </a:xfrm>
          <a:prstGeom prst="rect">
            <a:avLst/>
          </a:prstGeom>
        </p:spPr>
        <p:txBody>
          <a:bodyPr vert="horz" wrap="square" lIns="0" tIns="12065" rIns="0" bIns="0" rtlCol="0">
            <a:spAutoFit/>
          </a:bodyPr>
          <a:lstStyle/>
          <a:p>
            <a:pPr marL="526415" marR="5080" indent="-513715">
              <a:lnSpc>
                <a:spcPct val="100000"/>
              </a:lnSpc>
              <a:spcBef>
                <a:spcPts val="95"/>
              </a:spcBef>
              <a:buChar char="•"/>
              <a:tabLst>
                <a:tab pos="526415" algn="l"/>
                <a:tab pos="527050" algn="l"/>
              </a:tabLst>
            </a:pPr>
            <a:r>
              <a:rPr sz="2800" spc="-5" dirty="0">
                <a:solidFill>
                  <a:srgbClr val="7F7F7F"/>
                </a:solidFill>
                <a:latin typeface="Arial"/>
                <a:cs typeface="Arial"/>
              </a:rPr>
              <a:t>Is designed to allow source and destination to  have a</a:t>
            </a:r>
            <a:r>
              <a:rPr sz="2800" spc="5" dirty="0">
                <a:solidFill>
                  <a:srgbClr val="7F7F7F"/>
                </a:solidFill>
                <a:latin typeface="Arial"/>
                <a:cs typeface="Arial"/>
              </a:rPr>
              <a:t> </a:t>
            </a:r>
            <a:r>
              <a:rPr sz="2800" spc="-5" dirty="0">
                <a:solidFill>
                  <a:srgbClr val="7F7F7F"/>
                </a:solidFill>
                <a:latin typeface="Arial"/>
                <a:cs typeface="Arial"/>
              </a:rPr>
              <a:t>conversation</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Uses one </a:t>
            </a:r>
            <a:r>
              <a:rPr sz="2800" dirty="0">
                <a:solidFill>
                  <a:srgbClr val="7F7F7F"/>
                </a:solidFill>
                <a:latin typeface="Arial"/>
                <a:cs typeface="Arial"/>
              </a:rPr>
              <a:t>of </a:t>
            </a:r>
            <a:r>
              <a:rPr sz="2800" spc="-5" dirty="0">
                <a:solidFill>
                  <a:srgbClr val="7F7F7F"/>
                </a:solidFill>
                <a:latin typeface="Arial"/>
                <a:cs typeface="Arial"/>
              </a:rPr>
              <a:t>two</a:t>
            </a:r>
            <a:r>
              <a:rPr sz="2800" spc="5" dirty="0">
                <a:solidFill>
                  <a:srgbClr val="7F7F7F"/>
                </a:solidFill>
                <a:latin typeface="Arial"/>
                <a:cs typeface="Arial"/>
              </a:rPr>
              <a:t> </a:t>
            </a:r>
            <a:r>
              <a:rPr sz="2800" spc="-5" dirty="0">
                <a:solidFill>
                  <a:srgbClr val="7F7F7F"/>
                </a:solidFill>
                <a:latin typeface="Arial"/>
                <a:cs typeface="Arial"/>
              </a:rPr>
              <a:t>protocols:</a:t>
            </a:r>
            <a:endParaRPr sz="2800">
              <a:latin typeface="Arial"/>
              <a:cs typeface="Arial"/>
            </a:endParaRPr>
          </a:p>
          <a:p>
            <a:pPr marL="1059815" lvl="1" indent="-513715">
              <a:lnSpc>
                <a:spcPct val="100000"/>
              </a:lnSpc>
              <a:spcBef>
                <a:spcPts val="1160"/>
              </a:spcBef>
              <a:buChar char="–"/>
              <a:tabLst>
                <a:tab pos="1059815" algn="l"/>
                <a:tab pos="1060450" algn="l"/>
              </a:tabLst>
            </a:pPr>
            <a:r>
              <a:rPr sz="2600" dirty="0">
                <a:solidFill>
                  <a:srgbClr val="7F7F7F"/>
                </a:solidFill>
                <a:latin typeface="Arial"/>
                <a:cs typeface="Arial"/>
              </a:rPr>
              <a:t>Transmission </a:t>
            </a:r>
            <a:r>
              <a:rPr sz="2600" spc="-5" dirty="0">
                <a:solidFill>
                  <a:srgbClr val="7F7F7F"/>
                </a:solidFill>
                <a:latin typeface="Arial"/>
                <a:cs typeface="Arial"/>
              </a:rPr>
              <a:t>Control </a:t>
            </a:r>
            <a:r>
              <a:rPr sz="2600" dirty="0">
                <a:solidFill>
                  <a:srgbClr val="7F7F7F"/>
                </a:solidFill>
                <a:latin typeface="Arial"/>
                <a:cs typeface="Arial"/>
              </a:rPr>
              <a:t>Protocol</a:t>
            </a:r>
            <a:r>
              <a:rPr sz="2600" spc="-60" dirty="0">
                <a:solidFill>
                  <a:srgbClr val="7F7F7F"/>
                </a:solidFill>
                <a:latin typeface="Arial"/>
                <a:cs typeface="Arial"/>
              </a:rPr>
              <a:t> </a:t>
            </a:r>
            <a:r>
              <a:rPr sz="2600" dirty="0">
                <a:solidFill>
                  <a:srgbClr val="7F7F7F"/>
                </a:solidFill>
                <a:latin typeface="Arial"/>
                <a:cs typeface="Arial"/>
              </a:rPr>
              <a:t>(TCP)</a:t>
            </a:r>
            <a:endParaRPr sz="2600">
              <a:latin typeface="Arial"/>
              <a:cs typeface="Arial"/>
            </a:endParaRPr>
          </a:p>
          <a:p>
            <a:pPr marL="1059815" lvl="1" indent="-513715">
              <a:lnSpc>
                <a:spcPct val="100000"/>
              </a:lnSpc>
              <a:spcBef>
                <a:spcPts val="625"/>
              </a:spcBef>
              <a:buChar char="–"/>
              <a:tabLst>
                <a:tab pos="1059815" algn="l"/>
                <a:tab pos="1060450" algn="l"/>
              </a:tabLst>
            </a:pPr>
            <a:r>
              <a:rPr sz="2600" dirty="0">
                <a:solidFill>
                  <a:srgbClr val="7F7F7F"/>
                </a:solidFill>
                <a:latin typeface="Arial"/>
                <a:cs typeface="Arial"/>
              </a:rPr>
              <a:t>User Datagram Protocol</a:t>
            </a:r>
            <a:r>
              <a:rPr sz="2600" spc="-60" dirty="0">
                <a:solidFill>
                  <a:srgbClr val="7F7F7F"/>
                </a:solidFill>
                <a:latin typeface="Arial"/>
                <a:cs typeface="Arial"/>
              </a:rPr>
              <a:t> </a:t>
            </a:r>
            <a:r>
              <a:rPr sz="2600" dirty="0">
                <a:solidFill>
                  <a:srgbClr val="7F7F7F"/>
                </a:solidFill>
                <a:latin typeface="Arial"/>
                <a:cs typeface="Arial"/>
              </a:rPr>
              <a:t>(UDP)</a:t>
            </a:r>
            <a:endParaRPr sz="2600">
              <a:latin typeface="Arial"/>
              <a:cs typeface="Arial"/>
            </a:endParaRPr>
          </a:p>
          <a:p>
            <a:pPr marL="526415" indent="-513715">
              <a:lnSpc>
                <a:spcPct val="100000"/>
              </a:lnSpc>
              <a:spcBef>
                <a:spcPts val="1290"/>
              </a:spcBef>
              <a:buChar char="•"/>
              <a:tabLst>
                <a:tab pos="526415" algn="l"/>
                <a:tab pos="527050" algn="l"/>
              </a:tabLst>
            </a:pPr>
            <a:r>
              <a:rPr sz="2800" spc="-5" dirty="0">
                <a:solidFill>
                  <a:srgbClr val="7F7F7F"/>
                </a:solidFill>
                <a:latin typeface="Arial"/>
                <a:cs typeface="Arial"/>
              </a:rPr>
              <a:t>Comparable to the OSI Transport</a:t>
            </a:r>
            <a:r>
              <a:rPr sz="2800" spc="60" dirty="0">
                <a:solidFill>
                  <a:srgbClr val="7F7F7F"/>
                </a:solidFill>
                <a:latin typeface="Arial"/>
                <a:cs typeface="Arial"/>
              </a:rPr>
              <a:t> </a:t>
            </a:r>
            <a:r>
              <a:rPr sz="2800" spc="-5" dirty="0">
                <a:solidFill>
                  <a:srgbClr val="7F7F7F"/>
                </a:solidFill>
                <a:latin typeface="Arial"/>
                <a:cs typeface="Arial"/>
              </a:rPr>
              <a:t>Layer</a:t>
            </a:r>
            <a:endParaRPr sz="2800">
              <a:latin typeface="Arial"/>
              <a:cs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2.69</a:t>
            </a:r>
            <a:endParaRPr sz="1000">
              <a:latin typeface="Arial"/>
              <a:cs typeface="Arial"/>
            </a:endParaRPr>
          </a:p>
        </p:txBody>
      </p:sp>
      <p:sp>
        <p:nvSpPr>
          <p:cNvPr id="3" name="object 3"/>
          <p:cNvSpPr txBox="1">
            <a:spLocks noGrp="1"/>
          </p:cNvSpPr>
          <p:nvPr>
            <p:ph type="title"/>
          </p:nvPr>
        </p:nvSpPr>
        <p:spPr>
          <a:xfrm>
            <a:off x="258262" y="613404"/>
            <a:ext cx="4315460" cy="696595"/>
          </a:xfrm>
          <a:prstGeom prst="rect">
            <a:avLst/>
          </a:prstGeom>
        </p:spPr>
        <p:txBody>
          <a:bodyPr vert="horz" wrap="square" lIns="0" tIns="13335" rIns="0" bIns="0" rtlCol="0">
            <a:spAutoFit/>
          </a:bodyPr>
          <a:lstStyle/>
          <a:p>
            <a:pPr marL="12700">
              <a:lnSpc>
                <a:spcPct val="100000"/>
              </a:lnSpc>
              <a:spcBef>
                <a:spcPts val="105"/>
              </a:spcBef>
            </a:pPr>
            <a:r>
              <a:rPr dirty="0"/>
              <a:t>Application</a:t>
            </a:r>
            <a:r>
              <a:rPr spc="-75" dirty="0"/>
              <a:t> </a:t>
            </a:r>
            <a:r>
              <a:rPr spc="-5" dirty="0"/>
              <a:t>Layer</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653027"/>
            <a:ext cx="7858125" cy="3312795"/>
          </a:xfrm>
          <a:prstGeom prst="rect">
            <a:avLst/>
          </a:prstGeom>
        </p:spPr>
        <p:txBody>
          <a:bodyPr vert="horz" wrap="square" lIns="0" tIns="12065" rIns="0" bIns="0" rtlCol="0">
            <a:spAutoFit/>
          </a:bodyPr>
          <a:lstStyle/>
          <a:p>
            <a:pPr marL="526415" marR="342265" indent="-513715">
              <a:lnSpc>
                <a:spcPct val="100000"/>
              </a:lnSpc>
              <a:spcBef>
                <a:spcPts val="95"/>
              </a:spcBef>
              <a:buChar char="•"/>
              <a:tabLst>
                <a:tab pos="526415" algn="l"/>
                <a:tab pos="527050" algn="l"/>
              </a:tabLst>
            </a:pPr>
            <a:r>
              <a:rPr sz="2800" spc="-5" dirty="0">
                <a:solidFill>
                  <a:srgbClr val="7F7F7F"/>
                </a:solidFill>
                <a:latin typeface="Arial"/>
                <a:cs typeface="Arial"/>
              </a:rPr>
              <a:t>The TCP/IP model does not have session </a:t>
            </a:r>
            <a:r>
              <a:rPr sz="2800" spc="-10" dirty="0">
                <a:solidFill>
                  <a:srgbClr val="7F7F7F"/>
                </a:solidFill>
                <a:latin typeface="Arial"/>
                <a:cs typeface="Arial"/>
              </a:rPr>
              <a:t>or  </a:t>
            </a:r>
            <a:r>
              <a:rPr sz="2800" spc="-5" dirty="0">
                <a:solidFill>
                  <a:srgbClr val="7F7F7F"/>
                </a:solidFill>
                <a:latin typeface="Arial"/>
                <a:cs typeface="Arial"/>
              </a:rPr>
              <a:t>presentation layers</a:t>
            </a:r>
            <a:endParaRPr sz="2800">
              <a:latin typeface="Arial"/>
              <a:cs typeface="Arial"/>
            </a:endParaRPr>
          </a:p>
          <a:p>
            <a:pPr marL="526415" marR="5080" indent="-513715">
              <a:lnSpc>
                <a:spcPct val="100000"/>
              </a:lnSpc>
              <a:spcBef>
                <a:spcPts val="675"/>
              </a:spcBef>
              <a:buChar char="•"/>
              <a:tabLst>
                <a:tab pos="526415" algn="l"/>
                <a:tab pos="527050" algn="l"/>
              </a:tabLst>
            </a:pPr>
            <a:r>
              <a:rPr sz="2800" spc="-5" dirty="0">
                <a:solidFill>
                  <a:srgbClr val="7F7F7F"/>
                </a:solidFill>
                <a:latin typeface="Arial"/>
                <a:cs typeface="Arial"/>
              </a:rPr>
              <a:t>This layer </a:t>
            </a:r>
            <a:r>
              <a:rPr sz="2800" dirty="0">
                <a:solidFill>
                  <a:srgbClr val="7F7F7F"/>
                </a:solidFill>
                <a:latin typeface="Arial"/>
                <a:cs typeface="Arial"/>
              </a:rPr>
              <a:t>consists </a:t>
            </a:r>
            <a:r>
              <a:rPr sz="2800" spc="-5" dirty="0">
                <a:solidFill>
                  <a:srgbClr val="7F7F7F"/>
                </a:solidFill>
                <a:latin typeface="Arial"/>
                <a:cs typeface="Arial"/>
              </a:rPr>
              <a:t>of high level </a:t>
            </a:r>
            <a:r>
              <a:rPr sz="2800" dirty="0">
                <a:solidFill>
                  <a:srgbClr val="7F7F7F"/>
                </a:solidFill>
                <a:latin typeface="Arial"/>
                <a:cs typeface="Arial"/>
              </a:rPr>
              <a:t>protocols </a:t>
            </a:r>
            <a:r>
              <a:rPr sz="2800" spc="-5" dirty="0">
                <a:solidFill>
                  <a:srgbClr val="7F7F7F"/>
                </a:solidFill>
                <a:latin typeface="Arial"/>
                <a:cs typeface="Arial"/>
              </a:rPr>
              <a:t>such  </a:t>
            </a:r>
            <a:r>
              <a:rPr sz="2800" dirty="0">
                <a:solidFill>
                  <a:srgbClr val="7F7F7F"/>
                </a:solidFill>
                <a:latin typeface="Arial"/>
                <a:cs typeface="Arial"/>
              </a:rPr>
              <a:t>as:</a:t>
            </a:r>
            <a:endParaRPr sz="2800">
              <a:latin typeface="Arial"/>
              <a:cs typeface="Arial"/>
            </a:endParaRPr>
          </a:p>
          <a:p>
            <a:pPr marL="1059815" lvl="1" indent="-513715">
              <a:lnSpc>
                <a:spcPct val="100000"/>
              </a:lnSpc>
              <a:spcBef>
                <a:spcPts val="1160"/>
              </a:spcBef>
              <a:buChar char="–"/>
              <a:tabLst>
                <a:tab pos="1059815" algn="l"/>
                <a:tab pos="1060450" algn="l"/>
              </a:tabLst>
            </a:pPr>
            <a:r>
              <a:rPr sz="2600" dirty="0">
                <a:solidFill>
                  <a:srgbClr val="7F7F7F"/>
                </a:solidFill>
                <a:latin typeface="Arial"/>
                <a:cs typeface="Arial"/>
              </a:rPr>
              <a:t>File Transfer Protocol</a:t>
            </a:r>
            <a:r>
              <a:rPr sz="2600" spc="-55" dirty="0">
                <a:solidFill>
                  <a:srgbClr val="7F7F7F"/>
                </a:solidFill>
                <a:latin typeface="Arial"/>
                <a:cs typeface="Arial"/>
              </a:rPr>
              <a:t> </a:t>
            </a:r>
            <a:r>
              <a:rPr sz="2600" dirty="0">
                <a:solidFill>
                  <a:srgbClr val="7F7F7F"/>
                </a:solidFill>
                <a:latin typeface="Arial"/>
                <a:cs typeface="Arial"/>
              </a:rPr>
              <a:t>(FTP)</a:t>
            </a:r>
            <a:endParaRPr sz="2600">
              <a:latin typeface="Arial"/>
              <a:cs typeface="Arial"/>
            </a:endParaRPr>
          </a:p>
          <a:p>
            <a:pPr marL="1059815" lvl="1" indent="-513715">
              <a:lnSpc>
                <a:spcPct val="100000"/>
              </a:lnSpc>
              <a:spcBef>
                <a:spcPts val="625"/>
              </a:spcBef>
              <a:buChar char="–"/>
              <a:tabLst>
                <a:tab pos="1059815" algn="l"/>
                <a:tab pos="1060450" algn="l"/>
              </a:tabLst>
            </a:pPr>
            <a:r>
              <a:rPr sz="2600" dirty="0">
                <a:solidFill>
                  <a:srgbClr val="7F7F7F"/>
                </a:solidFill>
                <a:latin typeface="Arial"/>
                <a:cs typeface="Arial"/>
              </a:rPr>
              <a:t>Simple Mail Transfer Protocol</a:t>
            </a:r>
            <a:r>
              <a:rPr sz="2600" spc="-60" dirty="0">
                <a:solidFill>
                  <a:srgbClr val="7F7F7F"/>
                </a:solidFill>
                <a:latin typeface="Arial"/>
                <a:cs typeface="Arial"/>
              </a:rPr>
              <a:t> </a:t>
            </a:r>
            <a:r>
              <a:rPr sz="2600" dirty="0">
                <a:solidFill>
                  <a:srgbClr val="7F7F7F"/>
                </a:solidFill>
                <a:latin typeface="Arial"/>
                <a:cs typeface="Arial"/>
              </a:rPr>
              <a:t>(SMTP)</a:t>
            </a:r>
            <a:endParaRPr sz="2600">
              <a:latin typeface="Arial"/>
              <a:cs typeface="Arial"/>
            </a:endParaRPr>
          </a:p>
          <a:p>
            <a:pPr marL="1059815" lvl="1" indent="-513715">
              <a:lnSpc>
                <a:spcPct val="100000"/>
              </a:lnSpc>
              <a:spcBef>
                <a:spcPts val="625"/>
              </a:spcBef>
              <a:buChar char="–"/>
              <a:tabLst>
                <a:tab pos="1059815" algn="l"/>
                <a:tab pos="1060450" algn="l"/>
              </a:tabLst>
            </a:pPr>
            <a:r>
              <a:rPr sz="2600" dirty="0">
                <a:solidFill>
                  <a:srgbClr val="7F7F7F"/>
                </a:solidFill>
                <a:latin typeface="Arial"/>
                <a:cs typeface="Arial"/>
              </a:rPr>
              <a:t>HyperText Transfer Protocol</a:t>
            </a:r>
            <a:r>
              <a:rPr sz="2600" spc="-75" dirty="0">
                <a:solidFill>
                  <a:srgbClr val="7F7F7F"/>
                </a:solidFill>
                <a:latin typeface="Arial"/>
                <a:cs typeface="Arial"/>
              </a:rPr>
              <a:t> </a:t>
            </a:r>
            <a:r>
              <a:rPr sz="2600" dirty="0">
                <a:solidFill>
                  <a:srgbClr val="7F7F7F"/>
                </a:solidFill>
                <a:latin typeface="Arial"/>
                <a:cs typeface="Arial"/>
              </a:rPr>
              <a:t>(HTTP)</a:t>
            </a:r>
            <a:endParaRPr sz="26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86581" y="82671"/>
            <a:ext cx="267970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2.7</a:t>
            </a:r>
            <a:endParaRPr sz="1000">
              <a:latin typeface="Arial"/>
              <a:cs typeface="Arial"/>
            </a:endParaRPr>
          </a:p>
        </p:txBody>
      </p:sp>
      <p:sp>
        <p:nvSpPr>
          <p:cNvPr id="3" name="object 3"/>
          <p:cNvSpPr txBox="1">
            <a:spLocks noGrp="1"/>
          </p:cNvSpPr>
          <p:nvPr>
            <p:ph type="title"/>
          </p:nvPr>
        </p:nvSpPr>
        <p:spPr>
          <a:xfrm>
            <a:off x="258262" y="468878"/>
            <a:ext cx="4904105" cy="696595"/>
          </a:xfrm>
          <a:prstGeom prst="rect">
            <a:avLst/>
          </a:prstGeom>
        </p:spPr>
        <p:txBody>
          <a:bodyPr vert="horz" wrap="square" lIns="0" tIns="13335" rIns="0" bIns="0" rtlCol="0">
            <a:spAutoFit/>
          </a:bodyPr>
          <a:lstStyle/>
          <a:p>
            <a:pPr marL="12700">
              <a:lnSpc>
                <a:spcPct val="100000"/>
              </a:lnSpc>
              <a:spcBef>
                <a:spcPts val="105"/>
              </a:spcBef>
            </a:pPr>
            <a:r>
              <a:rPr spc="-5" dirty="0"/>
              <a:t>Conversation</a:t>
            </a:r>
            <a:r>
              <a:rPr spc="-65" dirty="0"/>
              <a:t> </a:t>
            </a:r>
            <a:r>
              <a:rPr spc="-5" dirty="0"/>
              <a:t>Rules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1810" y="1279789"/>
            <a:ext cx="8396605" cy="4293870"/>
          </a:xfrm>
          <a:prstGeom prst="rect">
            <a:avLst/>
          </a:prstGeom>
        </p:spPr>
        <p:txBody>
          <a:bodyPr vert="horz" wrap="square" lIns="0" tIns="97790" rIns="0" bIns="0" rtlCol="0">
            <a:spAutoFit/>
          </a:bodyPr>
          <a:lstStyle/>
          <a:p>
            <a:pPr marL="290195" indent="-277495">
              <a:lnSpc>
                <a:spcPct val="100000"/>
              </a:lnSpc>
              <a:spcBef>
                <a:spcPts val="770"/>
              </a:spcBef>
              <a:buChar char="•"/>
              <a:tabLst>
                <a:tab pos="290195" algn="l"/>
                <a:tab pos="290830" algn="l"/>
              </a:tabLst>
            </a:pPr>
            <a:r>
              <a:rPr sz="2800" spc="-5" dirty="0">
                <a:solidFill>
                  <a:srgbClr val="7F7F7F"/>
                </a:solidFill>
                <a:latin typeface="Arial"/>
                <a:cs typeface="Arial"/>
              </a:rPr>
              <a:t>With friends, the rules are</a:t>
            </a:r>
            <a:r>
              <a:rPr sz="2800" spc="15" dirty="0">
                <a:solidFill>
                  <a:srgbClr val="7F7F7F"/>
                </a:solidFill>
                <a:latin typeface="Arial"/>
                <a:cs typeface="Arial"/>
              </a:rPr>
              <a:t> </a:t>
            </a:r>
            <a:r>
              <a:rPr sz="2800" dirty="0">
                <a:solidFill>
                  <a:srgbClr val="7F7F7F"/>
                </a:solidFill>
                <a:latin typeface="Arial"/>
                <a:cs typeface="Arial"/>
              </a:rPr>
              <a:t>implicit.</a:t>
            </a:r>
            <a:endParaRPr sz="2800">
              <a:latin typeface="Arial"/>
              <a:cs typeface="Arial"/>
            </a:endParaRPr>
          </a:p>
          <a:p>
            <a:pPr marL="290195" marR="25400" indent="-277495">
              <a:lnSpc>
                <a:spcPct val="100000"/>
              </a:lnSpc>
              <a:spcBef>
                <a:spcPts val="675"/>
              </a:spcBef>
              <a:buChar char="•"/>
              <a:tabLst>
                <a:tab pos="290195" algn="l"/>
                <a:tab pos="290830" algn="l"/>
              </a:tabLst>
            </a:pPr>
            <a:r>
              <a:rPr sz="2800" spc="-5" dirty="0">
                <a:solidFill>
                  <a:srgbClr val="7F7F7F"/>
                </a:solidFill>
                <a:latin typeface="Arial"/>
                <a:cs typeface="Arial"/>
              </a:rPr>
              <a:t>In more </a:t>
            </a:r>
            <a:r>
              <a:rPr sz="2800" dirty="0">
                <a:solidFill>
                  <a:srgbClr val="7F7F7F"/>
                </a:solidFill>
                <a:latin typeface="Arial"/>
                <a:cs typeface="Arial"/>
              </a:rPr>
              <a:t>formal </a:t>
            </a:r>
            <a:r>
              <a:rPr sz="2800" spc="-5" dirty="0">
                <a:solidFill>
                  <a:srgbClr val="7F7F7F"/>
                </a:solidFill>
                <a:latin typeface="Arial"/>
                <a:cs typeface="Arial"/>
              </a:rPr>
              <a:t>situations, </a:t>
            </a:r>
            <a:r>
              <a:rPr sz="2800" dirty="0">
                <a:solidFill>
                  <a:srgbClr val="7F7F7F"/>
                </a:solidFill>
                <a:latin typeface="Arial"/>
                <a:cs typeface="Arial"/>
              </a:rPr>
              <a:t>rules </a:t>
            </a:r>
            <a:r>
              <a:rPr sz="2800" spc="-5" dirty="0">
                <a:solidFill>
                  <a:srgbClr val="7F7F7F"/>
                </a:solidFill>
                <a:latin typeface="Arial"/>
                <a:cs typeface="Arial"/>
              </a:rPr>
              <a:t>may be given at the  start.</a:t>
            </a:r>
            <a:endParaRPr sz="2800">
              <a:latin typeface="Arial"/>
              <a:cs typeface="Arial"/>
            </a:endParaRPr>
          </a:p>
          <a:p>
            <a:pPr marL="290195" marR="778510" indent="-277495">
              <a:lnSpc>
                <a:spcPct val="100000"/>
              </a:lnSpc>
              <a:spcBef>
                <a:spcPts val="670"/>
              </a:spcBef>
              <a:buChar char="•"/>
              <a:tabLst>
                <a:tab pos="290195" algn="l"/>
                <a:tab pos="290830" algn="l"/>
              </a:tabLst>
            </a:pPr>
            <a:r>
              <a:rPr sz="2800" spc="-5" dirty="0">
                <a:solidFill>
                  <a:srgbClr val="7F7F7F"/>
                </a:solidFill>
                <a:latin typeface="Arial"/>
                <a:cs typeface="Arial"/>
              </a:rPr>
              <a:t>In a new situation, </a:t>
            </a:r>
            <a:r>
              <a:rPr sz="2800" spc="-10" dirty="0">
                <a:solidFill>
                  <a:srgbClr val="7F7F7F"/>
                </a:solidFill>
                <a:latin typeface="Arial"/>
                <a:cs typeface="Arial"/>
              </a:rPr>
              <a:t>we </a:t>
            </a:r>
            <a:r>
              <a:rPr sz="2800" spc="-5" dirty="0">
                <a:solidFill>
                  <a:srgbClr val="7F7F7F"/>
                </a:solidFill>
                <a:latin typeface="Arial"/>
                <a:cs typeface="Arial"/>
              </a:rPr>
              <a:t>may be unsure what </a:t>
            </a:r>
            <a:r>
              <a:rPr sz="2800" dirty="0">
                <a:solidFill>
                  <a:srgbClr val="7F7F7F"/>
                </a:solidFill>
                <a:latin typeface="Arial"/>
                <a:cs typeface="Arial"/>
              </a:rPr>
              <a:t>the  </a:t>
            </a:r>
            <a:r>
              <a:rPr sz="2800" spc="-5" dirty="0">
                <a:solidFill>
                  <a:srgbClr val="7F7F7F"/>
                </a:solidFill>
                <a:latin typeface="Arial"/>
                <a:cs typeface="Arial"/>
              </a:rPr>
              <a:t>rules</a:t>
            </a:r>
            <a:r>
              <a:rPr sz="2800" dirty="0">
                <a:solidFill>
                  <a:srgbClr val="7F7F7F"/>
                </a:solidFill>
                <a:latin typeface="Arial"/>
                <a:cs typeface="Arial"/>
              </a:rPr>
              <a:t> </a:t>
            </a:r>
            <a:r>
              <a:rPr sz="2800" spc="-5" dirty="0">
                <a:solidFill>
                  <a:srgbClr val="7F7F7F"/>
                </a:solidFill>
                <a:latin typeface="Arial"/>
                <a:cs typeface="Arial"/>
              </a:rPr>
              <a:t>are.</a:t>
            </a:r>
            <a:endParaRPr sz="2800">
              <a:latin typeface="Arial"/>
              <a:cs typeface="Arial"/>
            </a:endParaRPr>
          </a:p>
          <a:p>
            <a:pPr marL="290195" marR="5080" indent="-277495">
              <a:lnSpc>
                <a:spcPct val="100000"/>
              </a:lnSpc>
              <a:spcBef>
                <a:spcPts val="675"/>
              </a:spcBef>
              <a:buChar char="•"/>
              <a:tabLst>
                <a:tab pos="290195" algn="l"/>
                <a:tab pos="290830" algn="l"/>
              </a:tabLst>
            </a:pPr>
            <a:r>
              <a:rPr sz="2800" spc="-5" dirty="0">
                <a:solidFill>
                  <a:srgbClr val="7F7F7F"/>
                </a:solidFill>
                <a:latin typeface="Arial"/>
                <a:cs typeface="Arial"/>
              </a:rPr>
              <a:t>The rules depend upon the type of conversation </a:t>
            </a:r>
            <a:r>
              <a:rPr sz="2800" spc="-10" dirty="0">
                <a:solidFill>
                  <a:srgbClr val="7F7F7F"/>
                </a:solidFill>
                <a:latin typeface="Arial"/>
                <a:cs typeface="Arial"/>
              </a:rPr>
              <a:t>we  </a:t>
            </a:r>
            <a:r>
              <a:rPr sz="2800" spc="-5" dirty="0">
                <a:solidFill>
                  <a:srgbClr val="7F7F7F"/>
                </a:solidFill>
                <a:latin typeface="Arial"/>
                <a:cs typeface="Arial"/>
              </a:rPr>
              <a:t>are having and the social</a:t>
            </a:r>
            <a:r>
              <a:rPr sz="2800" spc="30" dirty="0">
                <a:solidFill>
                  <a:srgbClr val="7F7F7F"/>
                </a:solidFill>
                <a:latin typeface="Arial"/>
                <a:cs typeface="Arial"/>
              </a:rPr>
              <a:t> </a:t>
            </a:r>
            <a:r>
              <a:rPr sz="2800" dirty="0">
                <a:solidFill>
                  <a:srgbClr val="7F7F7F"/>
                </a:solidFill>
                <a:latin typeface="Arial"/>
                <a:cs typeface="Arial"/>
              </a:rPr>
              <a:t>context.</a:t>
            </a:r>
            <a:endParaRPr sz="2800">
              <a:latin typeface="Arial"/>
              <a:cs typeface="Arial"/>
            </a:endParaRPr>
          </a:p>
          <a:p>
            <a:pPr marL="290195" marR="621030" indent="-277495">
              <a:lnSpc>
                <a:spcPct val="100000"/>
              </a:lnSpc>
              <a:spcBef>
                <a:spcPts val="675"/>
              </a:spcBef>
              <a:buChar char="•"/>
              <a:tabLst>
                <a:tab pos="290195" algn="l"/>
                <a:tab pos="290830" algn="l"/>
              </a:tabLst>
            </a:pPr>
            <a:r>
              <a:rPr sz="2800" spc="-10" dirty="0">
                <a:solidFill>
                  <a:srgbClr val="7F7F7F"/>
                </a:solidFill>
                <a:latin typeface="Arial"/>
                <a:cs typeface="Arial"/>
              </a:rPr>
              <a:t>Not </a:t>
            </a:r>
            <a:r>
              <a:rPr sz="2800" spc="-5" dirty="0">
                <a:solidFill>
                  <a:srgbClr val="7F7F7F"/>
                </a:solidFill>
                <a:latin typeface="Arial"/>
                <a:cs typeface="Arial"/>
              </a:rPr>
              <a:t>following the </a:t>
            </a:r>
            <a:r>
              <a:rPr sz="2800" dirty="0">
                <a:solidFill>
                  <a:srgbClr val="7F7F7F"/>
                </a:solidFill>
                <a:latin typeface="Arial"/>
                <a:cs typeface="Arial"/>
              </a:rPr>
              <a:t>rules </a:t>
            </a:r>
            <a:r>
              <a:rPr sz="2800" spc="-10" dirty="0">
                <a:solidFill>
                  <a:srgbClr val="7F7F7F"/>
                </a:solidFill>
                <a:latin typeface="Arial"/>
                <a:cs typeface="Arial"/>
              </a:rPr>
              <a:t>will </a:t>
            </a:r>
            <a:r>
              <a:rPr sz="2800" spc="-5" dirty="0">
                <a:solidFill>
                  <a:srgbClr val="7F7F7F"/>
                </a:solidFill>
                <a:latin typeface="Arial"/>
                <a:cs typeface="Arial"/>
              </a:rPr>
              <a:t>make a conversation  difficult or</a:t>
            </a:r>
            <a:r>
              <a:rPr sz="2800" dirty="0">
                <a:solidFill>
                  <a:srgbClr val="7F7F7F"/>
                </a:solidFill>
                <a:latin typeface="Arial"/>
                <a:cs typeface="Arial"/>
              </a:rPr>
              <a:t> </a:t>
            </a:r>
            <a:r>
              <a:rPr sz="2800" spc="-5" dirty="0">
                <a:solidFill>
                  <a:srgbClr val="7F7F7F"/>
                </a:solidFill>
                <a:latin typeface="Arial"/>
                <a:cs typeface="Arial"/>
              </a:rPr>
              <a:t>impossible.</a:t>
            </a:r>
            <a:endParaRPr sz="2800">
              <a:latin typeface="Arial"/>
              <a:cs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2.70</a:t>
            </a:r>
            <a:endParaRPr sz="1000">
              <a:latin typeface="Arial"/>
              <a:cs typeface="Arial"/>
            </a:endParaRPr>
          </a:p>
        </p:txBody>
      </p:sp>
      <p:sp>
        <p:nvSpPr>
          <p:cNvPr id="3" name="object 3"/>
          <p:cNvSpPr txBox="1">
            <a:spLocks noGrp="1"/>
          </p:cNvSpPr>
          <p:nvPr>
            <p:ph type="title"/>
          </p:nvPr>
        </p:nvSpPr>
        <p:spPr>
          <a:xfrm>
            <a:off x="258262" y="613404"/>
            <a:ext cx="4131310" cy="696595"/>
          </a:xfrm>
          <a:prstGeom prst="rect">
            <a:avLst/>
          </a:prstGeom>
        </p:spPr>
        <p:txBody>
          <a:bodyPr vert="horz" wrap="square" lIns="0" tIns="13335" rIns="0" bIns="0" rtlCol="0">
            <a:spAutoFit/>
          </a:bodyPr>
          <a:lstStyle/>
          <a:p>
            <a:pPr marL="12700">
              <a:lnSpc>
                <a:spcPct val="100000"/>
              </a:lnSpc>
              <a:spcBef>
                <a:spcPts val="105"/>
              </a:spcBef>
            </a:pPr>
            <a:r>
              <a:rPr dirty="0"/>
              <a:t>Internet</a:t>
            </a:r>
            <a:r>
              <a:rPr spc="-65" dirty="0"/>
              <a:t> </a:t>
            </a:r>
            <a:r>
              <a:rPr dirty="0"/>
              <a:t>Protocol</a:t>
            </a:r>
          </a:p>
        </p:txBody>
      </p:sp>
      <p:sp>
        <p:nvSpPr>
          <p:cNvPr id="4" name="object 4"/>
          <p:cNvSpPr txBox="1">
            <a:spLocks noGrp="1"/>
          </p:cNvSpPr>
          <p:nvPr>
            <p:ph idx="1"/>
          </p:nvPr>
        </p:nvSpPr>
        <p:spPr>
          <a:prstGeom prst="rect">
            <a:avLst/>
          </a:prstGeom>
        </p:spPr>
        <p:txBody>
          <a:bodyPr vert="horz" wrap="square" lIns="0" tIns="12065" rIns="0" bIns="0" rtlCol="0">
            <a:spAutoFit/>
          </a:bodyPr>
          <a:lstStyle/>
          <a:p>
            <a:pPr marL="557530" marR="5080" indent="-513715">
              <a:lnSpc>
                <a:spcPct val="100000"/>
              </a:lnSpc>
              <a:spcBef>
                <a:spcPts val="95"/>
              </a:spcBef>
              <a:buChar char="•"/>
              <a:tabLst>
                <a:tab pos="557530" algn="l"/>
                <a:tab pos="558165" algn="l"/>
              </a:tabLst>
            </a:pPr>
            <a:r>
              <a:rPr spc="-5" dirty="0"/>
              <a:t>Defines the </a:t>
            </a:r>
            <a:r>
              <a:rPr dirty="0"/>
              <a:t>rules that </a:t>
            </a:r>
            <a:r>
              <a:rPr spc="-5" dirty="0"/>
              <a:t>determine how packets are  </a:t>
            </a:r>
            <a:r>
              <a:rPr dirty="0"/>
              <a:t>transferred from </a:t>
            </a:r>
            <a:r>
              <a:rPr spc="-5" dirty="0"/>
              <a:t>one host to</a:t>
            </a:r>
            <a:r>
              <a:rPr spc="10" dirty="0"/>
              <a:t> </a:t>
            </a:r>
            <a:r>
              <a:rPr spc="-5" dirty="0"/>
              <a:t>another</a:t>
            </a:r>
          </a:p>
          <a:p>
            <a:pPr marL="557530" indent="-513715">
              <a:lnSpc>
                <a:spcPct val="100000"/>
              </a:lnSpc>
              <a:spcBef>
                <a:spcPts val="675"/>
              </a:spcBef>
              <a:buChar char="•"/>
              <a:tabLst>
                <a:tab pos="557530" algn="l"/>
                <a:tab pos="558165" algn="l"/>
              </a:tabLst>
            </a:pPr>
            <a:r>
              <a:rPr spc="-5" dirty="0"/>
              <a:t>It is </a:t>
            </a:r>
            <a:r>
              <a:rPr spc="-10" dirty="0"/>
              <a:t>not </a:t>
            </a:r>
            <a:r>
              <a:rPr spc="-5" dirty="0"/>
              <a:t>a reliable</a:t>
            </a:r>
            <a:r>
              <a:rPr spc="25" dirty="0"/>
              <a:t> </a:t>
            </a:r>
            <a:r>
              <a:rPr spc="-5" dirty="0"/>
              <a:t>protocol:</a:t>
            </a:r>
          </a:p>
          <a:p>
            <a:pPr marL="1090930" lvl="1" indent="-513715">
              <a:lnSpc>
                <a:spcPct val="100000"/>
              </a:lnSpc>
              <a:spcBef>
                <a:spcPts val="1160"/>
              </a:spcBef>
              <a:buChar char="–"/>
              <a:tabLst>
                <a:tab pos="1090930" algn="l"/>
                <a:tab pos="1091565" algn="l"/>
              </a:tabLst>
            </a:pPr>
            <a:r>
              <a:rPr sz="2600" dirty="0">
                <a:solidFill>
                  <a:srgbClr val="7F7F7F"/>
                </a:solidFill>
                <a:latin typeface="Arial"/>
                <a:cs typeface="Arial"/>
              </a:rPr>
              <a:t>Packets may not be</a:t>
            </a:r>
            <a:r>
              <a:rPr sz="2600" spc="-45" dirty="0">
                <a:solidFill>
                  <a:srgbClr val="7F7F7F"/>
                </a:solidFill>
                <a:latin typeface="Arial"/>
                <a:cs typeface="Arial"/>
              </a:rPr>
              <a:t> </a:t>
            </a:r>
            <a:r>
              <a:rPr sz="2600" spc="-5" dirty="0">
                <a:solidFill>
                  <a:srgbClr val="7F7F7F"/>
                </a:solidFill>
                <a:latin typeface="Arial"/>
                <a:cs typeface="Arial"/>
              </a:rPr>
              <a:t>delivered</a:t>
            </a:r>
            <a:endParaRPr sz="2600">
              <a:latin typeface="Arial"/>
              <a:cs typeface="Arial"/>
            </a:endParaRPr>
          </a:p>
          <a:p>
            <a:pPr marL="1090930" lvl="1" indent="-513715">
              <a:lnSpc>
                <a:spcPct val="100000"/>
              </a:lnSpc>
              <a:spcBef>
                <a:spcPts val="625"/>
              </a:spcBef>
              <a:buChar char="–"/>
              <a:tabLst>
                <a:tab pos="1090930" algn="l"/>
                <a:tab pos="1091565" algn="l"/>
              </a:tabLst>
            </a:pPr>
            <a:r>
              <a:rPr sz="2600" dirty="0">
                <a:solidFill>
                  <a:srgbClr val="7F7F7F"/>
                </a:solidFill>
                <a:latin typeface="Arial"/>
                <a:cs typeface="Arial"/>
              </a:rPr>
              <a:t>Packets may </a:t>
            </a:r>
            <a:r>
              <a:rPr sz="2600" spc="-5" dirty="0">
                <a:solidFill>
                  <a:srgbClr val="7F7F7F"/>
                </a:solidFill>
                <a:latin typeface="Arial"/>
                <a:cs typeface="Arial"/>
              </a:rPr>
              <a:t>be delivered </a:t>
            </a:r>
            <a:r>
              <a:rPr sz="2600" dirty="0">
                <a:solidFill>
                  <a:srgbClr val="7F7F7F"/>
                </a:solidFill>
                <a:latin typeface="Arial"/>
                <a:cs typeface="Arial"/>
              </a:rPr>
              <a:t>out </a:t>
            </a:r>
            <a:r>
              <a:rPr sz="2600" spc="-5" dirty="0">
                <a:solidFill>
                  <a:srgbClr val="7F7F7F"/>
                </a:solidFill>
                <a:latin typeface="Arial"/>
                <a:cs typeface="Arial"/>
              </a:rPr>
              <a:t>of</a:t>
            </a:r>
            <a:r>
              <a:rPr sz="2600" spc="-40" dirty="0">
                <a:solidFill>
                  <a:srgbClr val="7F7F7F"/>
                </a:solidFill>
                <a:latin typeface="Arial"/>
                <a:cs typeface="Arial"/>
              </a:rPr>
              <a:t> </a:t>
            </a:r>
            <a:r>
              <a:rPr sz="2600" dirty="0">
                <a:solidFill>
                  <a:srgbClr val="7F7F7F"/>
                </a:solidFill>
                <a:latin typeface="Arial"/>
                <a:cs typeface="Arial"/>
              </a:rPr>
              <a:t>sequence</a:t>
            </a:r>
            <a:endParaRPr sz="2600">
              <a:latin typeface="Arial"/>
              <a:cs typeface="Arial"/>
            </a:endParaRPr>
          </a:p>
          <a:p>
            <a:pPr marL="557530" marR="363220" indent="-513715">
              <a:lnSpc>
                <a:spcPct val="100000"/>
              </a:lnSpc>
              <a:spcBef>
                <a:spcPts val="1290"/>
              </a:spcBef>
              <a:buChar char="•"/>
              <a:tabLst>
                <a:tab pos="557530" algn="l"/>
                <a:tab pos="558165" algn="l"/>
              </a:tabLst>
            </a:pPr>
            <a:r>
              <a:rPr spc="-5" dirty="0"/>
              <a:t>Every host must have a unique IP address </a:t>
            </a:r>
            <a:r>
              <a:rPr dirty="0"/>
              <a:t>that  </a:t>
            </a:r>
            <a:r>
              <a:rPr spc="-5" dirty="0"/>
              <a:t>identifies </a:t>
            </a:r>
            <a:r>
              <a:rPr spc="-10" dirty="0"/>
              <a:t>it.</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2.71</a:t>
            </a:r>
            <a:endParaRPr sz="1000">
              <a:latin typeface="Arial"/>
              <a:cs typeface="Arial"/>
            </a:endParaRPr>
          </a:p>
        </p:txBody>
      </p:sp>
      <p:sp>
        <p:nvSpPr>
          <p:cNvPr id="3" name="object 3"/>
          <p:cNvSpPr txBox="1">
            <a:spLocks noGrp="1"/>
          </p:cNvSpPr>
          <p:nvPr>
            <p:ph type="title"/>
          </p:nvPr>
        </p:nvSpPr>
        <p:spPr>
          <a:xfrm>
            <a:off x="258262" y="613404"/>
            <a:ext cx="3943350" cy="696595"/>
          </a:xfrm>
          <a:prstGeom prst="rect">
            <a:avLst/>
          </a:prstGeom>
        </p:spPr>
        <p:txBody>
          <a:bodyPr vert="horz" wrap="square" lIns="0" tIns="13335" rIns="0" bIns="0" rtlCol="0">
            <a:spAutoFit/>
          </a:bodyPr>
          <a:lstStyle/>
          <a:p>
            <a:pPr marL="12700">
              <a:lnSpc>
                <a:spcPct val="100000"/>
              </a:lnSpc>
              <a:spcBef>
                <a:spcPts val="105"/>
              </a:spcBef>
            </a:pPr>
            <a:r>
              <a:rPr dirty="0"/>
              <a:t>IPv4</a:t>
            </a:r>
            <a:r>
              <a:rPr spc="-65" dirty="0"/>
              <a:t> </a:t>
            </a:r>
            <a:r>
              <a:rPr dirty="0"/>
              <a:t>Addresses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567202"/>
            <a:ext cx="8101965" cy="3439795"/>
          </a:xfrm>
          <a:prstGeom prst="rect">
            <a:avLst/>
          </a:prstGeom>
        </p:spPr>
        <p:txBody>
          <a:bodyPr vert="horz" wrap="square" lIns="0" tIns="97790" rIns="0" bIns="0" rtlCol="0">
            <a:spAutoFit/>
          </a:bodyPr>
          <a:lstStyle/>
          <a:p>
            <a:pPr marL="526415" indent="-513715">
              <a:lnSpc>
                <a:spcPct val="100000"/>
              </a:lnSpc>
              <a:spcBef>
                <a:spcPts val="770"/>
              </a:spcBef>
              <a:buChar char="•"/>
              <a:tabLst>
                <a:tab pos="526415" algn="l"/>
                <a:tab pos="527050" algn="l"/>
              </a:tabLst>
            </a:pPr>
            <a:r>
              <a:rPr sz="2800" spc="-5" dirty="0">
                <a:solidFill>
                  <a:srgbClr val="7F7F7F"/>
                </a:solidFill>
                <a:latin typeface="Arial"/>
                <a:cs typeface="Arial"/>
              </a:rPr>
              <a:t>Internet Protocol version</a:t>
            </a:r>
            <a:r>
              <a:rPr sz="2800" spc="10" dirty="0">
                <a:solidFill>
                  <a:srgbClr val="7F7F7F"/>
                </a:solidFill>
                <a:latin typeface="Arial"/>
                <a:cs typeface="Arial"/>
              </a:rPr>
              <a:t> </a:t>
            </a:r>
            <a:r>
              <a:rPr sz="2800" spc="-5" dirty="0">
                <a:solidFill>
                  <a:srgbClr val="7F7F7F"/>
                </a:solidFill>
                <a:latin typeface="Arial"/>
                <a:cs typeface="Arial"/>
              </a:rPr>
              <a:t>4</a:t>
            </a:r>
            <a:endParaRPr sz="2800">
              <a:latin typeface="Arial"/>
              <a:cs typeface="Arial"/>
            </a:endParaRPr>
          </a:p>
          <a:p>
            <a:pPr marL="526415" marR="979805" indent="-513715">
              <a:lnSpc>
                <a:spcPct val="100000"/>
              </a:lnSpc>
              <a:spcBef>
                <a:spcPts val="675"/>
              </a:spcBef>
              <a:buChar char="•"/>
              <a:tabLst>
                <a:tab pos="526415" algn="l"/>
                <a:tab pos="527050" algn="l"/>
              </a:tabLst>
            </a:pPr>
            <a:r>
              <a:rPr sz="2800" spc="-5" dirty="0">
                <a:solidFill>
                  <a:srgbClr val="7F7F7F"/>
                </a:solidFill>
                <a:latin typeface="Arial"/>
                <a:cs typeface="Arial"/>
              </a:rPr>
              <a:t>Each address </a:t>
            </a:r>
            <a:r>
              <a:rPr sz="2800" dirty="0">
                <a:solidFill>
                  <a:srgbClr val="7F7F7F"/>
                </a:solidFill>
                <a:latin typeface="Arial"/>
                <a:cs typeface="Arial"/>
              </a:rPr>
              <a:t>is </a:t>
            </a:r>
            <a:r>
              <a:rPr sz="2800" spc="-5" dirty="0">
                <a:solidFill>
                  <a:srgbClr val="7F7F7F"/>
                </a:solidFill>
                <a:latin typeface="Arial"/>
                <a:cs typeface="Arial"/>
              </a:rPr>
              <a:t>a dotted quad in the </a:t>
            </a:r>
            <a:r>
              <a:rPr sz="2800" dirty="0">
                <a:solidFill>
                  <a:srgbClr val="7F7F7F"/>
                </a:solidFill>
                <a:latin typeface="Arial"/>
                <a:cs typeface="Arial"/>
              </a:rPr>
              <a:t>form  </a:t>
            </a:r>
            <a:r>
              <a:rPr sz="2800" spc="-5" dirty="0">
                <a:solidFill>
                  <a:srgbClr val="7F7F7F"/>
                </a:solidFill>
                <a:latin typeface="Arial"/>
                <a:cs typeface="Arial"/>
              </a:rPr>
              <a:t>101.4.233.1</a:t>
            </a:r>
            <a:endParaRPr sz="2800">
              <a:latin typeface="Arial"/>
              <a:cs typeface="Arial"/>
            </a:endParaRPr>
          </a:p>
          <a:p>
            <a:pPr marL="526415" marR="5080" indent="-513715">
              <a:lnSpc>
                <a:spcPct val="100000"/>
              </a:lnSpc>
              <a:spcBef>
                <a:spcPts val="670"/>
              </a:spcBef>
              <a:buChar char="•"/>
              <a:tabLst>
                <a:tab pos="526415" algn="l"/>
                <a:tab pos="527050" algn="l"/>
              </a:tabLst>
            </a:pPr>
            <a:r>
              <a:rPr sz="2800" spc="-5" dirty="0">
                <a:solidFill>
                  <a:srgbClr val="7F7F7F"/>
                </a:solidFill>
                <a:latin typeface="Arial"/>
                <a:cs typeface="Arial"/>
              </a:rPr>
              <a:t>Each address is made up of </a:t>
            </a:r>
            <a:r>
              <a:rPr sz="2800" dirty="0">
                <a:solidFill>
                  <a:srgbClr val="7F7F7F"/>
                </a:solidFill>
                <a:latin typeface="Arial"/>
                <a:cs typeface="Arial"/>
              </a:rPr>
              <a:t>four </a:t>
            </a:r>
            <a:r>
              <a:rPr sz="2800" spc="-5" dirty="0">
                <a:solidFill>
                  <a:srgbClr val="7F7F7F"/>
                </a:solidFill>
                <a:latin typeface="Arial"/>
                <a:cs typeface="Arial"/>
              </a:rPr>
              <a:t>decimal  numbers between 0 and 255 separated </a:t>
            </a:r>
            <a:r>
              <a:rPr sz="2800" dirty="0">
                <a:solidFill>
                  <a:srgbClr val="7F7F7F"/>
                </a:solidFill>
                <a:latin typeface="Arial"/>
                <a:cs typeface="Arial"/>
              </a:rPr>
              <a:t>by </a:t>
            </a:r>
            <a:r>
              <a:rPr sz="2800" spc="-5" dirty="0">
                <a:solidFill>
                  <a:srgbClr val="7F7F7F"/>
                </a:solidFill>
                <a:latin typeface="Arial"/>
                <a:cs typeface="Arial"/>
              </a:rPr>
              <a:t>a</a:t>
            </a:r>
            <a:r>
              <a:rPr sz="2800" spc="65" dirty="0">
                <a:solidFill>
                  <a:srgbClr val="7F7F7F"/>
                </a:solidFill>
                <a:latin typeface="Arial"/>
                <a:cs typeface="Arial"/>
              </a:rPr>
              <a:t> </a:t>
            </a:r>
            <a:r>
              <a:rPr sz="2800" spc="-5" dirty="0">
                <a:solidFill>
                  <a:srgbClr val="7F7F7F"/>
                </a:solidFill>
                <a:latin typeface="Arial"/>
                <a:cs typeface="Arial"/>
              </a:rPr>
              <a:t>dot</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Each address is 32</a:t>
            </a:r>
            <a:r>
              <a:rPr sz="2800" spc="15" dirty="0">
                <a:solidFill>
                  <a:srgbClr val="7F7F7F"/>
                </a:solidFill>
                <a:latin typeface="Arial"/>
                <a:cs typeface="Arial"/>
              </a:rPr>
              <a:t> </a:t>
            </a:r>
            <a:r>
              <a:rPr sz="2800" spc="-5" dirty="0">
                <a:solidFill>
                  <a:srgbClr val="7F7F7F"/>
                </a:solidFill>
                <a:latin typeface="Arial"/>
                <a:cs typeface="Arial"/>
              </a:rPr>
              <a:t>bits</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2</a:t>
            </a:r>
            <a:r>
              <a:rPr sz="2775" spc="7" baseline="25525" dirty="0">
                <a:solidFill>
                  <a:srgbClr val="7F7F7F"/>
                </a:solidFill>
                <a:latin typeface="Arial"/>
                <a:cs typeface="Arial"/>
              </a:rPr>
              <a:t>32</a:t>
            </a:r>
            <a:r>
              <a:rPr sz="2800" spc="5" dirty="0">
                <a:solidFill>
                  <a:srgbClr val="7F7F7F"/>
                </a:solidFill>
                <a:latin typeface="Arial"/>
                <a:cs typeface="Arial"/>
              </a:rPr>
              <a:t>= </a:t>
            </a:r>
            <a:r>
              <a:rPr sz="2800" spc="-5" dirty="0">
                <a:solidFill>
                  <a:srgbClr val="7F7F7F"/>
                </a:solidFill>
                <a:latin typeface="Arial"/>
                <a:cs typeface="Arial"/>
              </a:rPr>
              <a:t>4 294 967 296 possible</a:t>
            </a:r>
            <a:r>
              <a:rPr sz="2800" spc="25" dirty="0">
                <a:solidFill>
                  <a:srgbClr val="7F7F7F"/>
                </a:solidFill>
                <a:latin typeface="Arial"/>
                <a:cs typeface="Arial"/>
              </a:rPr>
              <a:t> </a:t>
            </a:r>
            <a:r>
              <a:rPr sz="2800" spc="-5" dirty="0">
                <a:solidFill>
                  <a:srgbClr val="7F7F7F"/>
                </a:solidFill>
                <a:latin typeface="Arial"/>
                <a:cs typeface="Arial"/>
              </a:rPr>
              <a:t>addresses</a:t>
            </a:r>
            <a:endParaRPr sz="2800">
              <a:latin typeface="Arial"/>
              <a:cs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2.72</a:t>
            </a:r>
            <a:endParaRPr sz="1000">
              <a:latin typeface="Arial"/>
              <a:cs typeface="Arial"/>
            </a:endParaRPr>
          </a:p>
        </p:txBody>
      </p:sp>
      <p:sp>
        <p:nvSpPr>
          <p:cNvPr id="3" name="object 3"/>
          <p:cNvSpPr txBox="1">
            <a:spLocks noGrp="1"/>
          </p:cNvSpPr>
          <p:nvPr>
            <p:ph type="title"/>
          </p:nvPr>
        </p:nvSpPr>
        <p:spPr>
          <a:xfrm>
            <a:off x="258262" y="468878"/>
            <a:ext cx="3971290" cy="696595"/>
          </a:xfrm>
          <a:prstGeom prst="rect">
            <a:avLst/>
          </a:prstGeom>
        </p:spPr>
        <p:txBody>
          <a:bodyPr vert="horz" wrap="square" lIns="0" tIns="13335" rIns="0" bIns="0" rtlCol="0">
            <a:spAutoFit/>
          </a:bodyPr>
          <a:lstStyle/>
          <a:p>
            <a:pPr marL="12700">
              <a:lnSpc>
                <a:spcPct val="100000"/>
              </a:lnSpc>
              <a:spcBef>
                <a:spcPts val="105"/>
              </a:spcBef>
            </a:pPr>
            <a:r>
              <a:rPr dirty="0"/>
              <a:t>IP </a:t>
            </a:r>
            <a:r>
              <a:rPr spc="-5" dirty="0"/>
              <a:t>Datagram </a:t>
            </a:r>
            <a:r>
              <a:rPr dirty="0"/>
              <a:t>-</a:t>
            </a:r>
            <a:r>
              <a:rPr spc="-70" dirty="0"/>
              <a:t> </a:t>
            </a:r>
            <a:r>
              <a:rPr dirty="0"/>
              <a:t>1</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p:nvPr/>
        </p:nvSpPr>
        <p:spPr>
          <a:xfrm>
            <a:off x="539748" y="1471595"/>
            <a:ext cx="7919984" cy="431484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2.73</a:t>
            </a:r>
            <a:endParaRPr sz="1000">
              <a:latin typeface="Arial"/>
              <a:cs typeface="Arial"/>
            </a:endParaRPr>
          </a:p>
        </p:txBody>
      </p:sp>
      <p:sp>
        <p:nvSpPr>
          <p:cNvPr id="3" name="object 3"/>
          <p:cNvSpPr txBox="1">
            <a:spLocks noGrp="1"/>
          </p:cNvSpPr>
          <p:nvPr>
            <p:ph type="title"/>
          </p:nvPr>
        </p:nvSpPr>
        <p:spPr>
          <a:xfrm>
            <a:off x="258262" y="613404"/>
            <a:ext cx="3971290" cy="696595"/>
          </a:xfrm>
          <a:prstGeom prst="rect">
            <a:avLst/>
          </a:prstGeom>
        </p:spPr>
        <p:txBody>
          <a:bodyPr vert="horz" wrap="square" lIns="0" tIns="13335" rIns="0" bIns="0" rtlCol="0">
            <a:spAutoFit/>
          </a:bodyPr>
          <a:lstStyle/>
          <a:p>
            <a:pPr marL="12700">
              <a:lnSpc>
                <a:spcPct val="100000"/>
              </a:lnSpc>
              <a:spcBef>
                <a:spcPts val="105"/>
              </a:spcBef>
            </a:pPr>
            <a:r>
              <a:rPr dirty="0"/>
              <a:t>IP </a:t>
            </a:r>
            <a:r>
              <a:rPr spc="-5" dirty="0"/>
              <a:t>Datagram </a:t>
            </a:r>
            <a:r>
              <a:rPr dirty="0"/>
              <a:t>-</a:t>
            </a:r>
            <a:r>
              <a:rPr spc="-70" dirty="0"/>
              <a:t> </a:t>
            </a:r>
            <a:r>
              <a:rPr dirty="0"/>
              <a:t>2</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653027"/>
            <a:ext cx="7898130" cy="3183255"/>
          </a:xfrm>
          <a:prstGeom prst="rect">
            <a:avLst/>
          </a:prstGeom>
        </p:spPr>
        <p:txBody>
          <a:bodyPr vert="horz" wrap="square" lIns="0" tIns="12065" rIns="0" bIns="0" rtlCol="0">
            <a:spAutoFit/>
          </a:bodyPr>
          <a:lstStyle/>
          <a:p>
            <a:pPr marL="526415" marR="477520" indent="-513715">
              <a:lnSpc>
                <a:spcPct val="100000"/>
              </a:lnSpc>
              <a:spcBef>
                <a:spcPts val="95"/>
              </a:spcBef>
              <a:buChar char="•"/>
              <a:tabLst>
                <a:tab pos="526415" algn="l"/>
                <a:tab pos="527050" algn="l"/>
              </a:tabLst>
            </a:pPr>
            <a:r>
              <a:rPr sz="2800" spc="-5" dirty="0">
                <a:solidFill>
                  <a:srgbClr val="7F7F7F"/>
                </a:solidFill>
                <a:latin typeface="Arial"/>
                <a:cs typeface="Arial"/>
              </a:rPr>
              <a:t>The datagram is the packet sent around the  network.</a:t>
            </a:r>
            <a:endParaRPr sz="2800">
              <a:latin typeface="Arial"/>
              <a:cs typeface="Arial"/>
            </a:endParaRPr>
          </a:p>
          <a:p>
            <a:pPr marL="526415" marR="5080" indent="-513715">
              <a:lnSpc>
                <a:spcPct val="100000"/>
              </a:lnSpc>
              <a:spcBef>
                <a:spcPts val="675"/>
              </a:spcBef>
              <a:buChar char="•"/>
              <a:tabLst>
                <a:tab pos="526415" algn="l"/>
                <a:tab pos="527050" algn="l"/>
              </a:tabLst>
            </a:pPr>
            <a:r>
              <a:rPr sz="2800" spc="-5" dirty="0">
                <a:solidFill>
                  <a:srgbClr val="7F7F7F"/>
                </a:solidFill>
                <a:latin typeface="Arial"/>
                <a:cs typeface="Arial"/>
              </a:rPr>
              <a:t>Header information contains detail </a:t>
            </a:r>
            <a:r>
              <a:rPr sz="2800" dirty="0">
                <a:solidFill>
                  <a:srgbClr val="7F7F7F"/>
                </a:solidFill>
                <a:latin typeface="Arial"/>
                <a:cs typeface="Arial"/>
              </a:rPr>
              <a:t>of </a:t>
            </a:r>
            <a:r>
              <a:rPr sz="2800" spc="-5" dirty="0">
                <a:solidFill>
                  <a:srgbClr val="7F7F7F"/>
                </a:solidFill>
                <a:latin typeface="Arial"/>
                <a:cs typeface="Arial"/>
              </a:rPr>
              <a:t>where </a:t>
            </a:r>
            <a:r>
              <a:rPr sz="2800" spc="-10" dirty="0">
                <a:solidFill>
                  <a:srgbClr val="7F7F7F"/>
                </a:solidFill>
                <a:latin typeface="Arial"/>
                <a:cs typeface="Arial"/>
              </a:rPr>
              <a:t>it  </a:t>
            </a:r>
            <a:r>
              <a:rPr sz="2800" spc="-5" dirty="0">
                <a:solidFill>
                  <a:srgbClr val="7F7F7F"/>
                </a:solidFill>
                <a:latin typeface="Arial"/>
                <a:cs typeface="Arial"/>
              </a:rPr>
              <a:t>came </a:t>
            </a:r>
            <a:r>
              <a:rPr sz="2800" dirty="0">
                <a:solidFill>
                  <a:srgbClr val="7F7F7F"/>
                </a:solidFill>
                <a:latin typeface="Arial"/>
                <a:cs typeface="Arial"/>
              </a:rPr>
              <a:t>from, </a:t>
            </a:r>
            <a:r>
              <a:rPr sz="2800" spc="-5" dirty="0">
                <a:solidFill>
                  <a:srgbClr val="7F7F7F"/>
                </a:solidFill>
                <a:latin typeface="Arial"/>
                <a:cs typeface="Arial"/>
              </a:rPr>
              <a:t>where it is going to and </a:t>
            </a:r>
            <a:r>
              <a:rPr sz="2800" dirty="0">
                <a:solidFill>
                  <a:srgbClr val="7F7F7F"/>
                </a:solidFill>
                <a:latin typeface="Arial"/>
                <a:cs typeface="Arial"/>
              </a:rPr>
              <a:t>processing  </a:t>
            </a:r>
            <a:r>
              <a:rPr sz="2800" spc="-5" dirty="0">
                <a:solidFill>
                  <a:srgbClr val="7F7F7F"/>
                </a:solidFill>
                <a:latin typeface="Arial"/>
                <a:cs typeface="Arial"/>
              </a:rPr>
              <a:t>information.</a:t>
            </a:r>
            <a:endParaRPr sz="2800">
              <a:latin typeface="Arial"/>
              <a:cs typeface="Arial"/>
            </a:endParaRPr>
          </a:p>
          <a:p>
            <a:pPr marL="526415" marR="695960" indent="-513715">
              <a:lnSpc>
                <a:spcPct val="100000"/>
              </a:lnSpc>
              <a:spcBef>
                <a:spcPts val="675"/>
              </a:spcBef>
              <a:buChar char="•"/>
              <a:tabLst>
                <a:tab pos="526415" algn="l"/>
                <a:tab pos="527050" algn="l"/>
              </a:tabLst>
            </a:pPr>
            <a:r>
              <a:rPr sz="2800" spc="-10" dirty="0">
                <a:solidFill>
                  <a:srgbClr val="7F7F7F"/>
                </a:solidFill>
                <a:latin typeface="Arial"/>
                <a:cs typeface="Arial"/>
              </a:rPr>
              <a:t>Data </a:t>
            </a:r>
            <a:r>
              <a:rPr sz="2800" spc="-5" dirty="0">
                <a:solidFill>
                  <a:srgbClr val="7F7F7F"/>
                </a:solidFill>
                <a:latin typeface="Arial"/>
                <a:cs typeface="Arial"/>
              </a:rPr>
              <a:t>is the actual payload intended for the  recipient.</a:t>
            </a:r>
            <a:endParaRPr sz="2800">
              <a:latin typeface="Arial"/>
              <a:cs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2.74</a:t>
            </a:r>
            <a:endParaRPr sz="1000">
              <a:latin typeface="Arial"/>
              <a:cs typeface="Arial"/>
            </a:endParaRPr>
          </a:p>
        </p:txBody>
      </p:sp>
      <p:sp>
        <p:nvSpPr>
          <p:cNvPr id="3" name="object 3"/>
          <p:cNvSpPr txBox="1">
            <a:spLocks noGrp="1"/>
          </p:cNvSpPr>
          <p:nvPr>
            <p:ph type="title"/>
          </p:nvPr>
        </p:nvSpPr>
        <p:spPr>
          <a:xfrm>
            <a:off x="258262" y="613404"/>
            <a:ext cx="2078355" cy="696595"/>
          </a:xfrm>
          <a:prstGeom prst="rect">
            <a:avLst/>
          </a:prstGeom>
        </p:spPr>
        <p:txBody>
          <a:bodyPr vert="horz" wrap="square" lIns="0" tIns="13335" rIns="0" bIns="0" rtlCol="0">
            <a:spAutoFit/>
          </a:bodyPr>
          <a:lstStyle/>
          <a:p>
            <a:pPr marL="12700">
              <a:lnSpc>
                <a:spcPct val="100000"/>
              </a:lnSpc>
              <a:spcBef>
                <a:spcPts val="105"/>
              </a:spcBef>
            </a:pPr>
            <a:r>
              <a:rPr dirty="0"/>
              <a:t>Subnets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567202"/>
            <a:ext cx="8329295" cy="3781425"/>
          </a:xfrm>
          <a:prstGeom prst="rect">
            <a:avLst/>
          </a:prstGeom>
        </p:spPr>
        <p:txBody>
          <a:bodyPr vert="horz" wrap="square" lIns="0" tIns="97790" rIns="0" bIns="0" rtlCol="0">
            <a:spAutoFit/>
          </a:bodyPr>
          <a:lstStyle/>
          <a:p>
            <a:pPr marL="526415" indent="-513715">
              <a:lnSpc>
                <a:spcPct val="100000"/>
              </a:lnSpc>
              <a:spcBef>
                <a:spcPts val="770"/>
              </a:spcBef>
              <a:buChar char="•"/>
              <a:tabLst>
                <a:tab pos="526415" algn="l"/>
                <a:tab pos="527050" algn="l"/>
              </a:tabLst>
            </a:pPr>
            <a:r>
              <a:rPr sz="2800" spc="-5" dirty="0">
                <a:solidFill>
                  <a:srgbClr val="7F7F7F"/>
                </a:solidFill>
                <a:latin typeface="Arial"/>
                <a:cs typeface="Arial"/>
              </a:rPr>
              <a:t>A subnet is a logical subdivision of an IP</a:t>
            </a:r>
            <a:r>
              <a:rPr sz="2800" spc="65" dirty="0">
                <a:solidFill>
                  <a:srgbClr val="7F7F7F"/>
                </a:solidFill>
                <a:latin typeface="Arial"/>
                <a:cs typeface="Arial"/>
              </a:rPr>
              <a:t> </a:t>
            </a:r>
            <a:r>
              <a:rPr sz="2800" spc="-5" dirty="0">
                <a:solidFill>
                  <a:srgbClr val="7F7F7F"/>
                </a:solidFill>
                <a:latin typeface="Arial"/>
                <a:cs typeface="Arial"/>
              </a:rPr>
              <a:t>network.</a:t>
            </a:r>
            <a:endParaRPr sz="2800">
              <a:latin typeface="Arial"/>
              <a:cs typeface="Arial"/>
            </a:endParaRPr>
          </a:p>
          <a:p>
            <a:pPr marL="526415" marR="432434" indent="-513715">
              <a:lnSpc>
                <a:spcPct val="100000"/>
              </a:lnSpc>
              <a:spcBef>
                <a:spcPts val="675"/>
              </a:spcBef>
              <a:buChar char="•"/>
              <a:tabLst>
                <a:tab pos="526415" algn="l"/>
                <a:tab pos="527050" algn="l"/>
              </a:tabLst>
            </a:pPr>
            <a:r>
              <a:rPr sz="2800" spc="-5" dirty="0">
                <a:solidFill>
                  <a:srgbClr val="7F7F7F"/>
                </a:solidFill>
                <a:latin typeface="Arial"/>
                <a:cs typeface="Arial"/>
              </a:rPr>
              <a:t>Subnets are meaningless to any </a:t>
            </a:r>
            <a:r>
              <a:rPr sz="2800" dirty="0">
                <a:solidFill>
                  <a:srgbClr val="7F7F7F"/>
                </a:solidFill>
                <a:latin typeface="Arial"/>
                <a:cs typeface="Arial"/>
              </a:rPr>
              <a:t>router </a:t>
            </a:r>
            <a:r>
              <a:rPr sz="2800" spc="-5" dirty="0">
                <a:solidFill>
                  <a:srgbClr val="7F7F7F"/>
                </a:solidFill>
                <a:latin typeface="Arial"/>
                <a:cs typeface="Arial"/>
              </a:rPr>
              <a:t>outside  the</a:t>
            </a:r>
            <a:r>
              <a:rPr sz="2800" spc="5" dirty="0">
                <a:solidFill>
                  <a:srgbClr val="7F7F7F"/>
                </a:solidFill>
                <a:latin typeface="Arial"/>
                <a:cs typeface="Arial"/>
              </a:rPr>
              <a:t> </a:t>
            </a:r>
            <a:r>
              <a:rPr sz="2800" spc="-5" dirty="0">
                <a:solidFill>
                  <a:srgbClr val="7F7F7F"/>
                </a:solidFill>
                <a:latin typeface="Arial"/>
                <a:cs typeface="Arial"/>
              </a:rPr>
              <a:t>business.</a:t>
            </a:r>
            <a:endParaRPr sz="2800">
              <a:latin typeface="Arial"/>
              <a:cs typeface="Arial"/>
            </a:endParaRPr>
          </a:p>
          <a:p>
            <a:pPr marL="526415" marR="376555" indent="-513715">
              <a:lnSpc>
                <a:spcPct val="100000"/>
              </a:lnSpc>
              <a:spcBef>
                <a:spcPts val="670"/>
              </a:spcBef>
              <a:buChar char="•"/>
              <a:tabLst>
                <a:tab pos="526415" algn="l"/>
                <a:tab pos="527050" algn="l"/>
              </a:tabLst>
            </a:pPr>
            <a:r>
              <a:rPr sz="2800" spc="-5" dirty="0">
                <a:solidFill>
                  <a:srgbClr val="7F7F7F"/>
                </a:solidFill>
                <a:latin typeface="Arial"/>
                <a:cs typeface="Arial"/>
              </a:rPr>
              <a:t>Internal </a:t>
            </a:r>
            <a:r>
              <a:rPr sz="2800" dirty="0">
                <a:solidFill>
                  <a:srgbClr val="7F7F7F"/>
                </a:solidFill>
                <a:latin typeface="Arial"/>
                <a:cs typeface="Arial"/>
              </a:rPr>
              <a:t>routers </a:t>
            </a:r>
            <a:r>
              <a:rPr sz="2800" spc="-5" dirty="0">
                <a:solidFill>
                  <a:srgbClr val="7F7F7F"/>
                </a:solidFill>
                <a:latin typeface="Arial"/>
                <a:cs typeface="Arial"/>
              </a:rPr>
              <a:t>can </a:t>
            </a:r>
            <a:r>
              <a:rPr sz="2800" spc="-10" dirty="0">
                <a:solidFill>
                  <a:srgbClr val="7F7F7F"/>
                </a:solidFill>
                <a:latin typeface="Arial"/>
                <a:cs typeface="Arial"/>
              </a:rPr>
              <a:t>use </a:t>
            </a:r>
            <a:r>
              <a:rPr sz="2800" spc="-5" dirty="0">
                <a:solidFill>
                  <a:srgbClr val="7F7F7F"/>
                </a:solidFill>
                <a:latin typeface="Arial"/>
                <a:cs typeface="Arial"/>
              </a:rPr>
              <a:t>this to route packets to  the relevant</a:t>
            </a:r>
            <a:r>
              <a:rPr sz="2800" dirty="0">
                <a:solidFill>
                  <a:srgbClr val="7F7F7F"/>
                </a:solidFill>
                <a:latin typeface="Arial"/>
                <a:cs typeface="Arial"/>
              </a:rPr>
              <a:t> </a:t>
            </a:r>
            <a:r>
              <a:rPr sz="2800" spc="-5" dirty="0">
                <a:solidFill>
                  <a:srgbClr val="7F7F7F"/>
                </a:solidFill>
                <a:latin typeface="Arial"/>
                <a:cs typeface="Arial"/>
              </a:rPr>
              <a:t>subnetwork.</a:t>
            </a:r>
            <a:endParaRPr sz="2800">
              <a:latin typeface="Arial"/>
              <a:cs typeface="Arial"/>
            </a:endParaRPr>
          </a:p>
          <a:p>
            <a:pPr marL="526415" marR="752475" indent="-513715">
              <a:lnSpc>
                <a:spcPct val="100000"/>
              </a:lnSpc>
              <a:spcBef>
                <a:spcPts val="675"/>
              </a:spcBef>
              <a:buChar char="•"/>
              <a:tabLst>
                <a:tab pos="526415" algn="l"/>
                <a:tab pos="527050" algn="l"/>
              </a:tabLst>
            </a:pPr>
            <a:r>
              <a:rPr sz="2800" spc="-5" dirty="0">
                <a:solidFill>
                  <a:srgbClr val="7F7F7F"/>
                </a:solidFill>
                <a:latin typeface="Arial"/>
                <a:cs typeface="Arial"/>
              </a:rPr>
              <a:t>By organising hosts </a:t>
            </a:r>
            <a:r>
              <a:rPr sz="2800" spc="-10" dirty="0">
                <a:solidFill>
                  <a:srgbClr val="7F7F7F"/>
                </a:solidFill>
                <a:latin typeface="Arial"/>
                <a:cs typeface="Arial"/>
              </a:rPr>
              <a:t>into </a:t>
            </a:r>
            <a:r>
              <a:rPr sz="2800" spc="-5" dirty="0">
                <a:solidFill>
                  <a:srgbClr val="7F7F7F"/>
                </a:solidFill>
                <a:latin typeface="Arial"/>
                <a:cs typeface="Arial"/>
              </a:rPr>
              <a:t>logical groups,  subnetting can improve network </a:t>
            </a:r>
            <a:r>
              <a:rPr sz="2800" dirty="0">
                <a:solidFill>
                  <a:srgbClr val="7F7F7F"/>
                </a:solidFill>
                <a:latin typeface="Arial"/>
                <a:cs typeface="Arial"/>
              </a:rPr>
              <a:t>security </a:t>
            </a:r>
            <a:r>
              <a:rPr sz="2800" spc="-5" dirty="0">
                <a:solidFill>
                  <a:srgbClr val="7F7F7F"/>
                </a:solidFill>
                <a:latin typeface="Arial"/>
                <a:cs typeface="Arial"/>
              </a:rPr>
              <a:t>and  performance.</a:t>
            </a:r>
            <a:endParaRPr sz="2800">
              <a:latin typeface="Arial"/>
              <a:cs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2.75</a:t>
            </a:r>
            <a:endParaRPr sz="1000">
              <a:latin typeface="Arial"/>
              <a:cs typeface="Arial"/>
            </a:endParaRPr>
          </a:p>
        </p:txBody>
      </p:sp>
      <p:sp>
        <p:nvSpPr>
          <p:cNvPr id="3" name="object 3"/>
          <p:cNvSpPr txBox="1">
            <a:spLocks noGrp="1"/>
          </p:cNvSpPr>
          <p:nvPr>
            <p:ph type="title"/>
          </p:nvPr>
        </p:nvSpPr>
        <p:spPr>
          <a:xfrm>
            <a:off x="258262" y="613404"/>
            <a:ext cx="4753610" cy="696595"/>
          </a:xfrm>
          <a:prstGeom prst="rect">
            <a:avLst/>
          </a:prstGeom>
        </p:spPr>
        <p:txBody>
          <a:bodyPr vert="horz" wrap="square" lIns="0" tIns="13335" rIns="0" bIns="0" rtlCol="0">
            <a:spAutoFit/>
          </a:bodyPr>
          <a:lstStyle/>
          <a:p>
            <a:pPr marL="12700">
              <a:lnSpc>
                <a:spcPct val="100000"/>
              </a:lnSpc>
              <a:spcBef>
                <a:spcPts val="105"/>
              </a:spcBef>
            </a:pPr>
            <a:r>
              <a:rPr dirty="0"/>
              <a:t>Subnet</a:t>
            </a:r>
            <a:r>
              <a:rPr spc="-45" dirty="0"/>
              <a:t> </a:t>
            </a:r>
            <a:r>
              <a:rPr spc="-5" dirty="0"/>
              <a:t>Addressing</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653027"/>
            <a:ext cx="8391525" cy="3695700"/>
          </a:xfrm>
          <a:prstGeom prst="rect">
            <a:avLst/>
          </a:prstGeom>
        </p:spPr>
        <p:txBody>
          <a:bodyPr vert="horz" wrap="square" lIns="0" tIns="12065" rIns="0" bIns="0" rtlCol="0">
            <a:spAutoFit/>
          </a:bodyPr>
          <a:lstStyle/>
          <a:p>
            <a:pPr marL="526415" marR="5080" indent="-513715">
              <a:lnSpc>
                <a:spcPct val="100000"/>
              </a:lnSpc>
              <a:spcBef>
                <a:spcPts val="95"/>
              </a:spcBef>
              <a:buChar char="•"/>
              <a:tabLst>
                <a:tab pos="526415" algn="l"/>
                <a:tab pos="527050" algn="l"/>
              </a:tabLst>
            </a:pPr>
            <a:r>
              <a:rPr sz="2800" spc="-5" dirty="0">
                <a:solidFill>
                  <a:srgbClr val="7F7F7F"/>
                </a:solidFill>
                <a:latin typeface="Arial"/>
                <a:cs typeface="Arial"/>
              </a:rPr>
              <a:t>The most significant part of the address is used to  indicate which network is intended, </a:t>
            </a:r>
            <a:r>
              <a:rPr sz="2800" dirty="0">
                <a:solidFill>
                  <a:srgbClr val="7F7F7F"/>
                </a:solidFill>
                <a:latin typeface="Arial"/>
                <a:cs typeface="Arial"/>
              </a:rPr>
              <a:t>e.g.  </a:t>
            </a:r>
            <a:r>
              <a:rPr sz="2800" spc="-5" dirty="0">
                <a:solidFill>
                  <a:srgbClr val="7F7F7F"/>
                </a:solidFill>
                <a:latin typeface="Arial"/>
                <a:cs typeface="Arial"/>
              </a:rPr>
              <a:t>192.168.1.0.</a:t>
            </a:r>
            <a:endParaRPr sz="2800">
              <a:latin typeface="Arial"/>
              <a:cs typeface="Arial"/>
            </a:endParaRPr>
          </a:p>
          <a:p>
            <a:pPr marL="526415" marR="696595" indent="-513715">
              <a:lnSpc>
                <a:spcPct val="100000"/>
              </a:lnSpc>
              <a:spcBef>
                <a:spcPts val="675"/>
              </a:spcBef>
              <a:buChar char="•"/>
              <a:tabLst>
                <a:tab pos="526415" algn="l"/>
                <a:tab pos="527050" algn="l"/>
              </a:tabLst>
            </a:pPr>
            <a:r>
              <a:rPr sz="2800" spc="-5" dirty="0">
                <a:solidFill>
                  <a:srgbClr val="7F7F7F"/>
                </a:solidFill>
                <a:latin typeface="Arial"/>
                <a:cs typeface="Arial"/>
              </a:rPr>
              <a:t>Devices on this subnet have addresses in the  range 192.168.1.1 -</a:t>
            </a:r>
            <a:r>
              <a:rPr sz="2800" spc="45" dirty="0">
                <a:solidFill>
                  <a:srgbClr val="7F7F7F"/>
                </a:solidFill>
                <a:latin typeface="Arial"/>
                <a:cs typeface="Arial"/>
              </a:rPr>
              <a:t> </a:t>
            </a:r>
            <a:r>
              <a:rPr sz="2800" spc="-5" dirty="0">
                <a:solidFill>
                  <a:srgbClr val="7F7F7F"/>
                </a:solidFill>
                <a:latin typeface="Arial"/>
                <a:cs typeface="Arial"/>
              </a:rPr>
              <a:t>192.168.1.254.</a:t>
            </a:r>
            <a:endParaRPr sz="2800">
              <a:latin typeface="Arial"/>
              <a:cs typeface="Arial"/>
            </a:endParaRPr>
          </a:p>
          <a:p>
            <a:pPr marL="526415" marR="1287145" indent="-513715">
              <a:lnSpc>
                <a:spcPct val="100000"/>
              </a:lnSpc>
              <a:spcBef>
                <a:spcPts val="675"/>
              </a:spcBef>
              <a:buChar char="•"/>
              <a:tabLst>
                <a:tab pos="526415" algn="l"/>
                <a:tab pos="527050" algn="l"/>
              </a:tabLst>
            </a:pPr>
            <a:r>
              <a:rPr sz="2800" spc="-5" dirty="0">
                <a:solidFill>
                  <a:srgbClr val="7F7F7F"/>
                </a:solidFill>
                <a:latin typeface="Arial"/>
                <a:cs typeface="Arial"/>
              </a:rPr>
              <a:t>192.168.1.255 cannot </a:t>
            </a:r>
            <a:r>
              <a:rPr sz="2800" dirty="0">
                <a:solidFill>
                  <a:srgbClr val="7F7F7F"/>
                </a:solidFill>
                <a:latin typeface="Arial"/>
                <a:cs typeface="Arial"/>
              </a:rPr>
              <a:t>be </a:t>
            </a:r>
            <a:r>
              <a:rPr sz="2800" spc="-5" dirty="0">
                <a:solidFill>
                  <a:srgbClr val="7F7F7F"/>
                </a:solidFill>
                <a:latin typeface="Arial"/>
                <a:cs typeface="Arial"/>
              </a:rPr>
              <a:t>assigned </a:t>
            </a:r>
            <a:r>
              <a:rPr sz="2800" dirty="0">
                <a:solidFill>
                  <a:srgbClr val="7F7F7F"/>
                </a:solidFill>
                <a:latin typeface="Arial"/>
                <a:cs typeface="Arial"/>
              </a:rPr>
              <a:t>as </a:t>
            </a:r>
            <a:r>
              <a:rPr sz="2800" spc="-5" dirty="0">
                <a:solidFill>
                  <a:srgbClr val="7F7F7F"/>
                </a:solidFill>
                <a:latin typeface="Arial"/>
                <a:cs typeface="Arial"/>
              </a:rPr>
              <a:t>it </a:t>
            </a:r>
            <a:r>
              <a:rPr sz="2800" spc="-10" dirty="0">
                <a:solidFill>
                  <a:srgbClr val="7F7F7F"/>
                </a:solidFill>
                <a:latin typeface="Arial"/>
                <a:cs typeface="Arial"/>
              </a:rPr>
              <a:t>is  </a:t>
            </a:r>
            <a:r>
              <a:rPr sz="2800" spc="-5" dirty="0">
                <a:solidFill>
                  <a:srgbClr val="7F7F7F"/>
                </a:solidFill>
                <a:latin typeface="Arial"/>
                <a:cs typeface="Arial"/>
              </a:rPr>
              <a:t>reserved </a:t>
            </a:r>
            <a:r>
              <a:rPr sz="2800" dirty="0">
                <a:solidFill>
                  <a:srgbClr val="7F7F7F"/>
                </a:solidFill>
                <a:latin typeface="Arial"/>
                <a:cs typeface="Arial"/>
              </a:rPr>
              <a:t>for</a:t>
            </a:r>
            <a:r>
              <a:rPr sz="2800" spc="5" dirty="0">
                <a:solidFill>
                  <a:srgbClr val="7F7F7F"/>
                </a:solidFill>
                <a:latin typeface="Arial"/>
                <a:cs typeface="Arial"/>
              </a:rPr>
              <a:t> </a:t>
            </a:r>
            <a:r>
              <a:rPr sz="2800" dirty="0">
                <a:solidFill>
                  <a:srgbClr val="7F7F7F"/>
                </a:solidFill>
                <a:latin typeface="Arial"/>
                <a:cs typeface="Arial"/>
              </a:rPr>
              <a:t>broadcast.</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Multiple subnets can be used on one</a:t>
            </a:r>
            <a:r>
              <a:rPr sz="2800" spc="95" dirty="0">
                <a:solidFill>
                  <a:srgbClr val="7F7F7F"/>
                </a:solidFill>
                <a:latin typeface="Arial"/>
                <a:cs typeface="Arial"/>
              </a:rPr>
              <a:t> </a:t>
            </a:r>
            <a:r>
              <a:rPr sz="2800" spc="-5" dirty="0">
                <a:solidFill>
                  <a:srgbClr val="7F7F7F"/>
                </a:solidFill>
                <a:latin typeface="Arial"/>
                <a:cs typeface="Arial"/>
              </a:rPr>
              <a:t>network.</a:t>
            </a:r>
            <a:endParaRPr sz="2800">
              <a:latin typeface="Arial"/>
              <a:cs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2.76</a:t>
            </a:r>
            <a:endParaRPr sz="1000">
              <a:latin typeface="Arial"/>
              <a:cs typeface="Arial"/>
            </a:endParaRPr>
          </a:p>
        </p:txBody>
      </p:sp>
      <p:sp>
        <p:nvSpPr>
          <p:cNvPr id="3" name="object 3"/>
          <p:cNvSpPr txBox="1">
            <a:spLocks noGrp="1"/>
          </p:cNvSpPr>
          <p:nvPr>
            <p:ph type="title"/>
          </p:nvPr>
        </p:nvSpPr>
        <p:spPr>
          <a:xfrm>
            <a:off x="258262" y="613404"/>
            <a:ext cx="4159250" cy="696595"/>
          </a:xfrm>
          <a:prstGeom prst="rect">
            <a:avLst/>
          </a:prstGeom>
        </p:spPr>
        <p:txBody>
          <a:bodyPr vert="horz" wrap="square" lIns="0" tIns="13335" rIns="0" bIns="0" rtlCol="0">
            <a:spAutoFit/>
          </a:bodyPr>
          <a:lstStyle/>
          <a:p>
            <a:pPr marL="12700">
              <a:lnSpc>
                <a:spcPct val="100000"/>
              </a:lnSpc>
              <a:spcBef>
                <a:spcPts val="105"/>
              </a:spcBef>
            </a:pPr>
            <a:r>
              <a:rPr dirty="0"/>
              <a:t>Multiple</a:t>
            </a:r>
            <a:r>
              <a:rPr spc="-90" dirty="0"/>
              <a:t> </a:t>
            </a:r>
            <a:r>
              <a:rPr dirty="0"/>
              <a:t>Subnets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567202"/>
            <a:ext cx="7761605" cy="3447415"/>
          </a:xfrm>
          <a:prstGeom prst="rect">
            <a:avLst/>
          </a:prstGeom>
        </p:spPr>
        <p:txBody>
          <a:bodyPr vert="horz" wrap="square" lIns="0" tIns="97790" rIns="0" bIns="0" rtlCol="0">
            <a:spAutoFit/>
          </a:bodyPr>
          <a:lstStyle/>
          <a:p>
            <a:pPr marL="526415" indent="-513715">
              <a:lnSpc>
                <a:spcPct val="100000"/>
              </a:lnSpc>
              <a:spcBef>
                <a:spcPts val="770"/>
              </a:spcBef>
              <a:buChar char="•"/>
              <a:tabLst>
                <a:tab pos="526415" algn="l"/>
                <a:tab pos="527050" algn="l"/>
              </a:tabLst>
            </a:pPr>
            <a:r>
              <a:rPr sz="2800" spc="-5" dirty="0">
                <a:solidFill>
                  <a:srgbClr val="7F7F7F"/>
                </a:solidFill>
                <a:latin typeface="Arial"/>
                <a:cs typeface="Arial"/>
              </a:rPr>
              <a:t>A router could have the address</a:t>
            </a:r>
            <a:r>
              <a:rPr sz="2800" spc="70" dirty="0">
                <a:solidFill>
                  <a:srgbClr val="7F7F7F"/>
                </a:solidFill>
                <a:latin typeface="Arial"/>
                <a:cs typeface="Arial"/>
              </a:rPr>
              <a:t> </a:t>
            </a:r>
            <a:r>
              <a:rPr sz="2800" spc="-5" dirty="0">
                <a:solidFill>
                  <a:srgbClr val="7F7F7F"/>
                </a:solidFill>
                <a:latin typeface="Arial"/>
                <a:cs typeface="Arial"/>
              </a:rPr>
              <a:t>192.168.0.0.</a:t>
            </a:r>
            <a:endParaRPr sz="2800">
              <a:latin typeface="Arial"/>
              <a:cs typeface="Arial"/>
            </a:endParaRPr>
          </a:p>
          <a:p>
            <a:pPr marL="526415" marR="5080" indent="-513715">
              <a:lnSpc>
                <a:spcPct val="100000"/>
              </a:lnSpc>
              <a:spcBef>
                <a:spcPts val="675"/>
              </a:spcBef>
              <a:buChar char="•"/>
              <a:tabLst>
                <a:tab pos="526415" algn="l"/>
                <a:tab pos="527050" algn="l"/>
              </a:tabLst>
            </a:pPr>
            <a:r>
              <a:rPr sz="2800" spc="-5" dirty="0">
                <a:solidFill>
                  <a:srgbClr val="7F7F7F"/>
                </a:solidFill>
                <a:latin typeface="Arial"/>
                <a:cs typeface="Arial"/>
              </a:rPr>
              <a:t>There could be a number of subnets within </a:t>
            </a:r>
            <a:r>
              <a:rPr sz="2800" spc="-10" dirty="0">
                <a:solidFill>
                  <a:srgbClr val="7F7F7F"/>
                </a:solidFill>
                <a:latin typeface="Arial"/>
                <a:cs typeface="Arial"/>
              </a:rPr>
              <a:t>an  </a:t>
            </a:r>
            <a:r>
              <a:rPr sz="2800" dirty="0">
                <a:solidFill>
                  <a:srgbClr val="7F7F7F"/>
                </a:solidFill>
                <a:latin typeface="Arial"/>
                <a:cs typeface="Arial"/>
              </a:rPr>
              <a:t>address:</a:t>
            </a:r>
            <a:endParaRPr sz="2800">
              <a:latin typeface="Arial"/>
              <a:cs typeface="Arial"/>
            </a:endParaRPr>
          </a:p>
          <a:p>
            <a:pPr marL="546100">
              <a:lnSpc>
                <a:spcPct val="100000"/>
              </a:lnSpc>
              <a:spcBef>
                <a:spcPts val="1160"/>
              </a:spcBef>
              <a:tabLst>
                <a:tab pos="1059815" algn="l"/>
              </a:tabLst>
            </a:pPr>
            <a:r>
              <a:rPr sz="2600" dirty="0">
                <a:solidFill>
                  <a:srgbClr val="7F7F7F"/>
                </a:solidFill>
                <a:latin typeface="Arial"/>
                <a:cs typeface="Arial"/>
              </a:rPr>
              <a:t>–	</a:t>
            </a:r>
            <a:r>
              <a:rPr sz="2600" spc="-5" dirty="0">
                <a:solidFill>
                  <a:srgbClr val="7F7F7F"/>
                </a:solidFill>
                <a:latin typeface="Arial"/>
                <a:cs typeface="Arial"/>
              </a:rPr>
              <a:t>192.168.1.0</a:t>
            </a:r>
            <a:endParaRPr sz="2600">
              <a:latin typeface="Arial"/>
              <a:cs typeface="Arial"/>
            </a:endParaRPr>
          </a:p>
          <a:p>
            <a:pPr marL="546100">
              <a:lnSpc>
                <a:spcPct val="100000"/>
              </a:lnSpc>
              <a:spcBef>
                <a:spcPts val="625"/>
              </a:spcBef>
              <a:tabLst>
                <a:tab pos="1059815" algn="l"/>
              </a:tabLst>
            </a:pPr>
            <a:r>
              <a:rPr sz="2600" dirty="0">
                <a:solidFill>
                  <a:srgbClr val="7F7F7F"/>
                </a:solidFill>
                <a:latin typeface="Arial"/>
                <a:cs typeface="Arial"/>
              </a:rPr>
              <a:t>–	</a:t>
            </a:r>
            <a:r>
              <a:rPr sz="2600" spc="-5" dirty="0">
                <a:solidFill>
                  <a:srgbClr val="7F7F7F"/>
                </a:solidFill>
                <a:latin typeface="Arial"/>
                <a:cs typeface="Arial"/>
              </a:rPr>
              <a:t>192.168.2.0</a:t>
            </a:r>
            <a:endParaRPr sz="2600">
              <a:latin typeface="Arial"/>
              <a:cs typeface="Arial"/>
            </a:endParaRPr>
          </a:p>
          <a:p>
            <a:pPr marL="546100">
              <a:lnSpc>
                <a:spcPct val="100000"/>
              </a:lnSpc>
              <a:spcBef>
                <a:spcPts val="625"/>
              </a:spcBef>
              <a:tabLst>
                <a:tab pos="1059815" algn="l"/>
              </a:tabLst>
            </a:pPr>
            <a:r>
              <a:rPr sz="2600" dirty="0">
                <a:solidFill>
                  <a:srgbClr val="7F7F7F"/>
                </a:solidFill>
                <a:latin typeface="Arial"/>
                <a:cs typeface="Arial"/>
              </a:rPr>
              <a:t>–	</a:t>
            </a:r>
            <a:r>
              <a:rPr sz="2600" spc="-5" dirty="0">
                <a:solidFill>
                  <a:srgbClr val="7F7F7F"/>
                </a:solidFill>
                <a:latin typeface="Arial"/>
                <a:cs typeface="Arial"/>
              </a:rPr>
              <a:t>192.168.3.0</a:t>
            </a:r>
            <a:endParaRPr sz="2600">
              <a:latin typeface="Arial"/>
              <a:cs typeface="Arial"/>
            </a:endParaRPr>
          </a:p>
          <a:p>
            <a:pPr marL="546100">
              <a:lnSpc>
                <a:spcPct val="100000"/>
              </a:lnSpc>
              <a:spcBef>
                <a:spcPts val="625"/>
              </a:spcBef>
              <a:tabLst>
                <a:tab pos="1059815" algn="l"/>
              </a:tabLst>
            </a:pPr>
            <a:r>
              <a:rPr sz="2600" dirty="0">
                <a:solidFill>
                  <a:srgbClr val="7F7F7F"/>
                </a:solidFill>
                <a:latin typeface="Arial"/>
                <a:cs typeface="Arial"/>
              </a:rPr>
              <a:t>–	Etc.</a:t>
            </a:r>
            <a:endParaRPr sz="2600">
              <a:latin typeface="Arial"/>
              <a:cs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2.77</a:t>
            </a:r>
            <a:endParaRPr sz="1000">
              <a:latin typeface="Arial"/>
              <a:cs typeface="Arial"/>
            </a:endParaRPr>
          </a:p>
        </p:txBody>
      </p:sp>
      <p:sp>
        <p:nvSpPr>
          <p:cNvPr id="3" name="object 3"/>
          <p:cNvSpPr txBox="1">
            <a:spLocks noGrp="1"/>
          </p:cNvSpPr>
          <p:nvPr>
            <p:ph type="title"/>
          </p:nvPr>
        </p:nvSpPr>
        <p:spPr>
          <a:xfrm>
            <a:off x="258262" y="541726"/>
            <a:ext cx="1146175" cy="697230"/>
          </a:xfrm>
          <a:prstGeom prst="rect">
            <a:avLst/>
          </a:prstGeom>
        </p:spPr>
        <p:txBody>
          <a:bodyPr vert="horz" wrap="square" lIns="0" tIns="13335" rIns="0" bIns="0" rtlCol="0">
            <a:spAutoFit/>
          </a:bodyPr>
          <a:lstStyle/>
          <a:p>
            <a:pPr marL="12700">
              <a:lnSpc>
                <a:spcPct val="100000"/>
              </a:lnSpc>
              <a:spcBef>
                <a:spcPts val="105"/>
              </a:spcBef>
            </a:pPr>
            <a:r>
              <a:rPr dirty="0"/>
              <a:t>IPv6</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351300"/>
            <a:ext cx="8096250" cy="3952240"/>
          </a:xfrm>
          <a:prstGeom prst="rect">
            <a:avLst/>
          </a:prstGeom>
        </p:spPr>
        <p:txBody>
          <a:bodyPr vert="horz" wrap="square" lIns="0" tIns="97790" rIns="0" bIns="0" rtlCol="0">
            <a:spAutoFit/>
          </a:bodyPr>
          <a:lstStyle/>
          <a:p>
            <a:pPr marL="526415" indent="-513715">
              <a:lnSpc>
                <a:spcPct val="100000"/>
              </a:lnSpc>
              <a:spcBef>
                <a:spcPts val="770"/>
              </a:spcBef>
              <a:buChar char="•"/>
              <a:tabLst>
                <a:tab pos="526415" algn="l"/>
                <a:tab pos="527050" algn="l"/>
              </a:tabLst>
            </a:pPr>
            <a:r>
              <a:rPr sz="2800" spc="-5" dirty="0">
                <a:solidFill>
                  <a:srgbClr val="7F7F7F"/>
                </a:solidFill>
                <a:latin typeface="Arial"/>
                <a:cs typeface="Arial"/>
              </a:rPr>
              <a:t>Problem </a:t>
            </a:r>
            <a:r>
              <a:rPr sz="2800" spc="-10" dirty="0">
                <a:solidFill>
                  <a:srgbClr val="7F7F7F"/>
                </a:solidFill>
                <a:latin typeface="Arial"/>
                <a:cs typeface="Arial"/>
              </a:rPr>
              <a:t>with </a:t>
            </a:r>
            <a:r>
              <a:rPr sz="2800" spc="-5" dirty="0">
                <a:solidFill>
                  <a:srgbClr val="7F7F7F"/>
                </a:solidFill>
                <a:latin typeface="Arial"/>
                <a:cs typeface="Arial"/>
              </a:rPr>
              <a:t>IPv4 - </a:t>
            </a:r>
            <a:r>
              <a:rPr sz="2800" spc="-10" dirty="0">
                <a:solidFill>
                  <a:srgbClr val="7F7F7F"/>
                </a:solidFill>
                <a:latin typeface="Arial"/>
                <a:cs typeface="Arial"/>
              </a:rPr>
              <a:t>Not </a:t>
            </a:r>
            <a:r>
              <a:rPr sz="2800" spc="-5" dirty="0">
                <a:solidFill>
                  <a:srgbClr val="7F7F7F"/>
                </a:solidFill>
                <a:latin typeface="Arial"/>
                <a:cs typeface="Arial"/>
              </a:rPr>
              <a:t>enough</a:t>
            </a:r>
            <a:r>
              <a:rPr sz="2800" spc="95" dirty="0">
                <a:solidFill>
                  <a:srgbClr val="7F7F7F"/>
                </a:solidFill>
                <a:latin typeface="Arial"/>
                <a:cs typeface="Arial"/>
              </a:rPr>
              <a:t> </a:t>
            </a:r>
            <a:r>
              <a:rPr sz="2800" spc="-5" dirty="0">
                <a:solidFill>
                  <a:srgbClr val="7F7F7F"/>
                </a:solidFill>
                <a:latin typeface="Arial"/>
                <a:cs typeface="Arial"/>
              </a:rPr>
              <a:t>addresses</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Solution – a new version of</a:t>
            </a:r>
            <a:r>
              <a:rPr sz="2800" spc="40" dirty="0">
                <a:solidFill>
                  <a:srgbClr val="7F7F7F"/>
                </a:solidFill>
                <a:latin typeface="Arial"/>
                <a:cs typeface="Arial"/>
              </a:rPr>
              <a:t> </a:t>
            </a:r>
            <a:r>
              <a:rPr sz="2800" dirty="0">
                <a:solidFill>
                  <a:srgbClr val="7F7F7F"/>
                </a:solidFill>
                <a:latin typeface="Arial"/>
                <a:cs typeface="Arial"/>
              </a:rPr>
              <a:t>IP</a:t>
            </a:r>
            <a:endParaRPr sz="2800">
              <a:latin typeface="Arial"/>
              <a:cs typeface="Arial"/>
            </a:endParaRPr>
          </a:p>
          <a:p>
            <a:pPr marL="526415" indent="-513715">
              <a:lnSpc>
                <a:spcPct val="100000"/>
              </a:lnSpc>
              <a:spcBef>
                <a:spcPts val="670"/>
              </a:spcBef>
              <a:buChar char="•"/>
              <a:tabLst>
                <a:tab pos="526415" algn="l"/>
                <a:tab pos="527050" algn="l"/>
              </a:tabLst>
            </a:pPr>
            <a:r>
              <a:rPr sz="2800" spc="-5" dirty="0">
                <a:solidFill>
                  <a:srgbClr val="7F7F7F"/>
                </a:solidFill>
                <a:latin typeface="Arial"/>
                <a:cs typeface="Arial"/>
              </a:rPr>
              <a:t>IP version 6 addresses are made up of 128</a:t>
            </a:r>
            <a:r>
              <a:rPr sz="2800" spc="75" dirty="0">
                <a:solidFill>
                  <a:srgbClr val="7F7F7F"/>
                </a:solidFill>
                <a:latin typeface="Arial"/>
                <a:cs typeface="Arial"/>
              </a:rPr>
              <a:t> </a:t>
            </a:r>
            <a:r>
              <a:rPr sz="2800" spc="-5" dirty="0">
                <a:solidFill>
                  <a:srgbClr val="7F7F7F"/>
                </a:solidFill>
                <a:latin typeface="Arial"/>
                <a:cs typeface="Arial"/>
              </a:rPr>
              <a:t>bits.</a:t>
            </a:r>
            <a:endParaRPr sz="2800">
              <a:latin typeface="Arial"/>
              <a:cs typeface="Arial"/>
            </a:endParaRPr>
          </a:p>
          <a:p>
            <a:pPr marL="526415" indent="-513715">
              <a:lnSpc>
                <a:spcPct val="100000"/>
              </a:lnSpc>
              <a:spcBef>
                <a:spcPts val="700"/>
              </a:spcBef>
              <a:buChar char="•"/>
              <a:tabLst>
                <a:tab pos="526415" algn="l"/>
                <a:tab pos="527050" algn="l"/>
              </a:tabLst>
            </a:pPr>
            <a:r>
              <a:rPr sz="2800" spc="5" dirty="0">
                <a:solidFill>
                  <a:srgbClr val="7F7F7F"/>
                </a:solidFill>
                <a:latin typeface="Arial"/>
                <a:cs typeface="Arial"/>
              </a:rPr>
              <a:t>2</a:t>
            </a:r>
            <a:r>
              <a:rPr sz="2775" spc="7" baseline="25525" dirty="0">
                <a:solidFill>
                  <a:srgbClr val="7F7F7F"/>
                </a:solidFill>
                <a:latin typeface="Arial"/>
                <a:cs typeface="Arial"/>
              </a:rPr>
              <a:t>128</a:t>
            </a:r>
            <a:r>
              <a:rPr sz="2800" spc="5" dirty="0">
                <a:solidFill>
                  <a:srgbClr val="7F7F7F"/>
                </a:solidFill>
                <a:latin typeface="Arial"/>
                <a:cs typeface="Arial"/>
              </a:rPr>
              <a:t>, </a:t>
            </a:r>
            <a:r>
              <a:rPr sz="2800" spc="-5" dirty="0">
                <a:solidFill>
                  <a:srgbClr val="7F7F7F"/>
                </a:solidFill>
                <a:latin typeface="Arial"/>
                <a:cs typeface="Arial"/>
              </a:rPr>
              <a:t>or about </a:t>
            </a:r>
            <a:r>
              <a:rPr sz="2800" spc="110" dirty="0">
                <a:solidFill>
                  <a:srgbClr val="7F7F7F"/>
                </a:solidFill>
                <a:latin typeface="Arial"/>
                <a:cs typeface="Arial"/>
              </a:rPr>
              <a:t>3.403</a:t>
            </a:r>
            <a:r>
              <a:rPr sz="2800" spc="110" dirty="0">
                <a:solidFill>
                  <a:srgbClr val="7F7F7F"/>
                </a:solidFill>
                <a:latin typeface="Times New Roman"/>
                <a:cs typeface="Times New Roman"/>
              </a:rPr>
              <a:t>×</a:t>
            </a:r>
            <a:r>
              <a:rPr sz="2800" spc="110" dirty="0">
                <a:solidFill>
                  <a:srgbClr val="7F7F7F"/>
                </a:solidFill>
                <a:latin typeface="Arial"/>
                <a:cs typeface="Arial"/>
              </a:rPr>
              <a:t>10</a:t>
            </a:r>
            <a:r>
              <a:rPr sz="2775" spc="165" baseline="25525" dirty="0">
                <a:solidFill>
                  <a:srgbClr val="7F7F7F"/>
                </a:solidFill>
                <a:latin typeface="Arial"/>
                <a:cs typeface="Arial"/>
              </a:rPr>
              <a:t>38</a:t>
            </a:r>
            <a:r>
              <a:rPr sz="2800" spc="110" dirty="0">
                <a:solidFill>
                  <a:srgbClr val="7F7F7F"/>
                </a:solidFill>
                <a:latin typeface="Arial"/>
                <a:cs typeface="Arial"/>
              </a:rPr>
              <a:t>, </a:t>
            </a:r>
            <a:r>
              <a:rPr sz="2800" spc="-5" dirty="0">
                <a:solidFill>
                  <a:srgbClr val="7F7F7F"/>
                </a:solidFill>
                <a:latin typeface="Arial"/>
                <a:cs typeface="Arial"/>
              </a:rPr>
              <a:t>unique</a:t>
            </a:r>
            <a:r>
              <a:rPr sz="2800" spc="-95" dirty="0">
                <a:solidFill>
                  <a:srgbClr val="7F7F7F"/>
                </a:solidFill>
                <a:latin typeface="Arial"/>
                <a:cs typeface="Arial"/>
              </a:rPr>
              <a:t> </a:t>
            </a:r>
            <a:r>
              <a:rPr sz="2800" spc="-5" dirty="0">
                <a:solidFill>
                  <a:srgbClr val="7F7F7F"/>
                </a:solidFill>
                <a:latin typeface="Arial"/>
                <a:cs typeface="Arial"/>
              </a:rPr>
              <a:t>addresses</a:t>
            </a:r>
            <a:endParaRPr sz="2800">
              <a:latin typeface="Arial"/>
              <a:cs typeface="Arial"/>
            </a:endParaRPr>
          </a:p>
          <a:p>
            <a:pPr marL="526415" marR="78105" indent="-513715">
              <a:lnSpc>
                <a:spcPct val="100000"/>
              </a:lnSpc>
              <a:spcBef>
                <a:spcPts val="645"/>
              </a:spcBef>
              <a:buChar char="•"/>
              <a:tabLst>
                <a:tab pos="526415" algn="l"/>
                <a:tab pos="527050" algn="l"/>
              </a:tabLst>
            </a:pPr>
            <a:r>
              <a:rPr sz="2800" spc="-5" dirty="0">
                <a:solidFill>
                  <a:srgbClr val="7F7F7F"/>
                </a:solidFill>
                <a:latin typeface="Arial"/>
                <a:cs typeface="Arial"/>
              </a:rPr>
              <a:t>Represented by 8 groups of </a:t>
            </a:r>
            <a:r>
              <a:rPr sz="2800" spc="5" dirty="0">
                <a:solidFill>
                  <a:srgbClr val="7F7F7F"/>
                </a:solidFill>
                <a:latin typeface="Arial"/>
                <a:cs typeface="Arial"/>
              </a:rPr>
              <a:t>16-bit </a:t>
            </a:r>
            <a:r>
              <a:rPr sz="2800" spc="-5" dirty="0">
                <a:solidFill>
                  <a:srgbClr val="7F7F7F"/>
                </a:solidFill>
                <a:latin typeface="Arial"/>
                <a:cs typeface="Arial"/>
              </a:rPr>
              <a:t>hexadecimal  values separated by colons, e.g.  2001:0db8:85a3:0000:0000:8a2e:0170:4334</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Many applications do not yet support</a:t>
            </a:r>
            <a:r>
              <a:rPr sz="2800" spc="30" dirty="0">
                <a:solidFill>
                  <a:srgbClr val="7F7F7F"/>
                </a:solidFill>
                <a:latin typeface="Arial"/>
                <a:cs typeface="Arial"/>
              </a:rPr>
              <a:t> </a:t>
            </a:r>
            <a:r>
              <a:rPr sz="2800" spc="-5" dirty="0">
                <a:solidFill>
                  <a:srgbClr val="7F7F7F"/>
                </a:solidFill>
                <a:latin typeface="Arial"/>
                <a:cs typeface="Arial"/>
              </a:rPr>
              <a:t>IPv6.</a:t>
            </a:r>
            <a:endParaRPr sz="2800">
              <a:latin typeface="Arial"/>
              <a:cs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2.78</a:t>
            </a:r>
            <a:endParaRPr sz="1000">
              <a:latin typeface="Arial"/>
              <a:cs typeface="Arial"/>
            </a:endParaRPr>
          </a:p>
        </p:txBody>
      </p:sp>
      <p:sp>
        <p:nvSpPr>
          <p:cNvPr id="3" name="object 3"/>
          <p:cNvSpPr txBox="1">
            <a:spLocks noGrp="1"/>
          </p:cNvSpPr>
          <p:nvPr>
            <p:ph type="title"/>
          </p:nvPr>
        </p:nvSpPr>
        <p:spPr>
          <a:xfrm>
            <a:off x="258262" y="541726"/>
            <a:ext cx="4503420" cy="697230"/>
          </a:xfrm>
          <a:prstGeom prst="rect">
            <a:avLst/>
          </a:prstGeom>
        </p:spPr>
        <p:txBody>
          <a:bodyPr vert="horz" wrap="square" lIns="0" tIns="13335" rIns="0" bIns="0" rtlCol="0">
            <a:spAutoFit/>
          </a:bodyPr>
          <a:lstStyle/>
          <a:p>
            <a:pPr marL="12700">
              <a:lnSpc>
                <a:spcPct val="100000"/>
              </a:lnSpc>
              <a:spcBef>
                <a:spcPts val="105"/>
              </a:spcBef>
            </a:pPr>
            <a:r>
              <a:rPr dirty="0"/>
              <a:t>From IPv4 to</a:t>
            </a:r>
            <a:r>
              <a:rPr spc="-70" dirty="0"/>
              <a:t> </a:t>
            </a:r>
            <a:r>
              <a:rPr dirty="0"/>
              <a:t>IPv6</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422545"/>
            <a:ext cx="8241665" cy="3952875"/>
          </a:xfrm>
          <a:prstGeom prst="rect">
            <a:avLst/>
          </a:prstGeom>
        </p:spPr>
        <p:txBody>
          <a:bodyPr vert="horz" wrap="square" lIns="0" tIns="97790" rIns="0" bIns="0" rtlCol="0">
            <a:spAutoFit/>
          </a:bodyPr>
          <a:lstStyle/>
          <a:p>
            <a:pPr marL="526415" indent="-513715">
              <a:lnSpc>
                <a:spcPct val="100000"/>
              </a:lnSpc>
              <a:spcBef>
                <a:spcPts val="770"/>
              </a:spcBef>
              <a:buChar char="•"/>
              <a:tabLst>
                <a:tab pos="526415" algn="l"/>
                <a:tab pos="527050" algn="l"/>
              </a:tabLst>
            </a:pPr>
            <a:r>
              <a:rPr sz="2800" spc="-5" dirty="0">
                <a:solidFill>
                  <a:srgbClr val="7F7F7F"/>
                </a:solidFill>
                <a:latin typeface="Arial"/>
                <a:cs typeface="Arial"/>
              </a:rPr>
              <a:t>Address increased </a:t>
            </a:r>
            <a:r>
              <a:rPr sz="2800" dirty="0">
                <a:solidFill>
                  <a:srgbClr val="7F7F7F"/>
                </a:solidFill>
                <a:latin typeface="Arial"/>
                <a:cs typeface="Arial"/>
              </a:rPr>
              <a:t>from 32-bit </a:t>
            </a:r>
            <a:r>
              <a:rPr sz="2800" spc="-5" dirty="0">
                <a:solidFill>
                  <a:srgbClr val="7F7F7F"/>
                </a:solidFill>
                <a:latin typeface="Arial"/>
                <a:cs typeface="Arial"/>
              </a:rPr>
              <a:t>to</a:t>
            </a:r>
            <a:r>
              <a:rPr sz="2800" spc="10" dirty="0">
                <a:solidFill>
                  <a:srgbClr val="7F7F7F"/>
                </a:solidFill>
                <a:latin typeface="Arial"/>
                <a:cs typeface="Arial"/>
              </a:rPr>
              <a:t> </a:t>
            </a:r>
            <a:r>
              <a:rPr sz="2800" dirty="0">
                <a:solidFill>
                  <a:srgbClr val="7F7F7F"/>
                </a:solidFill>
                <a:latin typeface="Arial"/>
                <a:cs typeface="Arial"/>
              </a:rPr>
              <a:t>128-bit</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Allows node to specify the message</a:t>
            </a:r>
            <a:r>
              <a:rPr sz="2800" spc="65" dirty="0">
                <a:solidFill>
                  <a:srgbClr val="7F7F7F"/>
                </a:solidFill>
                <a:latin typeface="Arial"/>
                <a:cs typeface="Arial"/>
              </a:rPr>
              <a:t> </a:t>
            </a:r>
            <a:r>
              <a:rPr sz="2800" spc="-5" dirty="0">
                <a:solidFill>
                  <a:srgbClr val="7F7F7F"/>
                </a:solidFill>
                <a:latin typeface="Arial"/>
                <a:cs typeface="Arial"/>
              </a:rPr>
              <a:t>path</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Smaller header but addresses are</a:t>
            </a:r>
            <a:r>
              <a:rPr sz="2800" spc="55" dirty="0">
                <a:solidFill>
                  <a:srgbClr val="7F7F7F"/>
                </a:solidFill>
                <a:latin typeface="Arial"/>
                <a:cs typeface="Arial"/>
              </a:rPr>
              <a:t> </a:t>
            </a:r>
            <a:r>
              <a:rPr sz="2800" spc="-5" dirty="0">
                <a:solidFill>
                  <a:srgbClr val="7F7F7F"/>
                </a:solidFill>
                <a:latin typeface="Arial"/>
                <a:cs typeface="Arial"/>
              </a:rPr>
              <a:t>longer</a:t>
            </a:r>
            <a:endParaRPr sz="2800">
              <a:latin typeface="Arial"/>
              <a:cs typeface="Arial"/>
            </a:endParaRPr>
          </a:p>
          <a:p>
            <a:pPr marL="526415" indent="-513715">
              <a:lnSpc>
                <a:spcPct val="100000"/>
              </a:lnSpc>
              <a:spcBef>
                <a:spcPts val="670"/>
              </a:spcBef>
              <a:buChar char="•"/>
              <a:tabLst>
                <a:tab pos="526415" algn="l"/>
                <a:tab pos="527050" algn="l"/>
              </a:tabLst>
            </a:pPr>
            <a:r>
              <a:rPr sz="2800" spc="-5" dirty="0">
                <a:solidFill>
                  <a:srgbClr val="7F7F7F"/>
                </a:solidFill>
                <a:latin typeface="Arial"/>
                <a:cs typeface="Arial"/>
              </a:rPr>
              <a:t>Allows for more header options in the</a:t>
            </a:r>
            <a:r>
              <a:rPr sz="2800" spc="85" dirty="0">
                <a:solidFill>
                  <a:srgbClr val="7F7F7F"/>
                </a:solidFill>
                <a:latin typeface="Arial"/>
                <a:cs typeface="Arial"/>
              </a:rPr>
              <a:t> </a:t>
            </a:r>
            <a:r>
              <a:rPr sz="2800" dirty="0">
                <a:solidFill>
                  <a:srgbClr val="7F7F7F"/>
                </a:solidFill>
                <a:latin typeface="Arial"/>
                <a:cs typeface="Arial"/>
              </a:rPr>
              <a:t>future</a:t>
            </a:r>
            <a:endParaRPr sz="2800">
              <a:latin typeface="Arial"/>
              <a:cs typeface="Arial"/>
            </a:endParaRPr>
          </a:p>
          <a:p>
            <a:pPr marL="526415" marR="5080" indent="-513715">
              <a:lnSpc>
                <a:spcPct val="100000"/>
              </a:lnSpc>
              <a:spcBef>
                <a:spcPts val="675"/>
              </a:spcBef>
              <a:buChar char="•"/>
              <a:tabLst>
                <a:tab pos="526415" algn="l"/>
                <a:tab pos="527050" algn="l"/>
              </a:tabLst>
            </a:pPr>
            <a:r>
              <a:rPr sz="2800" dirty="0">
                <a:solidFill>
                  <a:srgbClr val="7F7F7F"/>
                </a:solidFill>
                <a:latin typeface="Arial"/>
                <a:cs typeface="Arial"/>
              </a:rPr>
              <a:t>Quality </a:t>
            </a:r>
            <a:r>
              <a:rPr sz="2800" spc="-5" dirty="0">
                <a:solidFill>
                  <a:srgbClr val="7F7F7F"/>
                </a:solidFill>
                <a:latin typeface="Arial"/>
                <a:cs typeface="Arial"/>
              </a:rPr>
              <a:t>of </a:t>
            </a:r>
            <a:r>
              <a:rPr sz="2800" dirty="0">
                <a:solidFill>
                  <a:srgbClr val="7F7F7F"/>
                </a:solidFill>
                <a:latin typeface="Arial"/>
                <a:cs typeface="Arial"/>
              </a:rPr>
              <a:t>service </a:t>
            </a:r>
            <a:r>
              <a:rPr sz="2800" spc="-5" dirty="0">
                <a:solidFill>
                  <a:srgbClr val="7F7F7F"/>
                </a:solidFill>
                <a:latin typeface="Arial"/>
                <a:cs typeface="Arial"/>
              </a:rPr>
              <a:t>capabilities allow </a:t>
            </a:r>
            <a:r>
              <a:rPr sz="2800" dirty="0">
                <a:solidFill>
                  <a:srgbClr val="7F7F7F"/>
                </a:solidFill>
                <a:latin typeface="Arial"/>
                <a:cs typeface="Arial"/>
              </a:rPr>
              <a:t>non-standard  </a:t>
            </a:r>
            <a:r>
              <a:rPr sz="2800" spc="-5" dirty="0">
                <a:solidFill>
                  <a:srgbClr val="7F7F7F"/>
                </a:solidFill>
                <a:latin typeface="Arial"/>
                <a:cs typeface="Arial"/>
              </a:rPr>
              <a:t>handling of</a:t>
            </a:r>
            <a:r>
              <a:rPr sz="2800" spc="10" dirty="0">
                <a:solidFill>
                  <a:srgbClr val="7F7F7F"/>
                </a:solidFill>
                <a:latin typeface="Arial"/>
                <a:cs typeface="Arial"/>
              </a:rPr>
              <a:t> </a:t>
            </a:r>
            <a:r>
              <a:rPr sz="2800" spc="-5" dirty="0">
                <a:solidFill>
                  <a:srgbClr val="7F7F7F"/>
                </a:solidFill>
                <a:latin typeface="Arial"/>
                <a:cs typeface="Arial"/>
              </a:rPr>
              <a:t>packets</a:t>
            </a:r>
            <a:endParaRPr sz="2800">
              <a:latin typeface="Arial"/>
              <a:cs typeface="Arial"/>
            </a:endParaRPr>
          </a:p>
          <a:p>
            <a:pPr marL="526415" marR="1493520" indent="-513715">
              <a:lnSpc>
                <a:spcPct val="100000"/>
              </a:lnSpc>
              <a:spcBef>
                <a:spcPts val="670"/>
              </a:spcBef>
              <a:buChar char="•"/>
              <a:tabLst>
                <a:tab pos="526415" algn="l"/>
                <a:tab pos="527050" algn="l"/>
              </a:tabLst>
            </a:pPr>
            <a:r>
              <a:rPr sz="2800" spc="-5" dirty="0">
                <a:solidFill>
                  <a:srgbClr val="7F7F7F"/>
                </a:solidFill>
                <a:latin typeface="Arial"/>
                <a:cs typeface="Arial"/>
              </a:rPr>
              <a:t>Allow for the handling of authentication,  confidentiality and data</a:t>
            </a:r>
            <a:r>
              <a:rPr sz="2800" dirty="0">
                <a:solidFill>
                  <a:srgbClr val="7F7F7F"/>
                </a:solidFill>
                <a:latin typeface="Arial"/>
                <a:cs typeface="Arial"/>
              </a:rPr>
              <a:t> integrity</a:t>
            </a:r>
            <a:endParaRPr sz="2800">
              <a:latin typeface="Arial"/>
              <a:cs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2.79</a:t>
            </a:r>
            <a:endParaRPr sz="1000">
              <a:latin typeface="Arial"/>
              <a:cs typeface="Arial"/>
            </a:endParaRPr>
          </a:p>
        </p:txBody>
      </p:sp>
      <p:sp>
        <p:nvSpPr>
          <p:cNvPr id="3" name="object 3"/>
          <p:cNvSpPr txBox="1">
            <a:spLocks noGrp="1"/>
          </p:cNvSpPr>
          <p:nvPr>
            <p:ph type="title"/>
          </p:nvPr>
        </p:nvSpPr>
        <p:spPr>
          <a:xfrm>
            <a:off x="258262" y="613404"/>
            <a:ext cx="8322945" cy="696595"/>
          </a:xfrm>
          <a:prstGeom prst="rect">
            <a:avLst/>
          </a:prstGeom>
        </p:spPr>
        <p:txBody>
          <a:bodyPr vert="horz" wrap="square" lIns="0" tIns="13335" rIns="0" bIns="0" rtlCol="0">
            <a:spAutoFit/>
          </a:bodyPr>
          <a:lstStyle/>
          <a:p>
            <a:pPr marL="12700">
              <a:lnSpc>
                <a:spcPct val="100000"/>
              </a:lnSpc>
              <a:spcBef>
                <a:spcPts val="105"/>
              </a:spcBef>
            </a:pPr>
            <a:r>
              <a:rPr dirty="0"/>
              <a:t>Transmission </a:t>
            </a:r>
            <a:r>
              <a:rPr spc="-5" dirty="0"/>
              <a:t>Control </a:t>
            </a:r>
            <a:r>
              <a:rPr dirty="0"/>
              <a:t>Protocol -</a:t>
            </a:r>
            <a:r>
              <a:rPr spc="-60" dirty="0"/>
              <a:t> </a:t>
            </a:r>
            <a:r>
              <a:rPr dirty="0"/>
              <a:t>1</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567202"/>
            <a:ext cx="7642225" cy="3867150"/>
          </a:xfrm>
          <a:prstGeom prst="rect">
            <a:avLst/>
          </a:prstGeom>
        </p:spPr>
        <p:txBody>
          <a:bodyPr vert="horz" wrap="square" lIns="0" tIns="97790" rIns="0" bIns="0" rtlCol="0">
            <a:spAutoFit/>
          </a:bodyPr>
          <a:lstStyle/>
          <a:p>
            <a:pPr marL="526415" indent="-513715">
              <a:lnSpc>
                <a:spcPct val="100000"/>
              </a:lnSpc>
              <a:spcBef>
                <a:spcPts val="770"/>
              </a:spcBef>
              <a:buChar char="•"/>
              <a:tabLst>
                <a:tab pos="526415" algn="l"/>
                <a:tab pos="527050" algn="l"/>
              </a:tabLst>
            </a:pPr>
            <a:r>
              <a:rPr sz="2800" spc="-5" dirty="0">
                <a:solidFill>
                  <a:srgbClr val="7F7F7F"/>
                </a:solidFill>
                <a:latin typeface="Arial"/>
                <a:cs typeface="Arial"/>
              </a:rPr>
              <a:t>Designed to provide reliable delivery for</a:t>
            </a:r>
            <a:r>
              <a:rPr sz="2800" spc="60" dirty="0">
                <a:solidFill>
                  <a:srgbClr val="7F7F7F"/>
                </a:solidFill>
                <a:latin typeface="Arial"/>
                <a:cs typeface="Arial"/>
              </a:rPr>
              <a:t> </a:t>
            </a:r>
            <a:r>
              <a:rPr sz="2800" spc="-5" dirty="0">
                <a:solidFill>
                  <a:srgbClr val="7F7F7F"/>
                </a:solidFill>
                <a:latin typeface="Arial"/>
                <a:cs typeface="Arial"/>
              </a:rPr>
              <a:t>IP</a:t>
            </a:r>
            <a:endParaRPr sz="2800">
              <a:latin typeface="Arial"/>
              <a:cs typeface="Arial"/>
            </a:endParaRPr>
          </a:p>
          <a:p>
            <a:pPr marL="526415" marR="5080" indent="-513715">
              <a:lnSpc>
                <a:spcPct val="100000"/>
              </a:lnSpc>
              <a:spcBef>
                <a:spcPts val="675"/>
              </a:spcBef>
              <a:buChar char="•"/>
              <a:tabLst>
                <a:tab pos="526415" algn="l"/>
                <a:tab pos="527050" algn="l"/>
              </a:tabLst>
            </a:pPr>
            <a:r>
              <a:rPr sz="2800" spc="-5" dirty="0">
                <a:solidFill>
                  <a:srgbClr val="7F7F7F"/>
                </a:solidFill>
                <a:latin typeface="Arial"/>
                <a:cs typeface="Arial"/>
              </a:rPr>
              <a:t>Takes </a:t>
            </a:r>
            <a:r>
              <a:rPr sz="2800" dirty="0">
                <a:solidFill>
                  <a:srgbClr val="7F7F7F"/>
                </a:solidFill>
                <a:latin typeface="Arial"/>
                <a:cs typeface="Arial"/>
              </a:rPr>
              <a:t>care </a:t>
            </a:r>
            <a:r>
              <a:rPr sz="2800" spc="-5" dirty="0">
                <a:solidFill>
                  <a:srgbClr val="7F7F7F"/>
                </a:solidFill>
                <a:latin typeface="Arial"/>
                <a:cs typeface="Arial"/>
              </a:rPr>
              <a:t>of breaking data into packets </a:t>
            </a:r>
            <a:r>
              <a:rPr sz="2800" spc="-10" dirty="0">
                <a:solidFill>
                  <a:srgbClr val="7F7F7F"/>
                </a:solidFill>
                <a:latin typeface="Arial"/>
                <a:cs typeface="Arial"/>
              </a:rPr>
              <a:t>and  </a:t>
            </a:r>
            <a:r>
              <a:rPr sz="2800" spc="-5" dirty="0">
                <a:solidFill>
                  <a:srgbClr val="7F7F7F"/>
                </a:solidFill>
                <a:latin typeface="Arial"/>
                <a:cs typeface="Arial"/>
              </a:rPr>
              <a:t>reassembling at the destination</a:t>
            </a:r>
            <a:r>
              <a:rPr sz="2800" spc="40" dirty="0">
                <a:solidFill>
                  <a:srgbClr val="7F7F7F"/>
                </a:solidFill>
                <a:latin typeface="Arial"/>
                <a:cs typeface="Arial"/>
              </a:rPr>
              <a:t> </a:t>
            </a:r>
            <a:r>
              <a:rPr sz="2800" spc="-5" dirty="0">
                <a:solidFill>
                  <a:srgbClr val="7F7F7F"/>
                </a:solidFill>
                <a:latin typeface="Arial"/>
                <a:cs typeface="Arial"/>
              </a:rPr>
              <a:t>host</a:t>
            </a:r>
            <a:endParaRPr sz="2800">
              <a:latin typeface="Arial"/>
              <a:cs typeface="Arial"/>
            </a:endParaRPr>
          </a:p>
          <a:p>
            <a:pPr marL="526415" marR="85725" indent="-513715">
              <a:lnSpc>
                <a:spcPct val="100000"/>
              </a:lnSpc>
              <a:spcBef>
                <a:spcPts val="670"/>
              </a:spcBef>
              <a:buChar char="•"/>
              <a:tabLst>
                <a:tab pos="526415" algn="l"/>
                <a:tab pos="527050" algn="l"/>
              </a:tabLst>
            </a:pPr>
            <a:r>
              <a:rPr sz="2800" spc="-5" dirty="0">
                <a:solidFill>
                  <a:srgbClr val="7F7F7F"/>
                </a:solidFill>
                <a:latin typeface="Arial"/>
                <a:cs typeface="Arial"/>
              </a:rPr>
              <a:t>Checks if packet is corrupted and </a:t>
            </a:r>
            <a:r>
              <a:rPr sz="2800" dirty="0">
                <a:solidFill>
                  <a:srgbClr val="7F7F7F"/>
                </a:solidFill>
                <a:latin typeface="Arial"/>
                <a:cs typeface="Arial"/>
              </a:rPr>
              <a:t>requests </a:t>
            </a:r>
            <a:r>
              <a:rPr sz="2800" spc="-5" dirty="0">
                <a:solidFill>
                  <a:srgbClr val="7F7F7F"/>
                </a:solidFill>
                <a:latin typeface="Arial"/>
                <a:cs typeface="Arial"/>
              </a:rPr>
              <a:t>a  resend if it</a:t>
            </a:r>
            <a:r>
              <a:rPr sz="2800" spc="5" dirty="0">
                <a:solidFill>
                  <a:srgbClr val="7F7F7F"/>
                </a:solidFill>
                <a:latin typeface="Arial"/>
                <a:cs typeface="Arial"/>
              </a:rPr>
              <a:t> </a:t>
            </a:r>
            <a:r>
              <a:rPr sz="2800" spc="-10" dirty="0">
                <a:solidFill>
                  <a:srgbClr val="7F7F7F"/>
                </a:solidFill>
                <a:latin typeface="Arial"/>
                <a:cs typeface="Arial"/>
              </a:rPr>
              <a:t>is</a:t>
            </a:r>
            <a:endParaRPr sz="2800">
              <a:latin typeface="Arial"/>
              <a:cs typeface="Arial"/>
            </a:endParaRPr>
          </a:p>
          <a:p>
            <a:pPr marL="526415" marR="738505" indent="-513715">
              <a:lnSpc>
                <a:spcPct val="100000"/>
              </a:lnSpc>
              <a:spcBef>
                <a:spcPts val="675"/>
              </a:spcBef>
              <a:buChar char="•"/>
              <a:tabLst>
                <a:tab pos="526415" algn="l"/>
                <a:tab pos="527050" algn="l"/>
              </a:tabLst>
            </a:pPr>
            <a:r>
              <a:rPr sz="2800" spc="-5" dirty="0">
                <a:solidFill>
                  <a:srgbClr val="7F7F7F"/>
                </a:solidFill>
                <a:latin typeface="Arial"/>
                <a:cs typeface="Arial"/>
              </a:rPr>
              <a:t>Checks number of packets and </a:t>
            </a:r>
            <a:r>
              <a:rPr sz="2800" dirty="0">
                <a:solidFill>
                  <a:srgbClr val="7F7F7F"/>
                </a:solidFill>
                <a:latin typeface="Arial"/>
                <a:cs typeface="Arial"/>
              </a:rPr>
              <a:t>requests  </a:t>
            </a:r>
            <a:r>
              <a:rPr sz="2800" spc="-5" dirty="0">
                <a:solidFill>
                  <a:srgbClr val="7F7F7F"/>
                </a:solidFill>
                <a:latin typeface="Arial"/>
                <a:cs typeface="Arial"/>
              </a:rPr>
              <a:t>replacement if </a:t>
            </a:r>
            <a:r>
              <a:rPr sz="2800" spc="-10" dirty="0">
                <a:solidFill>
                  <a:srgbClr val="7F7F7F"/>
                </a:solidFill>
                <a:latin typeface="Arial"/>
                <a:cs typeface="Arial"/>
              </a:rPr>
              <a:t>one </a:t>
            </a:r>
            <a:r>
              <a:rPr sz="2800" spc="-5" dirty="0">
                <a:solidFill>
                  <a:srgbClr val="7F7F7F"/>
                </a:solidFill>
                <a:latin typeface="Arial"/>
                <a:cs typeface="Arial"/>
              </a:rPr>
              <a:t>is</a:t>
            </a:r>
            <a:r>
              <a:rPr sz="2800" spc="35" dirty="0">
                <a:solidFill>
                  <a:srgbClr val="7F7F7F"/>
                </a:solidFill>
                <a:latin typeface="Arial"/>
                <a:cs typeface="Arial"/>
              </a:rPr>
              <a:t> </a:t>
            </a:r>
            <a:r>
              <a:rPr sz="2800" spc="-5" dirty="0">
                <a:solidFill>
                  <a:srgbClr val="7F7F7F"/>
                </a:solidFill>
                <a:latin typeface="Arial"/>
                <a:cs typeface="Arial"/>
              </a:rPr>
              <a:t>missing</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Handles timeouts and transmission</a:t>
            </a:r>
            <a:r>
              <a:rPr sz="2800" spc="35" dirty="0">
                <a:solidFill>
                  <a:srgbClr val="7F7F7F"/>
                </a:solidFill>
                <a:latin typeface="Arial"/>
                <a:cs typeface="Arial"/>
              </a:rPr>
              <a:t> </a:t>
            </a:r>
            <a:r>
              <a:rPr sz="2800" dirty="0">
                <a:solidFill>
                  <a:srgbClr val="7F7F7F"/>
                </a:solidFill>
                <a:latin typeface="Arial"/>
                <a:cs typeface="Arial"/>
              </a:rPr>
              <a:t>errors</a:t>
            </a:r>
            <a:endParaRPr sz="28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86581" y="82671"/>
            <a:ext cx="267970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2.8</a:t>
            </a:r>
            <a:endParaRPr sz="1000">
              <a:latin typeface="Arial"/>
              <a:cs typeface="Arial"/>
            </a:endParaRPr>
          </a:p>
        </p:txBody>
      </p:sp>
      <p:sp>
        <p:nvSpPr>
          <p:cNvPr id="3" name="object 3"/>
          <p:cNvSpPr txBox="1">
            <a:spLocks noGrp="1"/>
          </p:cNvSpPr>
          <p:nvPr>
            <p:ph type="title"/>
          </p:nvPr>
        </p:nvSpPr>
        <p:spPr>
          <a:xfrm>
            <a:off x="258262" y="397200"/>
            <a:ext cx="7107555" cy="697230"/>
          </a:xfrm>
          <a:prstGeom prst="rect">
            <a:avLst/>
          </a:prstGeom>
        </p:spPr>
        <p:txBody>
          <a:bodyPr vert="horz" wrap="square" lIns="0" tIns="13335" rIns="0" bIns="0" rtlCol="0">
            <a:spAutoFit/>
          </a:bodyPr>
          <a:lstStyle/>
          <a:p>
            <a:pPr marL="12700">
              <a:lnSpc>
                <a:spcPct val="100000"/>
              </a:lnSpc>
              <a:spcBef>
                <a:spcPts val="105"/>
              </a:spcBef>
            </a:pPr>
            <a:r>
              <a:rPr spc="-5" dirty="0"/>
              <a:t>Network Conversation</a:t>
            </a:r>
            <a:r>
              <a:rPr spc="-55" dirty="0"/>
              <a:t> </a:t>
            </a:r>
            <a:r>
              <a:rPr spc="-5" dirty="0"/>
              <a:t>Rules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1810" y="1207600"/>
            <a:ext cx="7864475" cy="4451350"/>
          </a:xfrm>
          <a:prstGeom prst="rect">
            <a:avLst/>
          </a:prstGeom>
        </p:spPr>
        <p:txBody>
          <a:bodyPr vert="horz" wrap="square" lIns="0" tIns="170180" rIns="0" bIns="0" rtlCol="0">
            <a:spAutoFit/>
          </a:bodyPr>
          <a:lstStyle/>
          <a:p>
            <a:pPr marL="290195" indent="-277495">
              <a:lnSpc>
                <a:spcPct val="100000"/>
              </a:lnSpc>
              <a:spcBef>
                <a:spcPts val="1340"/>
              </a:spcBef>
              <a:buChar char="•"/>
              <a:tabLst>
                <a:tab pos="290195" algn="l"/>
                <a:tab pos="290830" algn="l"/>
              </a:tabLst>
            </a:pPr>
            <a:r>
              <a:rPr sz="2800" spc="-5" dirty="0">
                <a:solidFill>
                  <a:srgbClr val="7F7F7F"/>
                </a:solidFill>
                <a:latin typeface="Arial"/>
                <a:cs typeface="Arial"/>
              </a:rPr>
              <a:t>The same rules apply in</a:t>
            </a:r>
            <a:r>
              <a:rPr sz="2800" spc="40" dirty="0">
                <a:solidFill>
                  <a:srgbClr val="7F7F7F"/>
                </a:solidFill>
                <a:latin typeface="Arial"/>
                <a:cs typeface="Arial"/>
              </a:rPr>
              <a:t> </a:t>
            </a:r>
            <a:r>
              <a:rPr sz="2800" spc="-5" dirty="0">
                <a:solidFill>
                  <a:srgbClr val="7F7F7F"/>
                </a:solidFill>
                <a:latin typeface="Arial"/>
                <a:cs typeface="Arial"/>
              </a:rPr>
              <a:t>networks</a:t>
            </a:r>
            <a:endParaRPr sz="2800">
              <a:latin typeface="Arial"/>
              <a:cs typeface="Arial"/>
            </a:endParaRPr>
          </a:p>
          <a:p>
            <a:pPr marL="823594" lvl="1" indent="-353695">
              <a:lnSpc>
                <a:spcPct val="100000"/>
              </a:lnSpc>
              <a:spcBef>
                <a:spcPts val="1160"/>
              </a:spcBef>
              <a:buChar char="–"/>
              <a:tabLst>
                <a:tab pos="823594" algn="l"/>
                <a:tab pos="824230" algn="l"/>
              </a:tabLst>
            </a:pPr>
            <a:r>
              <a:rPr sz="2600" dirty="0">
                <a:solidFill>
                  <a:srgbClr val="7F7F7F"/>
                </a:solidFill>
                <a:latin typeface="Arial"/>
                <a:cs typeface="Arial"/>
              </a:rPr>
              <a:t>Language</a:t>
            </a:r>
            <a:endParaRPr sz="2600">
              <a:latin typeface="Arial"/>
              <a:cs typeface="Arial"/>
            </a:endParaRPr>
          </a:p>
          <a:p>
            <a:pPr marL="823594" lvl="1" indent="-353695">
              <a:lnSpc>
                <a:spcPct val="100000"/>
              </a:lnSpc>
              <a:spcBef>
                <a:spcPts val="625"/>
              </a:spcBef>
              <a:buChar char="–"/>
              <a:tabLst>
                <a:tab pos="823594" algn="l"/>
                <a:tab pos="824230" algn="l"/>
              </a:tabLst>
            </a:pPr>
            <a:r>
              <a:rPr sz="2600" dirty="0">
                <a:solidFill>
                  <a:srgbClr val="7F7F7F"/>
                </a:solidFill>
                <a:latin typeface="Arial"/>
                <a:cs typeface="Arial"/>
              </a:rPr>
              <a:t>Turn to</a:t>
            </a:r>
            <a:r>
              <a:rPr sz="2600" spc="-15" dirty="0">
                <a:solidFill>
                  <a:srgbClr val="7F7F7F"/>
                </a:solidFill>
                <a:latin typeface="Arial"/>
                <a:cs typeface="Arial"/>
              </a:rPr>
              <a:t> </a:t>
            </a:r>
            <a:r>
              <a:rPr sz="2600" dirty="0">
                <a:solidFill>
                  <a:srgbClr val="7F7F7F"/>
                </a:solidFill>
                <a:latin typeface="Arial"/>
                <a:cs typeface="Arial"/>
              </a:rPr>
              <a:t>“speak”</a:t>
            </a:r>
            <a:endParaRPr sz="2600">
              <a:latin typeface="Arial"/>
              <a:cs typeface="Arial"/>
            </a:endParaRPr>
          </a:p>
          <a:p>
            <a:pPr marL="823594" lvl="1" indent="-353695">
              <a:lnSpc>
                <a:spcPct val="100000"/>
              </a:lnSpc>
              <a:spcBef>
                <a:spcPts val="625"/>
              </a:spcBef>
              <a:buChar char="–"/>
              <a:tabLst>
                <a:tab pos="823594" algn="l"/>
                <a:tab pos="824230" algn="l"/>
              </a:tabLst>
            </a:pPr>
            <a:r>
              <a:rPr sz="2600" dirty="0">
                <a:solidFill>
                  <a:srgbClr val="7F7F7F"/>
                </a:solidFill>
                <a:latin typeface="Arial"/>
                <a:cs typeface="Arial"/>
              </a:rPr>
              <a:t>Who the message </a:t>
            </a:r>
            <a:r>
              <a:rPr sz="2600" spc="-5" dirty="0">
                <a:solidFill>
                  <a:srgbClr val="7F7F7F"/>
                </a:solidFill>
                <a:latin typeface="Arial"/>
                <a:cs typeface="Arial"/>
              </a:rPr>
              <a:t>is</a:t>
            </a:r>
            <a:r>
              <a:rPr sz="2600" spc="-40" dirty="0">
                <a:solidFill>
                  <a:srgbClr val="7F7F7F"/>
                </a:solidFill>
                <a:latin typeface="Arial"/>
                <a:cs typeface="Arial"/>
              </a:rPr>
              <a:t> </a:t>
            </a:r>
            <a:r>
              <a:rPr sz="2600" dirty="0">
                <a:solidFill>
                  <a:srgbClr val="7F7F7F"/>
                </a:solidFill>
                <a:latin typeface="Arial"/>
                <a:cs typeface="Arial"/>
              </a:rPr>
              <a:t>for</a:t>
            </a:r>
            <a:endParaRPr sz="2600">
              <a:latin typeface="Arial"/>
              <a:cs typeface="Arial"/>
            </a:endParaRPr>
          </a:p>
          <a:p>
            <a:pPr marL="823594" lvl="1" indent="-353695">
              <a:lnSpc>
                <a:spcPct val="100000"/>
              </a:lnSpc>
              <a:spcBef>
                <a:spcPts val="625"/>
              </a:spcBef>
              <a:buChar char="–"/>
              <a:tabLst>
                <a:tab pos="823594" algn="l"/>
                <a:tab pos="824230" algn="l"/>
              </a:tabLst>
            </a:pPr>
            <a:r>
              <a:rPr sz="2600" spc="-5" dirty="0">
                <a:solidFill>
                  <a:srgbClr val="7F7F7F"/>
                </a:solidFill>
                <a:latin typeface="Arial"/>
                <a:cs typeface="Arial"/>
              </a:rPr>
              <a:t>Confirming</a:t>
            </a:r>
            <a:r>
              <a:rPr sz="2600" spc="-30" dirty="0">
                <a:solidFill>
                  <a:srgbClr val="7F7F7F"/>
                </a:solidFill>
                <a:latin typeface="Arial"/>
                <a:cs typeface="Arial"/>
              </a:rPr>
              <a:t> </a:t>
            </a:r>
            <a:r>
              <a:rPr sz="2600" dirty="0">
                <a:solidFill>
                  <a:srgbClr val="7F7F7F"/>
                </a:solidFill>
                <a:latin typeface="Arial"/>
                <a:cs typeface="Arial"/>
              </a:rPr>
              <a:t>receipt</a:t>
            </a:r>
            <a:endParaRPr sz="2600">
              <a:latin typeface="Arial"/>
              <a:cs typeface="Arial"/>
            </a:endParaRPr>
          </a:p>
          <a:p>
            <a:pPr marL="290195" marR="5080" indent="-277495">
              <a:lnSpc>
                <a:spcPct val="100000"/>
              </a:lnSpc>
              <a:spcBef>
                <a:spcPts val="1290"/>
              </a:spcBef>
              <a:buChar char="•"/>
              <a:tabLst>
                <a:tab pos="290195" algn="l"/>
                <a:tab pos="290830" algn="l"/>
              </a:tabLst>
            </a:pPr>
            <a:r>
              <a:rPr sz="2800" spc="-5" dirty="0">
                <a:solidFill>
                  <a:srgbClr val="7F7F7F"/>
                </a:solidFill>
                <a:latin typeface="Arial"/>
                <a:cs typeface="Arial"/>
              </a:rPr>
              <a:t>But </a:t>
            </a:r>
            <a:r>
              <a:rPr sz="2800" dirty="0">
                <a:solidFill>
                  <a:srgbClr val="7F7F7F"/>
                </a:solidFill>
                <a:latin typeface="Arial"/>
                <a:cs typeface="Arial"/>
              </a:rPr>
              <a:t>often </a:t>
            </a:r>
            <a:r>
              <a:rPr sz="2800" spc="-5" dirty="0">
                <a:solidFill>
                  <a:srgbClr val="7F7F7F"/>
                </a:solidFill>
                <a:latin typeface="Arial"/>
                <a:cs typeface="Arial"/>
              </a:rPr>
              <a:t>the </a:t>
            </a:r>
            <a:r>
              <a:rPr sz="2800" dirty="0">
                <a:solidFill>
                  <a:srgbClr val="7F7F7F"/>
                </a:solidFill>
                <a:latin typeface="Arial"/>
                <a:cs typeface="Arial"/>
              </a:rPr>
              <a:t>rules </a:t>
            </a:r>
            <a:r>
              <a:rPr sz="2800" spc="-5" dirty="0">
                <a:solidFill>
                  <a:srgbClr val="7F7F7F"/>
                </a:solidFill>
                <a:latin typeface="Arial"/>
                <a:cs typeface="Arial"/>
              </a:rPr>
              <a:t>have </a:t>
            </a:r>
            <a:r>
              <a:rPr sz="2800" dirty="0">
                <a:solidFill>
                  <a:srgbClr val="7F7F7F"/>
                </a:solidFill>
                <a:latin typeface="Arial"/>
                <a:cs typeface="Arial"/>
              </a:rPr>
              <a:t>to be exact, </a:t>
            </a:r>
            <a:r>
              <a:rPr sz="2800" spc="-5" dirty="0">
                <a:solidFill>
                  <a:srgbClr val="7F7F7F"/>
                </a:solidFill>
                <a:latin typeface="Arial"/>
                <a:cs typeface="Arial"/>
              </a:rPr>
              <a:t>because  machines cannot adapt to changes or variations  </a:t>
            </a:r>
            <a:r>
              <a:rPr sz="2800" dirty="0">
                <a:solidFill>
                  <a:srgbClr val="7F7F7F"/>
                </a:solidFill>
                <a:latin typeface="Arial"/>
                <a:cs typeface="Arial"/>
              </a:rPr>
              <a:t>from </a:t>
            </a:r>
            <a:r>
              <a:rPr sz="2800" spc="-5" dirty="0">
                <a:solidFill>
                  <a:srgbClr val="7F7F7F"/>
                </a:solidFill>
                <a:latin typeface="Arial"/>
                <a:cs typeface="Arial"/>
              </a:rPr>
              <a:t>what is expected in the same </a:t>
            </a:r>
            <a:r>
              <a:rPr sz="2800" spc="-10" dirty="0">
                <a:solidFill>
                  <a:srgbClr val="7F7F7F"/>
                </a:solidFill>
                <a:latin typeface="Arial"/>
                <a:cs typeface="Arial"/>
              </a:rPr>
              <a:t>way </a:t>
            </a:r>
            <a:r>
              <a:rPr sz="2800" dirty="0">
                <a:solidFill>
                  <a:srgbClr val="7F7F7F"/>
                </a:solidFill>
                <a:latin typeface="Arial"/>
                <a:cs typeface="Arial"/>
              </a:rPr>
              <a:t>that  </a:t>
            </a:r>
            <a:r>
              <a:rPr sz="2800" spc="-5" dirty="0">
                <a:solidFill>
                  <a:srgbClr val="7F7F7F"/>
                </a:solidFill>
                <a:latin typeface="Arial"/>
                <a:cs typeface="Arial"/>
              </a:rPr>
              <a:t>humans</a:t>
            </a:r>
            <a:r>
              <a:rPr sz="2800" spc="10" dirty="0">
                <a:solidFill>
                  <a:srgbClr val="7F7F7F"/>
                </a:solidFill>
                <a:latin typeface="Arial"/>
                <a:cs typeface="Arial"/>
              </a:rPr>
              <a:t> </a:t>
            </a:r>
            <a:r>
              <a:rPr sz="2800" spc="-5" dirty="0">
                <a:solidFill>
                  <a:srgbClr val="7F7F7F"/>
                </a:solidFill>
                <a:latin typeface="Arial"/>
                <a:cs typeface="Arial"/>
              </a:rPr>
              <a:t>can.</a:t>
            </a:r>
            <a:endParaRPr sz="2800">
              <a:latin typeface="Arial"/>
              <a:cs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2.80</a:t>
            </a:r>
            <a:endParaRPr sz="1000">
              <a:latin typeface="Arial"/>
              <a:cs typeface="Arial"/>
            </a:endParaRPr>
          </a:p>
        </p:txBody>
      </p:sp>
      <p:sp>
        <p:nvSpPr>
          <p:cNvPr id="3" name="object 3"/>
          <p:cNvSpPr txBox="1">
            <a:spLocks noGrp="1"/>
          </p:cNvSpPr>
          <p:nvPr>
            <p:ph type="title"/>
          </p:nvPr>
        </p:nvSpPr>
        <p:spPr>
          <a:xfrm>
            <a:off x="258262" y="613404"/>
            <a:ext cx="8322945" cy="696595"/>
          </a:xfrm>
          <a:prstGeom prst="rect">
            <a:avLst/>
          </a:prstGeom>
        </p:spPr>
        <p:txBody>
          <a:bodyPr vert="horz" wrap="square" lIns="0" tIns="13335" rIns="0" bIns="0" rtlCol="0">
            <a:spAutoFit/>
          </a:bodyPr>
          <a:lstStyle/>
          <a:p>
            <a:pPr marL="12700">
              <a:lnSpc>
                <a:spcPct val="100000"/>
              </a:lnSpc>
              <a:spcBef>
                <a:spcPts val="105"/>
              </a:spcBef>
            </a:pPr>
            <a:r>
              <a:rPr dirty="0"/>
              <a:t>Transmission </a:t>
            </a:r>
            <a:r>
              <a:rPr spc="-5" dirty="0"/>
              <a:t>Control </a:t>
            </a:r>
            <a:r>
              <a:rPr dirty="0"/>
              <a:t>Protocol -</a:t>
            </a:r>
            <a:r>
              <a:rPr spc="-60" dirty="0"/>
              <a:t> </a:t>
            </a:r>
            <a:r>
              <a:rPr dirty="0"/>
              <a:t>2</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653027"/>
            <a:ext cx="8317230" cy="3695700"/>
          </a:xfrm>
          <a:prstGeom prst="rect">
            <a:avLst/>
          </a:prstGeom>
        </p:spPr>
        <p:txBody>
          <a:bodyPr vert="horz" wrap="square" lIns="0" tIns="12065" rIns="0" bIns="0" rtlCol="0">
            <a:spAutoFit/>
          </a:bodyPr>
          <a:lstStyle/>
          <a:p>
            <a:pPr marL="526415" marR="5080" indent="-513715">
              <a:lnSpc>
                <a:spcPct val="100000"/>
              </a:lnSpc>
              <a:spcBef>
                <a:spcPts val="95"/>
              </a:spcBef>
              <a:buChar char="•"/>
              <a:tabLst>
                <a:tab pos="526415" algn="l"/>
                <a:tab pos="527050" algn="l"/>
              </a:tabLst>
            </a:pPr>
            <a:r>
              <a:rPr sz="2800" spc="-5" dirty="0">
                <a:solidFill>
                  <a:srgbClr val="7F7F7F"/>
                </a:solidFill>
                <a:latin typeface="Arial"/>
                <a:cs typeface="Arial"/>
              </a:rPr>
              <a:t>A connection-oriented protocol - a connection </a:t>
            </a:r>
            <a:r>
              <a:rPr sz="2800" dirty="0">
                <a:solidFill>
                  <a:srgbClr val="7F7F7F"/>
                </a:solidFill>
                <a:latin typeface="Arial"/>
                <a:cs typeface="Arial"/>
              </a:rPr>
              <a:t>is  </a:t>
            </a:r>
            <a:r>
              <a:rPr sz="2800" spc="-5" dirty="0">
                <a:solidFill>
                  <a:srgbClr val="7F7F7F"/>
                </a:solidFill>
                <a:latin typeface="Arial"/>
                <a:cs typeface="Arial"/>
              </a:rPr>
              <a:t>established and maintained until </a:t>
            </a:r>
            <a:r>
              <a:rPr sz="2800" dirty="0">
                <a:solidFill>
                  <a:srgbClr val="7F7F7F"/>
                </a:solidFill>
                <a:latin typeface="Arial"/>
                <a:cs typeface="Arial"/>
              </a:rPr>
              <a:t>such time </a:t>
            </a:r>
            <a:r>
              <a:rPr sz="2800" spc="-5" dirty="0">
                <a:solidFill>
                  <a:srgbClr val="7F7F7F"/>
                </a:solidFill>
                <a:latin typeface="Arial"/>
                <a:cs typeface="Arial"/>
              </a:rPr>
              <a:t>as the  messages have been</a:t>
            </a:r>
            <a:r>
              <a:rPr sz="2800" spc="30" dirty="0">
                <a:solidFill>
                  <a:srgbClr val="7F7F7F"/>
                </a:solidFill>
                <a:latin typeface="Arial"/>
                <a:cs typeface="Arial"/>
              </a:rPr>
              <a:t> </a:t>
            </a:r>
            <a:r>
              <a:rPr sz="2800" spc="-5" dirty="0">
                <a:solidFill>
                  <a:srgbClr val="7F7F7F"/>
                </a:solidFill>
                <a:latin typeface="Arial"/>
                <a:cs typeface="Arial"/>
              </a:rPr>
              <a:t>exchanged</a:t>
            </a:r>
            <a:endParaRPr sz="2800">
              <a:latin typeface="Arial"/>
              <a:cs typeface="Arial"/>
            </a:endParaRPr>
          </a:p>
          <a:p>
            <a:pPr marL="526415" marR="1097280" indent="-513715">
              <a:lnSpc>
                <a:spcPct val="100000"/>
              </a:lnSpc>
              <a:spcBef>
                <a:spcPts val="675"/>
              </a:spcBef>
              <a:buChar char="•"/>
              <a:tabLst>
                <a:tab pos="526415" algn="l"/>
                <a:tab pos="527050" algn="l"/>
              </a:tabLst>
            </a:pPr>
            <a:r>
              <a:rPr sz="2800" spc="-5" dirty="0">
                <a:solidFill>
                  <a:srgbClr val="7F7F7F"/>
                </a:solidFill>
                <a:latin typeface="Arial"/>
                <a:cs typeface="Arial"/>
              </a:rPr>
              <a:t>Establishes a </a:t>
            </a:r>
            <a:r>
              <a:rPr sz="2800" dirty="0">
                <a:solidFill>
                  <a:srgbClr val="7F7F7F"/>
                </a:solidFill>
                <a:latin typeface="Arial"/>
                <a:cs typeface="Arial"/>
              </a:rPr>
              <a:t>full </a:t>
            </a:r>
            <a:r>
              <a:rPr sz="2800" spc="-5" dirty="0">
                <a:solidFill>
                  <a:srgbClr val="7F7F7F"/>
                </a:solidFill>
                <a:latin typeface="Arial"/>
                <a:cs typeface="Arial"/>
              </a:rPr>
              <a:t>duplex virtual connection  between two</a:t>
            </a:r>
            <a:r>
              <a:rPr sz="2800" spc="15" dirty="0">
                <a:solidFill>
                  <a:srgbClr val="7F7F7F"/>
                </a:solidFill>
                <a:latin typeface="Arial"/>
                <a:cs typeface="Arial"/>
              </a:rPr>
              <a:t> </a:t>
            </a:r>
            <a:r>
              <a:rPr sz="2800" spc="-5" dirty="0">
                <a:solidFill>
                  <a:srgbClr val="7F7F7F"/>
                </a:solidFill>
                <a:latin typeface="Arial"/>
                <a:cs typeface="Arial"/>
              </a:rPr>
              <a:t>endpoints</a:t>
            </a:r>
            <a:endParaRPr sz="2800">
              <a:latin typeface="Arial"/>
              <a:cs typeface="Arial"/>
            </a:endParaRPr>
          </a:p>
          <a:p>
            <a:pPr marL="526415" marR="126364" indent="-513715">
              <a:lnSpc>
                <a:spcPct val="100000"/>
              </a:lnSpc>
              <a:spcBef>
                <a:spcPts val="675"/>
              </a:spcBef>
              <a:buChar char="•"/>
              <a:tabLst>
                <a:tab pos="526415" algn="l"/>
                <a:tab pos="527050" algn="l"/>
              </a:tabLst>
            </a:pPr>
            <a:r>
              <a:rPr sz="2800" spc="-5" dirty="0">
                <a:solidFill>
                  <a:srgbClr val="7F7F7F"/>
                </a:solidFill>
                <a:latin typeface="Arial"/>
                <a:cs typeface="Arial"/>
              </a:rPr>
              <a:t>Each endpoint is defined by an IP address and a  TCP port</a:t>
            </a:r>
            <a:r>
              <a:rPr sz="2800" spc="5" dirty="0">
                <a:solidFill>
                  <a:srgbClr val="7F7F7F"/>
                </a:solidFill>
                <a:latin typeface="Arial"/>
                <a:cs typeface="Arial"/>
              </a:rPr>
              <a:t> </a:t>
            </a:r>
            <a:r>
              <a:rPr sz="2800" spc="-5" dirty="0">
                <a:solidFill>
                  <a:srgbClr val="7F7F7F"/>
                </a:solidFill>
                <a:latin typeface="Arial"/>
                <a:cs typeface="Arial"/>
              </a:rPr>
              <a:t>number</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Used with WWW, email and </a:t>
            </a:r>
            <a:r>
              <a:rPr sz="2800" dirty="0">
                <a:solidFill>
                  <a:srgbClr val="7F7F7F"/>
                </a:solidFill>
                <a:latin typeface="Arial"/>
                <a:cs typeface="Arial"/>
              </a:rPr>
              <a:t>file</a:t>
            </a:r>
            <a:r>
              <a:rPr sz="2800" spc="30" dirty="0">
                <a:solidFill>
                  <a:srgbClr val="7F7F7F"/>
                </a:solidFill>
                <a:latin typeface="Arial"/>
                <a:cs typeface="Arial"/>
              </a:rPr>
              <a:t> </a:t>
            </a:r>
            <a:r>
              <a:rPr sz="2800" spc="-5" dirty="0">
                <a:solidFill>
                  <a:srgbClr val="7F7F7F"/>
                </a:solidFill>
                <a:latin typeface="Arial"/>
                <a:cs typeface="Arial"/>
              </a:rPr>
              <a:t>transfer</a:t>
            </a:r>
            <a:endParaRPr sz="2800">
              <a:latin typeface="Arial"/>
              <a:cs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2.81</a:t>
            </a:r>
            <a:endParaRPr sz="1000">
              <a:latin typeface="Arial"/>
              <a:cs typeface="Arial"/>
            </a:endParaRPr>
          </a:p>
        </p:txBody>
      </p:sp>
      <p:sp>
        <p:nvSpPr>
          <p:cNvPr id="3" name="object 3"/>
          <p:cNvSpPr txBox="1">
            <a:spLocks noGrp="1"/>
          </p:cNvSpPr>
          <p:nvPr>
            <p:ph type="title"/>
          </p:nvPr>
        </p:nvSpPr>
        <p:spPr>
          <a:xfrm>
            <a:off x="258262" y="613404"/>
            <a:ext cx="6829425" cy="696595"/>
          </a:xfrm>
          <a:prstGeom prst="rect">
            <a:avLst/>
          </a:prstGeom>
        </p:spPr>
        <p:txBody>
          <a:bodyPr vert="horz" wrap="square" lIns="0" tIns="13335" rIns="0" bIns="0" rtlCol="0">
            <a:spAutoFit/>
          </a:bodyPr>
          <a:lstStyle/>
          <a:p>
            <a:pPr marL="12700">
              <a:lnSpc>
                <a:spcPct val="100000"/>
              </a:lnSpc>
              <a:spcBef>
                <a:spcPts val="105"/>
              </a:spcBef>
            </a:pPr>
            <a:r>
              <a:rPr spc="-5" dirty="0"/>
              <a:t>User Datagram </a:t>
            </a:r>
            <a:r>
              <a:rPr dirty="0"/>
              <a:t>Protocol -</a:t>
            </a:r>
            <a:r>
              <a:rPr spc="-60" dirty="0"/>
              <a:t> </a:t>
            </a:r>
            <a:r>
              <a:rPr dirty="0"/>
              <a:t>1</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653027"/>
            <a:ext cx="7800340" cy="3903345"/>
          </a:xfrm>
          <a:prstGeom prst="rect">
            <a:avLst/>
          </a:prstGeom>
        </p:spPr>
        <p:txBody>
          <a:bodyPr vert="horz" wrap="square" lIns="0" tIns="12065" rIns="0" bIns="0" rtlCol="0">
            <a:spAutoFit/>
          </a:bodyPr>
          <a:lstStyle/>
          <a:p>
            <a:pPr marL="526415" marR="5080" indent="-513715">
              <a:lnSpc>
                <a:spcPct val="100000"/>
              </a:lnSpc>
              <a:spcBef>
                <a:spcPts val="95"/>
              </a:spcBef>
              <a:buChar char="•"/>
              <a:tabLst>
                <a:tab pos="526415" algn="l"/>
                <a:tab pos="527050" algn="l"/>
              </a:tabLst>
            </a:pPr>
            <a:r>
              <a:rPr sz="2800" spc="-5" dirty="0">
                <a:solidFill>
                  <a:srgbClr val="7F7F7F"/>
                </a:solidFill>
                <a:latin typeface="Arial"/>
                <a:cs typeface="Arial"/>
              </a:rPr>
              <a:t>A simple transmission model using headers </a:t>
            </a:r>
            <a:r>
              <a:rPr sz="2800" spc="-10" dirty="0">
                <a:solidFill>
                  <a:srgbClr val="7F7F7F"/>
                </a:solidFill>
                <a:latin typeface="Arial"/>
                <a:cs typeface="Arial"/>
              </a:rPr>
              <a:t>of  </a:t>
            </a:r>
            <a:r>
              <a:rPr sz="2800" spc="-5" dirty="0">
                <a:solidFill>
                  <a:srgbClr val="7F7F7F"/>
                </a:solidFill>
                <a:latin typeface="Arial"/>
                <a:cs typeface="Arial"/>
              </a:rPr>
              <a:t>only 8</a:t>
            </a:r>
            <a:r>
              <a:rPr sz="2800" spc="5" dirty="0">
                <a:solidFill>
                  <a:srgbClr val="7F7F7F"/>
                </a:solidFill>
                <a:latin typeface="Arial"/>
                <a:cs typeface="Arial"/>
              </a:rPr>
              <a:t> </a:t>
            </a:r>
            <a:r>
              <a:rPr sz="2800" spc="-5" dirty="0">
                <a:solidFill>
                  <a:srgbClr val="7F7F7F"/>
                </a:solidFill>
                <a:latin typeface="Arial"/>
                <a:cs typeface="Arial"/>
              </a:rPr>
              <a:t>bytes</a:t>
            </a:r>
            <a:endParaRPr sz="2800">
              <a:latin typeface="Arial"/>
              <a:cs typeface="Arial"/>
            </a:endParaRPr>
          </a:p>
          <a:p>
            <a:pPr marL="526415" indent="-513715">
              <a:lnSpc>
                <a:spcPct val="100000"/>
              </a:lnSpc>
              <a:spcBef>
                <a:spcPts val="675"/>
              </a:spcBef>
              <a:buChar char="•"/>
              <a:tabLst>
                <a:tab pos="526415" algn="l"/>
                <a:tab pos="527050" algn="l"/>
              </a:tabLst>
            </a:pPr>
            <a:r>
              <a:rPr sz="2800" spc="-10" dirty="0">
                <a:solidFill>
                  <a:srgbClr val="7F7F7F"/>
                </a:solidFill>
                <a:latin typeface="Arial"/>
                <a:cs typeface="Arial"/>
              </a:rPr>
              <a:t>Does </a:t>
            </a:r>
            <a:r>
              <a:rPr sz="2800" spc="-5" dirty="0">
                <a:solidFill>
                  <a:srgbClr val="7F7F7F"/>
                </a:solidFill>
                <a:latin typeface="Arial"/>
                <a:cs typeface="Arial"/>
              </a:rPr>
              <a:t>not</a:t>
            </a:r>
            <a:r>
              <a:rPr sz="2800" spc="10" dirty="0">
                <a:solidFill>
                  <a:srgbClr val="7F7F7F"/>
                </a:solidFill>
                <a:latin typeface="Arial"/>
                <a:cs typeface="Arial"/>
              </a:rPr>
              <a:t> </a:t>
            </a:r>
            <a:r>
              <a:rPr sz="2800" dirty="0">
                <a:solidFill>
                  <a:srgbClr val="7F7F7F"/>
                </a:solidFill>
                <a:latin typeface="Arial"/>
                <a:cs typeface="Arial"/>
              </a:rPr>
              <a:t>provide:</a:t>
            </a:r>
            <a:endParaRPr sz="2800">
              <a:latin typeface="Arial"/>
              <a:cs typeface="Arial"/>
            </a:endParaRPr>
          </a:p>
          <a:p>
            <a:pPr marL="1059815" lvl="1" indent="-513715">
              <a:lnSpc>
                <a:spcPct val="100000"/>
              </a:lnSpc>
              <a:spcBef>
                <a:spcPts val="1160"/>
              </a:spcBef>
              <a:buChar char="–"/>
              <a:tabLst>
                <a:tab pos="1059815" algn="l"/>
                <a:tab pos="1060450" algn="l"/>
              </a:tabLst>
            </a:pPr>
            <a:r>
              <a:rPr sz="2600" spc="-5" dirty="0">
                <a:solidFill>
                  <a:srgbClr val="7F7F7F"/>
                </a:solidFill>
                <a:latin typeface="Arial"/>
                <a:cs typeface="Arial"/>
              </a:rPr>
              <a:t>Reliability</a:t>
            </a:r>
            <a:endParaRPr sz="2600">
              <a:latin typeface="Arial"/>
              <a:cs typeface="Arial"/>
            </a:endParaRPr>
          </a:p>
          <a:p>
            <a:pPr marL="1059815" lvl="1" indent="-513715">
              <a:lnSpc>
                <a:spcPct val="100000"/>
              </a:lnSpc>
              <a:spcBef>
                <a:spcPts val="625"/>
              </a:spcBef>
              <a:buChar char="–"/>
              <a:tabLst>
                <a:tab pos="1059815" algn="l"/>
                <a:tab pos="1060450" algn="l"/>
              </a:tabLst>
            </a:pPr>
            <a:r>
              <a:rPr sz="2600" dirty="0">
                <a:solidFill>
                  <a:srgbClr val="7F7F7F"/>
                </a:solidFill>
                <a:latin typeface="Arial"/>
                <a:cs typeface="Arial"/>
              </a:rPr>
              <a:t>Ordering</a:t>
            </a:r>
            <a:endParaRPr sz="2600">
              <a:latin typeface="Arial"/>
              <a:cs typeface="Arial"/>
            </a:endParaRPr>
          </a:p>
          <a:p>
            <a:pPr marL="1059815" lvl="1" indent="-513715">
              <a:lnSpc>
                <a:spcPct val="100000"/>
              </a:lnSpc>
              <a:spcBef>
                <a:spcPts val="625"/>
              </a:spcBef>
              <a:buChar char="–"/>
              <a:tabLst>
                <a:tab pos="1059815" algn="l"/>
                <a:tab pos="1060450" algn="l"/>
              </a:tabLst>
            </a:pPr>
            <a:r>
              <a:rPr sz="2600" dirty="0">
                <a:solidFill>
                  <a:srgbClr val="7F7F7F"/>
                </a:solidFill>
                <a:latin typeface="Arial"/>
                <a:cs typeface="Arial"/>
              </a:rPr>
              <a:t>Data</a:t>
            </a:r>
            <a:r>
              <a:rPr sz="2600" spc="-5" dirty="0">
                <a:solidFill>
                  <a:srgbClr val="7F7F7F"/>
                </a:solidFill>
                <a:latin typeface="Arial"/>
                <a:cs typeface="Arial"/>
              </a:rPr>
              <a:t> integrity</a:t>
            </a:r>
            <a:endParaRPr sz="2600">
              <a:latin typeface="Arial"/>
              <a:cs typeface="Arial"/>
            </a:endParaRPr>
          </a:p>
          <a:p>
            <a:pPr marL="526415" marR="143510" indent="-513715">
              <a:lnSpc>
                <a:spcPct val="100000"/>
              </a:lnSpc>
              <a:spcBef>
                <a:spcPts val="1290"/>
              </a:spcBef>
              <a:buChar char="•"/>
              <a:tabLst>
                <a:tab pos="526415" algn="l"/>
                <a:tab pos="527050" algn="l"/>
              </a:tabLst>
            </a:pPr>
            <a:r>
              <a:rPr sz="2800" spc="-5" dirty="0">
                <a:solidFill>
                  <a:srgbClr val="7F7F7F"/>
                </a:solidFill>
                <a:latin typeface="Arial"/>
                <a:cs typeface="Arial"/>
              </a:rPr>
              <a:t>Assumes error checking and correction </a:t>
            </a:r>
            <a:r>
              <a:rPr sz="2800" dirty="0">
                <a:solidFill>
                  <a:srgbClr val="7F7F7F"/>
                </a:solidFill>
                <a:latin typeface="Arial"/>
                <a:cs typeface="Arial"/>
              </a:rPr>
              <a:t>is </a:t>
            </a:r>
            <a:r>
              <a:rPr sz="2800" spc="-10" dirty="0">
                <a:solidFill>
                  <a:srgbClr val="7F7F7F"/>
                </a:solidFill>
                <a:latin typeface="Arial"/>
                <a:cs typeface="Arial"/>
              </a:rPr>
              <a:t>not  </a:t>
            </a:r>
            <a:r>
              <a:rPr sz="2800" dirty="0">
                <a:solidFill>
                  <a:srgbClr val="7F7F7F"/>
                </a:solidFill>
                <a:latin typeface="Arial"/>
                <a:cs typeface="Arial"/>
              </a:rPr>
              <a:t>necessary</a:t>
            </a:r>
            <a:endParaRPr sz="2800">
              <a:latin typeface="Arial"/>
              <a:cs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2.82</a:t>
            </a:r>
            <a:endParaRPr sz="1000">
              <a:latin typeface="Arial"/>
              <a:cs typeface="Arial"/>
            </a:endParaRPr>
          </a:p>
        </p:txBody>
      </p:sp>
      <p:sp>
        <p:nvSpPr>
          <p:cNvPr id="3" name="object 3"/>
          <p:cNvSpPr txBox="1">
            <a:spLocks noGrp="1"/>
          </p:cNvSpPr>
          <p:nvPr>
            <p:ph type="title"/>
          </p:nvPr>
        </p:nvSpPr>
        <p:spPr>
          <a:xfrm>
            <a:off x="258262" y="613404"/>
            <a:ext cx="6829425" cy="696595"/>
          </a:xfrm>
          <a:prstGeom prst="rect">
            <a:avLst/>
          </a:prstGeom>
        </p:spPr>
        <p:txBody>
          <a:bodyPr vert="horz" wrap="square" lIns="0" tIns="13335" rIns="0" bIns="0" rtlCol="0">
            <a:spAutoFit/>
          </a:bodyPr>
          <a:lstStyle/>
          <a:p>
            <a:pPr marL="12700">
              <a:lnSpc>
                <a:spcPct val="100000"/>
              </a:lnSpc>
              <a:spcBef>
                <a:spcPts val="105"/>
              </a:spcBef>
            </a:pPr>
            <a:r>
              <a:rPr spc="-5" dirty="0"/>
              <a:t>User Datagram </a:t>
            </a:r>
            <a:r>
              <a:rPr dirty="0"/>
              <a:t>Protocol -</a:t>
            </a:r>
            <a:r>
              <a:rPr spc="-60" dirty="0"/>
              <a:t> </a:t>
            </a:r>
            <a:r>
              <a:rPr dirty="0"/>
              <a:t>2</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653027"/>
            <a:ext cx="8214995" cy="2886075"/>
          </a:xfrm>
          <a:prstGeom prst="rect">
            <a:avLst/>
          </a:prstGeom>
        </p:spPr>
        <p:txBody>
          <a:bodyPr vert="horz" wrap="square" lIns="0" tIns="12065" rIns="0" bIns="0" rtlCol="0">
            <a:spAutoFit/>
          </a:bodyPr>
          <a:lstStyle/>
          <a:p>
            <a:pPr marL="526415" marR="5080" indent="-513715">
              <a:lnSpc>
                <a:spcPct val="100000"/>
              </a:lnSpc>
              <a:spcBef>
                <a:spcPts val="95"/>
              </a:spcBef>
              <a:buChar char="•"/>
              <a:tabLst>
                <a:tab pos="526415" algn="l"/>
                <a:tab pos="527050" algn="l"/>
              </a:tabLst>
            </a:pPr>
            <a:r>
              <a:rPr sz="2800" spc="-10" dirty="0">
                <a:solidFill>
                  <a:srgbClr val="7F7F7F"/>
                </a:solidFill>
                <a:latin typeface="Arial"/>
                <a:cs typeface="Arial"/>
              </a:rPr>
              <a:t>Does </a:t>
            </a:r>
            <a:r>
              <a:rPr sz="2800" spc="-5" dirty="0">
                <a:solidFill>
                  <a:srgbClr val="7F7F7F"/>
                </a:solidFill>
                <a:latin typeface="Arial"/>
                <a:cs typeface="Arial"/>
              </a:rPr>
              <a:t>not have the delays that can </a:t>
            </a:r>
            <a:r>
              <a:rPr sz="2800" dirty="0">
                <a:solidFill>
                  <a:srgbClr val="7F7F7F"/>
                </a:solidFill>
                <a:latin typeface="Arial"/>
                <a:cs typeface="Arial"/>
              </a:rPr>
              <a:t>be </a:t>
            </a:r>
            <a:r>
              <a:rPr sz="2800" spc="-5" dirty="0">
                <a:solidFill>
                  <a:srgbClr val="7F7F7F"/>
                </a:solidFill>
                <a:latin typeface="Arial"/>
                <a:cs typeface="Arial"/>
              </a:rPr>
              <a:t>associated  with TCP</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Used with IP in </a:t>
            </a:r>
            <a:r>
              <a:rPr sz="2800" dirty="0">
                <a:solidFill>
                  <a:srgbClr val="7F7F7F"/>
                </a:solidFill>
                <a:latin typeface="Arial"/>
                <a:cs typeface="Arial"/>
              </a:rPr>
              <a:t>time-sensitive</a:t>
            </a:r>
            <a:r>
              <a:rPr sz="2800" spc="20" dirty="0">
                <a:solidFill>
                  <a:srgbClr val="7F7F7F"/>
                </a:solidFill>
                <a:latin typeface="Arial"/>
                <a:cs typeface="Arial"/>
              </a:rPr>
              <a:t> </a:t>
            </a:r>
            <a:r>
              <a:rPr sz="2800" spc="-5" dirty="0">
                <a:solidFill>
                  <a:srgbClr val="7F7F7F"/>
                </a:solidFill>
                <a:latin typeface="Arial"/>
                <a:cs typeface="Arial"/>
              </a:rPr>
              <a:t>applications:</a:t>
            </a:r>
            <a:endParaRPr sz="2800">
              <a:latin typeface="Arial"/>
              <a:cs typeface="Arial"/>
            </a:endParaRPr>
          </a:p>
          <a:p>
            <a:pPr marL="1059815" lvl="1" indent="-513715">
              <a:lnSpc>
                <a:spcPct val="100000"/>
              </a:lnSpc>
              <a:spcBef>
                <a:spcPts val="1160"/>
              </a:spcBef>
              <a:buChar char="–"/>
              <a:tabLst>
                <a:tab pos="1059815" algn="l"/>
                <a:tab pos="1060450" algn="l"/>
              </a:tabLst>
            </a:pPr>
            <a:r>
              <a:rPr sz="2600" dirty="0">
                <a:solidFill>
                  <a:srgbClr val="7F7F7F"/>
                </a:solidFill>
                <a:latin typeface="Arial"/>
                <a:cs typeface="Arial"/>
              </a:rPr>
              <a:t>Gaming</a:t>
            </a:r>
            <a:endParaRPr sz="2600">
              <a:latin typeface="Arial"/>
              <a:cs typeface="Arial"/>
            </a:endParaRPr>
          </a:p>
          <a:p>
            <a:pPr marL="1059815" lvl="1" indent="-513715">
              <a:lnSpc>
                <a:spcPct val="100000"/>
              </a:lnSpc>
              <a:spcBef>
                <a:spcPts val="625"/>
              </a:spcBef>
              <a:buChar char="–"/>
              <a:tabLst>
                <a:tab pos="1059815" algn="l"/>
                <a:tab pos="1060450" algn="l"/>
              </a:tabLst>
            </a:pPr>
            <a:r>
              <a:rPr sz="2600" dirty="0">
                <a:solidFill>
                  <a:srgbClr val="7F7F7F"/>
                </a:solidFill>
                <a:latin typeface="Arial"/>
                <a:cs typeface="Arial"/>
              </a:rPr>
              <a:t>Voice over IP</a:t>
            </a:r>
            <a:r>
              <a:rPr sz="2600" spc="-40" dirty="0">
                <a:solidFill>
                  <a:srgbClr val="7F7F7F"/>
                </a:solidFill>
                <a:latin typeface="Arial"/>
                <a:cs typeface="Arial"/>
              </a:rPr>
              <a:t> </a:t>
            </a:r>
            <a:r>
              <a:rPr sz="2600" dirty="0">
                <a:solidFill>
                  <a:srgbClr val="7F7F7F"/>
                </a:solidFill>
                <a:latin typeface="Arial"/>
                <a:cs typeface="Arial"/>
              </a:rPr>
              <a:t>(VoIP)</a:t>
            </a:r>
            <a:endParaRPr sz="2600">
              <a:latin typeface="Arial"/>
              <a:cs typeface="Arial"/>
            </a:endParaRPr>
          </a:p>
          <a:p>
            <a:pPr marL="1059815" lvl="1" indent="-513715">
              <a:lnSpc>
                <a:spcPct val="100000"/>
              </a:lnSpc>
              <a:spcBef>
                <a:spcPts val="625"/>
              </a:spcBef>
              <a:buChar char="–"/>
              <a:tabLst>
                <a:tab pos="1059815" algn="l"/>
                <a:tab pos="1060450" algn="l"/>
              </a:tabLst>
            </a:pPr>
            <a:r>
              <a:rPr sz="2600" dirty="0">
                <a:solidFill>
                  <a:srgbClr val="7F7F7F"/>
                </a:solidFill>
                <a:latin typeface="Arial"/>
                <a:cs typeface="Arial"/>
              </a:rPr>
              <a:t>DNS</a:t>
            </a:r>
            <a:endParaRPr sz="2600">
              <a:latin typeface="Arial"/>
              <a:cs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2.83</a:t>
            </a:r>
            <a:endParaRPr sz="1000">
              <a:latin typeface="Arial"/>
              <a:cs typeface="Arial"/>
            </a:endParaRPr>
          </a:p>
        </p:txBody>
      </p:sp>
      <p:sp>
        <p:nvSpPr>
          <p:cNvPr id="3" name="object 3"/>
          <p:cNvSpPr txBox="1">
            <a:spLocks noGrp="1"/>
          </p:cNvSpPr>
          <p:nvPr>
            <p:ph type="title"/>
          </p:nvPr>
        </p:nvSpPr>
        <p:spPr>
          <a:xfrm>
            <a:off x="258262" y="613404"/>
            <a:ext cx="5372100" cy="696595"/>
          </a:xfrm>
          <a:prstGeom prst="rect">
            <a:avLst/>
          </a:prstGeom>
        </p:spPr>
        <p:txBody>
          <a:bodyPr vert="horz" wrap="square" lIns="0" tIns="13335" rIns="0" bIns="0" rtlCol="0">
            <a:spAutoFit/>
          </a:bodyPr>
          <a:lstStyle/>
          <a:p>
            <a:pPr marL="12700">
              <a:lnSpc>
                <a:spcPct val="100000"/>
              </a:lnSpc>
              <a:spcBef>
                <a:spcPts val="105"/>
              </a:spcBef>
            </a:pPr>
            <a:r>
              <a:rPr dirty="0"/>
              <a:t>File Transfer</a:t>
            </a:r>
            <a:r>
              <a:rPr spc="-80" dirty="0"/>
              <a:t> </a:t>
            </a:r>
            <a:r>
              <a:rPr dirty="0"/>
              <a:t>Protocol</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567202"/>
            <a:ext cx="8054975" cy="2501265"/>
          </a:xfrm>
          <a:prstGeom prst="rect">
            <a:avLst/>
          </a:prstGeom>
        </p:spPr>
        <p:txBody>
          <a:bodyPr vert="horz" wrap="square" lIns="0" tIns="97790" rIns="0" bIns="0" rtlCol="0">
            <a:spAutoFit/>
          </a:bodyPr>
          <a:lstStyle/>
          <a:p>
            <a:pPr marL="526415" indent="-513715">
              <a:lnSpc>
                <a:spcPct val="100000"/>
              </a:lnSpc>
              <a:spcBef>
                <a:spcPts val="770"/>
              </a:spcBef>
              <a:buChar char="•"/>
              <a:tabLst>
                <a:tab pos="526415" algn="l"/>
                <a:tab pos="527050" algn="l"/>
              </a:tabLst>
            </a:pPr>
            <a:r>
              <a:rPr sz="2800" spc="-5" dirty="0">
                <a:solidFill>
                  <a:srgbClr val="7F7F7F"/>
                </a:solidFill>
                <a:latin typeface="Arial"/>
                <a:cs typeface="Arial"/>
              </a:rPr>
              <a:t>Uses TCP/IP to</a:t>
            </a:r>
            <a:r>
              <a:rPr sz="2800" spc="10" dirty="0">
                <a:solidFill>
                  <a:srgbClr val="7F7F7F"/>
                </a:solidFill>
                <a:latin typeface="Arial"/>
                <a:cs typeface="Arial"/>
              </a:rPr>
              <a:t> </a:t>
            </a:r>
            <a:r>
              <a:rPr sz="2800" spc="-5" dirty="0">
                <a:solidFill>
                  <a:srgbClr val="7F7F7F"/>
                </a:solidFill>
                <a:latin typeface="Arial"/>
                <a:cs typeface="Arial"/>
              </a:rPr>
              <a:t>transmit/receive</a:t>
            </a:r>
            <a:endParaRPr sz="2800">
              <a:latin typeface="Arial"/>
              <a:cs typeface="Arial"/>
            </a:endParaRPr>
          </a:p>
          <a:p>
            <a:pPr marL="526415" indent="-513715">
              <a:lnSpc>
                <a:spcPct val="100000"/>
              </a:lnSpc>
              <a:spcBef>
                <a:spcPts val="675"/>
              </a:spcBef>
              <a:buChar char="•"/>
              <a:tabLst>
                <a:tab pos="526415" algn="l"/>
                <a:tab pos="527050" algn="l"/>
              </a:tabLst>
            </a:pPr>
            <a:r>
              <a:rPr sz="2800" dirty="0">
                <a:solidFill>
                  <a:srgbClr val="7F7F7F"/>
                </a:solidFill>
                <a:latin typeface="Arial"/>
                <a:cs typeface="Arial"/>
              </a:rPr>
              <a:t>Works </a:t>
            </a:r>
            <a:r>
              <a:rPr sz="2800" spc="-5" dirty="0">
                <a:solidFill>
                  <a:srgbClr val="7F7F7F"/>
                </a:solidFill>
                <a:latin typeface="Arial"/>
                <a:cs typeface="Arial"/>
              </a:rPr>
              <a:t>at the application</a:t>
            </a:r>
            <a:r>
              <a:rPr sz="2800" dirty="0">
                <a:solidFill>
                  <a:srgbClr val="7F7F7F"/>
                </a:solidFill>
                <a:latin typeface="Arial"/>
                <a:cs typeface="Arial"/>
              </a:rPr>
              <a:t> </a:t>
            </a:r>
            <a:r>
              <a:rPr sz="2800" spc="-5" dirty="0">
                <a:solidFill>
                  <a:srgbClr val="7F7F7F"/>
                </a:solidFill>
                <a:latin typeface="Arial"/>
                <a:cs typeface="Arial"/>
              </a:rPr>
              <a:t>layer</a:t>
            </a:r>
            <a:endParaRPr sz="2800">
              <a:latin typeface="Arial"/>
              <a:cs typeface="Arial"/>
            </a:endParaRPr>
          </a:p>
          <a:p>
            <a:pPr marL="526415" marR="5080" indent="-513715">
              <a:lnSpc>
                <a:spcPct val="100000"/>
              </a:lnSpc>
              <a:spcBef>
                <a:spcPts val="670"/>
              </a:spcBef>
              <a:buChar char="•"/>
              <a:tabLst>
                <a:tab pos="526415" algn="l"/>
                <a:tab pos="527050" algn="l"/>
              </a:tabLst>
            </a:pPr>
            <a:r>
              <a:rPr sz="2800" spc="-5" dirty="0">
                <a:solidFill>
                  <a:srgbClr val="7F7F7F"/>
                </a:solidFill>
                <a:latin typeface="Arial"/>
                <a:cs typeface="Arial"/>
              </a:rPr>
              <a:t>Uses a generic file </a:t>
            </a:r>
            <a:r>
              <a:rPr sz="2800" dirty="0">
                <a:solidFill>
                  <a:srgbClr val="7F7F7F"/>
                </a:solidFill>
                <a:latin typeface="Arial"/>
                <a:cs typeface="Arial"/>
              </a:rPr>
              <a:t>structure that is </a:t>
            </a:r>
            <a:r>
              <a:rPr sz="2800" spc="-5" dirty="0">
                <a:solidFill>
                  <a:srgbClr val="7F7F7F"/>
                </a:solidFill>
                <a:latin typeface="Arial"/>
                <a:cs typeface="Arial"/>
              </a:rPr>
              <a:t>independent  of the operating</a:t>
            </a:r>
            <a:r>
              <a:rPr sz="2800" spc="25" dirty="0">
                <a:solidFill>
                  <a:srgbClr val="7F7F7F"/>
                </a:solidFill>
                <a:latin typeface="Arial"/>
                <a:cs typeface="Arial"/>
              </a:rPr>
              <a:t> </a:t>
            </a:r>
            <a:r>
              <a:rPr sz="2800" spc="-5" dirty="0">
                <a:solidFill>
                  <a:srgbClr val="7F7F7F"/>
                </a:solidFill>
                <a:latin typeface="Arial"/>
                <a:cs typeface="Arial"/>
              </a:rPr>
              <a:t>system</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Allows file transfer between dissimilar</a:t>
            </a:r>
            <a:r>
              <a:rPr sz="2800" spc="80" dirty="0">
                <a:solidFill>
                  <a:srgbClr val="7F7F7F"/>
                </a:solidFill>
                <a:latin typeface="Arial"/>
                <a:cs typeface="Arial"/>
              </a:rPr>
              <a:t> </a:t>
            </a:r>
            <a:r>
              <a:rPr sz="2800" spc="-5" dirty="0">
                <a:solidFill>
                  <a:srgbClr val="7F7F7F"/>
                </a:solidFill>
                <a:latin typeface="Arial"/>
                <a:cs typeface="Arial"/>
              </a:rPr>
              <a:t>hosts</a:t>
            </a:r>
            <a:endParaRPr sz="2800">
              <a:latin typeface="Arial"/>
              <a:cs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2.84</a:t>
            </a:r>
            <a:endParaRPr sz="1000">
              <a:latin typeface="Arial"/>
              <a:cs typeface="Arial"/>
            </a:endParaRPr>
          </a:p>
        </p:txBody>
      </p:sp>
      <p:sp>
        <p:nvSpPr>
          <p:cNvPr id="3" name="object 3"/>
          <p:cNvSpPr txBox="1">
            <a:spLocks noGrp="1"/>
          </p:cNvSpPr>
          <p:nvPr>
            <p:ph type="title"/>
          </p:nvPr>
        </p:nvSpPr>
        <p:spPr>
          <a:xfrm>
            <a:off x="258262" y="613404"/>
            <a:ext cx="7359650" cy="696595"/>
          </a:xfrm>
          <a:prstGeom prst="rect">
            <a:avLst/>
          </a:prstGeom>
        </p:spPr>
        <p:txBody>
          <a:bodyPr vert="horz" wrap="square" lIns="0" tIns="13335" rIns="0" bIns="0" rtlCol="0">
            <a:spAutoFit/>
          </a:bodyPr>
          <a:lstStyle/>
          <a:p>
            <a:pPr marL="12700">
              <a:lnSpc>
                <a:spcPct val="100000"/>
              </a:lnSpc>
              <a:spcBef>
                <a:spcPts val="105"/>
              </a:spcBef>
            </a:pPr>
            <a:r>
              <a:rPr dirty="0"/>
              <a:t>Simple Mail Transfer</a:t>
            </a:r>
            <a:r>
              <a:rPr spc="-80" dirty="0"/>
              <a:t> </a:t>
            </a:r>
            <a:r>
              <a:rPr dirty="0"/>
              <a:t>Protocol</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567202"/>
            <a:ext cx="8335645" cy="3867150"/>
          </a:xfrm>
          <a:prstGeom prst="rect">
            <a:avLst/>
          </a:prstGeom>
        </p:spPr>
        <p:txBody>
          <a:bodyPr vert="horz" wrap="square" lIns="0" tIns="97790" rIns="0" bIns="0" rtlCol="0">
            <a:spAutoFit/>
          </a:bodyPr>
          <a:lstStyle/>
          <a:p>
            <a:pPr marL="526415" indent="-513715">
              <a:lnSpc>
                <a:spcPct val="100000"/>
              </a:lnSpc>
              <a:spcBef>
                <a:spcPts val="770"/>
              </a:spcBef>
              <a:buChar char="•"/>
              <a:tabLst>
                <a:tab pos="526415" algn="l"/>
                <a:tab pos="527050" algn="l"/>
              </a:tabLst>
            </a:pPr>
            <a:r>
              <a:rPr sz="2800" spc="-5" dirty="0">
                <a:solidFill>
                  <a:srgbClr val="7F7F7F"/>
                </a:solidFill>
                <a:latin typeface="Arial"/>
                <a:cs typeface="Arial"/>
              </a:rPr>
              <a:t>Uses TCP/IP to</a:t>
            </a:r>
            <a:r>
              <a:rPr sz="2800" spc="10" dirty="0">
                <a:solidFill>
                  <a:srgbClr val="7F7F7F"/>
                </a:solidFill>
                <a:latin typeface="Arial"/>
                <a:cs typeface="Arial"/>
              </a:rPr>
              <a:t> </a:t>
            </a:r>
            <a:r>
              <a:rPr sz="2800" spc="-5" dirty="0">
                <a:solidFill>
                  <a:srgbClr val="7F7F7F"/>
                </a:solidFill>
                <a:latin typeface="Arial"/>
                <a:cs typeface="Arial"/>
              </a:rPr>
              <a:t>transmit</a:t>
            </a:r>
            <a:endParaRPr sz="2800">
              <a:latin typeface="Arial"/>
              <a:cs typeface="Arial"/>
            </a:endParaRPr>
          </a:p>
          <a:p>
            <a:pPr marL="526415" marR="5080" indent="-513715">
              <a:lnSpc>
                <a:spcPct val="100000"/>
              </a:lnSpc>
              <a:spcBef>
                <a:spcPts val="675"/>
              </a:spcBef>
              <a:buChar char="•"/>
              <a:tabLst>
                <a:tab pos="526415" algn="l"/>
                <a:tab pos="527050" algn="l"/>
              </a:tabLst>
            </a:pPr>
            <a:r>
              <a:rPr sz="2800" spc="-5" dirty="0">
                <a:solidFill>
                  <a:srgbClr val="7F7F7F"/>
                </a:solidFill>
                <a:latin typeface="Arial"/>
                <a:cs typeface="Arial"/>
              </a:rPr>
              <a:t>Does not provide a </a:t>
            </a:r>
            <a:r>
              <a:rPr sz="2800" dirty="0">
                <a:solidFill>
                  <a:srgbClr val="7F7F7F"/>
                </a:solidFill>
                <a:latin typeface="Arial"/>
                <a:cs typeface="Arial"/>
              </a:rPr>
              <a:t>user </a:t>
            </a:r>
            <a:r>
              <a:rPr sz="2800" spc="-5" dirty="0">
                <a:solidFill>
                  <a:srgbClr val="7F7F7F"/>
                </a:solidFill>
                <a:latin typeface="Arial"/>
                <a:cs typeface="Arial"/>
              </a:rPr>
              <a:t>interface for sending </a:t>
            </a:r>
            <a:r>
              <a:rPr sz="2800" spc="-10" dirty="0">
                <a:solidFill>
                  <a:srgbClr val="7F7F7F"/>
                </a:solidFill>
                <a:latin typeface="Arial"/>
                <a:cs typeface="Arial"/>
              </a:rPr>
              <a:t>and  </a:t>
            </a:r>
            <a:r>
              <a:rPr sz="2800" spc="-5" dirty="0">
                <a:solidFill>
                  <a:srgbClr val="7F7F7F"/>
                </a:solidFill>
                <a:latin typeface="Arial"/>
                <a:cs typeface="Arial"/>
              </a:rPr>
              <a:t>receiving messages</a:t>
            </a:r>
            <a:endParaRPr sz="2800">
              <a:latin typeface="Arial"/>
              <a:cs typeface="Arial"/>
            </a:endParaRPr>
          </a:p>
          <a:p>
            <a:pPr marL="526415" marR="935355" indent="-513715">
              <a:lnSpc>
                <a:spcPct val="100000"/>
              </a:lnSpc>
              <a:spcBef>
                <a:spcPts val="670"/>
              </a:spcBef>
              <a:buChar char="•"/>
              <a:tabLst>
                <a:tab pos="526415" algn="l"/>
                <a:tab pos="527050" algn="l"/>
              </a:tabLst>
            </a:pPr>
            <a:r>
              <a:rPr sz="2800" spc="-5" dirty="0">
                <a:solidFill>
                  <a:srgbClr val="7F7F7F"/>
                </a:solidFill>
                <a:latin typeface="Arial"/>
                <a:cs typeface="Arial"/>
              </a:rPr>
              <a:t>Many Internet email applications do provide  interfaces.</a:t>
            </a:r>
            <a:endParaRPr sz="2800">
              <a:latin typeface="Arial"/>
              <a:cs typeface="Arial"/>
            </a:endParaRPr>
          </a:p>
          <a:p>
            <a:pPr marL="526415" indent="-513715">
              <a:lnSpc>
                <a:spcPct val="100000"/>
              </a:lnSpc>
              <a:spcBef>
                <a:spcPts val="675"/>
              </a:spcBef>
              <a:buChar char="•"/>
              <a:tabLst>
                <a:tab pos="526415" algn="l"/>
                <a:tab pos="527050" algn="l"/>
              </a:tabLst>
            </a:pPr>
            <a:r>
              <a:rPr sz="2800" spc="-10" dirty="0">
                <a:solidFill>
                  <a:srgbClr val="7F7F7F"/>
                </a:solidFill>
                <a:latin typeface="Arial"/>
                <a:cs typeface="Arial"/>
              </a:rPr>
              <a:t>Commonly </a:t>
            </a:r>
            <a:r>
              <a:rPr sz="2800" spc="-5" dirty="0">
                <a:solidFill>
                  <a:srgbClr val="7F7F7F"/>
                </a:solidFill>
                <a:latin typeface="Arial"/>
                <a:cs typeface="Arial"/>
              </a:rPr>
              <a:t>used </a:t>
            </a:r>
            <a:r>
              <a:rPr sz="2800" dirty="0">
                <a:solidFill>
                  <a:srgbClr val="7F7F7F"/>
                </a:solidFill>
                <a:latin typeface="Arial"/>
                <a:cs typeface="Arial"/>
              </a:rPr>
              <a:t>for </a:t>
            </a:r>
            <a:r>
              <a:rPr sz="2800" spc="-5" dirty="0">
                <a:solidFill>
                  <a:srgbClr val="7F7F7F"/>
                </a:solidFill>
                <a:latin typeface="Arial"/>
                <a:cs typeface="Arial"/>
              </a:rPr>
              <a:t>sending</a:t>
            </a:r>
            <a:r>
              <a:rPr sz="2800" spc="45" dirty="0">
                <a:solidFill>
                  <a:srgbClr val="7F7F7F"/>
                </a:solidFill>
                <a:latin typeface="Arial"/>
                <a:cs typeface="Arial"/>
              </a:rPr>
              <a:t> </a:t>
            </a:r>
            <a:r>
              <a:rPr sz="2800" spc="-5" dirty="0">
                <a:solidFill>
                  <a:srgbClr val="7F7F7F"/>
                </a:solidFill>
                <a:latin typeface="Arial"/>
                <a:cs typeface="Arial"/>
              </a:rPr>
              <a:t>email</a:t>
            </a:r>
            <a:endParaRPr sz="2800">
              <a:latin typeface="Arial"/>
              <a:cs typeface="Arial"/>
            </a:endParaRPr>
          </a:p>
          <a:p>
            <a:pPr marL="526415" marR="1358265" indent="-513715">
              <a:lnSpc>
                <a:spcPct val="100000"/>
              </a:lnSpc>
              <a:spcBef>
                <a:spcPts val="675"/>
              </a:spcBef>
              <a:buChar char="•"/>
              <a:tabLst>
                <a:tab pos="526415" algn="l"/>
                <a:tab pos="527050" algn="l"/>
              </a:tabLst>
            </a:pPr>
            <a:r>
              <a:rPr sz="2800" spc="-5" dirty="0">
                <a:solidFill>
                  <a:srgbClr val="7F7F7F"/>
                </a:solidFill>
                <a:latin typeface="Arial"/>
                <a:cs typeface="Arial"/>
              </a:rPr>
              <a:t>Most email clients use POP3 </a:t>
            </a:r>
            <a:r>
              <a:rPr sz="2800" dirty="0">
                <a:solidFill>
                  <a:srgbClr val="7F7F7F"/>
                </a:solidFill>
                <a:latin typeface="Arial"/>
                <a:cs typeface="Arial"/>
              </a:rPr>
              <a:t>or </a:t>
            </a:r>
            <a:r>
              <a:rPr sz="2800" spc="-5" dirty="0">
                <a:solidFill>
                  <a:srgbClr val="7F7F7F"/>
                </a:solidFill>
                <a:latin typeface="Arial"/>
                <a:cs typeface="Arial"/>
              </a:rPr>
              <a:t>IMAP </a:t>
            </a:r>
            <a:r>
              <a:rPr sz="2800" dirty="0">
                <a:solidFill>
                  <a:srgbClr val="7F7F7F"/>
                </a:solidFill>
                <a:latin typeface="Arial"/>
                <a:cs typeface="Arial"/>
              </a:rPr>
              <a:t>for  </a:t>
            </a:r>
            <a:r>
              <a:rPr sz="2800" spc="-5" dirty="0">
                <a:solidFill>
                  <a:srgbClr val="7F7F7F"/>
                </a:solidFill>
                <a:latin typeface="Arial"/>
                <a:cs typeface="Arial"/>
              </a:rPr>
              <a:t>incoming</a:t>
            </a:r>
            <a:r>
              <a:rPr sz="2800" spc="15" dirty="0">
                <a:solidFill>
                  <a:srgbClr val="7F7F7F"/>
                </a:solidFill>
                <a:latin typeface="Arial"/>
                <a:cs typeface="Arial"/>
              </a:rPr>
              <a:t> </a:t>
            </a:r>
            <a:r>
              <a:rPr sz="2800" spc="-5" dirty="0">
                <a:solidFill>
                  <a:srgbClr val="7F7F7F"/>
                </a:solidFill>
                <a:latin typeface="Arial"/>
                <a:cs typeface="Arial"/>
              </a:rPr>
              <a:t>mail.</a:t>
            </a:r>
            <a:endParaRPr sz="2800">
              <a:latin typeface="Arial"/>
              <a:cs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2.85</a:t>
            </a:r>
            <a:endParaRPr sz="1000">
              <a:latin typeface="Arial"/>
              <a:cs typeface="Arial"/>
            </a:endParaRPr>
          </a:p>
        </p:txBody>
      </p:sp>
      <p:sp>
        <p:nvSpPr>
          <p:cNvPr id="3" name="object 3"/>
          <p:cNvSpPr txBox="1">
            <a:spLocks noGrp="1"/>
          </p:cNvSpPr>
          <p:nvPr>
            <p:ph type="title"/>
          </p:nvPr>
        </p:nvSpPr>
        <p:spPr>
          <a:xfrm>
            <a:off x="258262" y="324352"/>
            <a:ext cx="6864350" cy="696595"/>
          </a:xfrm>
          <a:prstGeom prst="rect">
            <a:avLst/>
          </a:prstGeom>
        </p:spPr>
        <p:txBody>
          <a:bodyPr vert="horz" wrap="square" lIns="0" tIns="13335" rIns="0" bIns="0" rtlCol="0">
            <a:spAutoFit/>
          </a:bodyPr>
          <a:lstStyle/>
          <a:p>
            <a:pPr marL="12700">
              <a:lnSpc>
                <a:spcPct val="100000"/>
              </a:lnSpc>
              <a:spcBef>
                <a:spcPts val="105"/>
              </a:spcBef>
            </a:pPr>
            <a:r>
              <a:rPr spc="-5" dirty="0"/>
              <a:t>Hypertext </a:t>
            </a:r>
            <a:r>
              <a:rPr dirty="0"/>
              <a:t>Transfer</a:t>
            </a:r>
            <a:r>
              <a:rPr spc="-45" dirty="0"/>
              <a:t> </a:t>
            </a:r>
            <a:r>
              <a:rPr dirty="0"/>
              <a:t>Protocol</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0286" y="1292423"/>
            <a:ext cx="8394700" cy="4300855"/>
          </a:xfrm>
          <a:prstGeom prst="rect">
            <a:avLst/>
          </a:prstGeom>
        </p:spPr>
        <p:txBody>
          <a:bodyPr vert="horz" wrap="square" lIns="0" tIns="12065" rIns="0" bIns="0" rtlCol="0">
            <a:spAutoFit/>
          </a:bodyPr>
          <a:lstStyle/>
          <a:p>
            <a:pPr marL="526415" marR="5080" indent="-513715">
              <a:lnSpc>
                <a:spcPct val="100000"/>
              </a:lnSpc>
              <a:spcBef>
                <a:spcPts val="95"/>
              </a:spcBef>
              <a:buChar char="•"/>
              <a:tabLst>
                <a:tab pos="526415" algn="l"/>
                <a:tab pos="527050" algn="l"/>
              </a:tabLst>
            </a:pPr>
            <a:r>
              <a:rPr sz="2800" spc="-5" dirty="0">
                <a:solidFill>
                  <a:srgbClr val="7F7F7F"/>
                </a:solidFill>
                <a:latin typeface="Arial"/>
                <a:cs typeface="Arial"/>
              </a:rPr>
              <a:t>Used throughout the World Wide Web for sending  messages and getting responses from</a:t>
            </a:r>
            <a:r>
              <a:rPr sz="2800" spc="25" dirty="0">
                <a:solidFill>
                  <a:srgbClr val="7F7F7F"/>
                </a:solidFill>
                <a:latin typeface="Arial"/>
                <a:cs typeface="Arial"/>
              </a:rPr>
              <a:t> </a:t>
            </a:r>
            <a:r>
              <a:rPr sz="2800" dirty="0">
                <a:solidFill>
                  <a:srgbClr val="7F7F7F"/>
                </a:solidFill>
                <a:latin typeface="Arial"/>
                <a:cs typeface="Arial"/>
              </a:rPr>
              <a:t>servers</a:t>
            </a:r>
            <a:endParaRPr sz="2800">
              <a:latin typeface="Arial"/>
              <a:cs typeface="Arial"/>
            </a:endParaRPr>
          </a:p>
          <a:p>
            <a:pPr marL="526415" marR="879475" indent="-513715">
              <a:lnSpc>
                <a:spcPct val="100000"/>
              </a:lnSpc>
              <a:spcBef>
                <a:spcPts val="675"/>
              </a:spcBef>
              <a:buChar char="•"/>
              <a:tabLst>
                <a:tab pos="526415" algn="l"/>
                <a:tab pos="527050" algn="l"/>
              </a:tabLst>
            </a:pPr>
            <a:r>
              <a:rPr sz="2800" spc="-5" dirty="0">
                <a:solidFill>
                  <a:srgbClr val="7F7F7F"/>
                </a:solidFill>
                <a:latin typeface="Arial"/>
                <a:cs typeface="Arial"/>
              </a:rPr>
              <a:t>Most common method is the GET method to  </a:t>
            </a:r>
            <a:r>
              <a:rPr sz="2800" dirty="0">
                <a:solidFill>
                  <a:srgbClr val="7F7F7F"/>
                </a:solidFill>
                <a:latin typeface="Arial"/>
                <a:cs typeface="Arial"/>
              </a:rPr>
              <a:t>request </a:t>
            </a:r>
            <a:r>
              <a:rPr sz="2800" spc="-5" dirty="0">
                <a:solidFill>
                  <a:srgbClr val="7F7F7F"/>
                </a:solidFill>
                <a:latin typeface="Arial"/>
                <a:cs typeface="Arial"/>
              </a:rPr>
              <a:t>and receive a web</a:t>
            </a:r>
            <a:r>
              <a:rPr sz="2800" dirty="0">
                <a:solidFill>
                  <a:srgbClr val="7F7F7F"/>
                </a:solidFill>
                <a:latin typeface="Arial"/>
                <a:cs typeface="Arial"/>
              </a:rPr>
              <a:t> </a:t>
            </a:r>
            <a:r>
              <a:rPr sz="2800" spc="-5" dirty="0">
                <a:solidFill>
                  <a:srgbClr val="7F7F7F"/>
                </a:solidFill>
                <a:latin typeface="Arial"/>
                <a:cs typeface="Arial"/>
              </a:rPr>
              <a:t>page</a:t>
            </a:r>
            <a:endParaRPr sz="2800">
              <a:latin typeface="Arial"/>
              <a:cs typeface="Arial"/>
            </a:endParaRPr>
          </a:p>
          <a:p>
            <a:pPr marL="526415" indent="-513715">
              <a:lnSpc>
                <a:spcPct val="100000"/>
              </a:lnSpc>
              <a:spcBef>
                <a:spcPts val="675"/>
              </a:spcBef>
              <a:buChar char="•"/>
              <a:tabLst>
                <a:tab pos="526415" algn="l"/>
                <a:tab pos="527050" algn="l"/>
              </a:tabLst>
            </a:pPr>
            <a:r>
              <a:rPr sz="2800" spc="-5" dirty="0">
                <a:solidFill>
                  <a:srgbClr val="7F7F7F"/>
                </a:solidFill>
                <a:latin typeface="Arial"/>
                <a:cs typeface="Arial"/>
              </a:rPr>
              <a:t>Other common methods</a:t>
            </a:r>
            <a:r>
              <a:rPr sz="2800" spc="25" dirty="0">
                <a:solidFill>
                  <a:srgbClr val="7F7F7F"/>
                </a:solidFill>
                <a:latin typeface="Arial"/>
                <a:cs typeface="Arial"/>
              </a:rPr>
              <a:t> </a:t>
            </a:r>
            <a:r>
              <a:rPr sz="2800" spc="-5" dirty="0">
                <a:solidFill>
                  <a:srgbClr val="7F7F7F"/>
                </a:solidFill>
                <a:latin typeface="Arial"/>
                <a:cs typeface="Arial"/>
              </a:rPr>
              <a:t>are:</a:t>
            </a:r>
            <a:endParaRPr sz="2800">
              <a:latin typeface="Arial"/>
              <a:cs typeface="Arial"/>
            </a:endParaRPr>
          </a:p>
          <a:p>
            <a:pPr marL="1059815" lvl="1" indent="-513715">
              <a:lnSpc>
                <a:spcPct val="100000"/>
              </a:lnSpc>
              <a:spcBef>
                <a:spcPts val="1160"/>
              </a:spcBef>
              <a:buChar char="–"/>
              <a:tabLst>
                <a:tab pos="1059815" algn="l"/>
                <a:tab pos="1060450" algn="l"/>
              </a:tabLst>
            </a:pPr>
            <a:r>
              <a:rPr sz="2600" dirty="0">
                <a:solidFill>
                  <a:srgbClr val="7F7F7F"/>
                </a:solidFill>
                <a:latin typeface="Arial"/>
                <a:cs typeface="Arial"/>
              </a:rPr>
              <a:t>PUT</a:t>
            </a:r>
            <a:endParaRPr sz="2600">
              <a:latin typeface="Arial"/>
              <a:cs typeface="Arial"/>
            </a:endParaRPr>
          </a:p>
          <a:p>
            <a:pPr marL="1059815" lvl="1" indent="-513715">
              <a:lnSpc>
                <a:spcPct val="100000"/>
              </a:lnSpc>
              <a:spcBef>
                <a:spcPts val="625"/>
              </a:spcBef>
              <a:buChar char="–"/>
              <a:tabLst>
                <a:tab pos="1059815" algn="l"/>
                <a:tab pos="1060450" algn="l"/>
              </a:tabLst>
            </a:pPr>
            <a:r>
              <a:rPr sz="2600" dirty="0">
                <a:solidFill>
                  <a:srgbClr val="7F7F7F"/>
                </a:solidFill>
                <a:latin typeface="Arial"/>
                <a:cs typeface="Arial"/>
              </a:rPr>
              <a:t>POST</a:t>
            </a:r>
            <a:endParaRPr sz="2600">
              <a:latin typeface="Arial"/>
              <a:cs typeface="Arial"/>
            </a:endParaRPr>
          </a:p>
          <a:p>
            <a:pPr marL="1059815" lvl="1" indent="-513715">
              <a:lnSpc>
                <a:spcPct val="100000"/>
              </a:lnSpc>
              <a:spcBef>
                <a:spcPts val="625"/>
              </a:spcBef>
              <a:buChar char="–"/>
              <a:tabLst>
                <a:tab pos="1059815" algn="l"/>
                <a:tab pos="1060450" algn="l"/>
              </a:tabLst>
            </a:pPr>
            <a:r>
              <a:rPr sz="2600" dirty="0">
                <a:solidFill>
                  <a:srgbClr val="7F7F7F"/>
                </a:solidFill>
                <a:latin typeface="Arial"/>
                <a:cs typeface="Arial"/>
              </a:rPr>
              <a:t>DELETE</a:t>
            </a:r>
            <a:endParaRPr sz="2600">
              <a:latin typeface="Arial"/>
              <a:cs typeface="Arial"/>
            </a:endParaRPr>
          </a:p>
          <a:p>
            <a:pPr marL="1059815" lvl="1" indent="-513715">
              <a:lnSpc>
                <a:spcPct val="100000"/>
              </a:lnSpc>
              <a:spcBef>
                <a:spcPts val="625"/>
              </a:spcBef>
              <a:buChar char="–"/>
              <a:tabLst>
                <a:tab pos="1059815" algn="l"/>
                <a:tab pos="1060450" algn="l"/>
              </a:tabLst>
            </a:pPr>
            <a:r>
              <a:rPr sz="2600" spc="5" dirty="0">
                <a:solidFill>
                  <a:srgbClr val="7F7F7F"/>
                </a:solidFill>
                <a:latin typeface="Arial"/>
                <a:cs typeface="Arial"/>
              </a:rPr>
              <a:t>TRACE</a:t>
            </a:r>
            <a:endParaRPr sz="2600">
              <a:latin typeface="Arial"/>
              <a:cs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477"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2.86</a:t>
            </a:r>
            <a:endParaRPr sz="1000">
              <a:latin typeface="Arial"/>
              <a:cs typeface="Arial"/>
            </a:endParaRPr>
          </a:p>
        </p:txBody>
      </p:sp>
      <p:sp>
        <p:nvSpPr>
          <p:cNvPr id="3" name="object 3"/>
          <p:cNvSpPr txBox="1">
            <a:spLocks noGrp="1"/>
          </p:cNvSpPr>
          <p:nvPr>
            <p:ph type="title"/>
          </p:nvPr>
        </p:nvSpPr>
        <p:spPr>
          <a:xfrm>
            <a:off x="258262" y="613404"/>
            <a:ext cx="2884805" cy="696595"/>
          </a:xfrm>
          <a:prstGeom prst="rect">
            <a:avLst/>
          </a:prstGeom>
        </p:spPr>
        <p:txBody>
          <a:bodyPr vert="horz" wrap="square" lIns="0" tIns="13335" rIns="0" bIns="0" rtlCol="0">
            <a:spAutoFit/>
          </a:bodyPr>
          <a:lstStyle/>
          <a:p>
            <a:pPr marL="12700">
              <a:lnSpc>
                <a:spcPct val="100000"/>
              </a:lnSpc>
              <a:spcBef>
                <a:spcPts val="105"/>
              </a:spcBef>
            </a:pPr>
            <a:r>
              <a:rPr spc="-5" dirty="0"/>
              <a:t>References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1810" y="1581653"/>
            <a:ext cx="7622540" cy="2756535"/>
          </a:xfrm>
          <a:prstGeom prst="rect">
            <a:avLst/>
          </a:prstGeom>
        </p:spPr>
        <p:txBody>
          <a:bodyPr vert="horz" wrap="square" lIns="0" tIns="12065" rIns="0" bIns="0" rtlCol="0">
            <a:spAutoFit/>
          </a:bodyPr>
          <a:lstStyle/>
          <a:p>
            <a:pPr marL="290195" marR="5080" indent="-277495">
              <a:lnSpc>
                <a:spcPct val="100000"/>
              </a:lnSpc>
              <a:spcBef>
                <a:spcPts val="95"/>
              </a:spcBef>
              <a:buChar char="•"/>
              <a:tabLst>
                <a:tab pos="290195" algn="l"/>
                <a:tab pos="290830" algn="l"/>
              </a:tabLst>
            </a:pPr>
            <a:r>
              <a:rPr sz="2800" spc="-5" dirty="0">
                <a:solidFill>
                  <a:srgbClr val="7F7F7F"/>
                </a:solidFill>
                <a:latin typeface="Arial"/>
                <a:cs typeface="Arial"/>
              </a:rPr>
              <a:t>Price B. (ed) (2003). </a:t>
            </a:r>
            <a:r>
              <a:rPr sz="2800" i="1" spc="-5" dirty="0">
                <a:solidFill>
                  <a:srgbClr val="7F7F7F"/>
                </a:solidFill>
                <a:latin typeface="Arial"/>
                <a:cs typeface="Arial"/>
              </a:rPr>
              <a:t>Networking Complete, </a:t>
            </a:r>
            <a:r>
              <a:rPr sz="2800" spc="5" dirty="0">
                <a:solidFill>
                  <a:srgbClr val="7F7F7F"/>
                </a:solidFill>
                <a:latin typeface="Arial"/>
                <a:cs typeface="Arial"/>
              </a:rPr>
              <a:t>3</a:t>
            </a:r>
            <a:r>
              <a:rPr sz="2775" spc="7" baseline="25525" dirty="0">
                <a:solidFill>
                  <a:srgbClr val="7F7F7F"/>
                </a:solidFill>
                <a:latin typeface="Arial"/>
                <a:cs typeface="Arial"/>
              </a:rPr>
              <a:t>rd </a:t>
            </a:r>
            <a:r>
              <a:rPr sz="1850" spc="5" dirty="0">
                <a:solidFill>
                  <a:srgbClr val="7F7F7F"/>
                </a:solidFill>
                <a:latin typeface="Arial"/>
                <a:cs typeface="Arial"/>
              </a:rPr>
              <a:t> </a:t>
            </a:r>
            <a:r>
              <a:rPr sz="2800" spc="-5" dirty="0">
                <a:solidFill>
                  <a:srgbClr val="7F7F7F"/>
                </a:solidFill>
                <a:latin typeface="Arial"/>
                <a:cs typeface="Arial"/>
              </a:rPr>
              <a:t>edition</a:t>
            </a:r>
            <a:r>
              <a:rPr sz="2800" i="1" spc="-5" dirty="0">
                <a:solidFill>
                  <a:srgbClr val="7F7F7F"/>
                </a:solidFill>
                <a:latin typeface="Arial"/>
                <a:cs typeface="Arial"/>
              </a:rPr>
              <a:t>.</a:t>
            </a:r>
            <a:r>
              <a:rPr sz="2800" i="1" dirty="0">
                <a:solidFill>
                  <a:srgbClr val="7F7F7F"/>
                </a:solidFill>
                <a:latin typeface="Arial"/>
                <a:cs typeface="Arial"/>
              </a:rPr>
              <a:t> </a:t>
            </a:r>
            <a:r>
              <a:rPr sz="2800" spc="-5" dirty="0">
                <a:solidFill>
                  <a:srgbClr val="7F7F7F"/>
                </a:solidFill>
                <a:latin typeface="Arial"/>
                <a:cs typeface="Arial"/>
              </a:rPr>
              <a:t>Sybex.</a:t>
            </a:r>
            <a:endParaRPr sz="2800">
              <a:latin typeface="Arial"/>
              <a:cs typeface="Arial"/>
            </a:endParaRPr>
          </a:p>
          <a:p>
            <a:pPr marL="290195" marR="266065" indent="-277495">
              <a:lnSpc>
                <a:spcPct val="100000"/>
              </a:lnSpc>
              <a:spcBef>
                <a:spcPts val="675"/>
              </a:spcBef>
              <a:buChar char="•"/>
              <a:tabLst>
                <a:tab pos="290195" algn="l"/>
                <a:tab pos="290830" algn="l"/>
                <a:tab pos="6221095" algn="l"/>
              </a:tabLst>
            </a:pPr>
            <a:r>
              <a:rPr sz="2800" spc="-5" dirty="0">
                <a:solidFill>
                  <a:srgbClr val="7F7F7F"/>
                </a:solidFill>
                <a:latin typeface="Arial"/>
                <a:cs typeface="Arial"/>
              </a:rPr>
              <a:t>Tan</a:t>
            </a:r>
            <a:r>
              <a:rPr sz="2800" dirty="0">
                <a:solidFill>
                  <a:srgbClr val="7F7F7F"/>
                </a:solidFill>
                <a:latin typeface="Arial"/>
                <a:cs typeface="Arial"/>
              </a:rPr>
              <a:t>e</a:t>
            </a:r>
            <a:r>
              <a:rPr sz="2800" spc="-10" dirty="0">
                <a:solidFill>
                  <a:srgbClr val="7F7F7F"/>
                </a:solidFill>
                <a:latin typeface="Arial"/>
                <a:cs typeface="Arial"/>
              </a:rPr>
              <a:t>n</a:t>
            </a:r>
            <a:r>
              <a:rPr sz="2800" dirty="0">
                <a:solidFill>
                  <a:srgbClr val="7F7F7F"/>
                </a:solidFill>
                <a:latin typeface="Arial"/>
                <a:cs typeface="Arial"/>
              </a:rPr>
              <a:t>b</a:t>
            </a:r>
            <a:r>
              <a:rPr sz="2800" spc="-10" dirty="0">
                <a:solidFill>
                  <a:srgbClr val="7F7F7F"/>
                </a:solidFill>
                <a:latin typeface="Arial"/>
                <a:cs typeface="Arial"/>
              </a:rPr>
              <a:t>a</a:t>
            </a:r>
            <a:r>
              <a:rPr sz="2800" dirty="0">
                <a:solidFill>
                  <a:srgbClr val="7F7F7F"/>
                </a:solidFill>
                <a:latin typeface="Arial"/>
                <a:cs typeface="Arial"/>
              </a:rPr>
              <a:t>u</a:t>
            </a:r>
            <a:r>
              <a:rPr sz="2800" spc="-5" dirty="0">
                <a:solidFill>
                  <a:srgbClr val="7F7F7F"/>
                </a:solidFill>
                <a:latin typeface="Arial"/>
                <a:cs typeface="Arial"/>
              </a:rPr>
              <a:t>m,</a:t>
            </a:r>
            <a:r>
              <a:rPr sz="2800" spc="100" dirty="0">
                <a:solidFill>
                  <a:srgbClr val="7F7F7F"/>
                </a:solidFill>
                <a:latin typeface="Times New Roman"/>
                <a:cs typeface="Times New Roman"/>
              </a:rPr>
              <a:t> </a:t>
            </a:r>
            <a:r>
              <a:rPr sz="2800" spc="-5" dirty="0">
                <a:solidFill>
                  <a:srgbClr val="7F7F7F"/>
                </a:solidFill>
                <a:latin typeface="Arial"/>
                <a:cs typeface="Arial"/>
              </a:rPr>
              <a:t>A.S.</a:t>
            </a:r>
            <a:r>
              <a:rPr sz="2800" spc="60" dirty="0">
                <a:solidFill>
                  <a:srgbClr val="7F7F7F"/>
                </a:solidFill>
                <a:latin typeface="Times New Roman"/>
                <a:cs typeface="Times New Roman"/>
              </a:rPr>
              <a:t> </a:t>
            </a:r>
            <a:r>
              <a:rPr sz="2800" spc="-5" dirty="0">
                <a:solidFill>
                  <a:srgbClr val="7F7F7F"/>
                </a:solidFill>
                <a:latin typeface="Arial"/>
                <a:cs typeface="Arial"/>
              </a:rPr>
              <a:t>&amp;</a:t>
            </a:r>
            <a:r>
              <a:rPr sz="2800" spc="75" dirty="0">
                <a:solidFill>
                  <a:srgbClr val="7F7F7F"/>
                </a:solidFill>
                <a:latin typeface="Times New Roman"/>
                <a:cs typeface="Times New Roman"/>
              </a:rPr>
              <a:t> </a:t>
            </a:r>
            <a:r>
              <a:rPr sz="2800" spc="-5" dirty="0">
                <a:solidFill>
                  <a:srgbClr val="7F7F7F"/>
                </a:solidFill>
                <a:latin typeface="Arial"/>
                <a:cs typeface="Arial"/>
              </a:rPr>
              <a:t>We</a:t>
            </a:r>
            <a:r>
              <a:rPr sz="2800" dirty="0">
                <a:solidFill>
                  <a:srgbClr val="7F7F7F"/>
                </a:solidFill>
                <a:latin typeface="Arial"/>
                <a:cs typeface="Arial"/>
              </a:rPr>
              <a:t>a</a:t>
            </a:r>
            <a:r>
              <a:rPr sz="2800" spc="-5" dirty="0">
                <a:solidFill>
                  <a:srgbClr val="7F7F7F"/>
                </a:solidFill>
                <a:latin typeface="Arial"/>
                <a:cs typeface="Arial"/>
              </a:rPr>
              <a:t>th</a:t>
            </a:r>
            <a:r>
              <a:rPr sz="2800" spc="5" dirty="0">
                <a:solidFill>
                  <a:srgbClr val="7F7F7F"/>
                </a:solidFill>
                <a:latin typeface="Arial"/>
                <a:cs typeface="Arial"/>
              </a:rPr>
              <a:t>e</a:t>
            </a:r>
            <a:r>
              <a:rPr sz="2800" spc="-5" dirty="0">
                <a:solidFill>
                  <a:srgbClr val="7F7F7F"/>
                </a:solidFill>
                <a:latin typeface="Arial"/>
                <a:cs typeface="Arial"/>
              </a:rPr>
              <a:t>r</a:t>
            </a:r>
            <a:r>
              <a:rPr sz="2800" dirty="0">
                <a:solidFill>
                  <a:srgbClr val="7F7F7F"/>
                </a:solidFill>
                <a:latin typeface="Arial"/>
                <a:cs typeface="Arial"/>
              </a:rPr>
              <a:t>a</a:t>
            </a:r>
            <a:r>
              <a:rPr sz="2800" spc="-10" dirty="0">
                <a:solidFill>
                  <a:srgbClr val="7F7F7F"/>
                </a:solidFill>
                <a:latin typeface="Arial"/>
                <a:cs typeface="Arial"/>
              </a:rPr>
              <a:t>ll</a:t>
            </a:r>
            <a:r>
              <a:rPr sz="2800" spc="-5" dirty="0">
                <a:solidFill>
                  <a:srgbClr val="7F7F7F"/>
                </a:solidFill>
                <a:latin typeface="Arial"/>
                <a:cs typeface="Arial"/>
              </a:rPr>
              <a:t>,</a:t>
            </a:r>
            <a:r>
              <a:rPr sz="2800" spc="80" dirty="0">
                <a:solidFill>
                  <a:srgbClr val="7F7F7F"/>
                </a:solidFill>
                <a:latin typeface="Times New Roman"/>
                <a:cs typeface="Times New Roman"/>
              </a:rPr>
              <a:t> </a:t>
            </a:r>
            <a:r>
              <a:rPr sz="2800" spc="-10" dirty="0">
                <a:solidFill>
                  <a:srgbClr val="7F7F7F"/>
                </a:solidFill>
                <a:latin typeface="Arial"/>
                <a:cs typeface="Arial"/>
              </a:rPr>
              <a:t>D.</a:t>
            </a:r>
            <a:r>
              <a:rPr sz="2800" dirty="0">
                <a:solidFill>
                  <a:srgbClr val="7F7F7F"/>
                </a:solidFill>
                <a:latin typeface="Arial"/>
                <a:cs typeface="Arial"/>
              </a:rPr>
              <a:t>J</a:t>
            </a:r>
            <a:r>
              <a:rPr sz="2800" spc="-5" dirty="0">
                <a:solidFill>
                  <a:srgbClr val="7F7F7F"/>
                </a:solidFill>
                <a:latin typeface="Arial"/>
                <a:cs typeface="Arial"/>
              </a:rPr>
              <a:t>.</a:t>
            </a:r>
            <a:r>
              <a:rPr sz="2800" dirty="0">
                <a:solidFill>
                  <a:srgbClr val="7F7F7F"/>
                </a:solidFill>
                <a:latin typeface="Times New Roman"/>
                <a:cs typeface="Times New Roman"/>
              </a:rPr>
              <a:t>	</a:t>
            </a:r>
            <a:r>
              <a:rPr sz="2800" spc="-5" dirty="0">
                <a:solidFill>
                  <a:srgbClr val="7F7F7F"/>
                </a:solidFill>
                <a:latin typeface="Arial"/>
                <a:cs typeface="Arial"/>
              </a:rPr>
              <a:t>(2</a:t>
            </a:r>
            <a:r>
              <a:rPr sz="2800" dirty="0">
                <a:solidFill>
                  <a:srgbClr val="7F7F7F"/>
                </a:solidFill>
                <a:latin typeface="Arial"/>
                <a:cs typeface="Arial"/>
              </a:rPr>
              <a:t>0</a:t>
            </a:r>
            <a:r>
              <a:rPr sz="2800" spc="-10" dirty="0">
                <a:solidFill>
                  <a:srgbClr val="7F7F7F"/>
                </a:solidFill>
                <a:latin typeface="Arial"/>
                <a:cs typeface="Arial"/>
              </a:rPr>
              <a:t>1</a:t>
            </a:r>
            <a:r>
              <a:rPr sz="2800" dirty="0">
                <a:solidFill>
                  <a:srgbClr val="7F7F7F"/>
                </a:solidFill>
                <a:latin typeface="Arial"/>
                <a:cs typeface="Arial"/>
              </a:rPr>
              <a:t>0</a:t>
            </a:r>
            <a:r>
              <a:rPr sz="2800" spc="-5" dirty="0">
                <a:solidFill>
                  <a:srgbClr val="7F7F7F"/>
                </a:solidFill>
                <a:latin typeface="Arial"/>
                <a:cs typeface="Arial"/>
              </a:rPr>
              <a:t>). </a:t>
            </a:r>
            <a:r>
              <a:rPr sz="2800" spc="-5" dirty="0">
                <a:solidFill>
                  <a:srgbClr val="7F7F7F"/>
                </a:solidFill>
                <a:latin typeface="Times New Roman"/>
                <a:cs typeface="Times New Roman"/>
              </a:rPr>
              <a:t> </a:t>
            </a:r>
            <a:r>
              <a:rPr sz="2800" i="1" spc="-5" dirty="0">
                <a:solidFill>
                  <a:srgbClr val="7F7F7F"/>
                </a:solidFill>
                <a:latin typeface="Arial"/>
                <a:cs typeface="Arial"/>
              </a:rPr>
              <a:t>Computer Networks, </a:t>
            </a:r>
            <a:r>
              <a:rPr sz="2800" spc="5" dirty="0">
                <a:solidFill>
                  <a:srgbClr val="7F7F7F"/>
                </a:solidFill>
                <a:latin typeface="Arial"/>
                <a:cs typeface="Arial"/>
              </a:rPr>
              <a:t>5</a:t>
            </a:r>
            <a:r>
              <a:rPr sz="2775" spc="7" baseline="25525" dirty="0">
                <a:solidFill>
                  <a:srgbClr val="7F7F7F"/>
                </a:solidFill>
                <a:latin typeface="Arial"/>
                <a:cs typeface="Arial"/>
              </a:rPr>
              <a:t>th </a:t>
            </a:r>
            <a:r>
              <a:rPr sz="2800" spc="-5" dirty="0">
                <a:solidFill>
                  <a:srgbClr val="7F7F7F"/>
                </a:solidFill>
                <a:latin typeface="Arial"/>
                <a:cs typeface="Arial"/>
              </a:rPr>
              <a:t>edition</a:t>
            </a:r>
            <a:r>
              <a:rPr sz="2800" i="1" spc="-5" dirty="0">
                <a:solidFill>
                  <a:srgbClr val="7F7F7F"/>
                </a:solidFill>
                <a:latin typeface="Arial"/>
                <a:cs typeface="Arial"/>
              </a:rPr>
              <a:t>. </a:t>
            </a:r>
            <a:r>
              <a:rPr sz="2800" spc="-5" dirty="0">
                <a:solidFill>
                  <a:srgbClr val="7F7F7F"/>
                </a:solidFill>
                <a:latin typeface="Arial"/>
                <a:cs typeface="Arial"/>
              </a:rPr>
              <a:t>Pearson  Education.</a:t>
            </a:r>
            <a:endParaRPr sz="2800">
              <a:latin typeface="Arial"/>
              <a:cs typeface="Arial"/>
            </a:endParaRPr>
          </a:p>
          <a:p>
            <a:pPr marL="290195" indent="-277495">
              <a:lnSpc>
                <a:spcPct val="100000"/>
              </a:lnSpc>
              <a:spcBef>
                <a:spcPts val="675"/>
              </a:spcBef>
              <a:buChar char="•"/>
              <a:tabLst>
                <a:tab pos="290195" algn="l"/>
                <a:tab pos="290830" algn="l"/>
              </a:tabLst>
            </a:pPr>
            <a:r>
              <a:rPr sz="2800" spc="-5" dirty="0">
                <a:solidFill>
                  <a:srgbClr val="7F7F7F"/>
                </a:solidFill>
                <a:latin typeface="Arial"/>
                <a:cs typeface="Arial"/>
              </a:rPr>
              <a:t>The IETF website:</a:t>
            </a:r>
            <a:r>
              <a:rPr sz="2800" spc="25" dirty="0">
                <a:solidFill>
                  <a:srgbClr val="009898"/>
                </a:solidFill>
                <a:latin typeface="Arial"/>
                <a:cs typeface="Arial"/>
              </a:rPr>
              <a:t> </a:t>
            </a:r>
            <a:r>
              <a:rPr sz="2800" u="heavy" spc="-5" dirty="0">
                <a:solidFill>
                  <a:srgbClr val="009898"/>
                </a:solidFill>
                <a:uFill>
                  <a:solidFill>
                    <a:srgbClr val="009898"/>
                  </a:solidFill>
                </a:uFill>
                <a:latin typeface="Arial"/>
                <a:cs typeface="Arial"/>
                <a:hlinkClick r:id="rId2"/>
              </a:rPr>
              <a:t>http://www.ietf.org</a:t>
            </a:r>
            <a:endParaRPr sz="2800">
              <a:latin typeface="Arial"/>
              <a:cs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731" y="82671"/>
            <a:ext cx="2749550"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Arial"/>
                <a:cs typeface="Arial"/>
              </a:rPr>
              <a:t>Network Protocols and </a:t>
            </a:r>
            <a:r>
              <a:rPr sz="1000" spc="-5" dirty="0">
                <a:solidFill>
                  <a:srgbClr val="FFFFFF"/>
                </a:solidFill>
                <a:latin typeface="Arial"/>
                <a:cs typeface="Arial"/>
              </a:rPr>
              <a:t>Standards Topic 2 -</a:t>
            </a:r>
            <a:r>
              <a:rPr sz="1000" spc="35" dirty="0">
                <a:solidFill>
                  <a:srgbClr val="FFFFFF"/>
                </a:solidFill>
                <a:latin typeface="Arial"/>
                <a:cs typeface="Arial"/>
              </a:rPr>
              <a:t> </a:t>
            </a:r>
            <a:r>
              <a:rPr sz="1000" spc="-10" dirty="0">
                <a:solidFill>
                  <a:srgbClr val="FFFFFF"/>
                </a:solidFill>
                <a:latin typeface="Arial"/>
                <a:cs typeface="Arial"/>
              </a:rPr>
              <a:t>2.87</a:t>
            </a:r>
            <a:endParaRPr sz="1000">
              <a:latin typeface="Arial"/>
              <a:cs typeface="Arial"/>
            </a:endParaRPr>
          </a:p>
        </p:txBody>
      </p:sp>
      <p:sp>
        <p:nvSpPr>
          <p:cNvPr id="3" name="object 3"/>
          <p:cNvSpPr txBox="1">
            <a:spLocks noGrp="1"/>
          </p:cNvSpPr>
          <p:nvPr>
            <p:ph type="ctrTitle"/>
          </p:nvPr>
        </p:nvSpPr>
        <p:spPr>
          <a:xfrm>
            <a:off x="523449" y="717896"/>
            <a:ext cx="8086725" cy="3352800"/>
          </a:xfrm>
          <a:prstGeom prst="rect">
            <a:avLst/>
          </a:prstGeom>
        </p:spPr>
        <p:txBody>
          <a:bodyPr vert="horz" wrap="square" lIns="0" tIns="12700" rIns="0" bIns="0" rtlCol="0">
            <a:spAutoFit/>
          </a:bodyPr>
          <a:lstStyle/>
          <a:p>
            <a:pPr marL="13335">
              <a:lnSpc>
                <a:spcPct val="100000"/>
              </a:lnSpc>
              <a:spcBef>
                <a:spcPts val="100"/>
              </a:spcBef>
            </a:pPr>
            <a:r>
              <a:rPr dirty="0"/>
              <a:t>Topic 2 – </a:t>
            </a:r>
            <a:r>
              <a:rPr spc="-5" dirty="0"/>
              <a:t>Network </a:t>
            </a:r>
            <a:r>
              <a:rPr dirty="0"/>
              <a:t>Protocols </a:t>
            </a:r>
            <a:r>
              <a:rPr spc="-5" dirty="0"/>
              <a:t>and</a:t>
            </a:r>
            <a:r>
              <a:rPr spc="-150" dirty="0"/>
              <a:t> </a:t>
            </a:r>
            <a:r>
              <a:rPr dirty="0"/>
              <a:t>Standards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3362832" y="4602556"/>
            <a:ext cx="2266315" cy="406400"/>
          </a:xfrm>
          <a:prstGeom prst="rect">
            <a:avLst/>
          </a:prstGeom>
        </p:spPr>
        <p:txBody>
          <a:bodyPr vert="horz" wrap="square" lIns="0" tIns="12065" rIns="0" bIns="0" rtlCol="0">
            <a:spAutoFit/>
          </a:bodyPr>
          <a:lstStyle/>
          <a:p>
            <a:pPr marL="12700">
              <a:lnSpc>
                <a:spcPct val="100000"/>
              </a:lnSpc>
              <a:spcBef>
                <a:spcPts val="95"/>
              </a:spcBef>
            </a:pPr>
            <a:r>
              <a:rPr sz="2500" i="1" spc="-5" dirty="0">
                <a:solidFill>
                  <a:srgbClr val="FFFFFF"/>
                </a:solidFill>
                <a:latin typeface="Arial"/>
                <a:cs typeface="Arial"/>
              </a:rPr>
              <a:t>Any</a:t>
            </a:r>
            <a:r>
              <a:rPr sz="2500" i="1" spc="-40" dirty="0">
                <a:solidFill>
                  <a:srgbClr val="FFFFFF"/>
                </a:solidFill>
                <a:latin typeface="Arial"/>
                <a:cs typeface="Arial"/>
              </a:rPr>
              <a:t> </a:t>
            </a:r>
            <a:r>
              <a:rPr sz="2500" i="1" spc="-5" dirty="0">
                <a:solidFill>
                  <a:srgbClr val="FFFFFF"/>
                </a:solidFill>
                <a:latin typeface="Arial"/>
                <a:cs typeface="Arial"/>
              </a:rPr>
              <a:t>Questions?</a:t>
            </a:r>
            <a:endParaRPr sz="2500" dirty="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86581" y="82671"/>
            <a:ext cx="267970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Network Protocols and </a:t>
            </a:r>
            <a:r>
              <a:rPr sz="1000" spc="-5" dirty="0">
                <a:latin typeface="Arial"/>
                <a:cs typeface="Arial"/>
              </a:rPr>
              <a:t>Standards Topic 2 -</a:t>
            </a:r>
            <a:r>
              <a:rPr sz="1000" spc="25" dirty="0">
                <a:latin typeface="Arial"/>
                <a:cs typeface="Arial"/>
              </a:rPr>
              <a:t> </a:t>
            </a:r>
            <a:r>
              <a:rPr sz="1000" spc="-10" dirty="0">
                <a:latin typeface="Arial"/>
                <a:cs typeface="Arial"/>
              </a:rPr>
              <a:t>2.9</a:t>
            </a:r>
            <a:endParaRPr sz="1000">
              <a:latin typeface="Arial"/>
              <a:cs typeface="Arial"/>
            </a:endParaRPr>
          </a:p>
        </p:txBody>
      </p:sp>
      <p:sp>
        <p:nvSpPr>
          <p:cNvPr id="3" name="object 3"/>
          <p:cNvSpPr txBox="1">
            <a:spLocks noGrp="1"/>
          </p:cNvSpPr>
          <p:nvPr>
            <p:ph type="title"/>
          </p:nvPr>
        </p:nvSpPr>
        <p:spPr>
          <a:xfrm>
            <a:off x="258262" y="613404"/>
            <a:ext cx="4875530" cy="696595"/>
          </a:xfrm>
          <a:prstGeom prst="rect">
            <a:avLst/>
          </a:prstGeom>
        </p:spPr>
        <p:txBody>
          <a:bodyPr vert="horz" wrap="square" lIns="0" tIns="13335" rIns="0" bIns="0" rtlCol="0">
            <a:spAutoFit/>
          </a:bodyPr>
          <a:lstStyle/>
          <a:p>
            <a:pPr marL="12700">
              <a:lnSpc>
                <a:spcPct val="100000"/>
              </a:lnSpc>
              <a:spcBef>
                <a:spcPts val="105"/>
              </a:spcBef>
            </a:pPr>
            <a:r>
              <a:rPr dirty="0"/>
              <a:t>What </a:t>
            </a:r>
            <a:r>
              <a:rPr spc="-5" dirty="0"/>
              <a:t>is </a:t>
            </a:r>
            <a:r>
              <a:rPr dirty="0"/>
              <a:t>a</a:t>
            </a:r>
            <a:r>
              <a:rPr spc="-60" dirty="0"/>
              <a:t> </a:t>
            </a:r>
            <a:r>
              <a:rPr dirty="0"/>
              <a:t>Protocol?</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ct val="100000"/>
              </a:lnSpc>
            </a:pPr>
            <a:r>
              <a:rPr spc="-10" dirty="0"/>
              <a:t>V1.0</a:t>
            </a:r>
          </a:p>
        </p:txBody>
      </p:sp>
      <p:sp>
        <p:nvSpPr>
          <p:cNvPr id="4" name="object 4"/>
          <p:cNvSpPr txBox="1"/>
          <p:nvPr/>
        </p:nvSpPr>
        <p:spPr>
          <a:xfrm>
            <a:off x="451810" y="1581653"/>
            <a:ext cx="8315325" cy="3927475"/>
          </a:xfrm>
          <a:prstGeom prst="rect">
            <a:avLst/>
          </a:prstGeom>
        </p:spPr>
        <p:txBody>
          <a:bodyPr vert="horz" wrap="square" lIns="0" tIns="12065" rIns="0" bIns="0" rtlCol="0">
            <a:spAutoFit/>
          </a:bodyPr>
          <a:lstStyle/>
          <a:p>
            <a:pPr marL="290195" marR="41275" indent="-277495">
              <a:lnSpc>
                <a:spcPct val="100000"/>
              </a:lnSpc>
              <a:spcBef>
                <a:spcPts val="95"/>
              </a:spcBef>
              <a:buChar char="•"/>
              <a:tabLst>
                <a:tab pos="290195" algn="l"/>
                <a:tab pos="290830" algn="l"/>
              </a:tabLst>
            </a:pPr>
            <a:r>
              <a:rPr sz="2800" spc="-5" dirty="0">
                <a:solidFill>
                  <a:srgbClr val="7F7F7F"/>
                </a:solidFill>
                <a:latin typeface="Arial"/>
                <a:cs typeface="Arial"/>
              </a:rPr>
              <a:t>In terms </a:t>
            </a:r>
            <a:r>
              <a:rPr sz="2800" dirty="0">
                <a:solidFill>
                  <a:srgbClr val="7F7F7F"/>
                </a:solidFill>
                <a:latin typeface="Arial"/>
                <a:cs typeface="Arial"/>
              </a:rPr>
              <a:t>of </a:t>
            </a:r>
            <a:r>
              <a:rPr sz="2800" spc="-5" dirty="0">
                <a:solidFill>
                  <a:srgbClr val="7F7F7F"/>
                </a:solidFill>
                <a:latin typeface="Arial"/>
                <a:cs typeface="Arial"/>
              </a:rPr>
              <a:t>network communications, a </a:t>
            </a:r>
            <a:r>
              <a:rPr sz="2800" b="1" i="1" spc="-5" dirty="0">
                <a:solidFill>
                  <a:srgbClr val="89A451"/>
                </a:solidFill>
                <a:latin typeface="Arial"/>
                <a:cs typeface="Arial"/>
              </a:rPr>
              <a:t>protocol </a:t>
            </a:r>
            <a:r>
              <a:rPr sz="2800" spc="-10" dirty="0">
                <a:solidFill>
                  <a:srgbClr val="7F7F7F"/>
                </a:solidFill>
                <a:latin typeface="Arial"/>
                <a:cs typeface="Arial"/>
              </a:rPr>
              <a:t>is  </a:t>
            </a:r>
            <a:r>
              <a:rPr sz="2800" spc="-5" dirty="0">
                <a:solidFill>
                  <a:srgbClr val="7F7F7F"/>
                </a:solidFill>
                <a:latin typeface="Arial"/>
                <a:cs typeface="Arial"/>
              </a:rPr>
              <a:t>an agreement between communicating parties </a:t>
            </a:r>
            <a:r>
              <a:rPr sz="2800" spc="-10" dirty="0">
                <a:solidFill>
                  <a:srgbClr val="7F7F7F"/>
                </a:solidFill>
                <a:latin typeface="Arial"/>
                <a:cs typeface="Arial"/>
              </a:rPr>
              <a:t>on  </a:t>
            </a:r>
            <a:r>
              <a:rPr sz="2800" spc="-5" dirty="0">
                <a:solidFill>
                  <a:srgbClr val="7F7F7F"/>
                </a:solidFill>
                <a:latin typeface="Arial"/>
                <a:cs typeface="Arial"/>
              </a:rPr>
              <a:t>how a communication </a:t>
            </a:r>
            <a:r>
              <a:rPr sz="2800" spc="-10" dirty="0">
                <a:solidFill>
                  <a:srgbClr val="7F7F7F"/>
                </a:solidFill>
                <a:latin typeface="Arial"/>
                <a:cs typeface="Arial"/>
              </a:rPr>
              <a:t>will </a:t>
            </a:r>
            <a:r>
              <a:rPr sz="2800" dirty="0">
                <a:solidFill>
                  <a:srgbClr val="7F7F7F"/>
                </a:solidFill>
                <a:latin typeface="Arial"/>
                <a:cs typeface="Arial"/>
              </a:rPr>
              <a:t>take</a:t>
            </a:r>
            <a:r>
              <a:rPr sz="2800" spc="50" dirty="0">
                <a:solidFill>
                  <a:srgbClr val="7F7F7F"/>
                </a:solidFill>
                <a:latin typeface="Arial"/>
                <a:cs typeface="Arial"/>
              </a:rPr>
              <a:t> </a:t>
            </a:r>
            <a:r>
              <a:rPr sz="2800" spc="-5" dirty="0">
                <a:solidFill>
                  <a:srgbClr val="7F7F7F"/>
                </a:solidFill>
                <a:latin typeface="Arial"/>
                <a:cs typeface="Arial"/>
              </a:rPr>
              <a:t>place.</a:t>
            </a:r>
            <a:endParaRPr sz="2800">
              <a:latin typeface="Arial"/>
              <a:cs typeface="Arial"/>
            </a:endParaRPr>
          </a:p>
          <a:p>
            <a:pPr marL="290195" indent="-277495">
              <a:lnSpc>
                <a:spcPct val="100000"/>
              </a:lnSpc>
              <a:spcBef>
                <a:spcPts val="2405"/>
              </a:spcBef>
              <a:buChar char="•"/>
              <a:tabLst>
                <a:tab pos="290195" algn="l"/>
                <a:tab pos="290830" algn="l"/>
              </a:tabLst>
            </a:pPr>
            <a:r>
              <a:rPr sz="2800" spc="-5" dirty="0">
                <a:solidFill>
                  <a:srgbClr val="7F7F7F"/>
                </a:solidFill>
                <a:latin typeface="Arial"/>
                <a:cs typeface="Arial"/>
              </a:rPr>
              <a:t>It is simply the rules of the</a:t>
            </a:r>
            <a:r>
              <a:rPr sz="2800" spc="40" dirty="0">
                <a:solidFill>
                  <a:srgbClr val="7F7F7F"/>
                </a:solidFill>
                <a:latin typeface="Arial"/>
                <a:cs typeface="Arial"/>
              </a:rPr>
              <a:t> </a:t>
            </a:r>
            <a:r>
              <a:rPr sz="2800" spc="-5" dirty="0">
                <a:solidFill>
                  <a:srgbClr val="7F7F7F"/>
                </a:solidFill>
                <a:latin typeface="Arial"/>
                <a:cs typeface="Arial"/>
              </a:rPr>
              <a:t>conversation.</a:t>
            </a:r>
            <a:endParaRPr sz="2800">
              <a:latin typeface="Arial"/>
              <a:cs typeface="Arial"/>
            </a:endParaRPr>
          </a:p>
          <a:p>
            <a:pPr marL="290195" marR="26034" indent="-277495">
              <a:lnSpc>
                <a:spcPct val="100000"/>
              </a:lnSpc>
              <a:spcBef>
                <a:spcPts val="2400"/>
              </a:spcBef>
              <a:buChar char="•"/>
              <a:tabLst>
                <a:tab pos="290195" algn="l"/>
                <a:tab pos="290830" algn="l"/>
              </a:tabLst>
            </a:pPr>
            <a:r>
              <a:rPr sz="2800" spc="-5" dirty="0">
                <a:solidFill>
                  <a:srgbClr val="7F7F7F"/>
                </a:solidFill>
                <a:latin typeface="Arial"/>
                <a:cs typeface="Arial"/>
              </a:rPr>
              <a:t>It makes </a:t>
            </a:r>
            <a:r>
              <a:rPr sz="2800" dirty="0">
                <a:solidFill>
                  <a:srgbClr val="7F7F7F"/>
                </a:solidFill>
                <a:latin typeface="Arial"/>
                <a:cs typeface="Arial"/>
              </a:rPr>
              <a:t>sense </a:t>
            </a:r>
            <a:r>
              <a:rPr sz="2800" spc="-5" dirty="0">
                <a:solidFill>
                  <a:srgbClr val="7F7F7F"/>
                </a:solidFill>
                <a:latin typeface="Arial"/>
                <a:cs typeface="Arial"/>
              </a:rPr>
              <a:t>to have </a:t>
            </a:r>
            <a:r>
              <a:rPr sz="2800" dirty="0">
                <a:solidFill>
                  <a:srgbClr val="7F7F7F"/>
                </a:solidFill>
                <a:latin typeface="Arial"/>
                <a:cs typeface="Arial"/>
              </a:rPr>
              <a:t>sets </a:t>
            </a:r>
            <a:r>
              <a:rPr sz="2800" spc="-5" dirty="0">
                <a:solidFill>
                  <a:srgbClr val="7F7F7F"/>
                </a:solidFill>
                <a:latin typeface="Arial"/>
                <a:cs typeface="Arial"/>
              </a:rPr>
              <a:t>of rules agreed before  any conversation takes place</a:t>
            </a:r>
            <a:r>
              <a:rPr sz="2800" spc="15" dirty="0">
                <a:solidFill>
                  <a:srgbClr val="7F7F7F"/>
                </a:solidFill>
                <a:latin typeface="Arial"/>
                <a:cs typeface="Arial"/>
              </a:rPr>
              <a:t> </a:t>
            </a:r>
            <a:r>
              <a:rPr sz="2800" spc="-5" dirty="0">
                <a:solidFill>
                  <a:srgbClr val="7F7F7F"/>
                </a:solidFill>
                <a:latin typeface="Arial"/>
                <a:cs typeface="Arial"/>
              </a:rPr>
              <a:t>(</a:t>
            </a:r>
            <a:r>
              <a:rPr sz="2800" b="1" i="1" spc="-5" dirty="0">
                <a:solidFill>
                  <a:srgbClr val="89A451"/>
                </a:solidFill>
                <a:latin typeface="Arial"/>
                <a:cs typeface="Arial"/>
              </a:rPr>
              <a:t>STANDARDS</a:t>
            </a:r>
            <a:r>
              <a:rPr sz="2800" spc="-5" dirty="0">
                <a:solidFill>
                  <a:srgbClr val="7F7F7F"/>
                </a:solidFill>
                <a:latin typeface="Arial"/>
                <a:cs typeface="Arial"/>
              </a:rPr>
              <a:t>).</a:t>
            </a:r>
            <a:endParaRPr sz="2800">
              <a:latin typeface="Arial"/>
              <a:cs typeface="Arial"/>
            </a:endParaRPr>
          </a:p>
          <a:p>
            <a:pPr marL="290195" indent="-277495">
              <a:lnSpc>
                <a:spcPct val="100000"/>
              </a:lnSpc>
              <a:spcBef>
                <a:spcPts val="2400"/>
              </a:spcBef>
              <a:buChar char="•"/>
              <a:tabLst>
                <a:tab pos="290195" algn="l"/>
                <a:tab pos="290830" algn="l"/>
              </a:tabLst>
            </a:pPr>
            <a:r>
              <a:rPr sz="2800" spc="-5" dirty="0">
                <a:solidFill>
                  <a:srgbClr val="7F7F7F"/>
                </a:solidFill>
                <a:latin typeface="Arial"/>
                <a:cs typeface="Arial"/>
              </a:rPr>
              <a:t>Different conversations can </a:t>
            </a:r>
            <a:r>
              <a:rPr sz="2800" dirty="0">
                <a:solidFill>
                  <a:srgbClr val="7F7F7F"/>
                </a:solidFill>
                <a:latin typeface="Arial"/>
                <a:cs typeface="Arial"/>
              </a:rPr>
              <a:t>use </a:t>
            </a:r>
            <a:r>
              <a:rPr sz="2800" spc="-5" dirty="0">
                <a:solidFill>
                  <a:srgbClr val="7F7F7F"/>
                </a:solidFill>
                <a:latin typeface="Arial"/>
                <a:cs typeface="Arial"/>
              </a:rPr>
              <a:t>different</a:t>
            </a:r>
            <a:r>
              <a:rPr sz="2800" spc="65" dirty="0">
                <a:solidFill>
                  <a:srgbClr val="7F7F7F"/>
                </a:solidFill>
                <a:latin typeface="Arial"/>
                <a:cs typeface="Arial"/>
              </a:rPr>
              <a:t> </a:t>
            </a:r>
            <a:r>
              <a:rPr sz="2800" spc="-5" dirty="0">
                <a:solidFill>
                  <a:srgbClr val="7F7F7F"/>
                </a:solidFill>
                <a:latin typeface="Arial"/>
                <a:cs typeface="Arial"/>
              </a:rPr>
              <a:t>protocols.</a:t>
            </a:r>
            <a:endParaRPr sz="2800">
              <a:latin typeface="Arial"/>
              <a:cs typeface="Arial"/>
            </a:endParaRPr>
          </a:p>
        </p:txBody>
      </p:sp>
    </p:spTree>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docProps/app.xml><?xml version="1.0" encoding="utf-8"?>
<Properties xmlns="http://schemas.openxmlformats.org/officeDocument/2006/extended-properties" xmlns:vt="http://schemas.openxmlformats.org/officeDocument/2006/docPropsVTypes">
  <Template>Metropolitan</Template>
  <TotalTime>13</TotalTime>
  <Words>3956</Words>
  <Application>Microsoft Office PowerPoint</Application>
  <PresentationFormat>On-screen Show (4:3)</PresentationFormat>
  <Paragraphs>646</Paragraphs>
  <Slides>87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87</vt:i4>
      </vt:variant>
    </vt:vector>
  </HeadingPairs>
  <TitlesOfParts>
    <vt:vector size="91" baseType="lpstr">
      <vt:lpstr>Arial</vt:lpstr>
      <vt:lpstr>Calibri Light</vt:lpstr>
      <vt:lpstr>Times New Roman</vt:lpstr>
      <vt:lpstr>Metropolitan</vt:lpstr>
      <vt:lpstr>PowerPoint Presentation</vt:lpstr>
      <vt:lpstr>PowerPoint Presentation</vt:lpstr>
      <vt:lpstr>Scope and Coverage</vt:lpstr>
      <vt:lpstr>Learning Outcomes</vt:lpstr>
      <vt:lpstr>Recap of Topic 1</vt:lpstr>
      <vt:lpstr>Controlling a Conversation</vt:lpstr>
      <vt:lpstr>Conversation Rules</vt:lpstr>
      <vt:lpstr>Network Conversation Rules</vt:lpstr>
      <vt:lpstr>What is a Protocol?</vt:lpstr>
      <vt:lpstr>Layers and Protocols</vt:lpstr>
      <vt:lpstr>Protocol Types</vt:lpstr>
      <vt:lpstr>Hardware Protocols</vt:lpstr>
      <vt:lpstr>Software Protocols</vt:lpstr>
      <vt:lpstr>Hardware/Software Interface</vt:lpstr>
      <vt:lpstr>Some Common Protocols</vt:lpstr>
      <vt:lpstr>PowerPoint Presentation</vt:lpstr>
      <vt:lpstr>The OSI Seven Layer Model</vt:lpstr>
      <vt:lpstr>Protocols and the OSI Model</vt:lpstr>
      <vt:lpstr>The Physical Layer</vt:lpstr>
      <vt:lpstr>IEEE 802</vt:lpstr>
      <vt:lpstr>LANs</vt:lpstr>
      <vt:lpstr>Physical Layer Standards</vt:lpstr>
      <vt:lpstr>The Data Link Layer</vt:lpstr>
      <vt:lpstr>The Data Link Sublayers</vt:lpstr>
      <vt:lpstr>What is a Frame?</vt:lpstr>
      <vt:lpstr>Data Link Layer Protocols</vt:lpstr>
      <vt:lpstr>The Network Layer</vt:lpstr>
      <vt:lpstr>Packets</vt:lpstr>
      <vt:lpstr>Network Layer Protocols</vt:lpstr>
      <vt:lpstr>The Transport Layer</vt:lpstr>
      <vt:lpstr>Transport Layer Protocols</vt:lpstr>
      <vt:lpstr>The Session Layer - 1</vt:lpstr>
      <vt:lpstr>The Session Layer - 2</vt:lpstr>
      <vt:lpstr>Session Layer Protocols</vt:lpstr>
      <vt:lpstr>The Presentation Layer</vt:lpstr>
      <vt:lpstr>Encoding/Encryption Schemes</vt:lpstr>
      <vt:lpstr>Presentation Layer Protocols</vt:lpstr>
      <vt:lpstr>The Application Layer</vt:lpstr>
      <vt:lpstr>Application Layer Protocols</vt:lpstr>
      <vt:lpstr>Research Topic</vt:lpstr>
      <vt:lpstr>PowerPoint Presentation</vt:lpstr>
      <vt:lpstr>Network Classifications</vt:lpstr>
      <vt:lpstr>Networks</vt:lpstr>
      <vt:lpstr>Ethernet</vt:lpstr>
      <vt:lpstr>Broadcast Network</vt:lpstr>
      <vt:lpstr>Ethernet Issues</vt:lpstr>
      <vt:lpstr>Cable Breaks</vt:lpstr>
      <vt:lpstr>Signal Reflection</vt:lpstr>
      <vt:lpstr>Cable Termination</vt:lpstr>
      <vt:lpstr>Collisions</vt:lpstr>
      <vt:lpstr>CSMA/CD</vt:lpstr>
      <vt:lpstr>CSMA/CD Collisions</vt:lpstr>
      <vt:lpstr>CSMA/CD Characteristics</vt:lpstr>
      <vt:lpstr>Fast Ethernet</vt:lpstr>
      <vt:lpstr>Token Ring</vt:lpstr>
      <vt:lpstr>Token Passing</vt:lpstr>
      <vt:lpstr>Problem</vt:lpstr>
      <vt:lpstr>FDDI</vt:lpstr>
      <vt:lpstr>ATM</vt:lpstr>
      <vt:lpstr>Client-Server Networks</vt:lpstr>
      <vt:lpstr>DHCP</vt:lpstr>
      <vt:lpstr>Peer-to-Peer (P2P) Networks</vt:lpstr>
      <vt:lpstr>PowerPoint Presentation</vt:lpstr>
      <vt:lpstr>What is the Internet?</vt:lpstr>
      <vt:lpstr>TCP/IP Reference Model</vt:lpstr>
      <vt:lpstr>Host-to-Network Layer</vt:lpstr>
      <vt:lpstr>Internet Layer</vt:lpstr>
      <vt:lpstr>Transport Layer</vt:lpstr>
      <vt:lpstr>Application Layer</vt:lpstr>
      <vt:lpstr>Internet Protocol</vt:lpstr>
      <vt:lpstr>IPv4 Addresses</vt:lpstr>
      <vt:lpstr>IP Datagram - 1</vt:lpstr>
      <vt:lpstr>IP Datagram - 2</vt:lpstr>
      <vt:lpstr>Subnets</vt:lpstr>
      <vt:lpstr>Subnet Addressing</vt:lpstr>
      <vt:lpstr>Multiple Subnets</vt:lpstr>
      <vt:lpstr>IPv6</vt:lpstr>
      <vt:lpstr>From IPv4 to IPv6</vt:lpstr>
      <vt:lpstr>Transmission Control Protocol - 1</vt:lpstr>
      <vt:lpstr>Transmission Control Protocol - 2</vt:lpstr>
      <vt:lpstr>User Datagram Protocol - 1</vt:lpstr>
      <vt:lpstr>User Datagram Protocol - 2</vt:lpstr>
      <vt:lpstr>File Transfer Protocol</vt:lpstr>
      <vt:lpstr>Simple Mail Transfer Protocol</vt:lpstr>
      <vt:lpstr>Hypertext Transfer Protocol</vt:lpstr>
      <vt:lpstr>References</vt:lpstr>
      <vt:lpstr>Topic 2 – Network Protocols and Standards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Fariha</cp:lastModifiedBy>
  <cp:revision>4</cp:revision>
  <dcterms:created xsi:type="dcterms:W3CDTF">2018-10-03T15:18:54Z</dcterms:created>
  <dcterms:modified xsi:type="dcterms:W3CDTF">2018-10-03T16:04:19Z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2018-03-18T00:00:00Z</vt:filetime>
  </property>
  <property fmtid="{D5CDD505-2E9C-101B-9397-08002B2CF9AE}" pid="3" name="Creator">
    <vt:lpwstr>Online2PDF.com</vt:lpwstr>
  </property>
  <property fmtid="{D5CDD505-2E9C-101B-9397-08002B2CF9AE}" pid="4" name="LastSaved">
    <vt:filetime>2018-10-03T00:00:00Z</vt:filetime>
  </property>
</Properties>
</file>