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9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8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0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8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1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7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807460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</a:t>
            </a:r>
            <a:r>
              <a:rPr sz="1900" i="1" spc="5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4:</a:t>
            </a:r>
            <a:endParaRPr sz="19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10"/>
              </a:spcBef>
            </a:pPr>
            <a:r>
              <a:rPr sz="1900" i="1" spc="-5" dirty="0">
                <a:latin typeface="Arial"/>
                <a:cs typeface="Arial"/>
              </a:rPr>
              <a:t>Network Topology </a:t>
            </a:r>
            <a:r>
              <a:rPr sz="1900" i="1" spc="-10" dirty="0">
                <a:latin typeface="Arial"/>
                <a:cs typeface="Arial"/>
              </a:rPr>
              <a:t>and</a:t>
            </a:r>
            <a:r>
              <a:rPr sz="1900" i="1" spc="3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Architecture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900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Point-to-Point</a:t>
            </a:r>
            <a:r>
              <a:rPr spc="-6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977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581653"/>
            <a:ext cx="8058784" cy="3268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9753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Many connections between individual pairs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machines</a:t>
            </a:r>
            <a:endParaRPr sz="2800">
              <a:latin typeface="Arial"/>
              <a:cs typeface="Arial"/>
            </a:endParaRPr>
          </a:p>
          <a:p>
            <a:pPr marL="290195" marR="4699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Packets of information may have to pass through  intermediate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machines.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Multiple routes of different length are possible, so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routing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algorithms are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Generally used in larger networks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(e.g.</a:t>
            </a:r>
            <a:r>
              <a:rPr sz="280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Internet)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029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Broadcast</a:t>
            </a:r>
            <a:r>
              <a:rPr spc="-6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296909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Single communication channel that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shared by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  the machines on the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90195" marR="16700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Packets sent by a machine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received by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 the  others.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Address field specifies the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recipient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Generally used for smaller networks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(LANs)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166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Redundancy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078470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4635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Redundancy involves having more links and/or  nodes in a 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than 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strictly necessary for  network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operation.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Redundancy is built into a network as a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back-up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feature 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 the network to function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if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one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part  fails.</a:t>
            </a:r>
            <a:endParaRPr sz="2800">
              <a:latin typeface="Arial"/>
              <a:cs typeface="Arial"/>
            </a:endParaRPr>
          </a:p>
          <a:p>
            <a:pPr marL="290195" marR="59626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High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levels of redundancy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required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where  network operation is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vital.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805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LAN </a:t>
            </a:r>
            <a:r>
              <a:rPr dirty="0"/>
              <a:t>Physical</a:t>
            </a:r>
            <a:r>
              <a:rPr spc="-90" dirty="0"/>
              <a:t> </a:t>
            </a:r>
            <a:r>
              <a:rPr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117205" cy="2373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Main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factors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that determine the choice of physical  topology of a LAN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are: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Office layout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redundancy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Cost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321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Office</a:t>
            </a:r>
            <a:r>
              <a:rPr spc="-70" dirty="0"/>
              <a:t> </a:t>
            </a:r>
            <a:r>
              <a:rPr spc="-5" dirty="0"/>
              <a:t>Layout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7820659" cy="3354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Several issues that determine physical</a:t>
            </a:r>
            <a:r>
              <a:rPr sz="280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topology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single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room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provides more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options.</a:t>
            </a:r>
            <a:endParaRPr sz="2800">
              <a:latin typeface="Arial"/>
              <a:cs typeface="Arial"/>
            </a:endParaRPr>
          </a:p>
          <a:p>
            <a:pPr marL="290195" marR="71501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Multiple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rooms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may mean cables through  walls/ceilings or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reduced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strength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 wireless.</a:t>
            </a:r>
            <a:endParaRPr sz="2800">
              <a:latin typeface="Arial"/>
              <a:cs typeface="Arial"/>
            </a:endParaRPr>
          </a:p>
          <a:p>
            <a:pPr marL="290195" marR="996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Large building with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several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floors enhances the  problem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464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Need </a:t>
            </a:r>
            <a:r>
              <a:rPr dirty="0"/>
              <a:t>for</a:t>
            </a:r>
            <a:r>
              <a:rPr spc="-60" dirty="0"/>
              <a:t> </a:t>
            </a:r>
            <a:r>
              <a:rPr spc="-5" dirty="0"/>
              <a:t>Redundancy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977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581653"/>
            <a:ext cx="8140065" cy="37452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69596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Dependent upon how important guaranteeing  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integrity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290195" marR="10604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Some topologies isolate breaks in the network so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rest of the network functions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normally.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Other topologies have built in redundancy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</a:t>
            </a:r>
            <a:r>
              <a:rPr sz="2800" spc="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that: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If 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link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breaks,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alternative paths are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available</a:t>
            </a:r>
            <a:endParaRPr sz="2600">
              <a:latin typeface="Arial"/>
              <a:cs typeface="Arial"/>
            </a:endParaRPr>
          </a:p>
          <a:p>
            <a:pPr marL="823594" marR="743585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If a device breaks, there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back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up devices  available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11753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977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423907"/>
            <a:ext cx="8117205" cy="371919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Cost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function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of: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network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topology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size of the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office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layout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topologies have equal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cost.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bigger network requires more cable,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office layout may make laying cables</a:t>
            </a:r>
            <a:r>
              <a:rPr sz="2800" spc="9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difficult.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274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Real World</a:t>
            </a:r>
            <a:r>
              <a:rPr spc="-6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235950" cy="24155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is no “one size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fits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all”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solution.</a:t>
            </a:r>
            <a:endParaRPr sz="2800">
              <a:latin typeface="Arial"/>
              <a:cs typeface="Arial"/>
            </a:endParaRPr>
          </a:p>
          <a:p>
            <a:pPr marL="290195" marR="2159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Must determine topology based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upon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specifics  of the organisation the network is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One private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study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exercise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involve deciding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topology for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specific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216910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 4 – Lecture</a:t>
            </a:r>
            <a:r>
              <a:rPr sz="1900" i="1" spc="45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2:</a:t>
            </a:r>
            <a:endParaRPr sz="19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10"/>
              </a:spcBef>
            </a:pPr>
            <a:r>
              <a:rPr sz="1900" i="1" spc="-10" dirty="0">
                <a:latin typeface="Arial"/>
                <a:cs typeface="Arial"/>
              </a:rPr>
              <a:t>Common </a:t>
            </a:r>
            <a:r>
              <a:rPr sz="1900" i="1" spc="-5" dirty="0">
                <a:latin typeface="Arial"/>
                <a:cs typeface="Arial"/>
              </a:rPr>
              <a:t>Network</a:t>
            </a:r>
            <a:r>
              <a:rPr sz="1900" i="1" spc="1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Topologies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5191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Standard</a:t>
            </a:r>
            <a:r>
              <a:rPr spc="-40" dirty="0"/>
              <a:t> </a:t>
            </a:r>
            <a:r>
              <a:rPr dirty="0"/>
              <a:t>Topologies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21100"/>
            <a:ext cx="8136255" cy="4599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06807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are three main network topologies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common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use:</a:t>
            </a:r>
            <a:endParaRPr sz="2800">
              <a:latin typeface="Arial"/>
              <a:cs typeface="Arial"/>
            </a:endParaRPr>
          </a:p>
          <a:p>
            <a:pPr marL="823594" marR="302895" lvl="1" indent="-353695">
              <a:lnSpc>
                <a:spcPts val="2810"/>
              </a:lnSpc>
              <a:spcBef>
                <a:spcPts val="5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Bus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series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 connected along a  single cable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segment.</a:t>
            </a:r>
            <a:endParaRPr sz="2600">
              <a:latin typeface="Arial"/>
              <a:cs typeface="Arial"/>
            </a:endParaRPr>
          </a:p>
          <a:p>
            <a:pPr marL="823594" marR="5080" lvl="1" indent="-353695">
              <a:lnSpc>
                <a:spcPts val="2810"/>
              </a:lnSpc>
              <a:spcBef>
                <a:spcPts val="62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Star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group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 connected through a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central point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(hub).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spc="-5" dirty="0">
                <a:solidFill>
                  <a:srgbClr val="89A451"/>
                </a:solidFill>
                <a:latin typeface="Arial"/>
                <a:cs typeface="Arial"/>
              </a:rPr>
              <a:t>Ring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has computers connected to form a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loop.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ts val="3210"/>
              </a:lnSpc>
              <a:spcBef>
                <a:spcPts val="95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are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variations: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ts val="2970"/>
              </a:lnSpc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Extended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star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Mesh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Star combined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with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bus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21590" marR="105410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4 – Lecture </a:t>
            </a:r>
            <a:r>
              <a:rPr sz="1900" i="1" spc="-10" dirty="0">
                <a:latin typeface="Arial"/>
                <a:cs typeface="Arial"/>
              </a:rPr>
              <a:t>1:  </a:t>
            </a:r>
            <a:r>
              <a:rPr sz="1900" i="1" spc="-5" dirty="0">
                <a:latin typeface="Arial"/>
                <a:cs typeface="Arial"/>
              </a:rPr>
              <a:t>Network Topology</a:t>
            </a:r>
            <a:r>
              <a:rPr sz="1900" i="1" spc="5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Concepts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255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Bus Topology -</a:t>
            </a:r>
            <a:r>
              <a:rPr spc="-70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/>
          <p:nvPr/>
        </p:nvSpPr>
        <p:spPr>
          <a:xfrm>
            <a:off x="1403350" y="1557259"/>
            <a:ext cx="6337310" cy="3571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255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Bus Topology -</a:t>
            </a:r>
            <a:r>
              <a:rPr spc="-70" dirty="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51300"/>
            <a:ext cx="8315959" cy="42938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E.g. Ethernet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Devices connected along a single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cable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Electrical pulses (signals)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travel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along the length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cable in all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directions.</a:t>
            </a:r>
            <a:endParaRPr sz="2800">
              <a:latin typeface="Arial"/>
              <a:cs typeface="Arial"/>
            </a:endParaRPr>
          </a:p>
          <a:p>
            <a:pPr marL="290195" marR="54038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signals continue to travel until they weaken  enough so as not to be detectable or until they  encounter a device that absorbs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them.</a:t>
            </a:r>
            <a:endParaRPr sz="2800">
              <a:latin typeface="Arial"/>
              <a:cs typeface="Arial"/>
            </a:endParaRPr>
          </a:p>
          <a:p>
            <a:pPr marL="290195" marR="73850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At the end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cable, the signal bounces back  unless there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terminator.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918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Logical</a:t>
            </a:r>
            <a:r>
              <a:rPr spc="-60" dirty="0"/>
              <a:t> </a:t>
            </a:r>
            <a:r>
              <a:rPr dirty="0"/>
              <a:t>Bus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977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508501"/>
            <a:ext cx="7623809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6129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Logical topologies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describe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path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data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travels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from computer to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computer.</a:t>
            </a:r>
            <a:endParaRPr sz="2800">
              <a:latin typeface="Arial"/>
              <a:cs typeface="Arial"/>
            </a:endParaRPr>
          </a:p>
          <a:p>
            <a:pPr marL="290195" marR="127444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physical bus topology is usually also  implemented as a logical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bus.</a:t>
            </a:r>
            <a:endParaRPr sz="2800">
              <a:latin typeface="Arial"/>
              <a:cs typeface="Arial"/>
            </a:endParaRPr>
          </a:p>
          <a:p>
            <a:pPr marL="290195" marR="28003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physical bus has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fallen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out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 due to  technological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advances.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Logical bus topology is used on some physical  topologies, in particular a star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topology.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438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Passive</a:t>
            </a:r>
            <a:r>
              <a:rPr spc="-95" dirty="0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977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02" y="1465181"/>
            <a:ext cx="7783830" cy="26720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434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bus topology is a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passive</a:t>
            </a:r>
            <a:r>
              <a:rPr sz="2800" b="1" i="1" spc="7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topology.</a:t>
            </a:r>
            <a:endParaRPr sz="2800">
              <a:latin typeface="Arial"/>
              <a:cs typeface="Arial"/>
            </a:endParaRPr>
          </a:p>
          <a:p>
            <a:pPr marL="290195" marR="26670" indent="-278130">
              <a:lnSpc>
                <a:spcPts val="3020"/>
              </a:lnSpc>
              <a:spcBef>
                <a:spcPts val="72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Workstations on the bus are not responsible for  regenerating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signal as it passes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them.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ts val="3020"/>
              </a:lnSpc>
              <a:spcBef>
                <a:spcPts val="68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workstations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not required for the bus to  function.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2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a workstation fails, the bus does not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fail.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335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Physical Bus</a:t>
            </a:r>
            <a:r>
              <a:rPr spc="-90" dirty="0"/>
              <a:t> </a:t>
            </a:r>
            <a:r>
              <a:rPr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977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508501"/>
            <a:ext cx="6739890" cy="377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Cost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Less cable required than star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mesh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additional devices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such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as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hubs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Ease of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installation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Simply connect device to cable</a:t>
            </a:r>
            <a:r>
              <a:rPr sz="2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segment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Resistant to workstation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failure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 functions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device</a:t>
            </a:r>
            <a:r>
              <a:rPr sz="2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fails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NOTE: problems if cable</a:t>
            </a:r>
            <a:r>
              <a:rPr sz="2600" b="1" i="1" spc="-7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breaks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0796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Physical Bus</a:t>
            </a:r>
            <a:r>
              <a:rPr spc="-85" dirty="0"/>
              <a:t> </a:t>
            </a:r>
            <a:r>
              <a:rPr spc="-5" dirty="0"/>
              <a:t>Disadvantages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481"/>
            <a:ext cx="7858125" cy="377507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Difficult to troubleshoot</a:t>
            </a:r>
            <a:endParaRPr sz="28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Faults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usually 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break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main cable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and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difficult to isolate 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large</a:t>
            </a: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F7F7F"/>
              </a:buClr>
              <a:buFont typeface="Arial"/>
              <a:buChar char="–"/>
            </a:pPr>
            <a:endParaRPr sz="2600">
              <a:latin typeface="Times New Roman"/>
              <a:cs typeface="Times New Roman"/>
            </a:endParaRPr>
          </a:p>
          <a:p>
            <a:pPr marL="290195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Scalability</a:t>
            </a:r>
            <a:endParaRPr sz="2800">
              <a:latin typeface="Arial"/>
              <a:cs typeface="Arial"/>
            </a:endParaRPr>
          </a:p>
          <a:p>
            <a:pPr marL="823594" marR="869315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Increasing network size 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layout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be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important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for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productivity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Bus topology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not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easily scaled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up.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632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Ring</a:t>
            </a:r>
            <a:r>
              <a:rPr spc="-70" dirty="0"/>
              <a:t> </a:t>
            </a:r>
            <a:r>
              <a:rPr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960437" y="1700265"/>
            <a:ext cx="6780154" cy="3822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8686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Physical </a:t>
            </a:r>
            <a:r>
              <a:rPr spc="-5" dirty="0"/>
              <a:t>Ring</a:t>
            </a:r>
            <a:r>
              <a:rPr spc="-90" dirty="0"/>
              <a:t> </a:t>
            </a:r>
            <a:r>
              <a:rPr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22545"/>
            <a:ext cx="8119745" cy="36366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 computers are connected in a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ring.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ring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has no start and no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end.</a:t>
            </a:r>
            <a:endParaRPr sz="2800">
              <a:latin typeface="Arial"/>
              <a:cs typeface="Arial"/>
            </a:endParaRPr>
          </a:p>
          <a:p>
            <a:pPr marL="823594" marR="963930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Does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not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terminator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there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no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reflected</a:t>
            </a: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Signals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travel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one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direction.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Signals are regenerated by each computer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280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turn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Active</a:t>
            </a:r>
            <a:r>
              <a:rPr sz="2600" b="1" i="1" spc="-2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topology</a:t>
            </a:r>
            <a:r>
              <a:rPr sz="2600" b="1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558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Logical Ring</a:t>
            </a:r>
            <a:r>
              <a:rPr spc="-50" dirty="0"/>
              <a:t> </a:t>
            </a:r>
            <a:r>
              <a:rPr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08501"/>
            <a:ext cx="823468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Data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travels from one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node 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next device until  it reaches its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destination.</a:t>
            </a:r>
            <a:endParaRPr sz="2800">
              <a:latin typeface="Arial"/>
              <a:cs typeface="Arial"/>
            </a:endParaRPr>
          </a:p>
          <a:p>
            <a:pPr marL="290195" marR="770890" indent="-27813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Modern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ring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topologies use “smart hubs” that  recognise a computer failure and remove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 computer 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ring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automatically.</a:t>
            </a:r>
            <a:endParaRPr sz="2800">
              <a:latin typeface="Arial"/>
              <a:cs typeface="Arial"/>
            </a:endParaRPr>
          </a:p>
          <a:p>
            <a:pPr marL="290195" indent="-27813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Shares network resources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fairly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520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Physical </a:t>
            </a:r>
            <a:r>
              <a:rPr spc="-5" dirty="0"/>
              <a:t>Ring</a:t>
            </a:r>
            <a:r>
              <a:rPr spc="-85" dirty="0"/>
              <a:t> </a:t>
            </a:r>
            <a:r>
              <a:rPr dirty="0"/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50819"/>
            <a:ext cx="8021955" cy="388429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Low signal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degeneration</a:t>
            </a:r>
            <a:endParaRPr sz="2800">
              <a:latin typeface="Arial"/>
              <a:cs typeface="Arial"/>
            </a:endParaRPr>
          </a:p>
          <a:p>
            <a:pPr marL="823594" marR="186055" lvl="1" indent="-353695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Each workstation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responsible for boosting the  signal</a:t>
            </a:r>
            <a:endParaRPr sz="26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 passive systems, the signal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not boosted</a:t>
            </a:r>
            <a:r>
              <a:rPr sz="2600" spc="-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 weakens,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which limits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size of the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600">
              <a:latin typeface="Arial"/>
              <a:cs typeface="Arial"/>
            </a:endParaRPr>
          </a:p>
          <a:p>
            <a:pPr marL="823594" marR="107061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Strong signal means signal seldom</a:t>
            </a:r>
            <a:r>
              <a:rPr sz="2600" spc="-11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needs  retransmitting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Fair allocation of 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access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nodes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1613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279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Scope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spc="-5" dirty="0"/>
              <a:t>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39880" y="82671"/>
            <a:ext cx="72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314" y="1486908"/>
            <a:ext cx="8260080" cy="21139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cover:</a:t>
            </a:r>
            <a:endParaRPr sz="30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topology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concepts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Common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topologies and their</a:t>
            </a:r>
            <a:r>
              <a:rPr sz="2800" spc="9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Topologies and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protocols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2656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Physical </a:t>
            </a:r>
            <a:r>
              <a:rPr spc="-5" dirty="0"/>
              <a:t>Ring</a:t>
            </a:r>
            <a:r>
              <a:rPr spc="-80" dirty="0"/>
              <a:t> </a:t>
            </a:r>
            <a:r>
              <a:rPr spc="-5" dirty="0"/>
              <a:t>Disadvantages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50819"/>
            <a:ext cx="8348345" cy="395224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resistant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workstation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failure</a:t>
            </a:r>
            <a:endParaRPr sz="2800">
              <a:latin typeface="Arial"/>
              <a:cs typeface="Arial"/>
            </a:endParaRPr>
          </a:p>
          <a:p>
            <a:pPr marL="823594" marR="349250" lvl="1" indent="-353695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Failure of workstation or cable causes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 fail</a:t>
            </a:r>
            <a:endParaRPr sz="26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Note: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modern systems 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logical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rings can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isolate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failed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workstation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maintain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uptime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maintenance</a:t>
            </a:r>
            <a:endParaRPr sz="2800">
              <a:latin typeface="Arial"/>
              <a:cs typeface="Arial"/>
            </a:endParaRPr>
          </a:p>
          <a:p>
            <a:pPr marL="823594" marR="477520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Changes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cabling or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moving a workstation can  cause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downtime.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508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Star</a:t>
            </a:r>
            <a:r>
              <a:rPr spc="-75" dirty="0"/>
              <a:t> </a:t>
            </a:r>
            <a:r>
              <a:rPr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1763777" y="1700281"/>
            <a:ext cx="5472043" cy="3643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744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Physical Star</a:t>
            </a:r>
            <a:r>
              <a:rPr spc="-95" dirty="0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977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4.32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508501"/>
            <a:ext cx="8115300" cy="292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49657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 devices connected through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central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hub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switch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Each workstation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connected directly to the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hub.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indent="-278130">
              <a:lnSpc>
                <a:spcPct val="100000"/>
              </a:lnSpc>
              <a:spcBef>
                <a:spcPts val="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Very popular topology for modern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619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Star Topology</a:t>
            </a:r>
            <a:r>
              <a:rPr spc="-55" dirty="0"/>
              <a:t> </a:t>
            </a:r>
            <a:r>
              <a:rPr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977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495700"/>
            <a:ext cx="8425180" cy="30924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Easy to add new devices – just connect to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hub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Cable break only affects one single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node.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Ease of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administration</a:t>
            </a:r>
            <a:endParaRPr sz="2800">
              <a:latin typeface="Arial"/>
              <a:cs typeface="Arial"/>
            </a:endParaRPr>
          </a:p>
          <a:p>
            <a:pPr marL="823594" marR="5080" indent="-353695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Centralised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management 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monitoring 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traffic simplifies job of network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 administrator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Ease of changing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configuration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3634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Star Topology</a:t>
            </a:r>
            <a:r>
              <a:rPr spc="-50" dirty="0"/>
              <a:t> </a:t>
            </a:r>
            <a:r>
              <a:rPr spc="-5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977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4.34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350819"/>
            <a:ext cx="8246745" cy="417766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Hub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Failure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If the hub fails, 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whole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system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fails.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However, this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easy to</a:t>
            </a:r>
            <a:r>
              <a:rPr sz="2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troubleshoot.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244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Cost</a:t>
            </a:r>
            <a:endParaRPr sz="2800">
              <a:latin typeface="Arial"/>
              <a:cs typeface="Arial"/>
            </a:endParaRPr>
          </a:p>
          <a:p>
            <a:pPr marL="823594" marR="102235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Cost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higher as extra cabling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devices (hubs)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required.</a:t>
            </a:r>
            <a:endParaRPr sz="26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However, this cost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longer great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therefore  not a real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barrier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implementing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star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topology.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4.35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4842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Star </a:t>
            </a:r>
            <a:r>
              <a:rPr spc="-5" dirty="0"/>
              <a:t>as Logical</a:t>
            </a:r>
            <a:r>
              <a:rPr spc="-65" dirty="0"/>
              <a:t> </a:t>
            </a:r>
            <a:r>
              <a:rPr dirty="0"/>
              <a:t>Bus</a:t>
            </a:r>
          </a:p>
        </p:txBody>
      </p:sp>
      <p:sp>
        <p:nvSpPr>
          <p:cNvPr id="4" name="object 4"/>
          <p:cNvSpPr/>
          <p:nvPr/>
        </p:nvSpPr>
        <p:spPr>
          <a:xfrm>
            <a:off x="1187449" y="1281181"/>
            <a:ext cx="6451610" cy="4595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5029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Star as </a:t>
            </a:r>
            <a:r>
              <a:rPr spc="-5" dirty="0"/>
              <a:t>Logical</a:t>
            </a:r>
            <a:r>
              <a:rPr spc="-70" dirty="0"/>
              <a:t> </a:t>
            </a:r>
            <a:r>
              <a:rPr spc="-5" dirty="0"/>
              <a:t>Ring</a:t>
            </a:r>
          </a:p>
        </p:txBody>
      </p:sp>
      <p:sp>
        <p:nvSpPr>
          <p:cNvPr id="4" name="object 4"/>
          <p:cNvSpPr/>
          <p:nvPr/>
        </p:nvSpPr>
        <p:spPr>
          <a:xfrm>
            <a:off x="1187449" y="1228725"/>
            <a:ext cx="6523116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4.37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8014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Switching </a:t>
            </a:r>
            <a:r>
              <a:rPr spc="-5" dirty="0"/>
              <a:t>as </a:t>
            </a:r>
            <a:r>
              <a:rPr dirty="0"/>
              <a:t>Star</a:t>
            </a:r>
            <a:r>
              <a:rPr spc="-80" dirty="0"/>
              <a:t> </a:t>
            </a:r>
            <a:r>
              <a:rPr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08501"/>
            <a:ext cx="8258175" cy="4342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30099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Switched networks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neither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bus nor ring  logically, but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implemented as a physical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star.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9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switch takes a signal coming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network  device and builds a link to the intended destination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 the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fly.</a:t>
            </a:r>
            <a:endParaRPr sz="2800">
              <a:latin typeface="Arial"/>
              <a:cs typeface="Arial"/>
            </a:endParaRPr>
          </a:p>
          <a:p>
            <a:pPr marL="290195" marR="934085" indent="-278130">
              <a:lnSpc>
                <a:spcPct val="90000"/>
              </a:lnSpc>
              <a:spcBef>
                <a:spcPts val="1989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Superior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other logical topologies, because  multiple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communicate  simultaneously without affecting each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other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65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Main method used in most LAN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designs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4.38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8260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WLAN </a:t>
            </a:r>
            <a:r>
              <a:rPr spc="-5" dirty="0"/>
              <a:t>as </a:t>
            </a:r>
            <a:r>
              <a:rPr dirty="0"/>
              <a:t>Physical Star</a:t>
            </a:r>
            <a:r>
              <a:rPr spc="-85" dirty="0"/>
              <a:t> </a:t>
            </a:r>
            <a:r>
              <a:rPr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766684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Uses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central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(</a:t>
            </a:r>
            <a:r>
              <a:rPr sz="2800" b="1" i="1" dirty="0">
                <a:solidFill>
                  <a:srgbClr val="89A451"/>
                </a:solidFill>
                <a:latin typeface="Arial"/>
                <a:cs typeface="Arial"/>
              </a:rPr>
              <a:t>access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point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) to control  communications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marR="286385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Star physical topology because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signals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travel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through one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central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977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4.39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3850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Mesh</a:t>
            </a:r>
            <a:r>
              <a:rPr spc="-65" dirty="0"/>
              <a:t> </a:t>
            </a:r>
            <a:r>
              <a:rPr dirty="0"/>
              <a:t>Topology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810" y="1365626"/>
            <a:ext cx="7480934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Every workstation is connected to every other  workstation.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very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common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1424" y="2997137"/>
            <a:ext cx="4148206" cy="2760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1613" y="82671"/>
            <a:ext cx="2806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906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Learning</a:t>
            </a:r>
            <a:r>
              <a:rPr spc="-60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8338184" cy="33940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By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the end of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topic,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students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 be able</a:t>
            </a:r>
            <a:r>
              <a:rPr sz="3000" i="1" spc="-9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to:</a:t>
            </a:r>
            <a:endParaRPr sz="3000">
              <a:latin typeface="Arial"/>
              <a:cs typeface="Arial"/>
            </a:endParaRPr>
          </a:p>
          <a:p>
            <a:pPr marL="448309" marR="443230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Explain the concept of network topology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its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 marL="448309" marR="16573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Discuss various common network topologies and  their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application(s)</a:t>
            </a:r>
            <a:endParaRPr sz="2800">
              <a:latin typeface="Arial"/>
              <a:cs typeface="Arial"/>
            </a:endParaRPr>
          </a:p>
          <a:p>
            <a:pPr marL="448309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Propose a simple network topology in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response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 detailed requirements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960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Mesh </a:t>
            </a:r>
            <a:r>
              <a:rPr dirty="0"/>
              <a:t>Topology</a:t>
            </a:r>
            <a:r>
              <a:rPr spc="-45" dirty="0"/>
              <a:t> </a:t>
            </a:r>
            <a:r>
              <a:rPr dirty="0"/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50819"/>
            <a:ext cx="8004809" cy="289750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Resilience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Multiple pathways for sending</a:t>
            </a:r>
            <a:r>
              <a:rPr sz="2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  <a:p>
            <a:pPr marL="823594" marR="37084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Cable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fault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not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problem as data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go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via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another path</a:t>
            </a:r>
            <a:endParaRPr sz="26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Almost impossible for network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fail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due to cable  failure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there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 many routes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available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705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Mesh </a:t>
            </a:r>
            <a:r>
              <a:rPr dirty="0"/>
              <a:t>Topology</a:t>
            </a:r>
            <a:r>
              <a:rPr spc="-35" dirty="0"/>
              <a:t> </a:t>
            </a:r>
            <a:r>
              <a:rPr spc="-5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977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495481"/>
            <a:ext cx="5802630" cy="298259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Cost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Additional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cabling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Additional interfaces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F7F7F"/>
              </a:buClr>
              <a:buFont typeface="Arial"/>
              <a:buChar char="–"/>
            </a:pPr>
            <a:endParaRPr sz="2600">
              <a:latin typeface="Times New Roman"/>
              <a:cs typeface="Times New Roman"/>
            </a:endParaRPr>
          </a:p>
          <a:p>
            <a:pPr marL="290195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Difficult to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administer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Due to the number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2600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connections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4.42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35706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Extended</a:t>
            </a:r>
            <a:r>
              <a:rPr spc="-75" dirty="0"/>
              <a:t> </a:t>
            </a:r>
            <a:r>
              <a:rPr dirty="0"/>
              <a:t>Star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92423"/>
            <a:ext cx="7679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Several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stars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star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switch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3777" y="1916100"/>
            <a:ext cx="5405384" cy="3860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4.43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6614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Combination of </a:t>
            </a:r>
            <a:r>
              <a:rPr dirty="0"/>
              <a:t>Star &amp;</a:t>
            </a:r>
            <a:r>
              <a:rPr spc="-55" dirty="0"/>
              <a:t> </a:t>
            </a:r>
            <a:r>
              <a:rPr dirty="0"/>
              <a:t>Bus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92423"/>
            <a:ext cx="6061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Several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stars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connected along a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3777" y="1989216"/>
            <a:ext cx="5376793" cy="3840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474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 marR="656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 4 – Lecture </a:t>
            </a:r>
            <a:r>
              <a:rPr sz="1900" i="1" spc="-10" dirty="0">
                <a:latin typeface="Arial"/>
                <a:cs typeface="Arial"/>
              </a:rPr>
              <a:t>3:  </a:t>
            </a:r>
            <a:r>
              <a:rPr sz="1900" i="1" spc="-5" dirty="0">
                <a:latin typeface="Arial"/>
                <a:cs typeface="Arial"/>
              </a:rPr>
              <a:t>Topologies &amp;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Protocols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508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Star</a:t>
            </a:r>
            <a:r>
              <a:rPr spc="-75" dirty="0"/>
              <a:t> </a:t>
            </a:r>
            <a:r>
              <a:rPr dirty="0"/>
              <a:t>Topology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070" marR="5003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306070" algn="l"/>
                <a:tab pos="306705" algn="l"/>
              </a:tabLst>
            </a:pPr>
            <a:r>
              <a:rPr spc="-5" dirty="0"/>
              <a:t>The most common physical topology in modern  </a:t>
            </a:r>
            <a:r>
              <a:rPr spc="-10" dirty="0"/>
              <a:t>LANs</a:t>
            </a:r>
          </a:p>
          <a:p>
            <a:pPr marL="306070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06070" algn="l"/>
                <a:tab pos="306705" algn="l"/>
              </a:tabLst>
            </a:pPr>
            <a:r>
              <a:rPr spc="-5" dirty="0"/>
              <a:t>Requires a device at the centre </a:t>
            </a:r>
            <a:r>
              <a:rPr dirty="0"/>
              <a:t>of </a:t>
            </a:r>
            <a:r>
              <a:rPr spc="-5" dirty="0"/>
              <a:t>the network </a:t>
            </a:r>
            <a:r>
              <a:rPr dirty="0"/>
              <a:t>that  </a:t>
            </a:r>
            <a:r>
              <a:rPr spc="-5" dirty="0"/>
              <a:t>controls </a:t>
            </a:r>
            <a:r>
              <a:rPr dirty="0"/>
              <a:t>traffic</a:t>
            </a:r>
          </a:p>
          <a:p>
            <a:pPr marL="306070" marR="1066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306070" algn="l"/>
                <a:tab pos="306705" algn="l"/>
              </a:tabLst>
            </a:pPr>
            <a:r>
              <a:rPr spc="-5" dirty="0"/>
              <a:t>Both hubs and switches can act as the centre of a  </a:t>
            </a:r>
            <a:r>
              <a:rPr dirty="0"/>
              <a:t>star</a:t>
            </a:r>
            <a:r>
              <a:rPr spc="-5" dirty="0"/>
              <a:t> topology.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977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4.45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4.46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1330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Hubs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06457"/>
            <a:ext cx="8174990" cy="44475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Active hubs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most common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type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hub.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Regenerate or repeat the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Needs electrical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power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Has many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ports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Also called multiport repeaters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repeating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hubs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Signal comes in on one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port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Cleans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signal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(filters out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noise)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Strengthens the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signal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Sends the regenerated signal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out to all other</a:t>
            </a:r>
            <a:r>
              <a:rPr sz="26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ports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4.47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38652"/>
            <a:ext cx="2264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Swit</a:t>
            </a:r>
            <a:r>
              <a:rPr spc="5" dirty="0"/>
              <a:t>c</a:t>
            </a:r>
            <a:r>
              <a:rPr spc="-5" dirty="0"/>
              <a:t>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79789"/>
            <a:ext cx="8296275" cy="43789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Central connecting point in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star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topology</a:t>
            </a:r>
            <a:r>
              <a:rPr sz="28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Does more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regenerate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2800">
              <a:latin typeface="Arial"/>
              <a:cs typeface="Arial"/>
            </a:endParaRPr>
          </a:p>
          <a:p>
            <a:pPr marL="290195" marR="14668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several ports for connecting workstations in a  star topology</a:t>
            </a:r>
            <a:endParaRPr sz="2800">
              <a:latin typeface="Arial"/>
              <a:cs typeface="Arial"/>
            </a:endParaRPr>
          </a:p>
          <a:p>
            <a:pPr marL="290195" marR="8509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Determines which port the destination device  connects to and forwards the message to that</a:t>
            </a:r>
            <a:r>
              <a:rPr sz="2800" spc="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port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Handles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several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conversations at a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  <a:p>
            <a:pPr marL="290195" marR="571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Provides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full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bandwidth to each device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rather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requiring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bandwidth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sharing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4.48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0341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</a:t>
            </a:r>
            <a:r>
              <a:rPr spc="-65" dirty="0"/>
              <a:t> </a:t>
            </a:r>
            <a:r>
              <a:rPr dirty="0"/>
              <a:t>Access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27659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83693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any network, providing access for nodes to  transmit messages is a key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element.</a:t>
            </a:r>
            <a:endParaRPr sz="2800">
              <a:latin typeface="Arial"/>
              <a:cs typeface="Arial"/>
            </a:endParaRPr>
          </a:p>
          <a:p>
            <a:pPr marL="290195" marR="64071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must be assumed that any node may require  access at any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time.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Controlling access to networks becomes more  difficult for larger networks and faster data</a:t>
            </a:r>
            <a:r>
              <a:rPr sz="2800" spc="1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speeds.</a:t>
            </a:r>
            <a:endParaRPr sz="2800">
              <a:latin typeface="Arial"/>
              <a:cs typeface="Arial"/>
            </a:endParaRPr>
          </a:p>
          <a:p>
            <a:pPr marL="290195" marR="1066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Access is controlled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combination of topology,  wiring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protocols 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combine into network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standards.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4.49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6869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Non-contention</a:t>
            </a:r>
            <a:r>
              <a:rPr spc="-40" dirty="0"/>
              <a:t> </a:t>
            </a:r>
            <a:r>
              <a:rPr dirty="0"/>
              <a:t>Techniques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075295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871219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Designed to prevent conflict between nodes  wishing to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transmit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Does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not allow two nodes to transmit at the same  time</a:t>
            </a:r>
            <a:endParaRPr sz="2800">
              <a:latin typeface="Arial"/>
              <a:cs typeface="Arial"/>
            </a:endParaRPr>
          </a:p>
          <a:p>
            <a:pPr marL="290195" marR="1014094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Each node is given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exclusive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access to the  network.</a:t>
            </a:r>
            <a:endParaRPr sz="2800">
              <a:latin typeface="Arial"/>
              <a:cs typeface="Arial"/>
            </a:endParaRPr>
          </a:p>
          <a:p>
            <a:pPr marL="290195" marR="71501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 right to access is passed throughout the  network.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b="1" i="1" spc="-10" dirty="0">
                <a:solidFill>
                  <a:srgbClr val="89A451"/>
                </a:solidFill>
                <a:latin typeface="Arial"/>
                <a:cs typeface="Arial"/>
              </a:rPr>
              <a:t>Token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passing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a common</a:t>
            </a:r>
            <a:r>
              <a:rPr sz="280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form.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1613" y="82671"/>
            <a:ext cx="2806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37764"/>
            <a:ext cx="2327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376920" cy="422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87884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install a network, you need to know how to  connect all the elements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together.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network topology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the layout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computers,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cables and peripherals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also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paths that data  travels along on the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are two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forms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network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topology: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Physical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topology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Logical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topology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Physical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logical topology may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differ.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777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Contention</a:t>
            </a:r>
            <a:r>
              <a:rPr spc="-55" dirty="0"/>
              <a:t> </a:t>
            </a:r>
            <a:r>
              <a:rPr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977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495700"/>
            <a:ext cx="6989445" cy="2074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 conflicts and collisions to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occur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Dealing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collisions is part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the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 order of access to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transmit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Any node can transmit at any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time.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920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Common Contention</a:t>
            </a:r>
            <a:r>
              <a:rPr spc="-35" dirty="0"/>
              <a:t> </a:t>
            </a:r>
            <a:r>
              <a:rPr dirty="0"/>
              <a:t>Technique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977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4.51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567202"/>
            <a:ext cx="8412480" cy="19888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CSMA/CD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As used in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Ethernet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When a collision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occurs,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each node waits a random  time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before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retransmitting,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why?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4.52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Designing </a:t>
            </a:r>
            <a:r>
              <a:rPr dirty="0"/>
              <a:t>a</a:t>
            </a:r>
            <a:r>
              <a:rPr spc="-70" dirty="0"/>
              <a:t> </a:t>
            </a:r>
            <a:r>
              <a:rPr spc="-5" dirty="0"/>
              <a:t>Network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085" y="1524000"/>
            <a:ext cx="8146415" cy="448310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90195" indent="-278130" algn="just">
              <a:lnSpc>
                <a:spcPct val="100000"/>
              </a:lnSpc>
              <a:spcBef>
                <a:spcPts val="1340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main steps are as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follows:</a:t>
            </a:r>
            <a:endParaRPr sz="2800" dirty="0">
              <a:latin typeface="Arial"/>
              <a:cs typeface="Arial"/>
            </a:endParaRPr>
          </a:p>
          <a:p>
            <a:pPr marL="823594" marR="15875" lvl="1" indent="-353695" algn="just">
              <a:lnSpc>
                <a:spcPct val="100000"/>
              </a:lnSpc>
              <a:spcBef>
                <a:spcPts val="1160"/>
              </a:spcBef>
              <a:buChar char="–"/>
              <a:tabLst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Determine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network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will be used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 – this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will be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major factor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 deciding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topology you  use.</a:t>
            </a:r>
            <a:endParaRPr sz="2600" dirty="0">
              <a:latin typeface="Arial"/>
              <a:cs typeface="Arial"/>
            </a:endParaRPr>
          </a:p>
          <a:p>
            <a:pPr marL="823594" marR="21971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Choose the types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devices that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will be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used for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interconnecting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 and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sites.</a:t>
            </a:r>
            <a:endParaRPr sz="2600" dirty="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Consider the type of devices 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 will  employ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the usage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 resources – this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determine how many servers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required</a:t>
            </a:r>
            <a:r>
              <a:rPr sz="2600" spc="-11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 where servers should be</a:t>
            </a:r>
            <a:r>
              <a:rPr sz="2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placed.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4.53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29001"/>
            <a:ext cx="5250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Selecting a</a:t>
            </a:r>
            <a:r>
              <a:rPr spc="-65" dirty="0"/>
              <a:t> </a:t>
            </a:r>
            <a:r>
              <a:rPr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149853"/>
            <a:ext cx="8394700" cy="4592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Modern networks have one key factor in this</a:t>
            </a:r>
            <a:r>
              <a:rPr sz="2800" spc="11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choice</a:t>
            </a:r>
            <a:endParaRPr sz="28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- how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fast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should the network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be?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Physical topology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almost certainly be a</a:t>
            </a:r>
            <a:r>
              <a:rPr sz="2800" spc="1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star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Logical topology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usually a switched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Ethernet switches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used 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most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LANs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ts val="321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Other logical topologies can be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result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ts val="2970"/>
              </a:lnSpc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legacy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equipment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1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size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1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Cost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restrictions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Difficulty 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running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cables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4.54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860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Planning a </a:t>
            </a:r>
            <a:r>
              <a:rPr spc="-5" dirty="0"/>
              <a:t>Logical Topology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416290" cy="3361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either start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scratch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 upgrade an existing  network?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 should have sufficient information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about: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Networking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components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Hardware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Protocols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Physical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topologies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860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Planning a </a:t>
            </a:r>
            <a:r>
              <a:rPr spc="-5" dirty="0"/>
              <a:t>Logical Topology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977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4.55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423907"/>
            <a:ext cx="8298180" cy="407289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Analyse the following: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r>
              <a:rPr sz="2600" spc="-11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needs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Traffic</a:t>
            </a:r>
            <a:r>
              <a:rPr sz="2600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patterns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 future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expansion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capabilities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Internet access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requirements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 should also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make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plan for disaster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recovery,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recovery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troubleshooting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techniques.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4.56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24352"/>
            <a:ext cx="74523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Creating </a:t>
            </a:r>
            <a:r>
              <a:rPr dirty="0"/>
              <a:t>a </a:t>
            </a:r>
            <a:r>
              <a:rPr spc="-5" dirty="0"/>
              <a:t>Network Layout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149853"/>
            <a:ext cx="8415655" cy="4678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39319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network layout must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documented in a  diagram.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Factors to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consider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Number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client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Number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Will there </a:t>
            </a: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be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 Internet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connection?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architecture 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building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best topology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topologies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Any diagram must be updated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if 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layout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changes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Version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control.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287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4.57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4523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Creating </a:t>
            </a:r>
            <a:r>
              <a:rPr dirty="0"/>
              <a:t>a </a:t>
            </a:r>
            <a:r>
              <a:rPr spc="-5" dirty="0"/>
              <a:t>Network Layout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/>
          <p:nvPr/>
        </p:nvSpPr>
        <p:spPr>
          <a:xfrm>
            <a:off x="271462" y="1844552"/>
            <a:ext cx="8693139" cy="3240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884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977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4.58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110" y="1581653"/>
            <a:ext cx="8343265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 marR="61341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302895" algn="l"/>
                <a:tab pos="303530" algn="l"/>
                <a:tab pos="164782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Price, B. (ed) (2003).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Networking Complete,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3</a:t>
            </a:r>
            <a:r>
              <a:rPr sz="2775" spc="7" baseline="25525" dirty="0">
                <a:solidFill>
                  <a:srgbClr val="7F7F7F"/>
                </a:solidFill>
                <a:latin typeface="Arial"/>
                <a:cs typeface="Arial"/>
              </a:rPr>
              <a:t>rd </a:t>
            </a:r>
            <a:r>
              <a:rPr sz="185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edition.</a:t>
            </a:r>
            <a:r>
              <a:rPr sz="2800" spc="-5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Sybex.</a:t>
            </a:r>
            <a:endParaRPr sz="2800">
              <a:latin typeface="Arial"/>
              <a:cs typeface="Arial"/>
            </a:endParaRPr>
          </a:p>
          <a:p>
            <a:pPr marL="3028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02895" algn="l"/>
                <a:tab pos="3035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Tomsho, G. (2006).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Guide 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Networking</a:t>
            </a:r>
            <a:r>
              <a:rPr sz="2800" i="1" spc="1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essential,</a:t>
            </a:r>
            <a:endParaRPr sz="2800">
              <a:latin typeface="Arial"/>
              <a:cs typeface="Arial"/>
            </a:endParaRPr>
          </a:p>
          <a:p>
            <a:pPr marL="302895">
              <a:lnSpc>
                <a:spcPct val="100000"/>
              </a:lnSpc>
              <a:tabLst>
                <a:tab pos="2141220" algn="l"/>
              </a:tabLst>
            </a:pP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5</a:t>
            </a:r>
            <a:r>
              <a:rPr sz="2775" spc="7" baseline="25525" dirty="0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sz="2775" spc="390" baseline="255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edition.</a:t>
            </a:r>
            <a:r>
              <a:rPr sz="2800" spc="-5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Course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Technology.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0238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Network Topology and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6725" marR="5080" indent="-1724025">
              <a:lnSpc>
                <a:spcPct val="100000"/>
              </a:lnSpc>
              <a:spcBef>
                <a:spcPts val="100"/>
              </a:spcBef>
            </a:pPr>
            <a:r>
              <a:rPr dirty="0"/>
              <a:t>Topic 4 – </a:t>
            </a:r>
            <a:r>
              <a:rPr spc="-5" dirty="0"/>
              <a:t>Network Topology</a:t>
            </a:r>
            <a:r>
              <a:rPr spc="-125" dirty="0"/>
              <a:t> </a:t>
            </a:r>
            <a:r>
              <a:rPr spc="-5" dirty="0"/>
              <a:t>and  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8505" y="82671"/>
            <a:ext cx="798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Topic 4 -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4.59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2832" y="4633263"/>
            <a:ext cx="22663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5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Questions?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1613" y="82671"/>
            <a:ext cx="2806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4562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</a:t>
            </a:r>
            <a:r>
              <a:rPr spc="-65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65626"/>
            <a:ext cx="8350250" cy="423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are two main components of a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Nodes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Links</a:t>
            </a:r>
            <a:endParaRPr sz="2600">
              <a:latin typeface="Arial"/>
              <a:cs typeface="Arial"/>
            </a:endParaRPr>
          </a:p>
          <a:p>
            <a:pPr marL="290195" marR="377825" indent="-278130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network node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intersection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between links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contain some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equipment: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aid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signal transmission (hub,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switch, bridge,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etc)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 data processing (computer,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printer,</a:t>
            </a:r>
            <a:r>
              <a:rPr sz="2600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etc)</a:t>
            </a:r>
            <a:endParaRPr sz="2600">
              <a:latin typeface="Arial"/>
              <a:cs typeface="Arial"/>
            </a:endParaRPr>
          </a:p>
          <a:p>
            <a:pPr marL="290195" marR="43624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link is the media through which the signals are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transmitted (fibre-optic,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coaxial cable,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RF,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etc)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1613" y="82671"/>
            <a:ext cx="2806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563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Physical</a:t>
            </a:r>
            <a:r>
              <a:rPr spc="-95" dirty="0"/>
              <a:t> </a:t>
            </a:r>
            <a:r>
              <a:rPr dirty="0"/>
              <a:t>Topology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070" marR="33909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306070" algn="l"/>
                <a:tab pos="306705" algn="l"/>
              </a:tabLst>
            </a:pPr>
            <a:r>
              <a:rPr spc="-5" dirty="0"/>
              <a:t>Explains how the </a:t>
            </a:r>
            <a:r>
              <a:rPr dirty="0"/>
              <a:t>computers </a:t>
            </a:r>
            <a:r>
              <a:rPr spc="-5" dirty="0"/>
              <a:t>and peripherals are  physically connected</a:t>
            </a:r>
            <a:r>
              <a:rPr dirty="0"/>
              <a:t> together</a:t>
            </a:r>
          </a:p>
          <a:p>
            <a:pPr marL="15875">
              <a:lnSpc>
                <a:spcPct val="100000"/>
              </a:lnSpc>
              <a:spcBef>
                <a:spcPts val="50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06070" marR="5080" indent="-278130">
              <a:lnSpc>
                <a:spcPct val="100000"/>
              </a:lnSpc>
              <a:buChar char="•"/>
              <a:tabLst>
                <a:tab pos="306070" algn="l"/>
                <a:tab pos="306705" algn="l"/>
              </a:tabLst>
            </a:pPr>
            <a:r>
              <a:rPr spc="-5" dirty="0"/>
              <a:t>It is a map showing how each piece </a:t>
            </a:r>
            <a:r>
              <a:rPr dirty="0"/>
              <a:t>of </a:t>
            </a:r>
            <a:r>
              <a:rPr spc="-5" dirty="0"/>
              <a:t>hardware </a:t>
            </a:r>
            <a:r>
              <a:rPr spc="-10" dirty="0"/>
              <a:t>is  </a:t>
            </a:r>
            <a:r>
              <a:rPr spc="-5" dirty="0"/>
              <a:t>connected to the other hardware on a</a:t>
            </a:r>
            <a:r>
              <a:rPr spc="70" dirty="0"/>
              <a:t> </a:t>
            </a:r>
            <a:r>
              <a:rPr spc="-5" dirty="0"/>
              <a:t>network.</a:t>
            </a:r>
          </a:p>
          <a:p>
            <a:pPr marL="15875">
              <a:lnSpc>
                <a:spcPct val="100000"/>
              </a:lnSpc>
              <a:spcBef>
                <a:spcPts val="45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06070" marR="1094105" indent="-278130">
              <a:lnSpc>
                <a:spcPct val="100000"/>
              </a:lnSpc>
              <a:spcBef>
                <a:spcPts val="5"/>
              </a:spcBef>
              <a:buChar char="•"/>
              <a:tabLst>
                <a:tab pos="306070" algn="l"/>
                <a:tab pos="306705" algn="l"/>
              </a:tabLst>
            </a:pPr>
            <a:r>
              <a:rPr spc="-5" dirty="0"/>
              <a:t>This may be </a:t>
            </a:r>
            <a:r>
              <a:rPr dirty="0"/>
              <a:t>via </a:t>
            </a:r>
            <a:r>
              <a:rPr spc="-5" dirty="0"/>
              <a:t>physical cables or could </a:t>
            </a:r>
            <a:r>
              <a:rPr spc="-10" dirty="0"/>
              <a:t>be  </a:t>
            </a:r>
            <a:r>
              <a:rPr spc="-5" dirty="0"/>
              <a:t>wireless.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1613" y="82671"/>
            <a:ext cx="199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</a:t>
            </a:r>
            <a:r>
              <a:rPr sz="1000" spc="-5" dirty="0">
                <a:latin typeface="Arial"/>
                <a:cs typeface="Arial"/>
              </a:rPr>
              <a:t> Architecture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253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Logical</a:t>
            </a:r>
            <a:r>
              <a:rPr spc="-55" dirty="0"/>
              <a:t> </a:t>
            </a:r>
            <a:r>
              <a:rPr spc="-5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39880" y="82671"/>
            <a:ext cx="728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Topic 4 -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1581653"/>
            <a:ext cx="8235315" cy="378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03187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Explains how data passes between network  devices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marR="5080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is a map showing the logical path of data around  the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marR="81280" indent="-278130">
              <a:lnSpc>
                <a:spcPct val="100000"/>
              </a:lnSpc>
              <a:spcBef>
                <a:spcPts val="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logical topology of a network may be different  to its physical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topology.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1613" y="82671"/>
            <a:ext cx="2806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Topology and </a:t>
            </a:r>
            <a:r>
              <a:rPr sz="1000" spc="-5" dirty="0">
                <a:latin typeface="Arial"/>
                <a:cs typeface="Arial"/>
              </a:rPr>
              <a:t>Architecture Topic 4 -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4.9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187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Topology</a:t>
            </a:r>
            <a:r>
              <a:rPr spc="-55" dirty="0"/>
              <a:t> </a:t>
            </a:r>
            <a:r>
              <a:rPr spc="-5" dirty="0"/>
              <a:t>Categories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199120" cy="39471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are many different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topologies.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are many different technologies for physical  connections.</a:t>
            </a:r>
            <a:endParaRPr sz="2800">
              <a:latin typeface="Arial"/>
              <a:cs typeface="Arial"/>
            </a:endParaRPr>
          </a:p>
          <a:p>
            <a:pPr marL="290195" marR="83820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are many different protocols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logical  connections.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 can broadly categorise networks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Point-to-point networks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Broadcast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</TotalTime>
  <Words>2566</Words>
  <Application>Microsoft Office PowerPoint</Application>
  <PresentationFormat>On-screen Show (4:3)</PresentationFormat>
  <Paragraphs>378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 Light</vt:lpstr>
      <vt:lpstr>Times New Roman</vt:lpstr>
      <vt:lpstr>Metropolitan</vt:lpstr>
      <vt:lpstr>PowerPoint Presentation</vt:lpstr>
      <vt:lpstr>PowerPoint Presentation</vt:lpstr>
      <vt:lpstr>Scope and Coverage</vt:lpstr>
      <vt:lpstr>Learning Outcomes</vt:lpstr>
      <vt:lpstr>Topology</vt:lpstr>
      <vt:lpstr>Network Elements</vt:lpstr>
      <vt:lpstr>Physical Topology</vt:lpstr>
      <vt:lpstr>Logical Topology</vt:lpstr>
      <vt:lpstr>Topology Categories</vt:lpstr>
      <vt:lpstr>Point-to-Point Networks</vt:lpstr>
      <vt:lpstr>Broadcast Networks</vt:lpstr>
      <vt:lpstr>Redundancy</vt:lpstr>
      <vt:lpstr>LAN Physical Topology</vt:lpstr>
      <vt:lpstr>Office Layout</vt:lpstr>
      <vt:lpstr>Need for Redundancy</vt:lpstr>
      <vt:lpstr>Cost</vt:lpstr>
      <vt:lpstr>Real World Networks</vt:lpstr>
      <vt:lpstr>PowerPoint Presentation</vt:lpstr>
      <vt:lpstr>Standard Topologies</vt:lpstr>
      <vt:lpstr>Bus Topology - 1</vt:lpstr>
      <vt:lpstr>Bus Topology - 2</vt:lpstr>
      <vt:lpstr>Logical Bus</vt:lpstr>
      <vt:lpstr>Passive Topology</vt:lpstr>
      <vt:lpstr>Physical Bus Advantages</vt:lpstr>
      <vt:lpstr>Physical Bus Disadvantages</vt:lpstr>
      <vt:lpstr>Ring Topology</vt:lpstr>
      <vt:lpstr>Physical Ring Topology</vt:lpstr>
      <vt:lpstr>Logical Ring Topology</vt:lpstr>
      <vt:lpstr>Physical Ring Advantages</vt:lpstr>
      <vt:lpstr>Physical Ring Disadvantages</vt:lpstr>
      <vt:lpstr>Star Topology</vt:lpstr>
      <vt:lpstr>Physical Star Topology</vt:lpstr>
      <vt:lpstr>Star Topology Advantages</vt:lpstr>
      <vt:lpstr>Star Topology Disadvantages</vt:lpstr>
      <vt:lpstr>Star as Logical Bus</vt:lpstr>
      <vt:lpstr>Star as Logical Ring</vt:lpstr>
      <vt:lpstr>Switching as Star Topology</vt:lpstr>
      <vt:lpstr>WLAN as Physical Star Topology</vt:lpstr>
      <vt:lpstr>Mesh Topology</vt:lpstr>
      <vt:lpstr>Mesh Topology Advantages</vt:lpstr>
      <vt:lpstr>Mesh Topology Disadvantages</vt:lpstr>
      <vt:lpstr>Extended Star</vt:lpstr>
      <vt:lpstr>Combination of Star &amp; Bus</vt:lpstr>
      <vt:lpstr>PowerPoint Presentation</vt:lpstr>
      <vt:lpstr>Star Topology</vt:lpstr>
      <vt:lpstr>Hubs</vt:lpstr>
      <vt:lpstr>Switches</vt:lpstr>
      <vt:lpstr>Network Access</vt:lpstr>
      <vt:lpstr>Non-contention Techniques</vt:lpstr>
      <vt:lpstr>Contention Techniques</vt:lpstr>
      <vt:lpstr>Common Contention Technique</vt:lpstr>
      <vt:lpstr>Designing a Network</vt:lpstr>
      <vt:lpstr>Selecting a Topology</vt:lpstr>
      <vt:lpstr>Planning a Logical Topology - 1</vt:lpstr>
      <vt:lpstr>Planning a Logical Topology - 2</vt:lpstr>
      <vt:lpstr>Creating a Network Layout - 1</vt:lpstr>
      <vt:lpstr>Creating a Network Layout - 2</vt:lpstr>
      <vt:lpstr>References</vt:lpstr>
      <vt:lpstr>Topic 4 – Network Topology and 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Fariha</cp:lastModifiedBy>
  <cp:revision>6</cp:revision>
  <dcterms:created xsi:type="dcterms:W3CDTF">2018-10-04T05:39:15Z</dcterms:created>
  <dcterms:modified xsi:type="dcterms:W3CDTF">2018-10-04T06:00:02Z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2018-03-18T00:00:00Z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2018-03-18T00:00:00Z</vt:filetime>
  </property>
</Properties>
</file>