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2628" y="770467"/>
            <a:ext cx="8086725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000" spc="-12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0634" y="4198409"/>
            <a:ext cx="6921151" cy="1645920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rgbClr val="262626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en-US" spc="-10" smtClean="0"/>
              <a:t>V1.0</a:t>
            </a:r>
            <a:endParaRPr lang="en-US" spc="-1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en-US" spc="-5" smtClean="0"/>
              <a:t>© </a:t>
            </a:r>
            <a:r>
              <a:rPr lang="en-US" spc="-10" smtClean="0"/>
              <a:t>NCC Education</a:t>
            </a:r>
            <a:r>
              <a:rPr lang="en-US" spc="75" smtClean="0"/>
              <a:t> </a:t>
            </a:r>
            <a:r>
              <a:rPr lang="en-US" spc="-5" smtClean="0"/>
              <a:t>Limited</a:t>
            </a:r>
            <a:endParaRPr lang="en-US" spc="-5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504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pc="-10" smtClean="0"/>
              <a:t>V1.0</a:t>
            </a:r>
            <a:endParaRPr lang="en-US" spc="-1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pc="-5" smtClean="0"/>
              <a:t>© </a:t>
            </a:r>
            <a:r>
              <a:rPr lang="en-US" spc="-10" smtClean="0"/>
              <a:t>NCC Education</a:t>
            </a:r>
            <a:r>
              <a:rPr lang="en-US" spc="75" smtClean="0"/>
              <a:t> </a:t>
            </a:r>
            <a:r>
              <a:rPr lang="en-US" spc="-5" smtClean="0"/>
              <a:t>Limited</a:t>
            </a:r>
            <a:endParaRPr lang="en-US" spc="-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77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7963" y="695325"/>
            <a:ext cx="1971675" cy="4800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644" y="714376"/>
            <a:ext cx="5800725" cy="54006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pc="-10" smtClean="0"/>
              <a:t>V1.0</a:t>
            </a:r>
            <a:endParaRPr lang="en-US" spc="-1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pc="-5" smtClean="0"/>
              <a:t>© </a:t>
            </a:r>
            <a:r>
              <a:rPr lang="en-US" spc="-10" smtClean="0"/>
              <a:t>NCC Education</a:t>
            </a:r>
            <a:r>
              <a:rPr lang="en-US" spc="75" smtClean="0"/>
              <a:t> </a:t>
            </a:r>
            <a:r>
              <a:rPr lang="en-US" spc="-5" smtClean="0"/>
              <a:t>Limited</a:t>
            </a:r>
            <a:endParaRPr lang="en-US" spc="-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6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pc="-10" smtClean="0"/>
              <a:t>V1.0</a:t>
            </a:r>
            <a:endParaRPr lang="en-US" spc="-1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pc="-5" smtClean="0"/>
              <a:t>© </a:t>
            </a:r>
            <a:r>
              <a:rPr lang="en-US" spc="-10" smtClean="0"/>
              <a:t>NCC Education</a:t>
            </a:r>
            <a:r>
              <a:rPr lang="en-US" spc="75" smtClean="0"/>
              <a:t> </a:t>
            </a:r>
            <a:r>
              <a:rPr lang="en-US" spc="-5" smtClean="0"/>
              <a:t>Limited</a:t>
            </a:r>
            <a:endParaRPr lang="en-US" spc="-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123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2628" y="767419"/>
            <a:ext cx="8085582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000" b="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0634" y="4187275"/>
            <a:ext cx="6919722" cy="1645920"/>
          </a:xfrm>
        </p:spPr>
        <p:txBody>
          <a:bodyPr anchor="t">
            <a:normAutofit/>
          </a:bodyPr>
          <a:lstStyle>
            <a:lvl1pPr marL="0" indent="0"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pc="-10" smtClean="0"/>
              <a:t>V1.0</a:t>
            </a:r>
            <a:endParaRPr lang="en-US" spc="-1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pc="-5" smtClean="0"/>
              <a:t>© </a:t>
            </a:r>
            <a:r>
              <a:rPr lang="en-US" spc="-10" smtClean="0"/>
              <a:t>NCC Education</a:t>
            </a:r>
            <a:r>
              <a:rPr lang="en-US" spc="75" smtClean="0"/>
              <a:t> </a:t>
            </a:r>
            <a:r>
              <a:rPr lang="en-US" spc="-5" smtClean="0"/>
              <a:t>Limited</a:t>
            </a:r>
            <a:endParaRPr lang="en-US" spc="-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516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7492" y="1993392"/>
            <a:ext cx="3806190" cy="3767328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38" y="1993392"/>
            <a:ext cx="3806190" cy="3767328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pc="-10" smtClean="0"/>
              <a:t>V1.0</a:t>
            </a:r>
            <a:endParaRPr lang="en-US" spc="-1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pc="-5" smtClean="0"/>
              <a:t>© </a:t>
            </a:r>
            <a:r>
              <a:rPr lang="en-US" spc="-10" smtClean="0"/>
              <a:t>NCC Education</a:t>
            </a:r>
            <a:r>
              <a:rPr lang="en-US" spc="75" smtClean="0"/>
              <a:t> </a:t>
            </a:r>
            <a:r>
              <a:rPr lang="en-US" spc="-5" smtClean="0"/>
              <a:t>Limited</a:t>
            </a:r>
            <a:endParaRPr lang="en-US" spc="-5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046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7492" y="2032000"/>
            <a:ext cx="3806190" cy="7234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7492" y="2736150"/>
            <a:ext cx="3806190" cy="32004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66310" y="2029968"/>
            <a:ext cx="3806190" cy="722376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66310" y="2734056"/>
            <a:ext cx="3806190" cy="32004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pc="-10" smtClean="0"/>
              <a:t>V1.0</a:t>
            </a:r>
            <a:endParaRPr lang="en-US" spc="-1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pc="-5" smtClean="0"/>
              <a:t>© </a:t>
            </a:r>
            <a:r>
              <a:rPr lang="en-US" spc="-10" smtClean="0"/>
              <a:t>NCC Education</a:t>
            </a:r>
            <a:r>
              <a:rPr lang="en-US" spc="75" smtClean="0"/>
              <a:t> </a:t>
            </a:r>
            <a:r>
              <a:rPr lang="en-US" spc="-5" smtClean="0"/>
              <a:t>Limited</a:t>
            </a:r>
            <a:endParaRPr lang="en-US" spc="-5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678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pc="-10" smtClean="0"/>
              <a:t>V1.0</a:t>
            </a:r>
            <a:endParaRPr lang="en-US" spc="-1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pc="-5" smtClean="0"/>
              <a:t>© </a:t>
            </a:r>
            <a:r>
              <a:rPr lang="en-US" spc="-10" smtClean="0"/>
              <a:t>NCC Education</a:t>
            </a:r>
            <a:r>
              <a:rPr lang="en-US" spc="75" smtClean="0"/>
              <a:t> </a:t>
            </a:r>
            <a:r>
              <a:rPr lang="en-US" spc="-5" smtClean="0"/>
              <a:t>Limited</a:t>
            </a:r>
            <a:endParaRPr lang="en-US" spc="-5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094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pc="-10" smtClean="0"/>
              <a:t>V1.0</a:t>
            </a:r>
            <a:endParaRPr lang="en-US" spc="-1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pc="-5" smtClean="0"/>
              <a:t>© </a:t>
            </a:r>
            <a:r>
              <a:rPr lang="en-US" spc="-10" smtClean="0"/>
              <a:t>NCC Education</a:t>
            </a:r>
            <a:r>
              <a:rPr lang="en-US" spc="75" smtClean="0"/>
              <a:t> </a:t>
            </a:r>
            <a:r>
              <a:rPr lang="en-US" spc="-5" smtClean="0"/>
              <a:t>Limited</a:t>
            </a:r>
            <a:endParaRPr lang="en-US" spc="-5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695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15000" y="0"/>
            <a:ext cx="3429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6196053" y="542282"/>
            <a:ext cx="253746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" y="762000"/>
            <a:ext cx="4572000" cy="4572000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06987" y="2511813"/>
            <a:ext cx="254889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00">
                <a:solidFill>
                  <a:srgbClr val="404040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pc="-10" smtClean="0"/>
              <a:t>V1.0</a:t>
            </a:r>
            <a:endParaRPr lang="en-US" spc="-1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pc="-5" smtClean="0"/>
              <a:t>© </a:t>
            </a:r>
            <a:r>
              <a:rPr lang="en-US" spc="-10" smtClean="0"/>
              <a:t>NCC Education</a:t>
            </a:r>
            <a:r>
              <a:rPr lang="en-US" spc="75" smtClean="0"/>
              <a:t> </a:t>
            </a:r>
            <a:r>
              <a:rPr lang="en-US" spc="-5" smtClean="0"/>
              <a:t>Limited</a:t>
            </a:r>
            <a:endParaRPr lang="en-US" spc="-5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57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918" y="5418668"/>
            <a:ext cx="8085582" cy="613283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9144000" cy="5330952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rgbClr val="4D4D4D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7492" y="5909735"/>
            <a:ext cx="6922008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en-US" spc="-10" smtClean="0"/>
              <a:t>V1.0</a:t>
            </a:r>
            <a:endParaRPr lang="en-US" spc="-1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en-US" spc="-5" smtClean="0"/>
              <a:t>© </a:t>
            </a:r>
            <a:r>
              <a:rPr lang="en-US" spc="-10" smtClean="0"/>
              <a:t>NCC Education</a:t>
            </a:r>
            <a:r>
              <a:rPr lang="en-US" spc="75" smtClean="0"/>
              <a:t> </a:t>
            </a:r>
            <a:r>
              <a:rPr lang="en-US" spc="-5" smtClean="0"/>
              <a:t>Limited</a:t>
            </a:r>
            <a:endParaRPr lang="en-US" spc="-5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60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2919" y="499533"/>
            <a:ext cx="8079581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7206" y="1993393"/>
            <a:ext cx="8065294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4350" y="6412447"/>
            <a:ext cx="30861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75000"/>
                  </a:schemeClr>
                </a:solidFill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en-US" spc="-10" smtClean="0"/>
              <a:t>V1.0</a:t>
            </a:r>
            <a:endParaRPr lang="en-US" spc="-1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350" y="6554697"/>
            <a:ext cx="37719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75000"/>
                  </a:schemeClr>
                </a:solidFill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en-US" spc="-5" smtClean="0"/>
              <a:t>© </a:t>
            </a:r>
            <a:r>
              <a:rPr lang="en-US" spc="-10" smtClean="0"/>
              <a:t>NCC Education</a:t>
            </a:r>
            <a:r>
              <a:rPr lang="en-US" spc="75" smtClean="0"/>
              <a:t> </a:t>
            </a:r>
            <a:r>
              <a:rPr lang="en-US" spc="-5" smtClean="0"/>
              <a:t>Limited</a:t>
            </a:r>
            <a:endParaRPr lang="en-US" spc="-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41193" y="5829748"/>
            <a:ext cx="219456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0" b="0">
                <a:ln>
                  <a:noFill/>
                </a:ln>
                <a:solidFill>
                  <a:schemeClr val="accent1">
                    <a:alpha val="20000"/>
                  </a:schemeClr>
                </a:solidFill>
                <a:latin typeface="+mj-lt"/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503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274320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26871" y="3326378"/>
            <a:ext cx="3174365" cy="158953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Arial"/>
                <a:cs typeface="Arial"/>
              </a:rPr>
              <a:t>Computer</a:t>
            </a:r>
            <a:r>
              <a:rPr sz="2800" spc="-4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Networks</a:t>
            </a:r>
            <a:endParaRPr sz="2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900" dirty="0">
              <a:latin typeface="Times New Roman"/>
              <a:cs typeface="Times New Roman"/>
            </a:endParaRPr>
          </a:p>
          <a:p>
            <a:pPr marL="21590">
              <a:lnSpc>
                <a:spcPct val="100000"/>
              </a:lnSpc>
              <a:spcBef>
                <a:spcPts val="5"/>
              </a:spcBef>
            </a:pPr>
            <a:r>
              <a:rPr sz="1900" i="1" spc="-5" dirty="0">
                <a:latin typeface="Arial"/>
                <a:cs typeface="Arial"/>
              </a:rPr>
              <a:t>Topic</a:t>
            </a:r>
            <a:r>
              <a:rPr sz="1900" i="1" dirty="0">
                <a:latin typeface="Arial"/>
                <a:cs typeface="Arial"/>
              </a:rPr>
              <a:t> </a:t>
            </a:r>
            <a:r>
              <a:rPr sz="1900" i="1" spc="-10" dirty="0">
                <a:latin typeface="Arial"/>
                <a:cs typeface="Arial"/>
              </a:rPr>
              <a:t>5:</a:t>
            </a:r>
            <a:endParaRPr sz="1900" dirty="0">
              <a:latin typeface="Arial"/>
              <a:cs typeface="Arial"/>
            </a:endParaRPr>
          </a:p>
          <a:p>
            <a:pPr marL="21590">
              <a:lnSpc>
                <a:spcPct val="100000"/>
              </a:lnSpc>
              <a:spcBef>
                <a:spcPts val="910"/>
              </a:spcBef>
            </a:pPr>
            <a:r>
              <a:rPr sz="1900" i="1" spc="-5" dirty="0">
                <a:latin typeface="Arial"/>
                <a:cs typeface="Arial"/>
              </a:rPr>
              <a:t>Network Media &amp;</a:t>
            </a:r>
            <a:r>
              <a:rPr sz="1900" i="1" dirty="0">
                <a:latin typeface="Arial"/>
                <a:cs typeface="Arial"/>
              </a:rPr>
              <a:t> </a:t>
            </a:r>
            <a:r>
              <a:rPr sz="1900" i="1" spc="-10" dirty="0">
                <a:latin typeface="Arial"/>
                <a:cs typeface="Arial"/>
              </a:rPr>
              <a:t>Connectors</a:t>
            </a:r>
            <a:endParaRPr sz="19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V1.0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18915" y="82671"/>
            <a:ext cx="167005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Arial"/>
                <a:cs typeface="Arial"/>
              </a:rPr>
              <a:t>Network Media </a:t>
            </a:r>
            <a:r>
              <a:rPr sz="1000" spc="-5" dirty="0">
                <a:latin typeface="Arial"/>
                <a:cs typeface="Arial"/>
              </a:rPr>
              <a:t>&amp;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Connectors</a:t>
            </a:r>
            <a:endParaRPr sz="10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58262" y="613404"/>
            <a:ext cx="472059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Twisted Pair</a:t>
            </a:r>
            <a:r>
              <a:rPr spc="-65" dirty="0"/>
              <a:t> </a:t>
            </a:r>
            <a:r>
              <a:rPr spc="-5" dirty="0"/>
              <a:t>Cable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V1.0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268157" y="82671"/>
            <a:ext cx="79883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"/>
                <a:cs typeface="Arial"/>
              </a:rPr>
              <a:t>Topic 5 -</a:t>
            </a:r>
            <a:r>
              <a:rPr sz="1000" spc="-6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5.10</a:t>
            </a:r>
            <a:endParaRPr sz="1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1810" y="1495700"/>
            <a:ext cx="7837805" cy="363537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290195" indent="-278130">
              <a:lnSpc>
                <a:spcPct val="100000"/>
              </a:lnSpc>
              <a:spcBef>
                <a:spcPts val="770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Unshielded Twisted Pair</a:t>
            </a:r>
            <a:r>
              <a:rPr sz="2800" spc="3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(UTP)</a:t>
            </a:r>
            <a:endParaRPr sz="2800">
              <a:latin typeface="Arial"/>
              <a:cs typeface="Arial"/>
            </a:endParaRPr>
          </a:p>
          <a:p>
            <a:pPr marL="290195" indent="-278130">
              <a:lnSpc>
                <a:spcPct val="100000"/>
              </a:lnSpc>
              <a:spcBef>
                <a:spcPts val="67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Most popular </a:t>
            </a:r>
            <a:r>
              <a:rPr sz="2800" spc="-10" dirty="0">
                <a:solidFill>
                  <a:srgbClr val="7F7F7F"/>
                </a:solidFill>
                <a:latin typeface="Arial"/>
                <a:cs typeface="Arial"/>
              </a:rPr>
              <a:t>LAN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cabling</a:t>
            </a:r>
            <a:r>
              <a:rPr sz="2800" spc="4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type</a:t>
            </a:r>
            <a:endParaRPr sz="2800">
              <a:latin typeface="Arial"/>
              <a:cs typeface="Arial"/>
            </a:endParaRPr>
          </a:p>
          <a:p>
            <a:pPr marL="290195" indent="-278130">
              <a:lnSpc>
                <a:spcPct val="100000"/>
              </a:lnSpc>
              <a:spcBef>
                <a:spcPts val="67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10BaseT</a:t>
            </a:r>
            <a:endParaRPr sz="28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1160"/>
              </a:spcBef>
              <a:tabLst>
                <a:tab pos="823594" algn="l"/>
              </a:tabLst>
            </a:pP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–	Maximum length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is 100</a:t>
            </a:r>
            <a:r>
              <a:rPr sz="2600" spc="-4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meters</a:t>
            </a:r>
            <a:endParaRPr sz="2600">
              <a:latin typeface="Arial"/>
              <a:cs typeface="Arial"/>
            </a:endParaRPr>
          </a:p>
          <a:p>
            <a:pPr marL="290195" indent="-278130">
              <a:lnSpc>
                <a:spcPct val="100000"/>
              </a:lnSpc>
              <a:spcBef>
                <a:spcPts val="128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Includes </a:t>
            </a:r>
            <a:r>
              <a:rPr sz="2800" spc="-10" dirty="0">
                <a:solidFill>
                  <a:srgbClr val="7F7F7F"/>
                </a:solidFill>
                <a:latin typeface="Arial"/>
                <a:cs typeface="Arial"/>
              </a:rPr>
              <a:t>one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or more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pairs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of insulated</a:t>
            </a:r>
            <a:r>
              <a:rPr sz="2800" spc="7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wires</a:t>
            </a:r>
            <a:endParaRPr sz="2800">
              <a:latin typeface="Arial"/>
              <a:cs typeface="Arial"/>
            </a:endParaRPr>
          </a:p>
          <a:p>
            <a:pPr marL="290195" marR="5080" indent="-278130">
              <a:lnSpc>
                <a:spcPct val="100000"/>
              </a:lnSpc>
              <a:spcBef>
                <a:spcPts val="67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Specifications give the number of twists </a:t>
            </a:r>
            <a:r>
              <a:rPr sz="2800" spc="-10" dirty="0">
                <a:solidFill>
                  <a:srgbClr val="7F7F7F"/>
                </a:solidFill>
                <a:latin typeface="Arial"/>
                <a:cs typeface="Arial"/>
              </a:rPr>
              <a:t>per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foot 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(or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per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metre).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18915" y="82671"/>
            <a:ext cx="167005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Arial"/>
                <a:cs typeface="Arial"/>
              </a:rPr>
              <a:t>Network Media </a:t>
            </a:r>
            <a:r>
              <a:rPr sz="1000" spc="-5" dirty="0">
                <a:latin typeface="Arial"/>
                <a:cs typeface="Arial"/>
              </a:rPr>
              <a:t>&amp;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Connectors</a:t>
            </a:r>
            <a:endParaRPr sz="10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58262" y="613404"/>
            <a:ext cx="226377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10BaseT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V1.0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268157" y="82671"/>
            <a:ext cx="79883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"/>
                <a:cs typeface="Arial"/>
              </a:rPr>
              <a:t>Topic 5 -</a:t>
            </a:r>
            <a:r>
              <a:rPr sz="1000" spc="-6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5.11</a:t>
            </a:r>
            <a:endParaRPr sz="1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1810" y="1495700"/>
            <a:ext cx="8100695" cy="372046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290195" indent="-27813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290195" algn="l"/>
                <a:tab pos="290830" algn="l"/>
              </a:tabLst>
            </a:pPr>
            <a:r>
              <a:rPr sz="2800" i="1" dirty="0">
                <a:solidFill>
                  <a:srgbClr val="7F7F7F"/>
                </a:solidFill>
                <a:latin typeface="Arial"/>
                <a:cs typeface="Arial"/>
              </a:rPr>
              <a:t>10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for 10 Mbps</a:t>
            </a:r>
            <a:r>
              <a:rPr sz="2800" spc="3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operation</a:t>
            </a:r>
            <a:endParaRPr sz="2800">
              <a:latin typeface="Arial"/>
              <a:cs typeface="Arial"/>
            </a:endParaRPr>
          </a:p>
          <a:p>
            <a:pPr marL="290195" indent="-278130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290195" algn="l"/>
                <a:tab pos="290830" algn="l"/>
              </a:tabLst>
            </a:pPr>
            <a:r>
              <a:rPr sz="2800" i="1" spc="-5" dirty="0">
                <a:solidFill>
                  <a:srgbClr val="7F7F7F"/>
                </a:solidFill>
                <a:latin typeface="Arial"/>
                <a:cs typeface="Arial"/>
              </a:rPr>
              <a:t>Base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for</a:t>
            </a:r>
            <a:r>
              <a:rPr sz="2800" spc="1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baseband</a:t>
            </a:r>
            <a:endParaRPr sz="2800">
              <a:latin typeface="Arial"/>
              <a:cs typeface="Arial"/>
            </a:endParaRPr>
          </a:p>
          <a:p>
            <a:pPr marL="290195" indent="-278130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290195" algn="l"/>
                <a:tab pos="290830" algn="l"/>
              </a:tabLst>
            </a:pPr>
            <a:r>
              <a:rPr sz="2800" i="1" spc="-5" dirty="0">
                <a:solidFill>
                  <a:srgbClr val="7F7F7F"/>
                </a:solidFill>
                <a:latin typeface="Arial"/>
                <a:cs typeface="Arial"/>
              </a:rPr>
              <a:t>T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for twisted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pair</a:t>
            </a:r>
            <a:endParaRPr sz="2800">
              <a:latin typeface="Arial"/>
              <a:cs typeface="Arial"/>
            </a:endParaRPr>
          </a:p>
          <a:p>
            <a:pPr marL="290195" indent="-278130">
              <a:lnSpc>
                <a:spcPct val="100000"/>
              </a:lnSpc>
              <a:spcBef>
                <a:spcPts val="670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Maximum length per segment 100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meters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(330</a:t>
            </a:r>
            <a:r>
              <a:rPr sz="2800" spc="8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ft)</a:t>
            </a:r>
            <a:endParaRPr sz="2800">
              <a:latin typeface="Arial"/>
              <a:cs typeface="Arial"/>
            </a:endParaRPr>
          </a:p>
          <a:p>
            <a:pPr marL="290195" indent="-278130">
              <a:lnSpc>
                <a:spcPct val="100000"/>
              </a:lnSpc>
              <a:spcBef>
                <a:spcPts val="670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Maximum of 2 devices per</a:t>
            </a:r>
            <a:r>
              <a:rPr sz="2800" spc="4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segment</a:t>
            </a:r>
            <a:endParaRPr sz="28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1165"/>
              </a:spcBef>
              <a:tabLst>
                <a:tab pos="823594" algn="l"/>
              </a:tabLst>
            </a:pP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–	one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is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the station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and the other </a:t>
            </a:r>
            <a:r>
              <a:rPr sz="2600" spc="-10" dirty="0">
                <a:solidFill>
                  <a:srgbClr val="7F7F7F"/>
                </a:solidFill>
                <a:latin typeface="Arial"/>
                <a:cs typeface="Arial"/>
              </a:rPr>
              <a:t>is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the</a:t>
            </a:r>
            <a:r>
              <a:rPr sz="2600" spc="3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hub</a:t>
            </a:r>
            <a:endParaRPr sz="2600">
              <a:latin typeface="Arial"/>
              <a:cs typeface="Arial"/>
            </a:endParaRPr>
          </a:p>
          <a:p>
            <a:pPr marL="290195" indent="-278130">
              <a:lnSpc>
                <a:spcPct val="100000"/>
              </a:lnSpc>
              <a:spcBef>
                <a:spcPts val="128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Uses a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star</a:t>
            </a:r>
            <a:r>
              <a:rPr sz="2800" spc="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topology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18915" y="82671"/>
            <a:ext cx="254825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Arial"/>
                <a:cs typeface="Arial"/>
              </a:rPr>
              <a:t>Network Media </a:t>
            </a:r>
            <a:r>
              <a:rPr sz="1000" spc="-5" dirty="0">
                <a:latin typeface="Arial"/>
                <a:cs typeface="Arial"/>
              </a:rPr>
              <a:t>&amp; Connectors Topic 5 -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5.12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8262" y="478277"/>
            <a:ext cx="605282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UTP Cabling</a:t>
            </a:r>
            <a:r>
              <a:rPr spc="-55" dirty="0"/>
              <a:t> </a:t>
            </a:r>
            <a:r>
              <a:rPr spc="-5" dirty="0"/>
              <a:t>Categories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V1.0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1810" y="1292423"/>
            <a:ext cx="8072120" cy="44640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0195" marR="533400" indent="-278130">
              <a:lnSpc>
                <a:spcPct val="100000"/>
              </a:lnSpc>
              <a:spcBef>
                <a:spcPts val="9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10" dirty="0">
                <a:solidFill>
                  <a:srgbClr val="7F7F7F"/>
                </a:solidFill>
                <a:latin typeface="Arial"/>
                <a:cs typeface="Arial"/>
              </a:rPr>
              <a:t>UTP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cabling is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rated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according to a number </a:t>
            </a:r>
            <a:r>
              <a:rPr sz="2800" spc="-10" dirty="0">
                <a:solidFill>
                  <a:srgbClr val="7F7F7F"/>
                </a:solidFill>
                <a:latin typeface="Arial"/>
                <a:cs typeface="Arial"/>
              </a:rPr>
              <a:t>of 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categories devised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by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the </a:t>
            </a:r>
            <a:r>
              <a:rPr sz="2800" b="1" i="1" spc="-5" dirty="0">
                <a:solidFill>
                  <a:srgbClr val="89A451"/>
                </a:solidFill>
                <a:latin typeface="Arial"/>
                <a:cs typeface="Arial"/>
              </a:rPr>
              <a:t>TIA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and</a:t>
            </a:r>
            <a:r>
              <a:rPr sz="2800" spc="6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b="1" i="1" spc="-5" dirty="0">
                <a:solidFill>
                  <a:srgbClr val="89A451"/>
                </a:solidFill>
                <a:latin typeface="Arial"/>
                <a:cs typeface="Arial"/>
              </a:rPr>
              <a:t>EIA</a:t>
            </a:r>
            <a:endParaRPr sz="2800">
              <a:latin typeface="Arial"/>
              <a:cs typeface="Arial"/>
            </a:endParaRPr>
          </a:p>
          <a:p>
            <a:pPr marL="823594" lvl="1" indent="-354330">
              <a:lnSpc>
                <a:spcPct val="100000"/>
              </a:lnSpc>
              <a:spcBef>
                <a:spcPts val="20"/>
              </a:spcBef>
              <a:buChar char="–"/>
              <a:tabLst>
                <a:tab pos="823594" algn="l"/>
                <a:tab pos="824230" algn="l"/>
              </a:tabLst>
            </a:pPr>
            <a:r>
              <a:rPr sz="2400" spc="-5" dirty="0">
                <a:solidFill>
                  <a:srgbClr val="7F7F7F"/>
                </a:solidFill>
                <a:latin typeface="Arial"/>
                <a:cs typeface="Arial"/>
              </a:rPr>
              <a:t>Cat1: 0.4 MHzTelephone and</a:t>
            </a:r>
            <a:r>
              <a:rPr sz="2400" spc="4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7F7F7F"/>
                </a:solidFill>
                <a:latin typeface="Arial"/>
                <a:cs typeface="Arial"/>
              </a:rPr>
              <a:t>modem</a:t>
            </a:r>
            <a:endParaRPr sz="2400">
              <a:latin typeface="Arial"/>
              <a:cs typeface="Arial"/>
            </a:endParaRPr>
          </a:p>
          <a:p>
            <a:pPr marL="823594" lvl="1" indent="-354330">
              <a:lnSpc>
                <a:spcPct val="100000"/>
              </a:lnSpc>
              <a:spcBef>
                <a:spcPts val="575"/>
              </a:spcBef>
              <a:buChar char="–"/>
              <a:tabLst>
                <a:tab pos="823594" algn="l"/>
                <a:tab pos="824230" algn="l"/>
              </a:tabLst>
            </a:pPr>
            <a:r>
              <a:rPr sz="2400" spc="-5" dirty="0">
                <a:solidFill>
                  <a:srgbClr val="7F7F7F"/>
                </a:solidFill>
                <a:latin typeface="Arial"/>
                <a:cs typeface="Arial"/>
              </a:rPr>
              <a:t>Cat2: Unsuitable </a:t>
            </a:r>
            <a:r>
              <a:rPr sz="2400" dirty="0">
                <a:solidFill>
                  <a:srgbClr val="7F7F7F"/>
                </a:solidFill>
                <a:latin typeface="Arial"/>
                <a:cs typeface="Arial"/>
              </a:rPr>
              <a:t>for </a:t>
            </a:r>
            <a:r>
              <a:rPr sz="2400" spc="-5" dirty="0">
                <a:solidFill>
                  <a:srgbClr val="7F7F7F"/>
                </a:solidFill>
                <a:latin typeface="Arial"/>
                <a:cs typeface="Arial"/>
              </a:rPr>
              <a:t>modern</a:t>
            </a:r>
            <a:r>
              <a:rPr sz="2400" spc="2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7F7F7F"/>
                </a:solidFill>
                <a:latin typeface="Arial"/>
                <a:cs typeface="Arial"/>
              </a:rPr>
              <a:t>systems</a:t>
            </a:r>
            <a:endParaRPr sz="2400">
              <a:latin typeface="Arial"/>
              <a:cs typeface="Arial"/>
            </a:endParaRPr>
          </a:p>
          <a:p>
            <a:pPr marL="823594" lvl="1" indent="-354330">
              <a:lnSpc>
                <a:spcPct val="100000"/>
              </a:lnSpc>
              <a:spcBef>
                <a:spcPts val="580"/>
              </a:spcBef>
              <a:buChar char="–"/>
              <a:tabLst>
                <a:tab pos="823594" algn="l"/>
                <a:tab pos="824230" algn="l"/>
              </a:tabLst>
            </a:pPr>
            <a:r>
              <a:rPr sz="2400" spc="-5" dirty="0">
                <a:solidFill>
                  <a:srgbClr val="7F7F7F"/>
                </a:solidFill>
                <a:latin typeface="Arial"/>
                <a:cs typeface="Arial"/>
              </a:rPr>
              <a:t>Cat3: 16MHz10BASE-T and 100BASE-T4</a:t>
            </a:r>
            <a:r>
              <a:rPr sz="2400" spc="2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7F7F7F"/>
                </a:solidFill>
                <a:latin typeface="Arial"/>
                <a:cs typeface="Arial"/>
              </a:rPr>
              <a:t>Ethernet</a:t>
            </a:r>
            <a:endParaRPr sz="2400">
              <a:latin typeface="Arial"/>
              <a:cs typeface="Arial"/>
            </a:endParaRPr>
          </a:p>
          <a:p>
            <a:pPr marL="823594" lvl="1" indent="-354330">
              <a:lnSpc>
                <a:spcPct val="100000"/>
              </a:lnSpc>
              <a:spcBef>
                <a:spcPts val="575"/>
              </a:spcBef>
              <a:buChar char="–"/>
              <a:tabLst>
                <a:tab pos="823594" algn="l"/>
                <a:tab pos="824230" algn="l"/>
              </a:tabLst>
            </a:pPr>
            <a:r>
              <a:rPr sz="2400" spc="-5" dirty="0">
                <a:solidFill>
                  <a:srgbClr val="7F7F7F"/>
                </a:solidFill>
                <a:latin typeface="Arial"/>
                <a:cs typeface="Arial"/>
              </a:rPr>
              <a:t>Cat4: 20MHz16 </a:t>
            </a:r>
            <a:r>
              <a:rPr sz="2400" dirty="0">
                <a:solidFill>
                  <a:srgbClr val="7F7F7F"/>
                </a:solidFill>
                <a:latin typeface="Arial"/>
                <a:cs typeface="Arial"/>
              </a:rPr>
              <a:t>Mbit/s </a:t>
            </a:r>
            <a:r>
              <a:rPr sz="2400" spc="-5" dirty="0">
                <a:solidFill>
                  <a:srgbClr val="7F7F7F"/>
                </a:solidFill>
                <a:latin typeface="Arial"/>
                <a:cs typeface="Arial"/>
              </a:rPr>
              <a:t>Token</a:t>
            </a:r>
            <a:r>
              <a:rPr sz="2400" spc="2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7F7F7F"/>
                </a:solidFill>
                <a:latin typeface="Arial"/>
                <a:cs typeface="Arial"/>
              </a:rPr>
              <a:t>Ring</a:t>
            </a:r>
            <a:endParaRPr sz="2400">
              <a:latin typeface="Arial"/>
              <a:cs typeface="Arial"/>
            </a:endParaRPr>
          </a:p>
          <a:p>
            <a:pPr marL="823594" lvl="1" indent="-354330">
              <a:lnSpc>
                <a:spcPct val="100000"/>
              </a:lnSpc>
              <a:spcBef>
                <a:spcPts val="575"/>
              </a:spcBef>
              <a:buChar char="–"/>
              <a:tabLst>
                <a:tab pos="823594" algn="l"/>
                <a:tab pos="824230" algn="l"/>
              </a:tabLst>
            </a:pPr>
            <a:r>
              <a:rPr sz="2400" spc="-5" dirty="0">
                <a:solidFill>
                  <a:srgbClr val="7F7F7F"/>
                </a:solidFill>
                <a:latin typeface="Arial"/>
                <a:cs typeface="Arial"/>
              </a:rPr>
              <a:t>Cat5: 100MHz 100BASE-TX </a:t>
            </a:r>
            <a:r>
              <a:rPr sz="2400" dirty="0">
                <a:solidFill>
                  <a:srgbClr val="7F7F7F"/>
                </a:solidFill>
                <a:latin typeface="Arial"/>
                <a:cs typeface="Arial"/>
              </a:rPr>
              <a:t>&amp; </a:t>
            </a:r>
            <a:r>
              <a:rPr sz="2400" spc="-5" dirty="0">
                <a:solidFill>
                  <a:srgbClr val="7F7F7F"/>
                </a:solidFill>
                <a:latin typeface="Arial"/>
                <a:cs typeface="Arial"/>
              </a:rPr>
              <a:t>1000BASE-T</a:t>
            </a:r>
            <a:r>
              <a:rPr sz="2400" spc="4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7F7F7F"/>
                </a:solidFill>
                <a:latin typeface="Arial"/>
                <a:cs typeface="Arial"/>
              </a:rPr>
              <a:t>Ethernet</a:t>
            </a:r>
            <a:endParaRPr sz="2400">
              <a:latin typeface="Arial"/>
              <a:cs typeface="Arial"/>
            </a:endParaRPr>
          </a:p>
          <a:p>
            <a:pPr marL="823594" lvl="1" indent="-354330">
              <a:lnSpc>
                <a:spcPct val="100000"/>
              </a:lnSpc>
              <a:spcBef>
                <a:spcPts val="580"/>
              </a:spcBef>
              <a:buChar char="–"/>
              <a:tabLst>
                <a:tab pos="823594" algn="l"/>
                <a:tab pos="824230" algn="l"/>
              </a:tabLst>
            </a:pPr>
            <a:r>
              <a:rPr sz="2400" spc="-5" dirty="0">
                <a:solidFill>
                  <a:srgbClr val="7F7F7F"/>
                </a:solidFill>
                <a:latin typeface="Arial"/>
                <a:cs typeface="Arial"/>
              </a:rPr>
              <a:t>Cat6: 250MHz 1000BASE-T</a:t>
            </a:r>
            <a:r>
              <a:rPr sz="2400" spc="3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7F7F7F"/>
                </a:solidFill>
                <a:latin typeface="Arial"/>
                <a:cs typeface="Arial"/>
              </a:rPr>
              <a:t>Ethernet</a:t>
            </a:r>
            <a:endParaRPr sz="2400">
              <a:latin typeface="Arial"/>
              <a:cs typeface="Arial"/>
            </a:endParaRPr>
          </a:p>
          <a:p>
            <a:pPr marL="823594" lvl="1" indent="-354330">
              <a:lnSpc>
                <a:spcPct val="100000"/>
              </a:lnSpc>
              <a:spcBef>
                <a:spcPts val="575"/>
              </a:spcBef>
              <a:buChar char="–"/>
              <a:tabLst>
                <a:tab pos="823594" algn="l"/>
                <a:tab pos="824230" algn="l"/>
              </a:tabLst>
            </a:pPr>
            <a:r>
              <a:rPr sz="2400" spc="-5" dirty="0">
                <a:solidFill>
                  <a:srgbClr val="7F7F7F"/>
                </a:solidFill>
                <a:latin typeface="Arial"/>
                <a:cs typeface="Arial"/>
              </a:rPr>
              <a:t>Cat6a: 500MHz 10GBASE-T (under</a:t>
            </a:r>
            <a:r>
              <a:rPr sz="2400" spc="1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7F7F7F"/>
                </a:solidFill>
                <a:latin typeface="Arial"/>
                <a:cs typeface="Arial"/>
              </a:rPr>
              <a:t>development)</a:t>
            </a:r>
            <a:endParaRPr sz="2400">
              <a:latin typeface="Arial"/>
              <a:cs typeface="Arial"/>
            </a:endParaRPr>
          </a:p>
          <a:p>
            <a:pPr marL="290195" indent="-278130">
              <a:lnSpc>
                <a:spcPct val="100000"/>
              </a:lnSpc>
              <a:spcBef>
                <a:spcPts val="123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Cat5 and Cat6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are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the most</a:t>
            </a:r>
            <a:r>
              <a:rPr sz="2800" spc="3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common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18915" y="82671"/>
            <a:ext cx="167005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Arial"/>
                <a:cs typeface="Arial"/>
              </a:rPr>
              <a:t>Network Media </a:t>
            </a:r>
            <a:r>
              <a:rPr sz="1000" spc="-5" dirty="0">
                <a:latin typeface="Arial"/>
                <a:cs typeface="Arial"/>
              </a:rPr>
              <a:t>&amp;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Connectors</a:t>
            </a:r>
            <a:endParaRPr sz="10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58262" y="613404"/>
            <a:ext cx="437705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Fibre </a:t>
            </a:r>
            <a:r>
              <a:rPr spc="-10" dirty="0"/>
              <a:t>Optic</a:t>
            </a:r>
            <a:r>
              <a:rPr spc="-60" dirty="0"/>
              <a:t> </a:t>
            </a:r>
            <a:r>
              <a:rPr dirty="0"/>
              <a:t>Cable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V1.0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268157" y="82671"/>
            <a:ext cx="79883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"/>
                <a:cs typeface="Arial"/>
              </a:rPr>
              <a:t>Topic 5 -</a:t>
            </a:r>
            <a:r>
              <a:rPr sz="1000" spc="-6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5.13</a:t>
            </a:r>
            <a:endParaRPr sz="1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1810" y="1581653"/>
            <a:ext cx="8075295" cy="28422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0195" marR="624205" indent="-278130">
              <a:lnSpc>
                <a:spcPct val="100000"/>
              </a:lnSpc>
              <a:spcBef>
                <a:spcPts val="9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The core and cladding are made of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ultra-pure 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glass.</a:t>
            </a:r>
            <a:endParaRPr sz="2800">
              <a:latin typeface="Arial"/>
              <a:cs typeface="Arial"/>
            </a:endParaRPr>
          </a:p>
          <a:p>
            <a:pPr marL="290195" marR="672465" indent="-278130">
              <a:lnSpc>
                <a:spcPct val="100000"/>
              </a:lnSpc>
              <a:spcBef>
                <a:spcPts val="67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Light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is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guided down the centre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of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a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fibre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and 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reflects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off the inner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 surface.</a:t>
            </a:r>
            <a:endParaRPr sz="2800">
              <a:latin typeface="Arial"/>
              <a:cs typeface="Arial"/>
            </a:endParaRPr>
          </a:p>
          <a:p>
            <a:pPr marL="290195" indent="-278130">
              <a:lnSpc>
                <a:spcPct val="100000"/>
              </a:lnSpc>
              <a:spcBef>
                <a:spcPts val="670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Each fibre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is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protected by a plastic buffer</a:t>
            </a:r>
            <a:r>
              <a:rPr sz="2800" spc="7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coating.</a:t>
            </a:r>
            <a:endParaRPr sz="2800">
              <a:latin typeface="Arial"/>
              <a:cs typeface="Arial"/>
            </a:endParaRPr>
          </a:p>
          <a:p>
            <a:pPr marL="290195" indent="-278130">
              <a:lnSpc>
                <a:spcPct val="100000"/>
              </a:lnSpc>
              <a:spcBef>
                <a:spcPts val="67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Further protection from the outer</a:t>
            </a:r>
            <a:r>
              <a:rPr sz="2800" spc="6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covering.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18915" y="82671"/>
            <a:ext cx="167005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Arial"/>
                <a:cs typeface="Arial"/>
              </a:rPr>
              <a:t>Network Media </a:t>
            </a:r>
            <a:r>
              <a:rPr sz="1000" spc="-5" dirty="0">
                <a:latin typeface="Arial"/>
                <a:cs typeface="Arial"/>
              </a:rPr>
              <a:t>&amp;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Connectors</a:t>
            </a:r>
            <a:endParaRPr sz="10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58262" y="613404"/>
            <a:ext cx="605345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Fibre </a:t>
            </a:r>
            <a:r>
              <a:rPr spc="-10" dirty="0"/>
              <a:t>Optic </a:t>
            </a:r>
            <a:r>
              <a:rPr dirty="0"/>
              <a:t>Cable</a:t>
            </a:r>
            <a:r>
              <a:rPr spc="-40" dirty="0"/>
              <a:t> </a:t>
            </a:r>
            <a:r>
              <a:rPr spc="-5" dirty="0"/>
              <a:t>Types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V1.0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268157" y="82671"/>
            <a:ext cx="79883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"/>
                <a:cs typeface="Arial"/>
              </a:rPr>
              <a:t>Topic 5 -</a:t>
            </a:r>
            <a:r>
              <a:rPr sz="1000" spc="-6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5.14</a:t>
            </a:r>
            <a:endParaRPr sz="1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1810" y="1433725"/>
            <a:ext cx="7884159" cy="4174490"/>
          </a:xfrm>
          <a:prstGeom prst="rect">
            <a:avLst/>
          </a:prstGeom>
        </p:spPr>
        <p:txBody>
          <a:bodyPr vert="horz" wrap="square" lIns="0" tIns="160020" rIns="0" bIns="0" rtlCol="0">
            <a:spAutoFit/>
          </a:bodyPr>
          <a:lstStyle/>
          <a:p>
            <a:pPr marL="290195" indent="-278130">
              <a:lnSpc>
                <a:spcPct val="100000"/>
              </a:lnSpc>
              <a:spcBef>
                <a:spcPts val="1260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Two</a:t>
            </a:r>
            <a:r>
              <a:rPr sz="2800" spc="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types:</a:t>
            </a:r>
            <a:endParaRPr sz="2800">
              <a:latin typeface="Arial"/>
              <a:cs typeface="Arial"/>
            </a:endParaRPr>
          </a:p>
          <a:p>
            <a:pPr marL="823594" marR="49530" lvl="1" indent="-353695">
              <a:lnSpc>
                <a:spcPct val="98100"/>
              </a:lnSpc>
              <a:spcBef>
                <a:spcPts val="1145"/>
              </a:spcBef>
              <a:buFont typeface="Arial"/>
              <a:buChar char="–"/>
              <a:tabLst>
                <a:tab pos="823594" algn="l"/>
                <a:tab pos="824230" algn="l"/>
              </a:tabLst>
            </a:pPr>
            <a:r>
              <a:rPr sz="2600" b="1" i="1" dirty="0">
                <a:solidFill>
                  <a:srgbClr val="89A451"/>
                </a:solidFill>
                <a:latin typeface="Arial"/>
                <a:cs typeface="Arial"/>
              </a:rPr>
              <a:t>Single-mode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: costs more and generally works 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with laser-based emitters, but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spans the longest  distances</a:t>
            </a:r>
            <a:endParaRPr sz="2600">
              <a:latin typeface="Arial"/>
              <a:cs typeface="Arial"/>
            </a:endParaRPr>
          </a:p>
          <a:p>
            <a:pPr marL="823594" marR="793115" lvl="1" indent="-353695">
              <a:lnSpc>
                <a:spcPct val="97900"/>
              </a:lnSpc>
              <a:spcBef>
                <a:spcPts val="630"/>
              </a:spcBef>
              <a:buFont typeface="Arial"/>
              <a:buChar char="–"/>
              <a:tabLst>
                <a:tab pos="823594" algn="l"/>
                <a:tab pos="824230" algn="l"/>
              </a:tabLst>
            </a:pPr>
            <a:r>
              <a:rPr sz="2600" b="1" i="1" dirty="0">
                <a:solidFill>
                  <a:srgbClr val="89A451"/>
                </a:solidFill>
                <a:latin typeface="Arial"/>
                <a:cs typeface="Arial"/>
              </a:rPr>
              <a:t>Multimode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: costs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less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and works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with</a:t>
            </a:r>
            <a:r>
              <a:rPr sz="2600" spc="-10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light  emitting diodes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(LEDs), but spans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shorter 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distances</a:t>
            </a:r>
            <a:endParaRPr sz="2600">
              <a:latin typeface="Arial"/>
              <a:cs typeface="Arial"/>
            </a:endParaRPr>
          </a:p>
          <a:p>
            <a:pPr marL="290195" marR="5080" indent="-278130">
              <a:lnSpc>
                <a:spcPct val="100000"/>
              </a:lnSpc>
              <a:spcBef>
                <a:spcPts val="1300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Installation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is more difficult,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time-consuming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and 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costly than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copper</a:t>
            </a:r>
            <a:r>
              <a:rPr sz="2800" spc="-2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7F7F7F"/>
                </a:solidFill>
                <a:latin typeface="Arial"/>
                <a:cs typeface="Arial"/>
              </a:rPr>
              <a:t>wire.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18915" y="82671"/>
            <a:ext cx="167005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Arial"/>
                <a:cs typeface="Arial"/>
              </a:rPr>
              <a:t>Network Media </a:t>
            </a:r>
            <a:r>
              <a:rPr sz="1000" spc="-5" dirty="0">
                <a:latin typeface="Arial"/>
                <a:cs typeface="Arial"/>
              </a:rPr>
              <a:t>&amp;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Connectors</a:t>
            </a:r>
            <a:endParaRPr sz="10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58262" y="613404"/>
            <a:ext cx="586867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Fibre </a:t>
            </a:r>
            <a:r>
              <a:rPr spc="-10" dirty="0"/>
              <a:t>Optic</a:t>
            </a:r>
            <a:r>
              <a:rPr spc="-35" dirty="0"/>
              <a:t> </a:t>
            </a:r>
            <a:r>
              <a:rPr spc="-5" dirty="0"/>
              <a:t>Advantages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V1.0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268157" y="82671"/>
            <a:ext cx="79883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"/>
                <a:cs typeface="Arial"/>
              </a:rPr>
              <a:t>Topic 5 -</a:t>
            </a:r>
            <a:r>
              <a:rPr sz="1000" spc="-6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5.15</a:t>
            </a:r>
            <a:endParaRPr sz="1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1810" y="1495700"/>
            <a:ext cx="5467350" cy="287909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290195" indent="-278130">
              <a:lnSpc>
                <a:spcPct val="100000"/>
              </a:lnSpc>
              <a:spcBef>
                <a:spcPts val="770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Immune to electrical</a:t>
            </a:r>
            <a:r>
              <a:rPr sz="2800" spc="4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interference</a:t>
            </a:r>
            <a:endParaRPr sz="2800">
              <a:latin typeface="Arial"/>
              <a:cs typeface="Arial"/>
            </a:endParaRPr>
          </a:p>
          <a:p>
            <a:pPr marL="290195" indent="-278130">
              <a:lnSpc>
                <a:spcPct val="100000"/>
              </a:lnSpc>
              <a:spcBef>
                <a:spcPts val="67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10" dirty="0">
                <a:solidFill>
                  <a:srgbClr val="7F7F7F"/>
                </a:solidFill>
                <a:latin typeface="Arial"/>
                <a:cs typeface="Arial"/>
              </a:rPr>
              <a:t>Can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cover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large</a:t>
            </a:r>
            <a:r>
              <a:rPr sz="2800" spc="3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distances</a:t>
            </a:r>
            <a:endParaRPr sz="2800">
              <a:latin typeface="Arial"/>
              <a:cs typeface="Arial"/>
            </a:endParaRPr>
          </a:p>
          <a:p>
            <a:pPr marL="290195" indent="-278130">
              <a:lnSpc>
                <a:spcPct val="100000"/>
              </a:lnSpc>
              <a:spcBef>
                <a:spcPts val="67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High transmission</a:t>
            </a:r>
            <a:r>
              <a:rPr sz="2800" spc="2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speeds</a:t>
            </a:r>
            <a:endParaRPr sz="2800">
              <a:latin typeface="Arial"/>
              <a:cs typeface="Arial"/>
            </a:endParaRPr>
          </a:p>
          <a:p>
            <a:pPr marL="290195" indent="-278130">
              <a:lnSpc>
                <a:spcPct val="100000"/>
              </a:lnSpc>
              <a:spcBef>
                <a:spcPts val="670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10" dirty="0">
                <a:solidFill>
                  <a:srgbClr val="7F7F7F"/>
                </a:solidFill>
                <a:latin typeface="Arial"/>
                <a:cs typeface="Arial"/>
              </a:rPr>
              <a:t>Not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easily</a:t>
            </a:r>
            <a:r>
              <a:rPr sz="2800" spc="1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tapped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5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800" i="1" spc="-5" dirty="0">
                <a:solidFill>
                  <a:srgbClr val="7F7F7F"/>
                </a:solidFill>
                <a:latin typeface="Arial"/>
                <a:cs typeface="Arial"/>
              </a:rPr>
              <a:t>The big disadvantage is</a:t>
            </a:r>
            <a:r>
              <a:rPr sz="2800" i="1" spc="2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i="1" dirty="0">
                <a:solidFill>
                  <a:srgbClr val="7F7F7F"/>
                </a:solidFill>
                <a:latin typeface="Arial"/>
                <a:cs typeface="Arial"/>
              </a:rPr>
              <a:t>cost.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18915" y="82671"/>
            <a:ext cx="167005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Arial"/>
                <a:cs typeface="Arial"/>
              </a:rPr>
              <a:t>Network Media </a:t>
            </a:r>
            <a:r>
              <a:rPr sz="1000" spc="-5" dirty="0">
                <a:latin typeface="Arial"/>
                <a:cs typeface="Arial"/>
              </a:rPr>
              <a:t>&amp;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Connectors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268157" y="82671"/>
            <a:ext cx="79883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"/>
                <a:cs typeface="Arial"/>
              </a:rPr>
              <a:t>Topic 5 -</a:t>
            </a:r>
            <a:r>
              <a:rPr sz="1000" spc="-6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5.16</a:t>
            </a:r>
            <a:endParaRPr sz="10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58262" y="613404"/>
            <a:ext cx="549275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Multimode Fibre</a:t>
            </a:r>
            <a:r>
              <a:rPr spc="-80" dirty="0"/>
              <a:t> </a:t>
            </a:r>
            <a:r>
              <a:rPr spc="-10" dirty="0"/>
              <a:t>Optic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V1.0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51810" y="1495700"/>
            <a:ext cx="7877809" cy="292798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290195" indent="-278130">
              <a:lnSpc>
                <a:spcPct val="100000"/>
              </a:lnSpc>
              <a:spcBef>
                <a:spcPts val="770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Early fibre optic</a:t>
            </a:r>
            <a:r>
              <a:rPr sz="2800" spc="1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cables</a:t>
            </a:r>
            <a:endParaRPr sz="2800">
              <a:latin typeface="Arial"/>
              <a:cs typeface="Arial"/>
            </a:endParaRPr>
          </a:p>
          <a:p>
            <a:pPr marL="290195" marR="355600" indent="-278130">
              <a:lnSpc>
                <a:spcPct val="100000"/>
              </a:lnSpc>
              <a:spcBef>
                <a:spcPts val="67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Light signals from a laser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are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broken up into a  number of</a:t>
            </a:r>
            <a:r>
              <a:rPr sz="2800" spc="1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paths.</a:t>
            </a:r>
            <a:endParaRPr sz="2800">
              <a:latin typeface="Arial"/>
              <a:cs typeface="Arial"/>
            </a:endParaRPr>
          </a:p>
          <a:p>
            <a:pPr marL="290195" indent="-278130">
              <a:lnSpc>
                <a:spcPct val="100000"/>
              </a:lnSpc>
              <a:spcBef>
                <a:spcPts val="67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Each is reflected off the internal </a:t>
            </a:r>
            <a:r>
              <a:rPr sz="2800" spc="-10" dirty="0">
                <a:solidFill>
                  <a:srgbClr val="7F7F7F"/>
                </a:solidFill>
                <a:latin typeface="Arial"/>
                <a:cs typeface="Arial"/>
              </a:rPr>
              <a:t>wall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of the</a:t>
            </a:r>
            <a:r>
              <a:rPr sz="2800" spc="11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fibre.</a:t>
            </a:r>
            <a:endParaRPr sz="2800">
              <a:latin typeface="Arial"/>
              <a:cs typeface="Arial"/>
            </a:endParaRPr>
          </a:p>
          <a:p>
            <a:pPr marL="290195" marR="476250" indent="-278130">
              <a:lnSpc>
                <a:spcPct val="100000"/>
              </a:lnSpc>
              <a:spcBef>
                <a:spcPts val="670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Signal quality is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determined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by the amount </a:t>
            </a:r>
            <a:r>
              <a:rPr sz="2800" spc="-10" dirty="0">
                <a:solidFill>
                  <a:srgbClr val="7F7F7F"/>
                </a:solidFill>
                <a:latin typeface="Arial"/>
                <a:cs typeface="Arial"/>
              </a:rPr>
              <a:t>of 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reflection.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87449" y="4437062"/>
            <a:ext cx="6264280" cy="1524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18915" y="82671"/>
            <a:ext cx="254825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Arial"/>
                <a:cs typeface="Arial"/>
              </a:rPr>
              <a:t>Network Media </a:t>
            </a:r>
            <a:r>
              <a:rPr sz="1000" spc="-5" dirty="0">
                <a:latin typeface="Arial"/>
                <a:cs typeface="Arial"/>
              </a:rPr>
              <a:t>&amp; Connectors Topic 5 -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5.17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8262" y="613404"/>
            <a:ext cx="571309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Monomode </a:t>
            </a:r>
            <a:r>
              <a:rPr dirty="0"/>
              <a:t>Fibre</a:t>
            </a:r>
            <a:r>
              <a:rPr spc="-40" dirty="0"/>
              <a:t> </a:t>
            </a:r>
            <a:r>
              <a:rPr spc="-10" dirty="0"/>
              <a:t>Optic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V1.0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1810" y="1495700"/>
            <a:ext cx="8161020" cy="241554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290195" indent="-278130">
              <a:lnSpc>
                <a:spcPct val="100000"/>
              </a:lnSpc>
              <a:spcBef>
                <a:spcPts val="770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Single stream down each</a:t>
            </a:r>
            <a:r>
              <a:rPr sz="2800" spc="4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strand</a:t>
            </a:r>
            <a:endParaRPr sz="2800">
              <a:latin typeface="Arial"/>
              <a:cs typeface="Arial"/>
            </a:endParaRPr>
          </a:p>
          <a:p>
            <a:pPr marL="290195" marR="5080" indent="-278130">
              <a:lnSpc>
                <a:spcPct val="100000"/>
              </a:lnSpc>
              <a:spcBef>
                <a:spcPts val="67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Further developed to allow multiple frequencies to  be sent down the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same</a:t>
            </a:r>
            <a:r>
              <a:rPr sz="2800" spc="3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core</a:t>
            </a:r>
            <a:endParaRPr sz="2800">
              <a:latin typeface="Arial"/>
              <a:cs typeface="Arial"/>
            </a:endParaRPr>
          </a:p>
          <a:p>
            <a:pPr marL="290195" marR="700405" indent="-278130">
              <a:lnSpc>
                <a:spcPct val="100000"/>
              </a:lnSpc>
              <a:spcBef>
                <a:spcPts val="67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Allows for greater distances </a:t>
            </a:r>
            <a:r>
              <a:rPr sz="2800" spc="-10" dirty="0">
                <a:solidFill>
                  <a:srgbClr val="7F7F7F"/>
                </a:solidFill>
                <a:latin typeface="Arial"/>
                <a:cs typeface="Arial"/>
              </a:rPr>
              <a:t>and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transmission 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speeds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84226" y="4365626"/>
            <a:ext cx="7100956" cy="1181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18915" y="82671"/>
            <a:ext cx="167005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Arial"/>
                <a:cs typeface="Arial"/>
              </a:rPr>
              <a:t>Network Media </a:t>
            </a:r>
            <a:r>
              <a:rPr sz="1000" spc="-5" dirty="0">
                <a:latin typeface="Arial"/>
                <a:cs typeface="Arial"/>
              </a:rPr>
              <a:t>&amp;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Connectors</a:t>
            </a:r>
            <a:endParaRPr sz="10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58262" y="549600"/>
            <a:ext cx="384810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Wireless</a:t>
            </a:r>
            <a:r>
              <a:rPr spc="-85" dirty="0"/>
              <a:t> </a:t>
            </a:r>
            <a:r>
              <a:rPr dirty="0"/>
              <a:t>Media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V1.0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268157" y="82671"/>
            <a:ext cx="79883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"/>
                <a:cs typeface="Arial"/>
              </a:rPr>
              <a:t>Topic 5 -</a:t>
            </a:r>
            <a:r>
              <a:rPr sz="1000" spc="-6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5.18</a:t>
            </a:r>
            <a:endParaRPr sz="1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1810" y="1422545"/>
            <a:ext cx="8286115" cy="424624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290195" indent="-278130">
              <a:lnSpc>
                <a:spcPct val="100000"/>
              </a:lnSpc>
              <a:spcBef>
                <a:spcPts val="770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Media does not have to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be</a:t>
            </a:r>
            <a:r>
              <a:rPr sz="2800" spc="3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physical.</a:t>
            </a:r>
            <a:endParaRPr sz="2800">
              <a:latin typeface="Arial"/>
              <a:cs typeface="Arial"/>
            </a:endParaRPr>
          </a:p>
          <a:p>
            <a:pPr marL="290195" indent="-278130">
              <a:lnSpc>
                <a:spcPct val="100000"/>
              </a:lnSpc>
              <a:spcBef>
                <a:spcPts val="67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Wireless connections are also network</a:t>
            </a:r>
            <a:r>
              <a:rPr sz="2800" spc="5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media.</a:t>
            </a:r>
            <a:endParaRPr sz="2800">
              <a:latin typeface="Arial"/>
              <a:cs typeface="Arial"/>
            </a:endParaRPr>
          </a:p>
          <a:p>
            <a:pPr marL="290195" indent="-278130">
              <a:lnSpc>
                <a:spcPct val="100000"/>
              </a:lnSpc>
              <a:spcBef>
                <a:spcPts val="33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Frequency is measured in</a:t>
            </a:r>
            <a:r>
              <a:rPr sz="2800" spc="6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b="1" i="1" spc="-5" dirty="0">
                <a:solidFill>
                  <a:srgbClr val="89A451"/>
                </a:solidFill>
                <a:latin typeface="Arial"/>
                <a:cs typeface="Arial"/>
              </a:rPr>
              <a:t>Hertz</a:t>
            </a:r>
            <a:endParaRPr sz="2800">
              <a:latin typeface="Arial"/>
              <a:cs typeface="Arial"/>
            </a:endParaRPr>
          </a:p>
          <a:p>
            <a:pPr marL="823594" lvl="1" indent="-354330">
              <a:lnSpc>
                <a:spcPct val="100000"/>
              </a:lnSpc>
              <a:spcBef>
                <a:spcPts val="1810"/>
              </a:spcBef>
              <a:buChar char="–"/>
              <a:tabLst>
                <a:tab pos="823594" algn="l"/>
                <a:tab pos="824230" algn="l"/>
              </a:tabLst>
            </a:pP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Affects the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amount and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speed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of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data</a:t>
            </a:r>
            <a:r>
              <a:rPr sz="2600" spc="3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transmission</a:t>
            </a:r>
            <a:endParaRPr sz="2600">
              <a:latin typeface="Arial"/>
              <a:cs typeface="Arial"/>
            </a:endParaRPr>
          </a:p>
          <a:p>
            <a:pPr marL="823594" marR="640080" lvl="1" indent="-353695">
              <a:lnSpc>
                <a:spcPts val="2810"/>
              </a:lnSpc>
              <a:spcBef>
                <a:spcPts val="665"/>
              </a:spcBef>
              <a:buChar char="–"/>
              <a:tabLst>
                <a:tab pos="823594" algn="l"/>
                <a:tab pos="824230" algn="l"/>
              </a:tabLst>
            </a:pP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Lower-frequency transmissions carry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less</a:t>
            </a:r>
            <a:r>
              <a:rPr sz="2600" spc="-14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data  more slowly over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longer</a:t>
            </a:r>
            <a:r>
              <a:rPr sz="2600" spc="-6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distances</a:t>
            </a:r>
            <a:endParaRPr sz="2600">
              <a:latin typeface="Arial"/>
              <a:cs typeface="Arial"/>
            </a:endParaRPr>
          </a:p>
          <a:p>
            <a:pPr marL="823594" lvl="1" indent="-354330">
              <a:lnSpc>
                <a:spcPct val="100000"/>
              </a:lnSpc>
              <a:spcBef>
                <a:spcPts val="270"/>
              </a:spcBef>
              <a:buFont typeface="Arial"/>
              <a:buChar char="–"/>
              <a:tabLst>
                <a:tab pos="823594" algn="l"/>
                <a:tab pos="824230" algn="l"/>
              </a:tabLst>
            </a:pPr>
            <a:r>
              <a:rPr sz="2600" b="1" i="1" dirty="0">
                <a:solidFill>
                  <a:srgbClr val="89A451"/>
                </a:solidFill>
                <a:latin typeface="Arial"/>
                <a:cs typeface="Arial"/>
              </a:rPr>
              <a:t>Radio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-10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KHz (kilohertz) to 1 GHz</a:t>
            </a:r>
            <a:r>
              <a:rPr sz="2600" spc="-5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(gigahertz)</a:t>
            </a:r>
            <a:endParaRPr sz="2600">
              <a:latin typeface="Arial"/>
              <a:cs typeface="Arial"/>
            </a:endParaRPr>
          </a:p>
          <a:p>
            <a:pPr marL="823594" lvl="1" indent="-354330">
              <a:lnSpc>
                <a:spcPct val="100000"/>
              </a:lnSpc>
              <a:spcBef>
                <a:spcPts val="315"/>
              </a:spcBef>
              <a:buFont typeface="Arial"/>
              <a:buChar char="–"/>
              <a:tabLst>
                <a:tab pos="823594" algn="l"/>
                <a:tab pos="824230" algn="l"/>
              </a:tabLst>
            </a:pPr>
            <a:r>
              <a:rPr sz="2600" b="1" i="1" dirty="0">
                <a:solidFill>
                  <a:srgbClr val="89A451"/>
                </a:solidFill>
                <a:latin typeface="Arial"/>
                <a:cs typeface="Arial"/>
              </a:rPr>
              <a:t>Microwave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-1 GHz to 500</a:t>
            </a:r>
            <a:r>
              <a:rPr sz="2600" spc="-2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GHz</a:t>
            </a:r>
            <a:endParaRPr sz="2600">
              <a:latin typeface="Arial"/>
              <a:cs typeface="Arial"/>
            </a:endParaRPr>
          </a:p>
          <a:p>
            <a:pPr marL="823594" lvl="1" indent="-354330">
              <a:lnSpc>
                <a:spcPct val="100000"/>
              </a:lnSpc>
              <a:spcBef>
                <a:spcPts val="310"/>
              </a:spcBef>
              <a:buFont typeface="Arial"/>
              <a:buChar char="–"/>
              <a:tabLst>
                <a:tab pos="823594" algn="l"/>
                <a:tab pos="824230" algn="l"/>
              </a:tabLst>
            </a:pPr>
            <a:r>
              <a:rPr sz="2600" b="1" i="1" dirty="0">
                <a:solidFill>
                  <a:srgbClr val="89A451"/>
                </a:solidFill>
                <a:latin typeface="Arial"/>
                <a:cs typeface="Arial"/>
              </a:rPr>
              <a:t>Infrared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- 500 GHz to 1 THz</a:t>
            </a:r>
            <a:r>
              <a:rPr sz="2600" spc="-5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(terahertz)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26871" y="3326378"/>
            <a:ext cx="3169920" cy="1571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Arial"/>
                <a:cs typeface="Arial"/>
              </a:rPr>
              <a:t>Computer</a:t>
            </a:r>
            <a:r>
              <a:rPr sz="2800" spc="-4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Networks</a:t>
            </a:r>
            <a:endParaRPr sz="2800" dirty="0">
              <a:latin typeface="Arial"/>
              <a:cs typeface="Arial"/>
            </a:endParaRPr>
          </a:p>
          <a:p>
            <a:pPr marL="21590" marR="953769">
              <a:lnSpc>
                <a:spcPct val="140000"/>
              </a:lnSpc>
              <a:spcBef>
                <a:spcPts val="2430"/>
              </a:spcBef>
            </a:pPr>
            <a:r>
              <a:rPr sz="1900" i="1" spc="-5" dirty="0">
                <a:latin typeface="Arial"/>
                <a:cs typeface="Arial"/>
              </a:rPr>
              <a:t>Topic 5 – Lecture </a:t>
            </a:r>
            <a:r>
              <a:rPr sz="1900" i="1" spc="-10" dirty="0">
                <a:latin typeface="Arial"/>
                <a:cs typeface="Arial"/>
              </a:rPr>
              <a:t>2:  </a:t>
            </a:r>
            <a:r>
              <a:rPr sz="1900" i="1" spc="-5" dirty="0">
                <a:latin typeface="Arial"/>
                <a:cs typeface="Arial"/>
              </a:rPr>
              <a:t>Network</a:t>
            </a:r>
            <a:r>
              <a:rPr sz="1900" i="1" spc="-60" dirty="0">
                <a:latin typeface="Arial"/>
                <a:cs typeface="Arial"/>
              </a:rPr>
              <a:t> </a:t>
            </a:r>
            <a:r>
              <a:rPr sz="1900" i="1" spc="-5" dirty="0">
                <a:latin typeface="Arial"/>
                <a:cs typeface="Arial"/>
              </a:rPr>
              <a:t>Connectors</a:t>
            </a:r>
            <a:endParaRPr sz="19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V1.0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26871" y="3326378"/>
            <a:ext cx="3169920" cy="1571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Arial"/>
                <a:cs typeface="Arial"/>
              </a:rPr>
              <a:t>Computer</a:t>
            </a:r>
            <a:r>
              <a:rPr sz="2800" spc="-4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Networks</a:t>
            </a:r>
            <a:endParaRPr sz="2800" dirty="0">
              <a:latin typeface="Arial"/>
              <a:cs typeface="Arial"/>
            </a:endParaRPr>
          </a:p>
          <a:p>
            <a:pPr marL="21590" marR="1002665">
              <a:lnSpc>
                <a:spcPct val="140000"/>
              </a:lnSpc>
              <a:spcBef>
                <a:spcPts val="2430"/>
              </a:spcBef>
            </a:pPr>
            <a:r>
              <a:rPr sz="1900" i="1" spc="-5" dirty="0">
                <a:latin typeface="Arial"/>
                <a:cs typeface="Arial"/>
              </a:rPr>
              <a:t>Topic 5 – Lecture </a:t>
            </a:r>
            <a:r>
              <a:rPr sz="1900" i="1" spc="-10" dirty="0">
                <a:latin typeface="Arial"/>
                <a:cs typeface="Arial"/>
              </a:rPr>
              <a:t>1:  </a:t>
            </a:r>
            <a:r>
              <a:rPr sz="1900" i="1" spc="-5" dirty="0">
                <a:latin typeface="Arial"/>
                <a:cs typeface="Arial"/>
              </a:rPr>
              <a:t>Network</a:t>
            </a:r>
            <a:r>
              <a:rPr sz="1900" i="1" spc="5" dirty="0">
                <a:latin typeface="Arial"/>
                <a:cs typeface="Arial"/>
              </a:rPr>
              <a:t> </a:t>
            </a:r>
            <a:r>
              <a:rPr sz="1900" i="1" spc="-10" dirty="0">
                <a:latin typeface="Arial"/>
                <a:cs typeface="Arial"/>
              </a:rPr>
              <a:t>Media</a:t>
            </a:r>
            <a:endParaRPr sz="19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V1.0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18915" y="82671"/>
            <a:ext cx="167005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Arial"/>
                <a:cs typeface="Arial"/>
              </a:rPr>
              <a:t>Network Media </a:t>
            </a:r>
            <a:r>
              <a:rPr sz="1000" spc="-5" dirty="0">
                <a:latin typeface="Arial"/>
                <a:cs typeface="Arial"/>
              </a:rPr>
              <a:t>&amp;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Connectors</a:t>
            </a:r>
            <a:endParaRPr sz="10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58262" y="252724"/>
            <a:ext cx="288480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Connectors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V1.0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268157" y="82671"/>
            <a:ext cx="79883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"/>
                <a:cs typeface="Arial"/>
              </a:rPr>
              <a:t>Topic 5 -</a:t>
            </a:r>
            <a:r>
              <a:rPr sz="1000" spc="-6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5.20</a:t>
            </a:r>
            <a:endParaRPr sz="1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1810" y="992107"/>
            <a:ext cx="7346950" cy="4738370"/>
          </a:xfrm>
          <a:prstGeom prst="rect">
            <a:avLst/>
          </a:prstGeom>
        </p:spPr>
        <p:txBody>
          <a:bodyPr vert="horz" wrap="square" lIns="0" tIns="169545" rIns="0" bIns="0" rtlCol="0">
            <a:spAutoFit/>
          </a:bodyPr>
          <a:lstStyle/>
          <a:p>
            <a:pPr marL="290195" indent="-278130">
              <a:lnSpc>
                <a:spcPct val="100000"/>
              </a:lnSpc>
              <a:spcBef>
                <a:spcPts val="133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Network consists </a:t>
            </a:r>
            <a:r>
              <a:rPr sz="2800" spc="-10" dirty="0">
                <a:solidFill>
                  <a:srgbClr val="7F7F7F"/>
                </a:solidFill>
                <a:latin typeface="Arial"/>
                <a:cs typeface="Arial"/>
              </a:rPr>
              <a:t>of:</a:t>
            </a:r>
            <a:endParaRPr sz="2800">
              <a:latin typeface="Arial"/>
              <a:cs typeface="Arial"/>
            </a:endParaRPr>
          </a:p>
          <a:p>
            <a:pPr marL="823594" lvl="1" indent="-354330">
              <a:lnSpc>
                <a:spcPct val="100000"/>
              </a:lnSpc>
              <a:spcBef>
                <a:spcPts val="1160"/>
              </a:spcBef>
              <a:buFont typeface="Arial"/>
              <a:buChar char="–"/>
              <a:tabLst>
                <a:tab pos="823594" algn="l"/>
                <a:tab pos="824230" algn="l"/>
              </a:tabLst>
            </a:pPr>
            <a:r>
              <a:rPr sz="2600" b="1" i="1" dirty="0">
                <a:solidFill>
                  <a:srgbClr val="89A451"/>
                </a:solidFill>
                <a:latin typeface="Arial"/>
                <a:cs typeface="Arial"/>
              </a:rPr>
              <a:t>Nodes</a:t>
            </a:r>
            <a:endParaRPr sz="2600">
              <a:latin typeface="Arial"/>
              <a:cs typeface="Arial"/>
            </a:endParaRPr>
          </a:p>
          <a:p>
            <a:pPr marL="823594" lvl="1" indent="-354330">
              <a:lnSpc>
                <a:spcPct val="100000"/>
              </a:lnSpc>
              <a:spcBef>
                <a:spcPts val="630"/>
              </a:spcBef>
              <a:buFont typeface="Arial"/>
              <a:buChar char="–"/>
              <a:tabLst>
                <a:tab pos="823594" algn="l"/>
                <a:tab pos="824230" algn="l"/>
              </a:tabLst>
            </a:pPr>
            <a:r>
              <a:rPr sz="2600" b="1" i="1" spc="-5" dirty="0">
                <a:solidFill>
                  <a:srgbClr val="89A451"/>
                </a:solidFill>
                <a:latin typeface="Arial"/>
                <a:cs typeface="Arial"/>
              </a:rPr>
              <a:t>Media</a:t>
            </a:r>
            <a:endParaRPr sz="2600">
              <a:latin typeface="Arial"/>
              <a:cs typeface="Arial"/>
            </a:endParaRPr>
          </a:p>
          <a:p>
            <a:pPr marL="290195" indent="-278130">
              <a:lnSpc>
                <a:spcPct val="100000"/>
              </a:lnSpc>
              <a:spcBef>
                <a:spcPts val="128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Also need to connect the media to the</a:t>
            </a:r>
            <a:r>
              <a:rPr sz="2800" spc="9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nodes</a:t>
            </a:r>
            <a:endParaRPr sz="2800">
              <a:latin typeface="Arial"/>
              <a:cs typeface="Arial"/>
            </a:endParaRPr>
          </a:p>
          <a:p>
            <a:pPr marL="290195" indent="-278130">
              <a:lnSpc>
                <a:spcPct val="100000"/>
              </a:lnSpc>
              <a:spcBef>
                <a:spcPts val="67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Range of devices for doing</a:t>
            </a:r>
            <a:r>
              <a:rPr sz="2800" spc="3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this</a:t>
            </a:r>
            <a:endParaRPr sz="2800">
              <a:latin typeface="Arial"/>
              <a:cs typeface="Arial"/>
            </a:endParaRPr>
          </a:p>
          <a:p>
            <a:pPr marL="290195" indent="-278130">
              <a:lnSpc>
                <a:spcPct val="100000"/>
              </a:lnSpc>
              <a:spcBef>
                <a:spcPts val="670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Choice depends</a:t>
            </a:r>
            <a:r>
              <a:rPr sz="2800" spc="2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upon</a:t>
            </a:r>
            <a:endParaRPr sz="2800">
              <a:latin typeface="Arial"/>
              <a:cs typeface="Arial"/>
            </a:endParaRPr>
          </a:p>
          <a:p>
            <a:pPr marL="823594" lvl="1" indent="-354330">
              <a:lnSpc>
                <a:spcPct val="100000"/>
              </a:lnSpc>
              <a:spcBef>
                <a:spcPts val="1160"/>
              </a:spcBef>
              <a:buChar char="–"/>
              <a:tabLst>
                <a:tab pos="823594" algn="l"/>
                <a:tab pos="824230" algn="l"/>
              </a:tabLst>
            </a:pP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Cable</a:t>
            </a:r>
            <a:r>
              <a:rPr sz="2600" spc="-1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type</a:t>
            </a:r>
            <a:endParaRPr sz="2600">
              <a:latin typeface="Arial"/>
              <a:cs typeface="Arial"/>
            </a:endParaRPr>
          </a:p>
          <a:p>
            <a:pPr marL="823594" lvl="1" indent="-354330">
              <a:lnSpc>
                <a:spcPct val="100000"/>
              </a:lnSpc>
              <a:spcBef>
                <a:spcPts val="630"/>
              </a:spcBef>
              <a:buChar char="–"/>
              <a:tabLst>
                <a:tab pos="823594" algn="l"/>
                <a:tab pos="824230" algn="l"/>
              </a:tabLst>
            </a:pP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Network</a:t>
            </a:r>
            <a:r>
              <a:rPr sz="2600" spc="-2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type</a:t>
            </a:r>
            <a:endParaRPr sz="2600">
              <a:latin typeface="Arial"/>
              <a:cs typeface="Arial"/>
            </a:endParaRPr>
          </a:p>
          <a:p>
            <a:pPr marL="823594" lvl="1" indent="-354330">
              <a:lnSpc>
                <a:spcPct val="100000"/>
              </a:lnSpc>
              <a:spcBef>
                <a:spcPts val="620"/>
              </a:spcBef>
              <a:buChar char="–"/>
              <a:tabLst>
                <a:tab pos="823594" algn="l"/>
                <a:tab pos="824230" algn="l"/>
              </a:tabLst>
            </a:pP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Device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18915" y="82671"/>
            <a:ext cx="254825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Arial"/>
                <a:cs typeface="Arial"/>
              </a:rPr>
              <a:t>Network Media </a:t>
            </a:r>
            <a:r>
              <a:rPr sz="1000" spc="-5" dirty="0">
                <a:latin typeface="Arial"/>
                <a:cs typeface="Arial"/>
              </a:rPr>
              <a:t>&amp; Connectors Topic 5 -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5.21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8262" y="397200"/>
            <a:ext cx="624014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Coaxial Cable</a:t>
            </a:r>
            <a:r>
              <a:rPr spc="-50" dirty="0"/>
              <a:t> </a:t>
            </a:r>
            <a:r>
              <a:rPr spc="-5" dirty="0"/>
              <a:t>Connector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V1.0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78968" y="1365626"/>
            <a:ext cx="8175625" cy="4251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9560" marR="5080" indent="-277495">
              <a:lnSpc>
                <a:spcPct val="100000"/>
              </a:lnSpc>
              <a:spcBef>
                <a:spcPts val="95"/>
              </a:spcBef>
              <a:buChar char="•"/>
              <a:tabLst>
                <a:tab pos="289560" algn="l"/>
                <a:tab pos="290195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Most common type of connector used </a:t>
            </a:r>
            <a:r>
              <a:rPr sz="2800" spc="-10" dirty="0">
                <a:solidFill>
                  <a:srgbClr val="7F7F7F"/>
                </a:solidFill>
                <a:latin typeface="Arial"/>
                <a:cs typeface="Arial"/>
              </a:rPr>
              <a:t>with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coaxial  cables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is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the </a:t>
            </a:r>
            <a:r>
              <a:rPr sz="2800" b="1" i="1" spc="-10" dirty="0">
                <a:solidFill>
                  <a:srgbClr val="89A451"/>
                </a:solidFill>
                <a:latin typeface="Arial"/>
                <a:cs typeface="Arial"/>
              </a:rPr>
              <a:t>Bayonet </a:t>
            </a:r>
            <a:r>
              <a:rPr sz="2800" b="1" i="1" spc="-5" dirty="0">
                <a:solidFill>
                  <a:srgbClr val="89A451"/>
                </a:solidFill>
                <a:latin typeface="Arial"/>
                <a:cs typeface="Arial"/>
              </a:rPr>
              <a:t>Neill-Concelman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(BNC)  connector</a:t>
            </a:r>
            <a:endParaRPr sz="2800">
              <a:latin typeface="Arial"/>
              <a:cs typeface="Arial"/>
            </a:endParaRPr>
          </a:p>
          <a:p>
            <a:pPr marL="289560" indent="-277495">
              <a:lnSpc>
                <a:spcPct val="100000"/>
              </a:lnSpc>
              <a:spcBef>
                <a:spcPts val="675"/>
              </a:spcBef>
              <a:buChar char="•"/>
              <a:tabLst>
                <a:tab pos="289560" algn="l"/>
                <a:tab pos="290195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E.g. 10Base2 thin Ethernet (now</a:t>
            </a:r>
            <a:r>
              <a:rPr sz="2800" spc="4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obsolete)</a:t>
            </a:r>
            <a:endParaRPr sz="2800">
              <a:latin typeface="Arial"/>
              <a:cs typeface="Arial"/>
            </a:endParaRPr>
          </a:p>
          <a:p>
            <a:pPr marL="289560" marR="3543300" indent="-277495">
              <a:lnSpc>
                <a:spcPct val="100000"/>
              </a:lnSpc>
              <a:spcBef>
                <a:spcPts val="675"/>
              </a:spcBef>
              <a:buChar char="•"/>
              <a:tabLst>
                <a:tab pos="289560" algn="l"/>
                <a:tab pos="290195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Different adapters available  for BNC</a:t>
            </a:r>
            <a:r>
              <a:rPr sz="2800" spc="1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connectors</a:t>
            </a:r>
            <a:endParaRPr sz="2800">
              <a:latin typeface="Arial"/>
              <a:cs typeface="Arial"/>
            </a:endParaRPr>
          </a:p>
          <a:p>
            <a:pPr marL="822960" lvl="1" indent="-353695">
              <a:lnSpc>
                <a:spcPct val="100000"/>
              </a:lnSpc>
              <a:spcBef>
                <a:spcPts val="1160"/>
              </a:spcBef>
              <a:buFont typeface="Arial"/>
              <a:buChar char="–"/>
              <a:tabLst>
                <a:tab pos="822960" algn="l"/>
                <a:tab pos="823594" algn="l"/>
              </a:tabLst>
            </a:pPr>
            <a:r>
              <a:rPr sz="2600" b="1" i="1" dirty="0">
                <a:solidFill>
                  <a:srgbClr val="89A451"/>
                </a:solidFill>
                <a:latin typeface="Arial"/>
                <a:cs typeface="Arial"/>
              </a:rPr>
              <a:t>T-connector</a:t>
            </a:r>
            <a:endParaRPr sz="2600">
              <a:latin typeface="Arial"/>
              <a:cs typeface="Arial"/>
            </a:endParaRPr>
          </a:p>
          <a:p>
            <a:pPr marL="822960" lvl="1" indent="-353695">
              <a:lnSpc>
                <a:spcPct val="100000"/>
              </a:lnSpc>
              <a:spcBef>
                <a:spcPts val="625"/>
              </a:spcBef>
              <a:buFont typeface="Arial"/>
              <a:buChar char="–"/>
              <a:tabLst>
                <a:tab pos="822960" algn="l"/>
                <a:tab pos="823594" algn="l"/>
              </a:tabLst>
            </a:pPr>
            <a:r>
              <a:rPr sz="2600" b="1" i="1" spc="-5" dirty="0">
                <a:solidFill>
                  <a:srgbClr val="89A451"/>
                </a:solidFill>
                <a:latin typeface="Arial"/>
                <a:cs typeface="Arial"/>
              </a:rPr>
              <a:t>Barrel connector</a:t>
            </a:r>
            <a:endParaRPr sz="2600">
              <a:latin typeface="Arial"/>
              <a:cs typeface="Arial"/>
            </a:endParaRPr>
          </a:p>
          <a:p>
            <a:pPr marL="822960" lvl="1" indent="-353695">
              <a:lnSpc>
                <a:spcPct val="100000"/>
              </a:lnSpc>
              <a:spcBef>
                <a:spcPts val="625"/>
              </a:spcBef>
              <a:buFont typeface="Arial"/>
              <a:buChar char="–"/>
              <a:tabLst>
                <a:tab pos="822960" algn="l"/>
                <a:tab pos="823594" algn="l"/>
              </a:tabLst>
            </a:pPr>
            <a:r>
              <a:rPr sz="2600" b="1" i="1" dirty="0">
                <a:solidFill>
                  <a:srgbClr val="89A451"/>
                </a:solidFill>
                <a:latin typeface="Arial"/>
                <a:cs typeface="Arial"/>
              </a:rPr>
              <a:t>Terminator</a:t>
            </a:r>
            <a:endParaRPr sz="2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435589" y="4365626"/>
            <a:ext cx="2085975" cy="800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219700" y="3573462"/>
            <a:ext cx="3200400" cy="2286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18915" y="82671"/>
            <a:ext cx="167005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Arial"/>
                <a:cs typeface="Arial"/>
              </a:rPr>
              <a:t>Network Media </a:t>
            </a:r>
            <a:r>
              <a:rPr sz="1000" spc="-5" dirty="0">
                <a:latin typeface="Arial"/>
                <a:cs typeface="Arial"/>
              </a:rPr>
              <a:t>&amp;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Connectors</a:t>
            </a:r>
            <a:endParaRPr sz="10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58262" y="613404"/>
            <a:ext cx="415671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UTP</a:t>
            </a:r>
            <a:r>
              <a:rPr spc="-75" dirty="0"/>
              <a:t> </a:t>
            </a:r>
            <a:r>
              <a:rPr spc="-5" dirty="0"/>
              <a:t>Connectors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V1.0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268157" y="82671"/>
            <a:ext cx="79883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"/>
                <a:cs typeface="Arial"/>
              </a:rPr>
              <a:t>Topic 5 -</a:t>
            </a:r>
            <a:r>
              <a:rPr sz="1000" spc="-6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5.22</a:t>
            </a:r>
            <a:endParaRPr sz="1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1810" y="1495481"/>
            <a:ext cx="6642734" cy="3385185"/>
          </a:xfrm>
          <a:prstGeom prst="rect">
            <a:avLst/>
          </a:prstGeom>
        </p:spPr>
        <p:txBody>
          <a:bodyPr vert="horz" wrap="square" lIns="0" tIns="169545" rIns="0" bIns="0" rtlCol="0">
            <a:spAutoFit/>
          </a:bodyPr>
          <a:lstStyle/>
          <a:p>
            <a:pPr marL="290195" indent="-278130">
              <a:lnSpc>
                <a:spcPct val="100000"/>
              </a:lnSpc>
              <a:spcBef>
                <a:spcPts val="133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10" dirty="0">
                <a:solidFill>
                  <a:srgbClr val="7F7F7F"/>
                </a:solidFill>
                <a:latin typeface="Arial"/>
                <a:cs typeface="Arial"/>
              </a:rPr>
              <a:t>UTP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comes in 2 main</a:t>
            </a:r>
            <a:r>
              <a:rPr sz="2800" spc="5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forms:</a:t>
            </a:r>
            <a:endParaRPr sz="2800">
              <a:latin typeface="Arial"/>
              <a:cs typeface="Arial"/>
            </a:endParaRPr>
          </a:p>
          <a:p>
            <a:pPr marL="823594" lvl="1" indent="-354330">
              <a:lnSpc>
                <a:spcPct val="100000"/>
              </a:lnSpc>
              <a:spcBef>
                <a:spcPts val="1160"/>
              </a:spcBef>
              <a:buFont typeface="Arial"/>
              <a:buChar char="–"/>
              <a:tabLst>
                <a:tab pos="823594" algn="l"/>
                <a:tab pos="824230" algn="l"/>
              </a:tabLst>
            </a:pPr>
            <a:r>
              <a:rPr sz="2600" b="1" i="1" dirty="0">
                <a:solidFill>
                  <a:srgbClr val="89A451"/>
                </a:solidFill>
                <a:latin typeface="Arial"/>
                <a:cs typeface="Arial"/>
              </a:rPr>
              <a:t>Two-pair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(four wire)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for</a:t>
            </a:r>
            <a:r>
              <a:rPr sz="2600" spc="-4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telephone</a:t>
            </a:r>
            <a:endParaRPr sz="2600">
              <a:latin typeface="Arial"/>
              <a:cs typeface="Arial"/>
            </a:endParaRPr>
          </a:p>
          <a:p>
            <a:pPr marL="823594" lvl="1" indent="-354330">
              <a:lnSpc>
                <a:spcPct val="100000"/>
              </a:lnSpc>
              <a:spcBef>
                <a:spcPts val="625"/>
              </a:spcBef>
              <a:buFont typeface="Arial"/>
              <a:buChar char="–"/>
              <a:tabLst>
                <a:tab pos="823594" algn="l"/>
                <a:tab pos="824230" algn="l"/>
              </a:tabLst>
            </a:pPr>
            <a:r>
              <a:rPr sz="2600" b="1" i="1" dirty="0">
                <a:solidFill>
                  <a:srgbClr val="89A451"/>
                </a:solidFill>
                <a:latin typeface="Arial"/>
                <a:cs typeface="Arial"/>
              </a:rPr>
              <a:t>Four-pair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(eight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wire)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for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data</a:t>
            </a:r>
            <a:r>
              <a:rPr sz="2600" spc="-6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networks</a:t>
            </a:r>
            <a:endParaRPr sz="2600">
              <a:latin typeface="Arial"/>
              <a:cs typeface="Arial"/>
            </a:endParaRPr>
          </a:p>
          <a:p>
            <a:pPr marL="290195" indent="-278130">
              <a:lnSpc>
                <a:spcPct val="100000"/>
              </a:lnSpc>
              <a:spcBef>
                <a:spcPts val="244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Each has a different</a:t>
            </a:r>
            <a:r>
              <a:rPr sz="2800" spc="1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connector:</a:t>
            </a:r>
            <a:endParaRPr sz="2800">
              <a:latin typeface="Arial"/>
              <a:cs typeface="Arial"/>
            </a:endParaRPr>
          </a:p>
          <a:p>
            <a:pPr marL="823594" lvl="1" indent="-354330">
              <a:lnSpc>
                <a:spcPct val="100000"/>
              </a:lnSpc>
              <a:spcBef>
                <a:spcPts val="1160"/>
              </a:spcBef>
              <a:buFont typeface="Arial"/>
              <a:buChar char="–"/>
              <a:tabLst>
                <a:tab pos="823594" algn="l"/>
                <a:tab pos="824230" algn="l"/>
              </a:tabLst>
            </a:pPr>
            <a:r>
              <a:rPr sz="2600" b="1" i="1" dirty="0">
                <a:solidFill>
                  <a:srgbClr val="89A451"/>
                </a:solidFill>
                <a:latin typeface="Arial"/>
                <a:cs typeface="Arial"/>
              </a:rPr>
              <a:t>RJ-11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for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four-wire</a:t>
            </a:r>
            <a:r>
              <a:rPr sz="2600" spc="-3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telephony</a:t>
            </a:r>
            <a:endParaRPr sz="2600">
              <a:latin typeface="Arial"/>
              <a:cs typeface="Arial"/>
            </a:endParaRPr>
          </a:p>
          <a:p>
            <a:pPr marL="823594" lvl="1" indent="-354330">
              <a:lnSpc>
                <a:spcPct val="100000"/>
              </a:lnSpc>
              <a:spcBef>
                <a:spcPts val="625"/>
              </a:spcBef>
              <a:buFont typeface="Arial"/>
              <a:buChar char="–"/>
              <a:tabLst>
                <a:tab pos="823594" algn="l"/>
                <a:tab pos="824230" algn="l"/>
              </a:tabLst>
            </a:pPr>
            <a:r>
              <a:rPr sz="2600" b="1" i="1" dirty="0">
                <a:solidFill>
                  <a:srgbClr val="89A451"/>
                </a:solidFill>
                <a:latin typeface="Arial"/>
                <a:cs typeface="Arial"/>
              </a:rPr>
              <a:t>RJ-45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for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eight wire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data</a:t>
            </a:r>
            <a:r>
              <a:rPr sz="2600" spc="-3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networks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18915" y="82671"/>
            <a:ext cx="167005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Arial"/>
                <a:cs typeface="Arial"/>
              </a:rPr>
              <a:t>Network Media </a:t>
            </a:r>
            <a:r>
              <a:rPr sz="1000" spc="-5" dirty="0">
                <a:latin typeface="Arial"/>
                <a:cs typeface="Arial"/>
              </a:rPr>
              <a:t>&amp;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Connectors</a:t>
            </a:r>
            <a:endParaRPr sz="10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58262" y="613404"/>
            <a:ext cx="151765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R</a:t>
            </a:r>
            <a:r>
              <a:rPr spc="5" dirty="0"/>
              <a:t>J</a:t>
            </a:r>
            <a:r>
              <a:rPr spc="-5" dirty="0"/>
              <a:t>-11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V1.0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268157" y="82671"/>
            <a:ext cx="79883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"/>
                <a:cs typeface="Arial"/>
              </a:rPr>
              <a:t>Topic 5 -</a:t>
            </a:r>
            <a:r>
              <a:rPr sz="1000" spc="-6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5.23</a:t>
            </a:r>
            <a:endParaRPr sz="1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1810" y="1495700"/>
            <a:ext cx="7580630" cy="198882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290195" indent="-278130">
              <a:lnSpc>
                <a:spcPct val="100000"/>
              </a:lnSpc>
              <a:spcBef>
                <a:spcPts val="770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RJ stands for </a:t>
            </a:r>
            <a:r>
              <a:rPr sz="2800" b="1" i="1" spc="-5" dirty="0">
                <a:solidFill>
                  <a:srgbClr val="89A451"/>
                </a:solidFill>
                <a:latin typeface="Arial"/>
                <a:cs typeface="Arial"/>
              </a:rPr>
              <a:t>registered</a:t>
            </a:r>
            <a:r>
              <a:rPr sz="2800" b="1" i="1" spc="25" dirty="0">
                <a:solidFill>
                  <a:srgbClr val="89A451"/>
                </a:solidFill>
                <a:latin typeface="Arial"/>
                <a:cs typeface="Arial"/>
              </a:rPr>
              <a:t> </a:t>
            </a:r>
            <a:r>
              <a:rPr sz="2800" b="1" i="1" spc="-5" dirty="0">
                <a:solidFill>
                  <a:srgbClr val="89A451"/>
                </a:solidFill>
                <a:latin typeface="Arial"/>
                <a:cs typeface="Arial"/>
              </a:rPr>
              <a:t>jack</a:t>
            </a:r>
            <a:endParaRPr sz="2800">
              <a:latin typeface="Arial"/>
              <a:cs typeface="Arial"/>
            </a:endParaRPr>
          </a:p>
          <a:p>
            <a:pPr marL="290195" marR="5080" indent="-278130">
              <a:lnSpc>
                <a:spcPct val="100000"/>
              </a:lnSpc>
              <a:spcBef>
                <a:spcPts val="67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Strictly this is a combination of plug and wiring  configuration</a:t>
            </a:r>
            <a:endParaRPr sz="2800">
              <a:latin typeface="Arial"/>
              <a:cs typeface="Arial"/>
            </a:endParaRPr>
          </a:p>
          <a:p>
            <a:pPr marL="290195" indent="-278130">
              <a:lnSpc>
                <a:spcPct val="100000"/>
              </a:lnSpc>
              <a:spcBef>
                <a:spcPts val="67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Used for a single telephone</a:t>
            </a:r>
            <a:r>
              <a:rPr sz="2800" spc="2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line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18915" y="82671"/>
            <a:ext cx="254825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Arial"/>
                <a:cs typeface="Arial"/>
              </a:rPr>
              <a:t>Network Media </a:t>
            </a:r>
            <a:r>
              <a:rPr sz="1000" spc="-5" dirty="0">
                <a:latin typeface="Arial"/>
                <a:cs typeface="Arial"/>
              </a:rPr>
              <a:t>&amp; Connectors Topic 5 -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5.24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8262" y="613404"/>
            <a:ext cx="151765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R</a:t>
            </a:r>
            <a:r>
              <a:rPr spc="5" dirty="0"/>
              <a:t>J</a:t>
            </a:r>
            <a:r>
              <a:rPr spc="-5" dirty="0"/>
              <a:t>-45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V1.0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1810" y="1581653"/>
            <a:ext cx="7803515" cy="3354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0195" marR="27940" indent="-278130">
              <a:lnSpc>
                <a:spcPct val="100000"/>
              </a:lnSpc>
              <a:spcBef>
                <a:spcPts val="9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The standard connector for </a:t>
            </a:r>
            <a:r>
              <a:rPr sz="2800" spc="-10" dirty="0">
                <a:solidFill>
                  <a:srgbClr val="7F7F7F"/>
                </a:solidFill>
                <a:latin typeface="Arial"/>
                <a:cs typeface="Arial"/>
              </a:rPr>
              <a:t>UTP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cabling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in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data  networks</a:t>
            </a:r>
            <a:endParaRPr sz="2800">
              <a:latin typeface="Arial"/>
              <a:cs typeface="Arial"/>
            </a:endParaRPr>
          </a:p>
          <a:p>
            <a:pPr marL="290195" indent="-278130">
              <a:lnSpc>
                <a:spcPct val="100000"/>
              </a:lnSpc>
              <a:spcBef>
                <a:spcPts val="67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Like a large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telephone-style</a:t>
            </a:r>
            <a:r>
              <a:rPr sz="2800" spc="1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connector</a:t>
            </a:r>
            <a:endParaRPr sz="2800">
              <a:latin typeface="Arial"/>
              <a:cs typeface="Arial"/>
            </a:endParaRPr>
          </a:p>
          <a:p>
            <a:pPr marL="290195" indent="-278130">
              <a:lnSpc>
                <a:spcPct val="100000"/>
              </a:lnSpc>
              <a:spcBef>
                <a:spcPts val="670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Made of</a:t>
            </a:r>
            <a:r>
              <a:rPr sz="2800" spc="1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plastic</a:t>
            </a:r>
            <a:endParaRPr sz="2800">
              <a:latin typeface="Arial"/>
              <a:cs typeface="Arial"/>
            </a:endParaRPr>
          </a:p>
          <a:p>
            <a:pPr marL="290195" indent="-278130">
              <a:lnSpc>
                <a:spcPct val="100000"/>
              </a:lnSpc>
              <a:spcBef>
                <a:spcPts val="67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10" dirty="0">
                <a:solidFill>
                  <a:srgbClr val="7F7F7F"/>
                </a:solidFill>
                <a:latin typeface="Arial"/>
                <a:cs typeface="Arial"/>
              </a:rPr>
              <a:t>Can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only be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inserted </a:t>
            </a:r>
            <a:r>
              <a:rPr sz="2800" spc="-10" dirty="0">
                <a:solidFill>
                  <a:srgbClr val="7F7F7F"/>
                </a:solidFill>
                <a:latin typeface="Arial"/>
                <a:cs typeface="Arial"/>
              </a:rPr>
              <a:t>one</a:t>
            </a:r>
            <a:r>
              <a:rPr sz="2800" spc="5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7F7F7F"/>
                </a:solidFill>
                <a:latin typeface="Arial"/>
                <a:cs typeface="Arial"/>
              </a:rPr>
              <a:t>way</a:t>
            </a:r>
            <a:endParaRPr sz="2800">
              <a:latin typeface="Arial"/>
              <a:cs typeface="Arial"/>
            </a:endParaRPr>
          </a:p>
          <a:p>
            <a:pPr marL="290195" marR="5080" indent="-278130">
              <a:lnSpc>
                <a:spcPct val="100000"/>
              </a:lnSpc>
              <a:spcBef>
                <a:spcPts val="67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Standard designates which wire goes with each  pin inside the</a:t>
            </a:r>
            <a:r>
              <a:rPr sz="2800" spc="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connector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18915" y="82671"/>
            <a:ext cx="167005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Arial"/>
                <a:cs typeface="Arial"/>
              </a:rPr>
              <a:t>Network Media </a:t>
            </a:r>
            <a:r>
              <a:rPr sz="1000" spc="-5" dirty="0">
                <a:latin typeface="Arial"/>
                <a:cs typeface="Arial"/>
              </a:rPr>
              <a:t>&amp;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Connectors</a:t>
            </a:r>
            <a:endParaRPr sz="10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58262" y="613404"/>
            <a:ext cx="676910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Wiring </a:t>
            </a:r>
            <a:r>
              <a:rPr spc="-5" dirty="0"/>
              <a:t>an RJ-45</a:t>
            </a:r>
            <a:r>
              <a:rPr spc="-60" dirty="0"/>
              <a:t> </a:t>
            </a:r>
            <a:r>
              <a:rPr spc="-5" dirty="0"/>
              <a:t>Connector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V1.0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268157" y="82671"/>
            <a:ext cx="79883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"/>
                <a:cs typeface="Arial"/>
              </a:rPr>
              <a:t>Topic 5 -</a:t>
            </a:r>
            <a:r>
              <a:rPr sz="1000" spc="-6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5.25</a:t>
            </a:r>
            <a:endParaRPr sz="1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1810" y="1581653"/>
            <a:ext cx="7874000" cy="18180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0195" marR="844550" indent="-278130">
              <a:lnSpc>
                <a:spcPct val="100000"/>
              </a:lnSpc>
              <a:spcBef>
                <a:spcPts val="9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The wiring configuration depends upon the  standard being</a:t>
            </a:r>
            <a:r>
              <a:rPr sz="2800" spc="2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followed.</a:t>
            </a:r>
            <a:endParaRPr sz="2800">
              <a:latin typeface="Arial"/>
              <a:cs typeface="Arial"/>
            </a:endParaRPr>
          </a:p>
          <a:p>
            <a:pPr marL="290195" marR="5080" indent="-278130">
              <a:lnSpc>
                <a:spcPct val="100000"/>
              </a:lnSpc>
              <a:spcBef>
                <a:spcPts val="67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Private Study Exercise 2 asks you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to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investigate  the wiring</a:t>
            </a:r>
            <a:r>
              <a:rPr sz="2800" spc="2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configurations.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18915" y="82671"/>
            <a:ext cx="167005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Arial"/>
                <a:cs typeface="Arial"/>
              </a:rPr>
              <a:t>Network Media </a:t>
            </a:r>
            <a:r>
              <a:rPr sz="1000" spc="-5" dirty="0">
                <a:latin typeface="Arial"/>
                <a:cs typeface="Arial"/>
              </a:rPr>
              <a:t>&amp;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Connectors</a:t>
            </a:r>
            <a:endParaRPr sz="10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58262" y="468878"/>
            <a:ext cx="577532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Fibre </a:t>
            </a:r>
            <a:r>
              <a:rPr spc="-10" dirty="0"/>
              <a:t>Optic</a:t>
            </a:r>
            <a:r>
              <a:rPr spc="-65" dirty="0"/>
              <a:t> </a:t>
            </a:r>
            <a:r>
              <a:rPr dirty="0"/>
              <a:t>Connectors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V1.0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268157" y="82671"/>
            <a:ext cx="79883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"/>
                <a:cs typeface="Arial"/>
              </a:rPr>
              <a:t>Topic 5 -</a:t>
            </a:r>
            <a:r>
              <a:rPr sz="1000" spc="-6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5.26</a:t>
            </a:r>
            <a:endParaRPr sz="1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1810" y="1351300"/>
            <a:ext cx="7462520" cy="437451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290195" indent="-278130">
              <a:lnSpc>
                <a:spcPct val="100000"/>
              </a:lnSpc>
              <a:spcBef>
                <a:spcPts val="770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Terminate the end of an optical</a:t>
            </a:r>
            <a:r>
              <a:rPr sz="2800" spc="9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fibre</a:t>
            </a:r>
            <a:endParaRPr sz="2800">
              <a:latin typeface="Arial"/>
              <a:cs typeface="Arial"/>
            </a:endParaRPr>
          </a:p>
          <a:p>
            <a:pPr marL="290195" indent="-278130">
              <a:lnSpc>
                <a:spcPct val="100000"/>
              </a:lnSpc>
              <a:spcBef>
                <a:spcPts val="67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Enable connection faster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than</a:t>
            </a:r>
            <a:r>
              <a:rPr sz="2800" spc="5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splicing</a:t>
            </a:r>
            <a:endParaRPr sz="2800">
              <a:latin typeface="Arial"/>
              <a:cs typeface="Arial"/>
            </a:endParaRPr>
          </a:p>
          <a:p>
            <a:pPr marL="290195" indent="-278130">
              <a:lnSpc>
                <a:spcPct val="100000"/>
              </a:lnSpc>
              <a:spcBef>
                <a:spcPts val="670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Align the cores of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fibres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so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that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light can</a:t>
            </a:r>
            <a:r>
              <a:rPr sz="2800" spc="1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pass</a:t>
            </a:r>
            <a:endParaRPr sz="2800">
              <a:latin typeface="Arial"/>
              <a:cs typeface="Arial"/>
            </a:endParaRPr>
          </a:p>
          <a:p>
            <a:pPr marL="290195" indent="-278130">
              <a:lnSpc>
                <a:spcPct val="100000"/>
              </a:lnSpc>
              <a:spcBef>
                <a:spcPts val="67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10" dirty="0">
                <a:solidFill>
                  <a:srgbClr val="7F7F7F"/>
                </a:solidFill>
                <a:latin typeface="Arial"/>
                <a:cs typeface="Arial"/>
              </a:rPr>
              <a:t>Common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connectors</a:t>
            </a:r>
            <a:r>
              <a:rPr sz="2800" spc="4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are:</a:t>
            </a:r>
            <a:endParaRPr sz="2800">
              <a:latin typeface="Arial"/>
              <a:cs typeface="Arial"/>
            </a:endParaRPr>
          </a:p>
          <a:p>
            <a:pPr marL="823594" lvl="1" indent="-354330">
              <a:lnSpc>
                <a:spcPct val="100000"/>
              </a:lnSpc>
              <a:spcBef>
                <a:spcPts val="5"/>
              </a:spcBef>
              <a:buChar char="–"/>
              <a:tabLst>
                <a:tab pos="823594" algn="l"/>
                <a:tab pos="824230" algn="l"/>
              </a:tabLst>
            </a:pPr>
            <a:r>
              <a:rPr sz="2600" spc="5" dirty="0">
                <a:solidFill>
                  <a:srgbClr val="7F7F7F"/>
                </a:solidFill>
                <a:latin typeface="Arial"/>
                <a:cs typeface="Arial"/>
              </a:rPr>
              <a:t>FC</a:t>
            </a:r>
            <a:endParaRPr sz="2600">
              <a:latin typeface="Arial"/>
              <a:cs typeface="Arial"/>
            </a:endParaRPr>
          </a:p>
          <a:p>
            <a:pPr marL="823594" lvl="1" indent="-354330">
              <a:lnSpc>
                <a:spcPct val="100000"/>
              </a:lnSpc>
              <a:spcBef>
                <a:spcPts val="630"/>
              </a:spcBef>
              <a:buChar char="–"/>
              <a:tabLst>
                <a:tab pos="823594" algn="l"/>
                <a:tab pos="824230" algn="l"/>
              </a:tabLst>
            </a:pP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LC</a:t>
            </a:r>
            <a:endParaRPr sz="2600">
              <a:latin typeface="Arial"/>
              <a:cs typeface="Arial"/>
            </a:endParaRPr>
          </a:p>
          <a:p>
            <a:pPr marL="823594" lvl="1" indent="-354330">
              <a:lnSpc>
                <a:spcPct val="100000"/>
              </a:lnSpc>
              <a:spcBef>
                <a:spcPts val="625"/>
              </a:spcBef>
              <a:buChar char="–"/>
              <a:tabLst>
                <a:tab pos="823594" algn="l"/>
                <a:tab pos="824230" algn="l"/>
              </a:tabLst>
            </a:pP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MT-RJ</a:t>
            </a:r>
            <a:endParaRPr sz="2600">
              <a:latin typeface="Arial"/>
              <a:cs typeface="Arial"/>
            </a:endParaRPr>
          </a:p>
          <a:p>
            <a:pPr marL="823594" lvl="1" indent="-354330">
              <a:lnSpc>
                <a:spcPct val="100000"/>
              </a:lnSpc>
              <a:spcBef>
                <a:spcPts val="620"/>
              </a:spcBef>
              <a:buChar char="–"/>
              <a:tabLst>
                <a:tab pos="823594" algn="l"/>
                <a:tab pos="824230" algn="l"/>
              </a:tabLst>
            </a:pP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SC</a:t>
            </a:r>
            <a:endParaRPr sz="2600">
              <a:latin typeface="Arial"/>
              <a:cs typeface="Arial"/>
            </a:endParaRPr>
          </a:p>
          <a:p>
            <a:pPr marL="823594" lvl="1" indent="-354330">
              <a:lnSpc>
                <a:spcPct val="100000"/>
              </a:lnSpc>
              <a:spcBef>
                <a:spcPts val="630"/>
              </a:spcBef>
              <a:buChar char="–"/>
              <a:tabLst>
                <a:tab pos="823594" algn="l"/>
                <a:tab pos="824230" algn="l"/>
              </a:tabLst>
            </a:pP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ST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18915" y="82671"/>
            <a:ext cx="167005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Arial"/>
                <a:cs typeface="Arial"/>
              </a:rPr>
              <a:t>Network Media </a:t>
            </a:r>
            <a:r>
              <a:rPr sz="1000" spc="-5" dirty="0">
                <a:latin typeface="Arial"/>
                <a:cs typeface="Arial"/>
              </a:rPr>
              <a:t>&amp;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Connectors</a:t>
            </a:r>
            <a:endParaRPr sz="10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58262" y="613404"/>
            <a:ext cx="3786504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FC</a:t>
            </a:r>
            <a:r>
              <a:rPr spc="-65" dirty="0"/>
              <a:t> </a:t>
            </a:r>
            <a:r>
              <a:rPr spc="-5" dirty="0"/>
              <a:t>Connectors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V1.0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268157" y="82671"/>
            <a:ext cx="79883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"/>
                <a:cs typeface="Arial"/>
              </a:rPr>
              <a:t>Topic 5 -</a:t>
            </a:r>
            <a:r>
              <a:rPr sz="1000" spc="-6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5.27</a:t>
            </a:r>
            <a:endParaRPr sz="1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1810" y="1495684"/>
            <a:ext cx="7527290" cy="3440429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2800" b="1" i="1" spc="-5" dirty="0">
                <a:solidFill>
                  <a:srgbClr val="89A451"/>
                </a:solidFill>
                <a:latin typeface="Arial"/>
                <a:cs typeface="Arial"/>
              </a:rPr>
              <a:t>Ferrule Connector</a:t>
            </a:r>
            <a:endParaRPr sz="2800">
              <a:latin typeface="Arial"/>
              <a:cs typeface="Arial"/>
            </a:endParaRPr>
          </a:p>
          <a:p>
            <a:pPr marL="290195" marR="5080" indent="-278130">
              <a:lnSpc>
                <a:spcPct val="100000"/>
              </a:lnSpc>
              <a:spcBef>
                <a:spcPts val="67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A popular connector for monomode fibre optic  cable</a:t>
            </a:r>
            <a:endParaRPr sz="2800">
              <a:latin typeface="Arial"/>
              <a:cs typeface="Arial"/>
            </a:endParaRPr>
          </a:p>
          <a:p>
            <a:pPr marL="290195" indent="-278130">
              <a:lnSpc>
                <a:spcPct val="100000"/>
              </a:lnSpc>
              <a:spcBef>
                <a:spcPts val="67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A screw on</a:t>
            </a:r>
            <a:r>
              <a:rPr sz="2800" spc="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connection</a:t>
            </a:r>
            <a:endParaRPr sz="2800">
              <a:latin typeface="Arial"/>
              <a:cs typeface="Arial"/>
            </a:endParaRPr>
          </a:p>
          <a:p>
            <a:pPr marL="290195" marR="88265" indent="-278130">
              <a:lnSpc>
                <a:spcPct val="100000"/>
              </a:lnSpc>
              <a:spcBef>
                <a:spcPts val="670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Must have the key aligned in the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slot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properly  before</a:t>
            </a:r>
            <a:r>
              <a:rPr sz="2800" spc="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tightening</a:t>
            </a:r>
            <a:endParaRPr sz="2800">
              <a:latin typeface="Arial"/>
              <a:cs typeface="Arial"/>
            </a:endParaRPr>
          </a:p>
          <a:p>
            <a:pPr marL="290195" indent="-278130">
              <a:lnSpc>
                <a:spcPct val="100000"/>
              </a:lnSpc>
              <a:spcBef>
                <a:spcPts val="67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It is steadily being replaced by SCs and</a:t>
            </a:r>
            <a:r>
              <a:rPr sz="2800" spc="5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LCs.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18915" y="82671"/>
            <a:ext cx="254825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Arial"/>
                <a:cs typeface="Arial"/>
              </a:rPr>
              <a:t>Network Media </a:t>
            </a:r>
            <a:r>
              <a:rPr sz="1000" spc="-5" dirty="0">
                <a:latin typeface="Arial"/>
                <a:cs typeface="Arial"/>
              </a:rPr>
              <a:t>&amp; Connectors Topic 5 -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5.28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8262" y="613404"/>
            <a:ext cx="375412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LC</a:t>
            </a:r>
            <a:r>
              <a:rPr spc="-75" dirty="0"/>
              <a:t> </a:t>
            </a:r>
            <a:r>
              <a:rPr spc="-5" dirty="0"/>
              <a:t>Connectors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V1.0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1810" y="1495684"/>
            <a:ext cx="7879080" cy="352552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2800" b="1" i="1" spc="-5" dirty="0">
                <a:solidFill>
                  <a:srgbClr val="89A451"/>
                </a:solidFill>
                <a:latin typeface="Arial"/>
                <a:cs typeface="Arial"/>
              </a:rPr>
              <a:t>Lucent Connector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(or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Local</a:t>
            </a:r>
            <a:r>
              <a:rPr sz="2800" spc="8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Connector)</a:t>
            </a:r>
            <a:endParaRPr sz="2800">
              <a:latin typeface="Arial"/>
              <a:cs typeface="Arial"/>
            </a:endParaRPr>
          </a:p>
          <a:p>
            <a:pPr marL="290195" marR="5080" indent="-278130">
              <a:lnSpc>
                <a:spcPct val="100000"/>
              </a:lnSpc>
              <a:spcBef>
                <a:spcPts val="67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A relatively recent connector that is smaller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than 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many</a:t>
            </a:r>
            <a:r>
              <a:rPr sz="2800" spc="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others</a:t>
            </a:r>
            <a:endParaRPr sz="2800">
              <a:latin typeface="Arial"/>
              <a:cs typeface="Arial"/>
            </a:endParaRPr>
          </a:p>
          <a:p>
            <a:pPr marL="290195" indent="-278130">
              <a:lnSpc>
                <a:spcPct val="100000"/>
              </a:lnSpc>
              <a:spcBef>
                <a:spcPts val="67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A standard ceramic ferrule</a:t>
            </a:r>
            <a:r>
              <a:rPr sz="2800" spc="1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connector</a:t>
            </a:r>
            <a:endParaRPr sz="2800">
              <a:latin typeface="Arial"/>
              <a:cs typeface="Arial"/>
            </a:endParaRPr>
          </a:p>
          <a:p>
            <a:pPr marL="290195" indent="-278130">
              <a:lnSpc>
                <a:spcPct val="100000"/>
              </a:lnSpc>
              <a:spcBef>
                <a:spcPts val="670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It is easily terminated with</a:t>
            </a:r>
            <a:r>
              <a:rPr sz="2800" spc="3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adhesive</a:t>
            </a:r>
            <a:endParaRPr sz="2800">
              <a:latin typeface="Arial"/>
              <a:cs typeface="Arial"/>
            </a:endParaRPr>
          </a:p>
          <a:p>
            <a:pPr marL="290195" indent="-278130">
              <a:lnSpc>
                <a:spcPct val="100000"/>
              </a:lnSpc>
              <a:spcBef>
                <a:spcPts val="67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Good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performance</a:t>
            </a:r>
            <a:endParaRPr sz="2800">
              <a:latin typeface="Arial"/>
              <a:cs typeface="Arial"/>
            </a:endParaRPr>
          </a:p>
          <a:p>
            <a:pPr marL="290195" indent="-278130">
              <a:lnSpc>
                <a:spcPct val="100000"/>
              </a:lnSpc>
              <a:spcBef>
                <a:spcPts val="670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Used widely in</a:t>
            </a:r>
            <a:r>
              <a:rPr sz="2800" spc="1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monomode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18915" y="82671"/>
            <a:ext cx="167005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Arial"/>
                <a:cs typeface="Arial"/>
              </a:rPr>
              <a:t>Network Media </a:t>
            </a:r>
            <a:r>
              <a:rPr sz="1000" spc="-5" dirty="0">
                <a:latin typeface="Arial"/>
                <a:cs typeface="Arial"/>
              </a:rPr>
              <a:t>&amp;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Connectors</a:t>
            </a:r>
            <a:endParaRPr sz="10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58262" y="613404"/>
            <a:ext cx="471487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MT-RJ</a:t>
            </a:r>
            <a:r>
              <a:rPr spc="-70" dirty="0"/>
              <a:t> </a:t>
            </a:r>
            <a:r>
              <a:rPr spc="-5" dirty="0"/>
              <a:t>Connectors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V1.0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268157" y="82671"/>
            <a:ext cx="79883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"/>
                <a:cs typeface="Arial"/>
              </a:rPr>
              <a:t>Topic 5 -</a:t>
            </a:r>
            <a:r>
              <a:rPr sz="1000" spc="-6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5.29</a:t>
            </a:r>
            <a:endParaRPr sz="1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1810" y="1495684"/>
            <a:ext cx="6296660" cy="309880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2800" b="1" i="1" spc="-5" dirty="0">
                <a:solidFill>
                  <a:srgbClr val="89A451"/>
                </a:solidFill>
                <a:latin typeface="Arial"/>
                <a:cs typeface="Arial"/>
              </a:rPr>
              <a:t>Mechanical Transfer Registered</a:t>
            </a:r>
            <a:r>
              <a:rPr sz="2800" b="1" i="1" spc="25" dirty="0">
                <a:solidFill>
                  <a:srgbClr val="89A451"/>
                </a:solidFill>
                <a:latin typeface="Arial"/>
                <a:cs typeface="Arial"/>
              </a:rPr>
              <a:t> </a:t>
            </a:r>
            <a:r>
              <a:rPr sz="2800" b="1" i="1" spc="-5" dirty="0">
                <a:solidFill>
                  <a:srgbClr val="89A451"/>
                </a:solidFill>
                <a:latin typeface="Arial"/>
                <a:cs typeface="Arial"/>
              </a:rPr>
              <a:t>Jack</a:t>
            </a:r>
            <a:endParaRPr sz="2800">
              <a:latin typeface="Arial"/>
              <a:cs typeface="Arial"/>
            </a:endParaRPr>
          </a:p>
          <a:p>
            <a:pPr marL="290195" indent="-278130">
              <a:lnSpc>
                <a:spcPct val="100000"/>
              </a:lnSpc>
              <a:spcBef>
                <a:spcPts val="67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A duplex</a:t>
            </a:r>
            <a:r>
              <a:rPr sz="2800" spc="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connector</a:t>
            </a:r>
            <a:endParaRPr sz="2800">
              <a:latin typeface="Arial"/>
              <a:cs typeface="Arial"/>
            </a:endParaRPr>
          </a:p>
          <a:p>
            <a:pPr marL="290195" indent="-278130">
              <a:lnSpc>
                <a:spcPct val="100000"/>
              </a:lnSpc>
              <a:spcBef>
                <a:spcPts val="67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Both fibres in a single polymer</a:t>
            </a:r>
            <a:r>
              <a:rPr sz="2800" spc="3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ferrule</a:t>
            </a:r>
            <a:endParaRPr sz="2800">
              <a:latin typeface="Arial"/>
              <a:cs typeface="Arial"/>
            </a:endParaRPr>
          </a:p>
          <a:p>
            <a:pPr marL="290195" indent="-278130">
              <a:lnSpc>
                <a:spcPct val="100000"/>
              </a:lnSpc>
              <a:spcBef>
                <a:spcPts val="670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Uses pins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for</a:t>
            </a:r>
            <a:r>
              <a:rPr sz="2800" spc="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alignment</a:t>
            </a:r>
            <a:endParaRPr sz="2800">
              <a:latin typeface="Arial"/>
              <a:cs typeface="Arial"/>
            </a:endParaRPr>
          </a:p>
          <a:p>
            <a:pPr marL="290195" indent="-278130">
              <a:lnSpc>
                <a:spcPct val="100000"/>
              </a:lnSpc>
              <a:spcBef>
                <a:spcPts val="670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10" dirty="0">
                <a:solidFill>
                  <a:srgbClr val="7F7F7F"/>
                </a:solidFill>
                <a:latin typeface="Arial"/>
                <a:cs typeface="Arial"/>
              </a:rPr>
              <a:t>Has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male and female</a:t>
            </a:r>
            <a:r>
              <a:rPr sz="2800" spc="3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versions</a:t>
            </a:r>
            <a:endParaRPr sz="2800">
              <a:latin typeface="Arial"/>
              <a:cs typeface="Arial"/>
            </a:endParaRPr>
          </a:p>
          <a:p>
            <a:pPr marL="290195" indent="-278130">
              <a:lnSpc>
                <a:spcPct val="100000"/>
              </a:lnSpc>
              <a:spcBef>
                <a:spcPts val="67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Multimode</a:t>
            </a:r>
            <a:r>
              <a:rPr sz="2800" spc="2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only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89019" y="82671"/>
            <a:ext cx="167005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Arial"/>
                <a:cs typeface="Arial"/>
              </a:rPr>
              <a:t>Network Media </a:t>
            </a:r>
            <a:r>
              <a:rPr sz="1000" spc="-5" dirty="0">
                <a:latin typeface="Arial"/>
                <a:cs typeface="Arial"/>
              </a:rPr>
              <a:t>&amp;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Connectors</a:t>
            </a:r>
            <a:endParaRPr sz="10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58262" y="613404"/>
            <a:ext cx="527939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Scope </a:t>
            </a:r>
            <a:r>
              <a:rPr spc="-5" dirty="0"/>
              <a:t>and</a:t>
            </a:r>
            <a:r>
              <a:rPr spc="-65" dirty="0"/>
              <a:t> </a:t>
            </a:r>
            <a:r>
              <a:rPr spc="-5" dirty="0"/>
              <a:t>Coverage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V1.0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338260" y="82671"/>
            <a:ext cx="72898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"/>
                <a:cs typeface="Arial"/>
              </a:rPr>
              <a:t>Topic 5 -</a:t>
            </a:r>
            <a:r>
              <a:rPr sz="1000" spc="-6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5.3</a:t>
            </a:r>
            <a:endParaRPr sz="1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3314" y="1486908"/>
            <a:ext cx="5527040" cy="2113915"/>
          </a:xfrm>
          <a:prstGeom prst="rect">
            <a:avLst/>
          </a:prstGeom>
        </p:spPr>
        <p:txBody>
          <a:bodyPr vert="horz" wrap="square" lIns="0" tIns="1054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30"/>
              </a:spcBef>
            </a:pPr>
            <a:r>
              <a:rPr sz="3000" i="1" dirty="0">
                <a:solidFill>
                  <a:srgbClr val="89A451"/>
                </a:solidFill>
                <a:latin typeface="Arial"/>
                <a:cs typeface="Arial"/>
              </a:rPr>
              <a:t>This </a:t>
            </a:r>
            <a:r>
              <a:rPr sz="3000" i="1" spc="-10" dirty="0">
                <a:solidFill>
                  <a:srgbClr val="89A451"/>
                </a:solidFill>
                <a:latin typeface="Arial"/>
                <a:cs typeface="Arial"/>
              </a:rPr>
              <a:t>topic </a:t>
            </a:r>
            <a:r>
              <a:rPr sz="3000" i="1" spc="-5" dirty="0">
                <a:solidFill>
                  <a:srgbClr val="89A451"/>
                </a:solidFill>
                <a:latin typeface="Arial"/>
                <a:cs typeface="Arial"/>
              </a:rPr>
              <a:t>will</a:t>
            </a:r>
            <a:r>
              <a:rPr sz="3000" i="1" spc="-10" dirty="0">
                <a:solidFill>
                  <a:srgbClr val="89A451"/>
                </a:solidFill>
                <a:latin typeface="Arial"/>
                <a:cs typeface="Arial"/>
              </a:rPr>
              <a:t> </a:t>
            </a:r>
            <a:r>
              <a:rPr sz="3000" i="1" dirty="0">
                <a:solidFill>
                  <a:srgbClr val="89A451"/>
                </a:solidFill>
                <a:latin typeface="Arial"/>
                <a:cs typeface="Arial"/>
              </a:rPr>
              <a:t>cover:</a:t>
            </a:r>
            <a:endParaRPr sz="3000">
              <a:latin typeface="Arial"/>
              <a:cs typeface="Arial"/>
            </a:endParaRPr>
          </a:p>
          <a:p>
            <a:pPr marL="448309" indent="-278130">
              <a:lnSpc>
                <a:spcPct val="100000"/>
              </a:lnSpc>
              <a:spcBef>
                <a:spcPts val="685"/>
              </a:spcBef>
              <a:buChar char="•"/>
              <a:tabLst>
                <a:tab pos="448309" algn="l"/>
                <a:tab pos="448945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Network</a:t>
            </a:r>
            <a:r>
              <a:rPr sz="2800" spc="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media</a:t>
            </a:r>
            <a:endParaRPr sz="2800">
              <a:latin typeface="Arial"/>
              <a:cs typeface="Arial"/>
            </a:endParaRPr>
          </a:p>
          <a:p>
            <a:pPr marL="448309" indent="-278130">
              <a:lnSpc>
                <a:spcPct val="100000"/>
              </a:lnSpc>
              <a:spcBef>
                <a:spcPts val="675"/>
              </a:spcBef>
              <a:buChar char="•"/>
              <a:tabLst>
                <a:tab pos="448309" algn="l"/>
                <a:tab pos="448945" algn="l"/>
              </a:tabLst>
            </a:pPr>
            <a:r>
              <a:rPr sz="2800" spc="-10" dirty="0">
                <a:solidFill>
                  <a:srgbClr val="7F7F7F"/>
                </a:solidFill>
                <a:latin typeface="Arial"/>
                <a:cs typeface="Arial"/>
              </a:rPr>
              <a:t>Network</a:t>
            </a:r>
            <a:r>
              <a:rPr sz="2800" spc="1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connectors</a:t>
            </a:r>
            <a:endParaRPr sz="2800">
              <a:latin typeface="Arial"/>
              <a:cs typeface="Arial"/>
            </a:endParaRPr>
          </a:p>
          <a:p>
            <a:pPr marL="448309" indent="-278130">
              <a:lnSpc>
                <a:spcPct val="100000"/>
              </a:lnSpc>
              <a:spcBef>
                <a:spcPts val="670"/>
              </a:spcBef>
              <a:buChar char="•"/>
              <a:tabLst>
                <a:tab pos="448309" algn="l"/>
                <a:tab pos="448945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Selecting media and</a:t>
            </a:r>
            <a:r>
              <a:rPr sz="2800" spc="2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connectors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18915" y="82671"/>
            <a:ext cx="167005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Arial"/>
                <a:cs typeface="Arial"/>
              </a:rPr>
              <a:t>Network Media </a:t>
            </a:r>
            <a:r>
              <a:rPr sz="1000" spc="-5" dirty="0">
                <a:latin typeface="Arial"/>
                <a:cs typeface="Arial"/>
              </a:rPr>
              <a:t>&amp;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Connectors</a:t>
            </a:r>
            <a:endParaRPr sz="10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58262" y="613404"/>
            <a:ext cx="381762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SC</a:t>
            </a:r>
            <a:r>
              <a:rPr spc="-70" dirty="0"/>
              <a:t> </a:t>
            </a:r>
            <a:r>
              <a:rPr spc="-5" dirty="0"/>
              <a:t>Connectors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V1.0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268157" y="82671"/>
            <a:ext cx="79883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"/>
                <a:cs typeface="Arial"/>
              </a:rPr>
              <a:t>Topic 5 -</a:t>
            </a:r>
            <a:r>
              <a:rPr sz="1000" spc="-6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5.30</a:t>
            </a:r>
            <a:endParaRPr sz="1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1810" y="1581646"/>
            <a:ext cx="7702550" cy="34397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0195" marR="5080" indent="-278130">
              <a:lnSpc>
                <a:spcPct val="100000"/>
              </a:lnSpc>
              <a:spcBef>
                <a:spcPts val="95"/>
              </a:spcBef>
            </a:pPr>
            <a:r>
              <a:rPr sz="2800" b="1" i="1" spc="-5" dirty="0">
                <a:solidFill>
                  <a:srgbClr val="89A451"/>
                </a:solidFill>
                <a:latin typeface="Arial"/>
                <a:cs typeface="Arial"/>
              </a:rPr>
              <a:t>Subscriber Connector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(or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Square Connector </a:t>
            </a:r>
            <a:r>
              <a:rPr sz="2800" spc="-10" dirty="0">
                <a:solidFill>
                  <a:srgbClr val="7F7F7F"/>
                </a:solidFill>
                <a:latin typeface="Arial"/>
                <a:cs typeface="Arial"/>
              </a:rPr>
              <a:t>or 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Standard</a:t>
            </a:r>
            <a:r>
              <a:rPr sz="2800" spc="1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Connector)</a:t>
            </a:r>
            <a:endParaRPr sz="2800">
              <a:latin typeface="Arial"/>
              <a:cs typeface="Arial"/>
            </a:endParaRPr>
          </a:p>
          <a:p>
            <a:pPr marL="290195" indent="-278130">
              <a:lnSpc>
                <a:spcPct val="100000"/>
              </a:lnSpc>
              <a:spcBef>
                <a:spcPts val="67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A snap-in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connector</a:t>
            </a:r>
            <a:endParaRPr sz="2800">
              <a:latin typeface="Arial"/>
              <a:cs typeface="Arial"/>
            </a:endParaRPr>
          </a:p>
          <a:p>
            <a:pPr marL="290195" indent="-278130">
              <a:lnSpc>
                <a:spcPct val="100000"/>
              </a:lnSpc>
              <a:spcBef>
                <a:spcPts val="670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Widely used in monomode</a:t>
            </a:r>
            <a:r>
              <a:rPr sz="2800" spc="5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systems</a:t>
            </a:r>
            <a:endParaRPr sz="2800">
              <a:latin typeface="Arial"/>
              <a:cs typeface="Arial"/>
            </a:endParaRPr>
          </a:p>
          <a:p>
            <a:pPr marL="290195" indent="-278130">
              <a:lnSpc>
                <a:spcPct val="100000"/>
              </a:lnSpc>
              <a:spcBef>
                <a:spcPts val="67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10" dirty="0">
                <a:solidFill>
                  <a:srgbClr val="7F7F7F"/>
                </a:solidFill>
                <a:latin typeface="Arial"/>
                <a:cs typeface="Arial"/>
              </a:rPr>
              <a:t>Has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excellent</a:t>
            </a:r>
            <a:r>
              <a:rPr sz="2800" spc="1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performance</a:t>
            </a:r>
            <a:endParaRPr sz="2800">
              <a:latin typeface="Arial"/>
              <a:cs typeface="Arial"/>
            </a:endParaRPr>
          </a:p>
          <a:p>
            <a:pPr marL="290195" indent="-278130">
              <a:lnSpc>
                <a:spcPct val="100000"/>
              </a:lnSpc>
              <a:spcBef>
                <a:spcPts val="67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Connects with a simple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push-pull</a:t>
            </a:r>
            <a:r>
              <a:rPr sz="2800" spc="3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motion</a:t>
            </a:r>
            <a:endParaRPr sz="2800">
              <a:latin typeface="Arial"/>
              <a:cs typeface="Arial"/>
            </a:endParaRPr>
          </a:p>
          <a:p>
            <a:pPr marL="290195" indent="-278130">
              <a:lnSpc>
                <a:spcPct val="100000"/>
              </a:lnSpc>
              <a:spcBef>
                <a:spcPts val="670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Also available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in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a duplex</a:t>
            </a:r>
            <a:r>
              <a:rPr sz="2800" spc="2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configuration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18915" y="82671"/>
            <a:ext cx="254825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Arial"/>
                <a:cs typeface="Arial"/>
              </a:rPr>
              <a:t>Network Media </a:t>
            </a:r>
            <a:r>
              <a:rPr sz="1000" spc="-5" dirty="0">
                <a:latin typeface="Arial"/>
                <a:cs typeface="Arial"/>
              </a:rPr>
              <a:t>&amp; Connectors Topic 5 -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5.31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8262" y="613404"/>
            <a:ext cx="375539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ST</a:t>
            </a:r>
            <a:r>
              <a:rPr spc="-70" dirty="0"/>
              <a:t> </a:t>
            </a:r>
            <a:r>
              <a:rPr spc="-5" dirty="0"/>
              <a:t>Connectors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V1.0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1810" y="1495684"/>
            <a:ext cx="7803515" cy="3440429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2800" b="1" i="1" spc="-5" dirty="0">
                <a:solidFill>
                  <a:srgbClr val="89A451"/>
                </a:solidFill>
                <a:latin typeface="Arial"/>
                <a:cs typeface="Arial"/>
              </a:rPr>
              <a:t>Straight</a:t>
            </a:r>
            <a:r>
              <a:rPr sz="2800" b="1" i="1" spc="5" dirty="0">
                <a:solidFill>
                  <a:srgbClr val="89A451"/>
                </a:solidFill>
                <a:latin typeface="Arial"/>
                <a:cs typeface="Arial"/>
              </a:rPr>
              <a:t> </a:t>
            </a:r>
            <a:r>
              <a:rPr sz="2800" b="1" i="1" spc="-5" dirty="0">
                <a:solidFill>
                  <a:srgbClr val="89A451"/>
                </a:solidFill>
                <a:latin typeface="Arial"/>
                <a:cs typeface="Arial"/>
              </a:rPr>
              <a:t>Tip</a:t>
            </a:r>
            <a:endParaRPr sz="2800">
              <a:latin typeface="Arial"/>
              <a:cs typeface="Arial"/>
            </a:endParaRPr>
          </a:p>
          <a:p>
            <a:pPr marL="290195" indent="-278130">
              <a:lnSpc>
                <a:spcPct val="100000"/>
              </a:lnSpc>
              <a:spcBef>
                <a:spcPts val="67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Most popular connector for multimode</a:t>
            </a:r>
            <a:r>
              <a:rPr sz="2800" spc="11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networks</a:t>
            </a:r>
            <a:endParaRPr sz="2800">
              <a:latin typeface="Arial"/>
              <a:cs typeface="Arial"/>
            </a:endParaRPr>
          </a:p>
          <a:p>
            <a:pPr marL="290195" marR="697865" indent="-278130">
              <a:lnSpc>
                <a:spcPct val="100000"/>
              </a:lnSpc>
              <a:spcBef>
                <a:spcPts val="67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Has a bayonet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mount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and a long cylindrical  ferrule to hold the</a:t>
            </a:r>
            <a:r>
              <a:rPr sz="2800" spc="2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fibre</a:t>
            </a:r>
            <a:endParaRPr sz="2800">
              <a:latin typeface="Arial"/>
              <a:cs typeface="Arial"/>
            </a:endParaRPr>
          </a:p>
          <a:p>
            <a:pPr marL="290195" indent="-278130">
              <a:lnSpc>
                <a:spcPct val="100000"/>
              </a:lnSpc>
              <a:spcBef>
                <a:spcPts val="670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Ferrules are usually</a:t>
            </a:r>
            <a:r>
              <a:rPr sz="2800" spc="2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ceramic</a:t>
            </a:r>
            <a:endParaRPr sz="2800">
              <a:latin typeface="Arial"/>
              <a:cs typeface="Arial"/>
            </a:endParaRPr>
          </a:p>
          <a:p>
            <a:pPr marL="290195" marR="318135" indent="-278130">
              <a:lnSpc>
                <a:spcPct val="100000"/>
              </a:lnSpc>
              <a:spcBef>
                <a:spcPts val="67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Ferrules are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spring-loaded; you have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to make  sure they are seated</a:t>
            </a:r>
            <a:r>
              <a:rPr sz="2800" spc="2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properly.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18915" y="82671"/>
            <a:ext cx="254825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Arial"/>
                <a:cs typeface="Arial"/>
              </a:rPr>
              <a:t>Network Media </a:t>
            </a:r>
            <a:r>
              <a:rPr sz="1000" spc="-5" dirty="0">
                <a:latin typeface="Arial"/>
                <a:cs typeface="Arial"/>
              </a:rPr>
              <a:t>&amp; Connectors Topic 5 -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5.32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8262" y="468878"/>
            <a:ext cx="4189729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USB</a:t>
            </a:r>
            <a:r>
              <a:rPr spc="-65" dirty="0"/>
              <a:t> </a:t>
            </a:r>
            <a:r>
              <a:rPr spc="-5" dirty="0"/>
              <a:t>Connectors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10"/>
          </p:nvPr>
        </p:nvSpPr>
        <p:spPr>
          <a:xfrm>
            <a:off x="531410" y="6440397"/>
            <a:ext cx="308610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V1.0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1810" y="1351293"/>
            <a:ext cx="8176259" cy="423354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2800" b="1" i="1" spc="-5" dirty="0">
                <a:solidFill>
                  <a:srgbClr val="89A451"/>
                </a:solidFill>
                <a:latin typeface="Arial"/>
                <a:cs typeface="Arial"/>
              </a:rPr>
              <a:t>Universal Serial</a:t>
            </a:r>
            <a:r>
              <a:rPr sz="2800" b="1" i="1" spc="10" dirty="0">
                <a:solidFill>
                  <a:srgbClr val="89A451"/>
                </a:solidFill>
                <a:latin typeface="Arial"/>
                <a:cs typeface="Arial"/>
              </a:rPr>
              <a:t> </a:t>
            </a:r>
            <a:r>
              <a:rPr sz="2800" b="1" i="1" spc="-10" dirty="0">
                <a:solidFill>
                  <a:srgbClr val="89A451"/>
                </a:solidFill>
                <a:latin typeface="Arial"/>
                <a:cs typeface="Arial"/>
              </a:rPr>
              <a:t>Bus</a:t>
            </a:r>
            <a:endParaRPr sz="2800">
              <a:latin typeface="Arial"/>
              <a:cs typeface="Arial"/>
            </a:endParaRPr>
          </a:p>
          <a:p>
            <a:pPr marL="290195" marR="5080" indent="-278130">
              <a:lnSpc>
                <a:spcPct val="100000"/>
              </a:lnSpc>
              <a:spcBef>
                <a:spcPts val="67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Developed as a means to connect a large number  of devices to the</a:t>
            </a:r>
            <a:r>
              <a:rPr sz="2800" spc="1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PC</a:t>
            </a:r>
            <a:endParaRPr sz="2800">
              <a:latin typeface="Arial"/>
              <a:cs typeface="Arial"/>
            </a:endParaRPr>
          </a:p>
          <a:p>
            <a:pPr marL="290195" indent="-278130">
              <a:lnSpc>
                <a:spcPct val="100000"/>
              </a:lnSpc>
              <a:spcBef>
                <a:spcPts val="670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The standard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for</a:t>
            </a:r>
            <a:r>
              <a:rPr sz="2800" spc="2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peripherals</a:t>
            </a:r>
            <a:endParaRPr sz="2800">
              <a:latin typeface="Arial"/>
              <a:cs typeface="Arial"/>
            </a:endParaRPr>
          </a:p>
          <a:p>
            <a:pPr marL="290195" marR="20320" indent="-278130">
              <a:lnSpc>
                <a:spcPct val="100000"/>
              </a:lnSpc>
              <a:spcBef>
                <a:spcPts val="67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Allows Plug and Play - no special user-knowledge  required to install a new</a:t>
            </a:r>
            <a:r>
              <a:rPr sz="2800" spc="2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device</a:t>
            </a:r>
            <a:endParaRPr sz="2800">
              <a:latin typeface="Arial"/>
              <a:cs typeface="Arial"/>
            </a:endParaRPr>
          </a:p>
          <a:p>
            <a:pPr marL="290195" indent="-278130">
              <a:lnSpc>
                <a:spcPct val="100000"/>
              </a:lnSpc>
              <a:spcBef>
                <a:spcPts val="67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All devices distinguishable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from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other</a:t>
            </a:r>
            <a:r>
              <a:rPr sz="2800" spc="4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devices</a:t>
            </a:r>
            <a:endParaRPr sz="2800">
              <a:latin typeface="Arial"/>
              <a:cs typeface="Arial"/>
            </a:endParaRPr>
          </a:p>
          <a:p>
            <a:pPr marL="823594" marR="1739900" indent="-353695">
              <a:lnSpc>
                <a:spcPct val="100000"/>
              </a:lnSpc>
              <a:spcBef>
                <a:spcPts val="5"/>
              </a:spcBef>
              <a:tabLst>
                <a:tab pos="823594" algn="l"/>
              </a:tabLst>
            </a:pP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–	the correct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driver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software was</a:t>
            </a:r>
            <a:r>
              <a:rPr sz="2600" spc="-7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always  automatically</a:t>
            </a:r>
            <a:r>
              <a:rPr sz="2600" spc="-3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used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18915" y="82671"/>
            <a:ext cx="167005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Arial"/>
                <a:cs typeface="Arial"/>
              </a:rPr>
              <a:t>Network Media </a:t>
            </a:r>
            <a:r>
              <a:rPr sz="1000" spc="-5" dirty="0">
                <a:latin typeface="Arial"/>
                <a:cs typeface="Arial"/>
              </a:rPr>
              <a:t>&amp;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Connectors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268157" y="82671"/>
            <a:ext cx="79883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"/>
                <a:cs typeface="Arial"/>
              </a:rPr>
              <a:t>Topic 5 -</a:t>
            </a:r>
            <a:r>
              <a:rPr sz="1000" spc="-6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5.33</a:t>
            </a:r>
            <a:endParaRPr sz="10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58262" y="613404"/>
            <a:ext cx="210820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USB</a:t>
            </a:r>
            <a:r>
              <a:rPr spc="-80" dirty="0"/>
              <a:t> </a:t>
            </a:r>
            <a:r>
              <a:rPr spc="-5" dirty="0"/>
              <a:t>2.0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V1.0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51810" y="1495700"/>
            <a:ext cx="5761990" cy="356933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290195" indent="-278130">
              <a:lnSpc>
                <a:spcPct val="100000"/>
              </a:lnSpc>
              <a:spcBef>
                <a:spcPts val="770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The most common</a:t>
            </a:r>
            <a:r>
              <a:rPr sz="2800" spc="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implementation</a:t>
            </a:r>
            <a:endParaRPr sz="2800">
              <a:latin typeface="Arial"/>
              <a:cs typeface="Arial"/>
            </a:endParaRPr>
          </a:p>
          <a:p>
            <a:pPr marL="290195" indent="-278130">
              <a:lnSpc>
                <a:spcPct val="100000"/>
              </a:lnSpc>
              <a:spcBef>
                <a:spcPts val="67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Very easy to</a:t>
            </a:r>
            <a:r>
              <a:rPr sz="2800" spc="1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connect</a:t>
            </a:r>
            <a:endParaRPr sz="2800">
              <a:latin typeface="Arial"/>
              <a:cs typeface="Arial"/>
            </a:endParaRPr>
          </a:p>
          <a:p>
            <a:pPr marL="290195" indent="-278130">
              <a:lnSpc>
                <a:spcPct val="100000"/>
              </a:lnSpc>
              <a:spcBef>
                <a:spcPts val="67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Half-duplex</a:t>
            </a:r>
            <a:endParaRPr sz="2800">
              <a:latin typeface="Arial"/>
              <a:cs typeface="Arial"/>
            </a:endParaRPr>
          </a:p>
          <a:p>
            <a:pPr marL="290195" indent="-278130">
              <a:lnSpc>
                <a:spcPct val="100000"/>
              </a:lnSpc>
              <a:spcBef>
                <a:spcPts val="670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10" dirty="0">
                <a:solidFill>
                  <a:srgbClr val="7F7F7F"/>
                </a:solidFill>
                <a:latin typeface="Arial"/>
                <a:cs typeface="Arial"/>
              </a:rPr>
              <a:t>USB 3.0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has been</a:t>
            </a:r>
            <a:r>
              <a:rPr sz="2800" spc="1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developed:</a:t>
            </a:r>
            <a:endParaRPr sz="2800">
              <a:latin typeface="Arial"/>
              <a:cs typeface="Arial"/>
            </a:endParaRPr>
          </a:p>
          <a:p>
            <a:pPr marL="823594" lvl="1" indent="-354330">
              <a:lnSpc>
                <a:spcPct val="100000"/>
              </a:lnSpc>
              <a:spcBef>
                <a:spcPts val="1160"/>
              </a:spcBef>
              <a:buChar char="–"/>
              <a:tabLst>
                <a:tab pos="823594" algn="l"/>
                <a:tab pos="824230" algn="l"/>
              </a:tabLst>
            </a:pP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Higher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data</a:t>
            </a:r>
            <a:r>
              <a:rPr sz="2600" spc="-2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speeds</a:t>
            </a:r>
            <a:endParaRPr sz="2600">
              <a:latin typeface="Arial"/>
              <a:cs typeface="Arial"/>
            </a:endParaRPr>
          </a:p>
          <a:p>
            <a:pPr marL="823594" lvl="1" indent="-354330">
              <a:lnSpc>
                <a:spcPct val="100000"/>
              </a:lnSpc>
              <a:spcBef>
                <a:spcPts val="625"/>
              </a:spcBef>
              <a:buChar char="–"/>
              <a:tabLst>
                <a:tab pos="823594" algn="l"/>
                <a:tab pos="824230" algn="l"/>
              </a:tabLst>
            </a:pP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Less power</a:t>
            </a:r>
            <a:r>
              <a:rPr sz="2600" spc="-3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consumption</a:t>
            </a:r>
            <a:endParaRPr sz="2600">
              <a:latin typeface="Arial"/>
              <a:cs typeface="Arial"/>
            </a:endParaRPr>
          </a:p>
          <a:p>
            <a:pPr marL="823594" lvl="1" indent="-354330">
              <a:lnSpc>
                <a:spcPct val="100000"/>
              </a:lnSpc>
              <a:spcBef>
                <a:spcPts val="625"/>
              </a:spcBef>
              <a:buChar char="–"/>
              <a:tabLst>
                <a:tab pos="823594" algn="l"/>
                <a:tab pos="824230" algn="l"/>
              </a:tabLst>
            </a:pP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Full</a:t>
            </a:r>
            <a:r>
              <a:rPr sz="2600" spc="-2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duplex</a:t>
            </a:r>
            <a:endParaRPr sz="2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724509" y="2492374"/>
            <a:ext cx="3209940" cy="24479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18915" y="82671"/>
            <a:ext cx="167005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Arial"/>
                <a:cs typeface="Arial"/>
              </a:rPr>
              <a:t>Network Media </a:t>
            </a:r>
            <a:r>
              <a:rPr sz="1000" spc="-5" dirty="0">
                <a:latin typeface="Arial"/>
                <a:cs typeface="Arial"/>
              </a:rPr>
              <a:t>&amp;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Connectors</a:t>
            </a:r>
            <a:endParaRPr sz="10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58262" y="613404"/>
            <a:ext cx="988694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NIC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V1.0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268157" y="82671"/>
            <a:ext cx="79883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"/>
                <a:cs typeface="Arial"/>
              </a:rPr>
              <a:t>Topic 5 -</a:t>
            </a:r>
            <a:r>
              <a:rPr sz="1000" spc="-6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5.34</a:t>
            </a:r>
            <a:endParaRPr sz="1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1810" y="1495684"/>
            <a:ext cx="8157209" cy="3440429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2800" b="1" i="1" spc="-10" dirty="0">
                <a:solidFill>
                  <a:srgbClr val="89A451"/>
                </a:solidFill>
                <a:latin typeface="Arial"/>
                <a:cs typeface="Arial"/>
              </a:rPr>
              <a:t>Network </a:t>
            </a:r>
            <a:r>
              <a:rPr sz="2800" b="1" i="1" spc="-5" dirty="0">
                <a:solidFill>
                  <a:srgbClr val="89A451"/>
                </a:solidFill>
                <a:latin typeface="Arial"/>
                <a:cs typeface="Arial"/>
              </a:rPr>
              <a:t>Interface</a:t>
            </a:r>
            <a:r>
              <a:rPr sz="2800" b="1" i="1" spc="30" dirty="0">
                <a:solidFill>
                  <a:srgbClr val="89A451"/>
                </a:solidFill>
                <a:latin typeface="Arial"/>
                <a:cs typeface="Arial"/>
              </a:rPr>
              <a:t> </a:t>
            </a:r>
            <a:r>
              <a:rPr sz="2800" b="1" i="1" spc="-10" dirty="0">
                <a:solidFill>
                  <a:srgbClr val="89A451"/>
                </a:solidFill>
                <a:latin typeface="Arial"/>
                <a:cs typeface="Arial"/>
              </a:rPr>
              <a:t>Card</a:t>
            </a:r>
            <a:endParaRPr sz="2800">
              <a:latin typeface="Arial"/>
              <a:cs typeface="Arial"/>
            </a:endParaRPr>
          </a:p>
          <a:p>
            <a:pPr marL="290195" marR="616585" indent="-278130">
              <a:lnSpc>
                <a:spcPct val="100000"/>
              </a:lnSpc>
              <a:spcBef>
                <a:spcPts val="67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Required for a computer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to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communicate on a  network.</a:t>
            </a:r>
            <a:endParaRPr sz="2800">
              <a:latin typeface="Arial"/>
              <a:cs typeface="Arial"/>
            </a:endParaRPr>
          </a:p>
          <a:p>
            <a:pPr marL="290195" indent="-278130">
              <a:lnSpc>
                <a:spcPct val="100000"/>
              </a:lnSpc>
              <a:spcBef>
                <a:spcPts val="67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Establishes </a:t>
            </a:r>
            <a:r>
              <a:rPr sz="2800" spc="-10" dirty="0">
                <a:solidFill>
                  <a:srgbClr val="7F7F7F"/>
                </a:solidFill>
                <a:latin typeface="Arial"/>
                <a:cs typeface="Arial"/>
              </a:rPr>
              <a:t>and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manages the computer’s</a:t>
            </a:r>
            <a:r>
              <a:rPr sz="2800" spc="114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network</a:t>
            </a:r>
            <a:endParaRPr sz="2800">
              <a:latin typeface="Arial"/>
              <a:cs typeface="Arial"/>
            </a:endParaRPr>
          </a:p>
          <a:p>
            <a:pPr marL="290195">
              <a:lnSpc>
                <a:spcPct val="100000"/>
              </a:lnSpc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connection</a:t>
            </a:r>
            <a:endParaRPr sz="2800">
              <a:latin typeface="Arial"/>
              <a:cs typeface="Arial"/>
            </a:endParaRPr>
          </a:p>
          <a:p>
            <a:pPr marL="290195" indent="-278130">
              <a:lnSpc>
                <a:spcPct val="100000"/>
              </a:lnSpc>
              <a:spcBef>
                <a:spcPts val="670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Translates incoming/outgoing</a:t>
            </a:r>
            <a:r>
              <a:rPr sz="2800" spc="3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messages</a:t>
            </a:r>
            <a:endParaRPr sz="2800">
              <a:latin typeface="Arial"/>
              <a:cs typeface="Arial"/>
            </a:endParaRPr>
          </a:p>
          <a:p>
            <a:pPr marL="290195" indent="-278130">
              <a:lnSpc>
                <a:spcPct val="100000"/>
              </a:lnSpc>
              <a:spcBef>
                <a:spcPts val="67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Modern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computers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have a </a:t>
            </a:r>
            <a:r>
              <a:rPr sz="2800" spc="-10" dirty="0">
                <a:solidFill>
                  <a:srgbClr val="7F7F7F"/>
                </a:solidFill>
                <a:latin typeface="Arial"/>
                <a:cs typeface="Arial"/>
              </a:rPr>
              <a:t>NIC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built</a:t>
            </a:r>
            <a:r>
              <a:rPr sz="2800" spc="4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7F7F7F"/>
                </a:solidFill>
                <a:latin typeface="Arial"/>
                <a:cs typeface="Arial"/>
              </a:rPr>
              <a:t>in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26871" y="3326378"/>
            <a:ext cx="3526790" cy="158953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Arial"/>
                <a:cs typeface="Arial"/>
              </a:rPr>
              <a:t>Computer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Networks</a:t>
            </a:r>
            <a:endParaRPr sz="2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900" dirty="0">
              <a:latin typeface="Times New Roman"/>
              <a:cs typeface="Times New Roman"/>
            </a:endParaRPr>
          </a:p>
          <a:p>
            <a:pPr marL="21590">
              <a:lnSpc>
                <a:spcPct val="100000"/>
              </a:lnSpc>
              <a:spcBef>
                <a:spcPts val="5"/>
              </a:spcBef>
            </a:pPr>
            <a:r>
              <a:rPr sz="1900" i="1" spc="-5" dirty="0">
                <a:latin typeface="Arial"/>
                <a:cs typeface="Arial"/>
              </a:rPr>
              <a:t>Topic 5 – Lecture</a:t>
            </a:r>
            <a:r>
              <a:rPr sz="1900" i="1" spc="45" dirty="0">
                <a:latin typeface="Arial"/>
                <a:cs typeface="Arial"/>
              </a:rPr>
              <a:t> </a:t>
            </a:r>
            <a:r>
              <a:rPr sz="1900" i="1" spc="-10" dirty="0">
                <a:latin typeface="Arial"/>
                <a:cs typeface="Arial"/>
              </a:rPr>
              <a:t>3:</a:t>
            </a:r>
            <a:endParaRPr sz="1900" dirty="0">
              <a:latin typeface="Arial"/>
              <a:cs typeface="Arial"/>
            </a:endParaRPr>
          </a:p>
          <a:p>
            <a:pPr marL="21590">
              <a:lnSpc>
                <a:spcPct val="100000"/>
              </a:lnSpc>
              <a:spcBef>
                <a:spcPts val="910"/>
              </a:spcBef>
            </a:pPr>
            <a:r>
              <a:rPr sz="1900" i="1" spc="-5" dirty="0">
                <a:latin typeface="Arial"/>
                <a:cs typeface="Arial"/>
              </a:rPr>
              <a:t>Selecting Media </a:t>
            </a:r>
            <a:r>
              <a:rPr sz="1900" i="1" spc="-10" dirty="0">
                <a:latin typeface="Arial"/>
                <a:cs typeface="Arial"/>
              </a:rPr>
              <a:t>and</a:t>
            </a:r>
            <a:r>
              <a:rPr sz="1900" i="1" spc="40" dirty="0">
                <a:latin typeface="Arial"/>
                <a:cs typeface="Arial"/>
              </a:rPr>
              <a:t> </a:t>
            </a:r>
            <a:r>
              <a:rPr sz="1900" i="1" spc="-5" dirty="0">
                <a:latin typeface="Arial"/>
                <a:cs typeface="Arial"/>
              </a:rPr>
              <a:t>Connectors</a:t>
            </a:r>
            <a:endParaRPr sz="19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V1.0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18915" y="82671"/>
            <a:ext cx="167005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Arial"/>
                <a:cs typeface="Arial"/>
              </a:rPr>
              <a:t>Network Media </a:t>
            </a:r>
            <a:r>
              <a:rPr sz="1000" spc="-5" dirty="0">
                <a:latin typeface="Arial"/>
                <a:cs typeface="Arial"/>
              </a:rPr>
              <a:t>&amp;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Connectors</a:t>
            </a:r>
            <a:endParaRPr sz="10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58262" y="468878"/>
            <a:ext cx="428371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Selection</a:t>
            </a:r>
            <a:r>
              <a:rPr spc="-80" dirty="0"/>
              <a:t> </a:t>
            </a:r>
            <a:r>
              <a:rPr spc="-5" dirty="0"/>
              <a:t>Criteria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V1.0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268157" y="82671"/>
            <a:ext cx="79883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"/>
                <a:cs typeface="Arial"/>
              </a:rPr>
              <a:t>Topic 5 -</a:t>
            </a:r>
            <a:r>
              <a:rPr sz="1000" spc="-6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5.36</a:t>
            </a:r>
            <a:endParaRPr sz="1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1810" y="1207600"/>
            <a:ext cx="6294120" cy="4483100"/>
          </a:xfrm>
          <a:prstGeom prst="rect">
            <a:avLst/>
          </a:prstGeom>
        </p:spPr>
        <p:txBody>
          <a:bodyPr vert="horz" wrap="square" lIns="0" tIns="170180" rIns="0" bIns="0" rtlCol="0">
            <a:spAutoFit/>
          </a:bodyPr>
          <a:lstStyle/>
          <a:p>
            <a:pPr marL="290195" indent="-278130">
              <a:lnSpc>
                <a:spcPct val="100000"/>
              </a:lnSpc>
              <a:spcBef>
                <a:spcPts val="1340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Factors to be</a:t>
            </a:r>
            <a:r>
              <a:rPr sz="2800" spc="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considered:</a:t>
            </a:r>
            <a:endParaRPr sz="2800">
              <a:latin typeface="Arial"/>
              <a:cs typeface="Arial"/>
            </a:endParaRPr>
          </a:p>
          <a:p>
            <a:pPr marL="823594" lvl="1" indent="-354330">
              <a:lnSpc>
                <a:spcPct val="100000"/>
              </a:lnSpc>
              <a:spcBef>
                <a:spcPts val="1160"/>
              </a:spcBef>
              <a:buChar char="–"/>
              <a:tabLst>
                <a:tab pos="823594" algn="l"/>
                <a:tab pos="824230" algn="l"/>
              </a:tabLst>
            </a:pP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Bandwidth</a:t>
            </a:r>
            <a:endParaRPr sz="2600">
              <a:latin typeface="Arial"/>
              <a:cs typeface="Arial"/>
            </a:endParaRPr>
          </a:p>
          <a:p>
            <a:pPr marL="823594" lvl="1" indent="-354330">
              <a:lnSpc>
                <a:spcPct val="100000"/>
              </a:lnSpc>
              <a:spcBef>
                <a:spcPts val="625"/>
              </a:spcBef>
              <a:buChar char="–"/>
              <a:tabLst>
                <a:tab pos="823594" algn="l"/>
                <a:tab pos="824230" algn="l"/>
              </a:tabLst>
            </a:pP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Budget</a:t>
            </a:r>
            <a:endParaRPr sz="2600">
              <a:latin typeface="Arial"/>
              <a:cs typeface="Arial"/>
            </a:endParaRPr>
          </a:p>
          <a:p>
            <a:pPr marL="823594" lvl="1" indent="-354330">
              <a:lnSpc>
                <a:spcPct val="100000"/>
              </a:lnSpc>
              <a:spcBef>
                <a:spcPts val="625"/>
              </a:spcBef>
              <a:buChar char="–"/>
              <a:tabLst>
                <a:tab pos="823594" algn="l"/>
                <a:tab pos="824230" algn="l"/>
              </a:tabLst>
            </a:pP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Capacity</a:t>
            </a:r>
            <a:endParaRPr sz="2600">
              <a:latin typeface="Arial"/>
              <a:cs typeface="Arial"/>
            </a:endParaRPr>
          </a:p>
          <a:p>
            <a:pPr marL="823594" lvl="1" indent="-354330">
              <a:lnSpc>
                <a:spcPct val="100000"/>
              </a:lnSpc>
              <a:spcBef>
                <a:spcPts val="625"/>
              </a:spcBef>
              <a:buChar char="–"/>
              <a:tabLst>
                <a:tab pos="823594" algn="l"/>
                <a:tab pos="824230" algn="l"/>
              </a:tabLst>
            </a:pP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Placement</a:t>
            </a:r>
            <a:endParaRPr sz="2600">
              <a:latin typeface="Arial"/>
              <a:cs typeface="Arial"/>
            </a:endParaRPr>
          </a:p>
          <a:p>
            <a:pPr marL="823594" lvl="1" indent="-354330">
              <a:lnSpc>
                <a:spcPct val="100000"/>
              </a:lnSpc>
              <a:spcBef>
                <a:spcPts val="625"/>
              </a:spcBef>
              <a:buChar char="–"/>
              <a:tabLst>
                <a:tab pos="823594" algn="l"/>
                <a:tab pos="824230" algn="l"/>
              </a:tabLst>
            </a:pP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Existing</a:t>
            </a:r>
            <a:r>
              <a:rPr sz="2600" spc="-1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cables</a:t>
            </a:r>
            <a:endParaRPr sz="2600">
              <a:latin typeface="Arial"/>
              <a:cs typeface="Arial"/>
            </a:endParaRPr>
          </a:p>
          <a:p>
            <a:pPr marL="823594" lvl="1" indent="-354330">
              <a:lnSpc>
                <a:spcPct val="100000"/>
              </a:lnSpc>
              <a:spcBef>
                <a:spcPts val="625"/>
              </a:spcBef>
              <a:buChar char="–"/>
              <a:tabLst>
                <a:tab pos="823594" algn="l"/>
                <a:tab pos="824230" algn="l"/>
              </a:tabLst>
            </a:pP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Environmental</a:t>
            </a:r>
            <a:r>
              <a:rPr sz="2600" spc="-3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considerations</a:t>
            </a:r>
            <a:endParaRPr sz="2600">
              <a:latin typeface="Arial"/>
              <a:cs typeface="Arial"/>
            </a:endParaRPr>
          </a:p>
          <a:p>
            <a:pPr marL="823594" lvl="1" indent="-354330">
              <a:lnSpc>
                <a:spcPct val="100000"/>
              </a:lnSpc>
              <a:spcBef>
                <a:spcPts val="625"/>
              </a:spcBef>
              <a:buChar char="–"/>
              <a:tabLst>
                <a:tab pos="823594" algn="l"/>
                <a:tab pos="824230" algn="l"/>
              </a:tabLst>
            </a:pP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Geographic</a:t>
            </a:r>
            <a:r>
              <a:rPr sz="2600" spc="-2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area</a:t>
            </a:r>
            <a:endParaRPr sz="2600">
              <a:latin typeface="Arial"/>
              <a:cs typeface="Arial"/>
            </a:endParaRPr>
          </a:p>
          <a:p>
            <a:pPr marL="823594" lvl="1" indent="-354330">
              <a:lnSpc>
                <a:spcPct val="100000"/>
              </a:lnSpc>
              <a:spcBef>
                <a:spcPts val="625"/>
              </a:spcBef>
              <a:buChar char="–"/>
              <a:tabLst>
                <a:tab pos="823594" algn="l"/>
                <a:tab pos="824230" algn="l"/>
              </a:tabLst>
            </a:pP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Specifics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of organisation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and</a:t>
            </a:r>
            <a:r>
              <a:rPr sz="2600" spc="-4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location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18915" y="82671"/>
            <a:ext cx="167005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Arial"/>
                <a:cs typeface="Arial"/>
              </a:rPr>
              <a:t>Network Media </a:t>
            </a:r>
            <a:r>
              <a:rPr sz="1000" spc="-5" dirty="0">
                <a:latin typeface="Arial"/>
                <a:cs typeface="Arial"/>
              </a:rPr>
              <a:t>&amp;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Connectors</a:t>
            </a:r>
            <a:endParaRPr sz="10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58262" y="613404"/>
            <a:ext cx="390842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Small</a:t>
            </a:r>
            <a:r>
              <a:rPr spc="-80" dirty="0"/>
              <a:t> </a:t>
            </a:r>
            <a:r>
              <a:rPr spc="-5" dirty="0"/>
              <a:t>Networks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V1.0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268157" y="82671"/>
            <a:ext cx="79883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"/>
                <a:cs typeface="Arial"/>
              </a:rPr>
              <a:t>Topic 5 -</a:t>
            </a:r>
            <a:r>
              <a:rPr sz="1000" spc="-6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5.37</a:t>
            </a:r>
            <a:endParaRPr sz="1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1810" y="1581653"/>
            <a:ext cx="7943850" cy="4135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0195" marR="188595" indent="-278130">
              <a:lnSpc>
                <a:spcPct val="100000"/>
              </a:lnSpc>
              <a:spcBef>
                <a:spcPts val="9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For small networks, such as a home network </a:t>
            </a:r>
            <a:r>
              <a:rPr sz="2800" spc="-10" dirty="0">
                <a:solidFill>
                  <a:srgbClr val="7F7F7F"/>
                </a:solidFill>
                <a:latin typeface="Arial"/>
                <a:cs typeface="Arial"/>
              </a:rPr>
              <a:t>or 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small office, common choices</a:t>
            </a:r>
            <a:r>
              <a:rPr sz="2800" spc="2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are:</a:t>
            </a:r>
            <a:endParaRPr sz="2800">
              <a:latin typeface="Arial"/>
              <a:cs typeface="Arial"/>
            </a:endParaRPr>
          </a:p>
          <a:p>
            <a:pPr marL="823594" marR="676275" lvl="1" indent="-353695">
              <a:lnSpc>
                <a:spcPct val="100000"/>
              </a:lnSpc>
              <a:spcBef>
                <a:spcPts val="1165"/>
              </a:spcBef>
              <a:buChar char="–"/>
              <a:tabLst>
                <a:tab pos="823594" algn="l"/>
                <a:tab pos="824230" algn="l"/>
              </a:tabLst>
            </a:pP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Ethernet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using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10BaseT for a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network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using  physical</a:t>
            </a:r>
            <a:r>
              <a:rPr sz="2600" spc="-3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media</a:t>
            </a:r>
            <a:endParaRPr sz="2600">
              <a:latin typeface="Arial"/>
              <a:cs typeface="Arial"/>
            </a:endParaRPr>
          </a:p>
          <a:p>
            <a:pPr marL="823594" marR="5080" lvl="1" indent="-353695">
              <a:lnSpc>
                <a:spcPct val="100000"/>
              </a:lnSpc>
              <a:spcBef>
                <a:spcPts val="620"/>
              </a:spcBef>
              <a:buChar char="–"/>
              <a:tabLst>
                <a:tab pos="823594" algn="l"/>
                <a:tab pos="824230" algn="l"/>
              </a:tabLst>
            </a:pP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Wireless LANs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are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becoming more common</a:t>
            </a:r>
            <a:r>
              <a:rPr sz="2600" spc="-11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due  to ease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of setting up and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accessing the network.</a:t>
            </a:r>
            <a:endParaRPr sz="2600">
              <a:latin typeface="Arial"/>
              <a:cs typeface="Arial"/>
            </a:endParaRPr>
          </a:p>
          <a:p>
            <a:pPr marL="290195" marR="203835" indent="-278130" algn="just">
              <a:lnSpc>
                <a:spcPct val="100000"/>
              </a:lnSpc>
              <a:spcBef>
                <a:spcPts val="1290"/>
              </a:spcBef>
              <a:buChar char="•"/>
              <a:tabLst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For larger organisations covering several office  and/or buildings, a more structured approach </a:t>
            </a:r>
            <a:r>
              <a:rPr sz="2800" spc="-10" dirty="0">
                <a:solidFill>
                  <a:srgbClr val="7F7F7F"/>
                </a:solidFill>
                <a:latin typeface="Arial"/>
                <a:cs typeface="Arial"/>
              </a:rPr>
              <a:t>is 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required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18915" y="82671"/>
            <a:ext cx="167005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Arial"/>
                <a:cs typeface="Arial"/>
              </a:rPr>
              <a:t>Network Media </a:t>
            </a:r>
            <a:r>
              <a:rPr sz="1000" spc="-5" dirty="0">
                <a:latin typeface="Arial"/>
                <a:cs typeface="Arial"/>
              </a:rPr>
              <a:t>&amp;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Connectors</a:t>
            </a:r>
            <a:endParaRPr sz="10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58262" y="613404"/>
            <a:ext cx="338201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Cable</a:t>
            </a:r>
            <a:r>
              <a:rPr spc="-70" dirty="0"/>
              <a:t> </a:t>
            </a:r>
            <a:r>
              <a:rPr spc="-5" dirty="0"/>
              <a:t>Choice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V1.0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268157" y="82671"/>
            <a:ext cx="79883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"/>
                <a:cs typeface="Arial"/>
              </a:rPr>
              <a:t>Topic 5 -</a:t>
            </a:r>
            <a:r>
              <a:rPr sz="1000" spc="-6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5.38</a:t>
            </a:r>
            <a:endParaRPr sz="1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1810" y="1581653"/>
            <a:ext cx="8177530" cy="326897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0195" marR="957580" indent="-278130">
              <a:lnSpc>
                <a:spcPct val="100000"/>
              </a:lnSpc>
              <a:spcBef>
                <a:spcPts val="9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Most networks use some type of unshielded  twisted-pair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cabling.</a:t>
            </a:r>
            <a:endParaRPr sz="2800">
              <a:latin typeface="Arial"/>
              <a:cs typeface="Arial"/>
            </a:endParaRPr>
          </a:p>
          <a:p>
            <a:pPr marL="290195" marR="5080" indent="-278130">
              <a:lnSpc>
                <a:spcPct val="100000"/>
              </a:lnSpc>
              <a:spcBef>
                <a:spcPts val="67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Some organisations use optic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fibre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directly to their  desktop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machines.</a:t>
            </a:r>
            <a:endParaRPr sz="2800">
              <a:latin typeface="Arial"/>
              <a:cs typeface="Arial"/>
            </a:endParaRPr>
          </a:p>
          <a:p>
            <a:pPr marL="290195" indent="-278130">
              <a:lnSpc>
                <a:spcPct val="100000"/>
              </a:lnSpc>
              <a:spcBef>
                <a:spcPts val="670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Wireless is an</a:t>
            </a:r>
            <a:r>
              <a:rPr sz="2800" spc="1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option</a:t>
            </a:r>
            <a:endParaRPr sz="2800">
              <a:latin typeface="Arial"/>
              <a:cs typeface="Arial"/>
            </a:endParaRPr>
          </a:p>
          <a:p>
            <a:pPr marL="290195" marR="679450" indent="-278130">
              <a:lnSpc>
                <a:spcPct val="100000"/>
              </a:lnSpc>
              <a:spcBef>
                <a:spcPts val="67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Ideally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use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Cat5e </a:t>
            </a:r>
            <a:r>
              <a:rPr sz="2800" spc="-10" dirty="0">
                <a:solidFill>
                  <a:srgbClr val="7F7F7F"/>
                </a:solidFill>
                <a:latin typeface="Arial"/>
                <a:cs typeface="Arial"/>
              </a:rPr>
              <a:t>UTP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as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a minimum, if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using 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cable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18915" y="82671"/>
            <a:ext cx="254825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Arial"/>
                <a:cs typeface="Arial"/>
              </a:rPr>
              <a:t>Network Media </a:t>
            </a:r>
            <a:r>
              <a:rPr sz="1000" spc="-5" dirty="0">
                <a:latin typeface="Arial"/>
                <a:cs typeface="Arial"/>
              </a:rPr>
              <a:t>&amp; Connectors Topic 5 -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5.39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8262" y="397200"/>
            <a:ext cx="540575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Installation</a:t>
            </a:r>
            <a:r>
              <a:rPr spc="-70" dirty="0"/>
              <a:t> </a:t>
            </a:r>
            <a:r>
              <a:rPr dirty="0"/>
              <a:t>Standards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V1.0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1810" y="1292423"/>
            <a:ext cx="8163559" cy="44545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0195" marR="8255" indent="-278130">
              <a:lnSpc>
                <a:spcPct val="100000"/>
              </a:lnSpc>
              <a:spcBef>
                <a:spcPts val="9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10" dirty="0">
                <a:solidFill>
                  <a:srgbClr val="7F7F7F"/>
                </a:solidFill>
                <a:latin typeface="Arial"/>
                <a:cs typeface="Arial"/>
              </a:rPr>
              <a:t>Two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standards bodies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have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recognised standards  for the installation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of </a:t>
            </a:r>
            <a:r>
              <a:rPr sz="2800" spc="-10" dirty="0">
                <a:solidFill>
                  <a:srgbClr val="7F7F7F"/>
                </a:solidFill>
                <a:latin typeface="Arial"/>
                <a:cs typeface="Arial"/>
              </a:rPr>
              <a:t>data</a:t>
            </a:r>
            <a:r>
              <a:rPr sz="2800" spc="3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networks:</a:t>
            </a:r>
            <a:endParaRPr sz="2800">
              <a:latin typeface="Arial"/>
              <a:cs typeface="Arial"/>
            </a:endParaRPr>
          </a:p>
          <a:p>
            <a:pPr marL="823594" lvl="1" indent="-354330">
              <a:lnSpc>
                <a:spcPct val="100000"/>
              </a:lnSpc>
              <a:spcBef>
                <a:spcPts val="10"/>
              </a:spcBef>
              <a:buFont typeface="Arial"/>
              <a:buChar char="–"/>
              <a:tabLst>
                <a:tab pos="823594" algn="l"/>
                <a:tab pos="824230" algn="l"/>
              </a:tabLst>
            </a:pPr>
            <a:r>
              <a:rPr sz="2600" b="1" i="1" dirty="0">
                <a:solidFill>
                  <a:srgbClr val="89A451"/>
                </a:solidFill>
                <a:latin typeface="Arial"/>
                <a:cs typeface="Arial"/>
              </a:rPr>
              <a:t>The </a:t>
            </a:r>
            <a:r>
              <a:rPr sz="2600" b="1" i="1" spc="-5" dirty="0">
                <a:solidFill>
                  <a:srgbClr val="89A451"/>
                </a:solidFill>
                <a:latin typeface="Arial"/>
                <a:cs typeface="Arial"/>
              </a:rPr>
              <a:t>Telecommunications </a:t>
            </a:r>
            <a:r>
              <a:rPr sz="2600" b="1" i="1" dirty="0">
                <a:solidFill>
                  <a:srgbClr val="89A451"/>
                </a:solidFill>
                <a:latin typeface="Arial"/>
                <a:cs typeface="Arial"/>
              </a:rPr>
              <a:t>Industry</a:t>
            </a:r>
            <a:r>
              <a:rPr sz="2600" b="1" i="1" spc="-40" dirty="0">
                <a:solidFill>
                  <a:srgbClr val="89A451"/>
                </a:solidFill>
                <a:latin typeface="Arial"/>
                <a:cs typeface="Arial"/>
              </a:rPr>
              <a:t> </a:t>
            </a:r>
            <a:r>
              <a:rPr sz="2600" b="1" i="1" spc="-5" dirty="0">
                <a:solidFill>
                  <a:srgbClr val="89A451"/>
                </a:solidFill>
                <a:latin typeface="Arial"/>
                <a:cs typeface="Arial"/>
              </a:rPr>
              <a:t>Association</a:t>
            </a:r>
            <a:endParaRPr sz="2600">
              <a:latin typeface="Arial"/>
              <a:cs typeface="Arial"/>
            </a:endParaRPr>
          </a:p>
          <a:p>
            <a:pPr marL="823594">
              <a:lnSpc>
                <a:spcPct val="100000"/>
              </a:lnSpc>
              <a:spcBef>
                <a:spcPts val="5"/>
              </a:spcBef>
            </a:pP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(TIA)</a:t>
            </a:r>
            <a:endParaRPr sz="2600">
              <a:latin typeface="Arial"/>
              <a:cs typeface="Arial"/>
            </a:endParaRPr>
          </a:p>
          <a:p>
            <a:pPr marL="1186180" marR="644525" lvl="2" indent="-182880">
              <a:lnSpc>
                <a:spcPct val="100000"/>
              </a:lnSpc>
              <a:spcBef>
                <a:spcPts val="630"/>
              </a:spcBef>
              <a:buChar char="•"/>
              <a:tabLst>
                <a:tab pos="1186815" algn="l"/>
              </a:tabLst>
            </a:pPr>
            <a:r>
              <a:rPr sz="2400" spc="-5" dirty="0">
                <a:solidFill>
                  <a:srgbClr val="7F7F7F"/>
                </a:solidFill>
                <a:latin typeface="Arial"/>
                <a:cs typeface="Arial"/>
              </a:rPr>
              <a:t>TIA-568-C.2, </a:t>
            </a:r>
            <a:r>
              <a:rPr sz="2400" spc="-10" dirty="0">
                <a:solidFill>
                  <a:srgbClr val="7F7F7F"/>
                </a:solidFill>
                <a:latin typeface="Arial"/>
                <a:cs typeface="Arial"/>
              </a:rPr>
              <a:t>Balanced </a:t>
            </a:r>
            <a:r>
              <a:rPr sz="2400" spc="-5" dirty="0">
                <a:solidFill>
                  <a:srgbClr val="7F7F7F"/>
                </a:solidFill>
                <a:latin typeface="Arial"/>
                <a:cs typeface="Arial"/>
              </a:rPr>
              <a:t>Twisted-Pair  Telecommunications </a:t>
            </a:r>
            <a:r>
              <a:rPr sz="2400" spc="-10" dirty="0">
                <a:solidFill>
                  <a:srgbClr val="7F7F7F"/>
                </a:solidFill>
                <a:latin typeface="Arial"/>
                <a:cs typeface="Arial"/>
              </a:rPr>
              <a:t>Cabling </a:t>
            </a:r>
            <a:r>
              <a:rPr sz="2400" spc="-5" dirty="0">
                <a:solidFill>
                  <a:srgbClr val="7F7F7F"/>
                </a:solidFill>
                <a:latin typeface="Arial"/>
                <a:cs typeface="Arial"/>
              </a:rPr>
              <a:t>and Components  Standard,</a:t>
            </a:r>
            <a:r>
              <a:rPr sz="2400" spc="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7F7F7F"/>
                </a:solidFill>
                <a:latin typeface="Arial"/>
                <a:cs typeface="Arial"/>
              </a:rPr>
              <a:t>2009</a:t>
            </a:r>
            <a:endParaRPr sz="2400">
              <a:latin typeface="Arial"/>
              <a:cs typeface="Arial"/>
            </a:endParaRPr>
          </a:p>
          <a:p>
            <a:pPr marL="823594" marR="2025650" lvl="1" indent="-353695">
              <a:lnSpc>
                <a:spcPts val="3120"/>
              </a:lnSpc>
              <a:spcBef>
                <a:spcPts val="100"/>
              </a:spcBef>
              <a:buFont typeface="Arial"/>
              <a:buChar char="–"/>
              <a:tabLst>
                <a:tab pos="823594" algn="l"/>
                <a:tab pos="824230" algn="l"/>
              </a:tabLst>
            </a:pPr>
            <a:r>
              <a:rPr sz="2600" b="1" i="1" dirty="0">
                <a:solidFill>
                  <a:srgbClr val="89A451"/>
                </a:solidFill>
                <a:latin typeface="Arial"/>
                <a:cs typeface="Arial"/>
              </a:rPr>
              <a:t>The International Organization</a:t>
            </a:r>
            <a:r>
              <a:rPr sz="2600" b="1" i="1" spc="-100" dirty="0">
                <a:solidFill>
                  <a:srgbClr val="89A451"/>
                </a:solidFill>
                <a:latin typeface="Arial"/>
                <a:cs typeface="Arial"/>
              </a:rPr>
              <a:t> </a:t>
            </a:r>
            <a:r>
              <a:rPr sz="2600" b="1" i="1" dirty="0">
                <a:solidFill>
                  <a:srgbClr val="89A451"/>
                </a:solidFill>
                <a:latin typeface="Arial"/>
                <a:cs typeface="Arial"/>
              </a:rPr>
              <a:t>for  Standardization</a:t>
            </a:r>
            <a:r>
              <a:rPr sz="2600" b="1" i="1" spc="-40" dirty="0">
                <a:solidFill>
                  <a:srgbClr val="89A451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(ISO)</a:t>
            </a:r>
            <a:endParaRPr sz="2600">
              <a:latin typeface="Arial"/>
              <a:cs typeface="Arial"/>
            </a:endParaRPr>
          </a:p>
          <a:p>
            <a:pPr marL="1186180" marR="731520" lvl="2" indent="-182880">
              <a:lnSpc>
                <a:spcPct val="100000"/>
              </a:lnSpc>
              <a:spcBef>
                <a:spcPts val="525"/>
              </a:spcBef>
              <a:buChar char="•"/>
              <a:tabLst>
                <a:tab pos="1186815" algn="l"/>
              </a:tabLst>
            </a:pPr>
            <a:r>
              <a:rPr sz="2400" dirty="0">
                <a:solidFill>
                  <a:srgbClr val="7F7F7F"/>
                </a:solidFill>
                <a:latin typeface="Arial"/>
                <a:cs typeface="Arial"/>
              </a:rPr>
              <a:t>ISO </a:t>
            </a:r>
            <a:r>
              <a:rPr sz="2400" spc="-5" dirty="0">
                <a:solidFill>
                  <a:srgbClr val="7F7F7F"/>
                </a:solidFill>
                <a:latin typeface="Arial"/>
                <a:cs typeface="Arial"/>
              </a:rPr>
              <a:t>11801, 2nd </a:t>
            </a:r>
            <a:r>
              <a:rPr sz="2400" dirty="0">
                <a:solidFill>
                  <a:srgbClr val="7F7F7F"/>
                </a:solidFill>
                <a:latin typeface="Arial"/>
                <a:cs typeface="Arial"/>
              </a:rPr>
              <a:t>Ed., </a:t>
            </a:r>
            <a:r>
              <a:rPr sz="2400" spc="-5" dirty="0">
                <a:solidFill>
                  <a:srgbClr val="7F7F7F"/>
                </a:solidFill>
                <a:latin typeface="Arial"/>
                <a:cs typeface="Arial"/>
              </a:rPr>
              <a:t>Information technology </a:t>
            </a:r>
            <a:r>
              <a:rPr sz="2400" dirty="0">
                <a:solidFill>
                  <a:srgbClr val="7F7F7F"/>
                </a:solidFill>
                <a:latin typeface="Arial"/>
                <a:cs typeface="Arial"/>
              </a:rPr>
              <a:t>-  </a:t>
            </a:r>
            <a:r>
              <a:rPr sz="2400" spc="-5" dirty="0">
                <a:solidFill>
                  <a:srgbClr val="7F7F7F"/>
                </a:solidFill>
                <a:latin typeface="Arial"/>
                <a:cs typeface="Arial"/>
              </a:rPr>
              <a:t>Generic </a:t>
            </a:r>
            <a:r>
              <a:rPr sz="2400" spc="-10" dirty="0">
                <a:solidFill>
                  <a:srgbClr val="7F7F7F"/>
                </a:solidFill>
                <a:latin typeface="Arial"/>
                <a:cs typeface="Arial"/>
              </a:rPr>
              <a:t>Cabling </a:t>
            </a:r>
            <a:r>
              <a:rPr sz="2400" dirty="0">
                <a:solidFill>
                  <a:srgbClr val="7F7F7F"/>
                </a:solidFill>
                <a:latin typeface="Arial"/>
                <a:cs typeface="Arial"/>
              </a:rPr>
              <a:t>for </a:t>
            </a:r>
            <a:r>
              <a:rPr sz="2400" spc="-5" dirty="0">
                <a:solidFill>
                  <a:srgbClr val="7F7F7F"/>
                </a:solidFill>
                <a:latin typeface="Arial"/>
                <a:cs typeface="Arial"/>
              </a:rPr>
              <a:t>Customer </a:t>
            </a:r>
            <a:r>
              <a:rPr sz="2400" dirty="0">
                <a:solidFill>
                  <a:srgbClr val="7F7F7F"/>
                </a:solidFill>
                <a:latin typeface="Arial"/>
                <a:cs typeface="Arial"/>
              </a:rPr>
              <a:t>Premises,</a:t>
            </a:r>
            <a:r>
              <a:rPr sz="2400" spc="5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7F7F7F"/>
                </a:solidFill>
                <a:latin typeface="Arial"/>
                <a:cs typeface="Arial"/>
              </a:rPr>
              <a:t>2002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89019" y="82671"/>
            <a:ext cx="247840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Arial"/>
                <a:cs typeface="Arial"/>
              </a:rPr>
              <a:t>Network Media </a:t>
            </a:r>
            <a:r>
              <a:rPr sz="1000" spc="-5" dirty="0">
                <a:latin typeface="Arial"/>
                <a:cs typeface="Arial"/>
              </a:rPr>
              <a:t>&amp; Connectors Topic 5 -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5.4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8262" y="613404"/>
            <a:ext cx="490601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Learning</a:t>
            </a:r>
            <a:r>
              <a:rPr spc="-60" dirty="0"/>
              <a:t> </a:t>
            </a:r>
            <a:r>
              <a:rPr dirty="0"/>
              <a:t>Outcomes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V1.0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93314" y="1486908"/>
            <a:ext cx="8042275" cy="2028189"/>
          </a:xfrm>
          <a:prstGeom prst="rect">
            <a:avLst/>
          </a:prstGeom>
        </p:spPr>
        <p:txBody>
          <a:bodyPr vert="horz" wrap="square" lIns="0" tIns="1054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30"/>
              </a:spcBef>
            </a:pPr>
            <a:r>
              <a:rPr sz="3000" i="1" dirty="0">
                <a:solidFill>
                  <a:srgbClr val="89A451"/>
                </a:solidFill>
                <a:latin typeface="Arial"/>
                <a:cs typeface="Arial"/>
              </a:rPr>
              <a:t>By </a:t>
            </a:r>
            <a:r>
              <a:rPr sz="3000" i="1" spc="-5" dirty="0">
                <a:solidFill>
                  <a:srgbClr val="89A451"/>
                </a:solidFill>
                <a:latin typeface="Arial"/>
                <a:cs typeface="Arial"/>
              </a:rPr>
              <a:t>the end of </a:t>
            </a:r>
            <a:r>
              <a:rPr sz="3000" i="1" dirty="0">
                <a:solidFill>
                  <a:srgbClr val="89A451"/>
                </a:solidFill>
                <a:latin typeface="Arial"/>
                <a:cs typeface="Arial"/>
              </a:rPr>
              <a:t>this </a:t>
            </a:r>
            <a:r>
              <a:rPr sz="3000" i="1" spc="-10" dirty="0">
                <a:solidFill>
                  <a:srgbClr val="89A451"/>
                </a:solidFill>
                <a:latin typeface="Arial"/>
                <a:cs typeface="Arial"/>
              </a:rPr>
              <a:t>topic, </a:t>
            </a:r>
            <a:r>
              <a:rPr sz="3000" i="1" dirty="0">
                <a:solidFill>
                  <a:srgbClr val="89A451"/>
                </a:solidFill>
                <a:latin typeface="Arial"/>
                <a:cs typeface="Arial"/>
              </a:rPr>
              <a:t>students </a:t>
            </a:r>
            <a:r>
              <a:rPr sz="3000" i="1" spc="-5" dirty="0">
                <a:solidFill>
                  <a:srgbClr val="89A451"/>
                </a:solidFill>
                <a:latin typeface="Arial"/>
                <a:cs typeface="Arial"/>
              </a:rPr>
              <a:t>will be able</a:t>
            </a:r>
            <a:r>
              <a:rPr sz="3000" i="1" spc="-95" dirty="0">
                <a:solidFill>
                  <a:srgbClr val="89A451"/>
                </a:solidFill>
                <a:latin typeface="Arial"/>
                <a:cs typeface="Arial"/>
              </a:rPr>
              <a:t> </a:t>
            </a:r>
            <a:r>
              <a:rPr sz="3000" i="1" dirty="0">
                <a:solidFill>
                  <a:srgbClr val="89A451"/>
                </a:solidFill>
                <a:latin typeface="Arial"/>
                <a:cs typeface="Arial"/>
              </a:rPr>
              <a:t>to:</a:t>
            </a:r>
            <a:endParaRPr sz="3000">
              <a:latin typeface="Arial"/>
              <a:cs typeface="Arial"/>
            </a:endParaRPr>
          </a:p>
          <a:p>
            <a:pPr marL="448309" indent="-278130">
              <a:lnSpc>
                <a:spcPct val="100000"/>
              </a:lnSpc>
              <a:spcBef>
                <a:spcPts val="685"/>
              </a:spcBef>
              <a:buChar char="•"/>
              <a:tabLst>
                <a:tab pos="448309" algn="l"/>
                <a:tab pos="448945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Categorise network cables and</a:t>
            </a:r>
            <a:r>
              <a:rPr sz="2800" spc="4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connectors</a:t>
            </a:r>
            <a:endParaRPr sz="2800">
              <a:latin typeface="Arial"/>
              <a:cs typeface="Arial"/>
            </a:endParaRPr>
          </a:p>
          <a:p>
            <a:pPr marL="448309" marR="956310" indent="-278130">
              <a:lnSpc>
                <a:spcPct val="100000"/>
              </a:lnSpc>
              <a:spcBef>
                <a:spcPts val="675"/>
              </a:spcBef>
              <a:buChar char="•"/>
              <a:tabLst>
                <a:tab pos="448309" algn="l"/>
                <a:tab pos="448945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Describe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the usage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of network cables and  connectors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18915" y="82671"/>
            <a:ext cx="167005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Arial"/>
                <a:cs typeface="Arial"/>
              </a:rPr>
              <a:t>Network Media </a:t>
            </a:r>
            <a:r>
              <a:rPr sz="1000" spc="-5" dirty="0">
                <a:latin typeface="Arial"/>
                <a:cs typeface="Arial"/>
              </a:rPr>
              <a:t>&amp;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Connectors</a:t>
            </a:r>
            <a:endParaRPr sz="10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58262" y="397200"/>
            <a:ext cx="465836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Structured</a:t>
            </a:r>
            <a:r>
              <a:rPr spc="-55" dirty="0"/>
              <a:t> </a:t>
            </a:r>
            <a:r>
              <a:rPr spc="-5" dirty="0"/>
              <a:t>Cabling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V1.0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268157" y="82671"/>
            <a:ext cx="79883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"/>
                <a:cs typeface="Arial"/>
              </a:rPr>
              <a:t>Topic 5 -</a:t>
            </a:r>
            <a:r>
              <a:rPr sz="1000" spc="-6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5.40</a:t>
            </a:r>
            <a:endParaRPr sz="1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1810" y="1279789"/>
            <a:ext cx="6692900" cy="448373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290195" indent="-278130">
              <a:lnSpc>
                <a:spcPct val="100000"/>
              </a:lnSpc>
              <a:spcBef>
                <a:spcPts val="770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Uses an extended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star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physical</a:t>
            </a:r>
            <a:r>
              <a:rPr sz="2800" spc="1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topology</a:t>
            </a:r>
            <a:endParaRPr sz="2800">
              <a:latin typeface="Arial"/>
              <a:cs typeface="Arial"/>
            </a:endParaRPr>
          </a:p>
          <a:p>
            <a:pPr marL="290195" indent="-278130">
              <a:lnSpc>
                <a:spcPct val="100000"/>
              </a:lnSpc>
              <a:spcBef>
                <a:spcPts val="67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Can be applied to any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size</a:t>
            </a:r>
            <a:r>
              <a:rPr sz="2800" spc="2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network</a:t>
            </a:r>
            <a:endParaRPr sz="2800">
              <a:latin typeface="Arial"/>
              <a:cs typeface="Arial"/>
            </a:endParaRPr>
          </a:p>
          <a:p>
            <a:pPr marL="290195" indent="-278130">
              <a:lnSpc>
                <a:spcPct val="100000"/>
              </a:lnSpc>
              <a:spcBef>
                <a:spcPts val="670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Cabling is organised into 6</a:t>
            </a:r>
            <a:r>
              <a:rPr sz="2800" spc="4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components:</a:t>
            </a:r>
            <a:endParaRPr sz="2800">
              <a:latin typeface="Arial"/>
              <a:cs typeface="Arial"/>
            </a:endParaRPr>
          </a:p>
          <a:p>
            <a:pPr marL="823594" lvl="1" indent="-354330">
              <a:lnSpc>
                <a:spcPct val="100000"/>
              </a:lnSpc>
              <a:spcBef>
                <a:spcPts val="1160"/>
              </a:spcBef>
              <a:buChar char="–"/>
              <a:tabLst>
                <a:tab pos="823594" algn="l"/>
                <a:tab pos="824230" algn="l"/>
              </a:tabLst>
            </a:pP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Work</a:t>
            </a:r>
            <a:r>
              <a:rPr sz="2600" spc="-1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area</a:t>
            </a:r>
            <a:endParaRPr sz="2600">
              <a:latin typeface="Arial"/>
              <a:cs typeface="Arial"/>
            </a:endParaRPr>
          </a:p>
          <a:p>
            <a:pPr marL="823594" lvl="1" indent="-354330">
              <a:lnSpc>
                <a:spcPct val="100000"/>
              </a:lnSpc>
              <a:spcBef>
                <a:spcPts val="630"/>
              </a:spcBef>
              <a:buChar char="–"/>
              <a:tabLst>
                <a:tab pos="823594" algn="l"/>
                <a:tab pos="824230" algn="l"/>
              </a:tabLst>
            </a:pP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Horizontal</a:t>
            </a:r>
            <a:r>
              <a:rPr sz="2600" spc="-3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wiring</a:t>
            </a:r>
            <a:endParaRPr sz="2600">
              <a:latin typeface="Arial"/>
              <a:cs typeface="Arial"/>
            </a:endParaRPr>
          </a:p>
          <a:p>
            <a:pPr marL="823594" lvl="1" indent="-354330">
              <a:lnSpc>
                <a:spcPct val="100000"/>
              </a:lnSpc>
              <a:spcBef>
                <a:spcPts val="620"/>
              </a:spcBef>
              <a:buChar char="–"/>
              <a:tabLst>
                <a:tab pos="823594" algn="l"/>
                <a:tab pos="824230" algn="l"/>
              </a:tabLst>
            </a:pP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Telecommunications</a:t>
            </a:r>
            <a:r>
              <a:rPr sz="2600" spc="-3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closets</a:t>
            </a:r>
            <a:endParaRPr sz="2600">
              <a:latin typeface="Arial"/>
              <a:cs typeface="Arial"/>
            </a:endParaRPr>
          </a:p>
          <a:p>
            <a:pPr marL="823594" lvl="1" indent="-354330">
              <a:lnSpc>
                <a:spcPct val="100000"/>
              </a:lnSpc>
              <a:spcBef>
                <a:spcPts val="630"/>
              </a:spcBef>
              <a:buChar char="–"/>
              <a:tabLst>
                <a:tab pos="823594" algn="l"/>
                <a:tab pos="824230" algn="l"/>
              </a:tabLst>
            </a:pP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Equipment</a:t>
            </a:r>
            <a:r>
              <a:rPr sz="2600" spc="-2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rooms</a:t>
            </a:r>
            <a:endParaRPr sz="2600">
              <a:latin typeface="Arial"/>
              <a:cs typeface="Arial"/>
            </a:endParaRPr>
          </a:p>
          <a:p>
            <a:pPr marL="823594" lvl="1" indent="-354330">
              <a:lnSpc>
                <a:spcPct val="100000"/>
              </a:lnSpc>
              <a:spcBef>
                <a:spcPts val="620"/>
              </a:spcBef>
              <a:buChar char="–"/>
              <a:tabLst>
                <a:tab pos="823594" algn="l"/>
                <a:tab pos="824230" algn="l"/>
              </a:tabLst>
            </a:pP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Vertical</a:t>
            </a:r>
            <a:r>
              <a:rPr sz="2600" spc="-2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wiring</a:t>
            </a:r>
            <a:endParaRPr sz="2600">
              <a:latin typeface="Arial"/>
              <a:cs typeface="Arial"/>
            </a:endParaRPr>
          </a:p>
          <a:p>
            <a:pPr marL="823594" lvl="1" indent="-354330">
              <a:lnSpc>
                <a:spcPct val="100000"/>
              </a:lnSpc>
              <a:spcBef>
                <a:spcPts val="625"/>
              </a:spcBef>
              <a:buChar char="–"/>
              <a:tabLst>
                <a:tab pos="823594" algn="l"/>
                <a:tab pos="824230" algn="l"/>
              </a:tabLst>
            </a:pP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Entrance</a:t>
            </a:r>
            <a:r>
              <a:rPr sz="2600" spc="-1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facilities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18915" y="82671"/>
            <a:ext cx="254825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Arial"/>
                <a:cs typeface="Arial"/>
              </a:rPr>
              <a:t>Network Media </a:t>
            </a:r>
            <a:r>
              <a:rPr sz="1000" spc="-5" dirty="0">
                <a:latin typeface="Arial"/>
                <a:cs typeface="Arial"/>
              </a:rPr>
              <a:t>&amp; Connectors Topic 5 -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5.41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Work</a:t>
            </a:r>
            <a:r>
              <a:rPr spc="-90" dirty="0"/>
              <a:t> </a:t>
            </a:r>
            <a:r>
              <a:rPr dirty="0"/>
              <a:t>Area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V1.0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1810" y="1063418"/>
            <a:ext cx="8392795" cy="4720590"/>
          </a:xfrm>
          <a:prstGeom prst="rect">
            <a:avLst/>
          </a:prstGeom>
        </p:spPr>
        <p:txBody>
          <a:bodyPr vert="horz" wrap="square" lIns="0" tIns="169545" rIns="0" bIns="0" rtlCol="0">
            <a:spAutoFit/>
          </a:bodyPr>
          <a:lstStyle/>
          <a:p>
            <a:pPr marL="290195" indent="-278130">
              <a:lnSpc>
                <a:spcPct val="100000"/>
              </a:lnSpc>
              <a:spcBef>
                <a:spcPts val="133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10" dirty="0">
                <a:solidFill>
                  <a:srgbClr val="7F7F7F"/>
                </a:solidFill>
                <a:latin typeface="Arial"/>
                <a:cs typeface="Arial"/>
              </a:rPr>
              <a:t>Room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containing workstations </a:t>
            </a:r>
            <a:r>
              <a:rPr sz="2800" spc="-10" dirty="0">
                <a:solidFill>
                  <a:srgbClr val="7F7F7F"/>
                </a:solidFill>
                <a:latin typeface="Arial"/>
                <a:cs typeface="Arial"/>
              </a:rPr>
              <a:t>and</a:t>
            </a:r>
            <a:r>
              <a:rPr sz="2800" spc="7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peripherals</a:t>
            </a:r>
            <a:endParaRPr sz="2800">
              <a:latin typeface="Arial"/>
              <a:cs typeface="Arial"/>
            </a:endParaRPr>
          </a:p>
          <a:p>
            <a:pPr marL="823594" lvl="1" indent="-354330">
              <a:lnSpc>
                <a:spcPct val="100000"/>
              </a:lnSpc>
              <a:spcBef>
                <a:spcPts val="1165"/>
              </a:spcBef>
              <a:buFont typeface="Arial"/>
              <a:buChar char="–"/>
              <a:tabLst>
                <a:tab pos="823594" algn="l"/>
                <a:tab pos="824230" algn="l"/>
              </a:tabLst>
            </a:pPr>
            <a:r>
              <a:rPr sz="2600" b="1" i="1" dirty="0">
                <a:solidFill>
                  <a:srgbClr val="89A451"/>
                </a:solidFill>
                <a:latin typeface="Arial"/>
                <a:cs typeface="Arial"/>
              </a:rPr>
              <a:t>Faceplates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and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wall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jacks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are</a:t>
            </a:r>
            <a:r>
              <a:rPr sz="2600" spc="-5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installed.</a:t>
            </a:r>
            <a:endParaRPr sz="2600">
              <a:latin typeface="Arial"/>
              <a:cs typeface="Arial"/>
            </a:endParaRPr>
          </a:p>
          <a:p>
            <a:pPr marL="823594" marR="447040" lvl="1" indent="-353695">
              <a:lnSpc>
                <a:spcPct val="100000"/>
              </a:lnSpc>
              <a:spcBef>
                <a:spcPts val="625"/>
              </a:spcBef>
              <a:buFont typeface="Arial"/>
              <a:buChar char="–"/>
              <a:tabLst>
                <a:tab pos="823594" algn="l"/>
                <a:tab pos="824230" algn="l"/>
              </a:tabLst>
            </a:pPr>
            <a:r>
              <a:rPr sz="2600" b="1" i="1" dirty="0">
                <a:solidFill>
                  <a:srgbClr val="89A451"/>
                </a:solidFill>
                <a:latin typeface="Arial"/>
                <a:cs typeface="Arial"/>
              </a:rPr>
              <a:t>Patch cables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connect computers and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printers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to 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wall</a:t>
            </a:r>
            <a:r>
              <a:rPr sz="2600" spc="-2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jacks.</a:t>
            </a:r>
            <a:endParaRPr sz="2600">
              <a:latin typeface="Arial"/>
              <a:cs typeface="Arial"/>
            </a:endParaRPr>
          </a:p>
          <a:p>
            <a:pPr marL="823594" lvl="1" indent="-354330">
              <a:lnSpc>
                <a:spcPct val="100000"/>
              </a:lnSpc>
              <a:spcBef>
                <a:spcPts val="625"/>
              </a:spcBef>
              <a:buFont typeface="Arial"/>
              <a:buChar char="–"/>
              <a:tabLst>
                <a:tab pos="823594" algn="l"/>
                <a:tab pos="824230" algn="l"/>
              </a:tabLst>
            </a:pPr>
            <a:r>
              <a:rPr sz="2600" b="1" i="1" dirty="0">
                <a:solidFill>
                  <a:srgbClr val="89A451"/>
                </a:solidFill>
                <a:latin typeface="Arial"/>
                <a:cs typeface="Arial"/>
              </a:rPr>
              <a:t>Wall jacks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connect to a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telecommunications</a:t>
            </a:r>
            <a:r>
              <a:rPr sz="2600" spc="-4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closet.</a:t>
            </a:r>
            <a:endParaRPr sz="2600">
              <a:latin typeface="Arial"/>
              <a:cs typeface="Arial"/>
            </a:endParaRPr>
          </a:p>
          <a:p>
            <a:pPr marL="823594" lvl="1" indent="-354330">
              <a:lnSpc>
                <a:spcPct val="100000"/>
              </a:lnSpc>
              <a:spcBef>
                <a:spcPts val="625"/>
              </a:spcBef>
              <a:buChar char="–"/>
              <a:tabLst>
                <a:tab pos="823594" algn="l"/>
                <a:tab pos="824230" algn="l"/>
              </a:tabLst>
            </a:pP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Patch cables should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be less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than 6 meters</a:t>
            </a:r>
            <a:r>
              <a:rPr sz="2600" spc="-3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long.</a:t>
            </a:r>
            <a:endParaRPr sz="2600">
              <a:latin typeface="Arial"/>
              <a:cs typeface="Arial"/>
            </a:endParaRPr>
          </a:p>
          <a:p>
            <a:pPr marL="823594" marR="243204" lvl="1" indent="-353695">
              <a:lnSpc>
                <a:spcPct val="100000"/>
              </a:lnSpc>
              <a:spcBef>
                <a:spcPts val="620"/>
              </a:spcBef>
              <a:buChar char="–"/>
              <a:tabLst>
                <a:tab pos="823594" algn="l"/>
                <a:tab pos="824230" algn="l"/>
              </a:tabLst>
            </a:pP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Standard requires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at least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one voice and one data 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outlet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on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each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faceplate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in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each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work</a:t>
            </a:r>
            <a:r>
              <a:rPr sz="2600" spc="-2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area.</a:t>
            </a:r>
            <a:endParaRPr sz="2600">
              <a:latin typeface="Arial"/>
              <a:cs typeface="Arial"/>
            </a:endParaRPr>
          </a:p>
          <a:p>
            <a:pPr marL="823594" marR="737870" lvl="1" indent="-353695">
              <a:lnSpc>
                <a:spcPct val="100000"/>
              </a:lnSpc>
              <a:spcBef>
                <a:spcPts val="630"/>
              </a:spcBef>
              <a:buChar char="–"/>
              <a:tabLst>
                <a:tab pos="823594" algn="l"/>
                <a:tab pos="824230" algn="l"/>
              </a:tabLst>
            </a:pP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Connection between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wall jack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and </a:t>
            </a:r>
            <a:r>
              <a:rPr sz="2600" b="1" i="1" dirty="0">
                <a:solidFill>
                  <a:srgbClr val="89A451"/>
                </a:solidFill>
                <a:latin typeface="Arial"/>
                <a:cs typeface="Arial"/>
              </a:rPr>
              <a:t>telecomms  </a:t>
            </a:r>
            <a:r>
              <a:rPr sz="2600" b="1" i="1" spc="-5" dirty="0">
                <a:solidFill>
                  <a:srgbClr val="89A451"/>
                </a:solidFill>
                <a:latin typeface="Arial"/>
                <a:cs typeface="Arial"/>
              </a:rPr>
              <a:t>closet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(TC)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is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made via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horizontal</a:t>
            </a:r>
            <a:r>
              <a:rPr sz="2600" spc="-4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wiring.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18915" y="82671"/>
            <a:ext cx="254825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Arial"/>
                <a:cs typeface="Arial"/>
              </a:rPr>
              <a:t>Network Media </a:t>
            </a:r>
            <a:r>
              <a:rPr sz="1000" spc="-5" dirty="0">
                <a:latin typeface="Arial"/>
                <a:cs typeface="Arial"/>
              </a:rPr>
              <a:t>&amp; Connectors Topic 5 -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5.42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8262" y="613404"/>
            <a:ext cx="621411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Faceplate &amp; Patch</a:t>
            </a:r>
            <a:r>
              <a:rPr spc="-60" dirty="0"/>
              <a:t> </a:t>
            </a:r>
            <a:r>
              <a:rPr spc="-5" dirty="0"/>
              <a:t>Cable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V1.0</a:t>
            </a:r>
          </a:p>
        </p:txBody>
      </p:sp>
      <p:sp>
        <p:nvSpPr>
          <p:cNvPr id="4" name="object 4"/>
          <p:cNvSpPr/>
          <p:nvPr/>
        </p:nvSpPr>
        <p:spPr>
          <a:xfrm>
            <a:off x="1354202" y="2060575"/>
            <a:ext cx="2857500" cy="2857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76809" y="2204972"/>
            <a:ext cx="2232026" cy="223202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18915" y="82671"/>
            <a:ext cx="254825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Arial"/>
                <a:cs typeface="Arial"/>
              </a:rPr>
              <a:t>Network Media </a:t>
            </a:r>
            <a:r>
              <a:rPr sz="1000" spc="-5" dirty="0">
                <a:latin typeface="Arial"/>
                <a:cs typeface="Arial"/>
              </a:rPr>
              <a:t>&amp; Connectors Topic 5 -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5.43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8262" y="541726"/>
            <a:ext cx="689737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Telecommunications</a:t>
            </a:r>
            <a:r>
              <a:rPr spc="-55" dirty="0"/>
              <a:t> </a:t>
            </a:r>
            <a:r>
              <a:rPr spc="-5" dirty="0"/>
              <a:t>Closet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V1.0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1810" y="1508501"/>
            <a:ext cx="45758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0195" indent="-278130">
              <a:lnSpc>
                <a:spcPct val="100000"/>
              </a:lnSpc>
              <a:spcBef>
                <a:spcPts val="9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Also known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as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cable</a:t>
            </a:r>
            <a:r>
              <a:rPr sz="2800" spc="-4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closet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124075" y="2244736"/>
            <a:ext cx="4608454" cy="34162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18915" y="82671"/>
            <a:ext cx="167005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Arial"/>
                <a:cs typeface="Arial"/>
              </a:rPr>
              <a:t>Network Media </a:t>
            </a:r>
            <a:r>
              <a:rPr sz="1000" spc="-5" dirty="0">
                <a:latin typeface="Arial"/>
                <a:cs typeface="Arial"/>
              </a:rPr>
              <a:t>&amp;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Connectors</a:t>
            </a:r>
            <a:endParaRPr sz="10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58262" y="541726"/>
            <a:ext cx="428244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Horizontal</a:t>
            </a:r>
            <a:r>
              <a:rPr spc="-70" dirty="0"/>
              <a:t> </a:t>
            </a:r>
            <a:r>
              <a:rPr dirty="0"/>
              <a:t>Wiring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V1.0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268157" y="82671"/>
            <a:ext cx="79883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"/>
                <a:cs typeface="Arial"/>
              </a:rPr>
              <a:t>Topic 5 -</a:t>
            </a:r>
            <a:r>
              <a:rPr sz="1000" spc="-6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5.44</a:t>
            </a:r>
            <a:endParaRPr sz="1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1810" y="1508501"/>
            <a:ext cx="8141334" cy="40932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0195" marR="1513840" indent="-278130">
              <a:lnSpc>
                <a:spcPct val="100000"/>
              </a:lnSpc>
              <a:spcBef>
                <a:spcPts val="9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10" dirty="0">
                <a:solidFill>
                  <a:srgbClr val="7F7F7F"/>
                </a:solidFill>
                <a:latin typeface="Arial"/>
                <a:cs typeface="Arial"/>
              </a:rPr>
              <a:t>Runs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from the </a:t>
            </a:r>
            <a:r>
              <a:rPr sz="2800" spc="-10" dirty="0">
                <a:solidFill>
                  <a:srgbClr val="7F7F7F"/>
                </a:solidFill>
                <a:latin typeface="Arial"/>
                <a:cs typeface="Arial"/>
              </a:rPr>
              <a:t>work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area wall jack to the  telecommunications</a:t>
            </a:r>
            <a:r>
              <a:rPr sz="2800" spc="1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closet</a:t>
            </a:r>
            <a:endParaRPr sz="2800">
              <a:latin typeface="Arial"/>
              <a:cs typeface="Arial"/>
            </a:endParaRPr>
          </a:p>
          <a:p>
            <a:pPr marL="290195" marR="5080" indent="-278130">
              <a:lnSpc>
                <a:spcPct val="100000"/>
              </a:lnSpc>
              <a:spcBef>
                <a:spcPts val="67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Types include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four-pair </a:t>
            </a:r>
            <a:r>
              <a:rPr sz="2800" spc="-10" dirty="0">
                <a:solidFill>
                  <a:srgbClr val="7F7F7F"/>
                </a:solidFill>
                <a:latin typeface="Arial"/>
                <a:cs typeface="Arial"/>
              </a:rPr>
              <a:t>UTP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(Category 5e or 6) </a:t>
            </a:r>
            <a:r>
              <a:rPr sz="2800" spc="-10" dirty="0">
                <a:solidFill>
                  <a:srgbClr val="7F7F7F"/>
                </a:solidFill>
                <a:latin typeface="Arial"/>
                <a:cs typeface="Arial"/>
              </a:rPr>
              <a:t>or 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two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fibre-optic</a:t>
            </a:r>
            <a:r>
              <a:rPr sz="2800" spc="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cables</a:t>
            </a:r>
            <a:endParaRPr sz="2800">
              <a:latin typeface="Arial"/>
              <a:cs typeface="Arial"/>
            </a:endParaRPr>
          </a:p>
          <a:p>
            <a:pPr marL="290195" marR="403225" indent="-278130">
              <a:lnSpc>
                <a:spcPct val="100000"/>
              </a:lnSpc>
              <a:spcBef>
                <a:spcPts val="67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Horizontal wiring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from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the wall jack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to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the patch  panel should be no longer than 90</a:t>
            </a:r>
            <a:r>
              <a:rPr sz="2800" spc="7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metres</a:t>
            </a:r>
            <a:endParaRPr sz="2800">
              <a:latin typeface="Arial"/>
              <a:cs typeface="Arial"/>
            </a:endParaRPr>
          </a:p>
          <a:p>
            <a:pPr marL="823594" marR="617220" indent="-353695">
              <a:lnSpc>
                <a:spcPct val="100000"/>
              </a:lnSpc>
              <a:spcBef>
                <a:spcPts val="1160"/>
              </a:spcBef>
              <a:tabLst>
                <a:tab pos="823594" algn="l"/>
              </a:tabLst>
            </a:pP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–	Patch cables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in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the work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area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and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in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the  telecommunications closet can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total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up to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100 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meters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18915" y="82671"/>
            <a:ext cx="254825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Arial"/>
                <a:cs typeface="Arial"/>
              </a:rPr>
              <a:t>Network Media </a:t>
            </a:r>
            <a:r>
              <a:rPr sz="1000" spc="-5" dirty="0">
                <a:latin typeface="Arial"/>
                <a:cs typeface="Arial"/>
              </a:rPr>
              <a:t>&amp; Connectors Topic 5 -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5.45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8262" y="324352"/>
            <a:ext cx="847852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Structured </a:t>
            </a:r>
            <a:r>
              <a:rPr spc="-5" dirty="0"/>
              <a:t>Cabling Max</a:t>
            </a:r>
            <a:r>
              <a:rPr spc="-35" dirty="0"/>
              <a:t> </a:t>
            </a:r>
            <a:r>
              <a:rPr spc="-5" dirty="0"/>
              <a:t>Distances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V1.0</a:t>
            </a:r>
          </a:p>
        </p:txBody>
      </p:sp>
      <p:sp>
        <p:nvSpPr>
          <p:cNvPr id="4" name="object 4"/>
          <p:cNvSpPr/>
          <p:nvPr/>
        </p:nvSpPr>
        <p:spPr>
          <a:xfrm>
            <a:off x="1547874" y="1215966"/>
            <a:ext cx="5760963" cy="47069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18915" y="82671"/>
            <a:ext cx="167005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Arial"/>
                <a:cs typeface="Arial"/>
              </a:rPr>
              <a:t>Network Media </a:t>
            </a:r>
            <a:r>
              <a:rPr sz="1000" spc="-5" dirty="0">
                <a:latin typeface="Arial"/>
                <a:cs typeface="Arial"/>
              </a:rPr>
              <a:t>&amp;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Connectors</a:t>
            </a:r>
            <a:endParaRPr sz="10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58262" y="613404"/>
            <a:ext cx="462661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Equipment</a:t>
            </a:r>
            <a:r>
              <a:rPr spc="-65" dirty="0"/>
              <a:t> </a:t>
            </a:r>
            <a:r>
              <a:rPr spc="-5" dirty="0"/>
              <a:t>Rooms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V1.0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268157" y="82671"/>
            <a:ext cx="79883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"/>
                <a:cs typeface="Arial"/>
              </a:rPr>
              <a:t>Topic 5 -</a:t>
            </a:r>
            <a:r>
              <a:rPr sz="1000" spc="-6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5.46</a:t>
            </a:r>
            <a:endParaRPr sz="1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1810" y="1581653"/>
            <a:ext cx="7839075" cy="27565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0195" marR="301625" indent="-278130">
              <a:lnSpc>
                <a:spcPct val="100000"/>
              </a:lnSpc>
              <a:spcBef>
                <a:spcPts val="9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Contains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servers, routers,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switches, and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other  major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network</a:t>
            </a:r>
            <a:r>
              <a:rPr sz="2800" spc="1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equipment</a:t>
            </a:r>
            <a:endParaRPr sz="2800">
              <a:latin typeface="Arial"/>
              <a:cs typeface="Arial"/>
            </a:endParaRPr>
          </a:p>
          <a:p>
            <a:pPr marL="290195" marR="5080" indent="-278130">
              <a:lnSpc>
                <a:spcPct val="100000"/>
              </a:lnSpc>
              <a:spcBef>
                <a:spcPts val="67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Serves as a connection point for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vertical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cabling  running between</a:t>
            </a:r>
            <a:r>
              <a:rPr sz="2800" spc="2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TCs</a:t>
            </a:r>
            <a:endParaRPr sz="2800">
              <a:latin typeface="Arial"/>
              <a:cs typeface="Arial"/>
            </a:endParaRPr>
          </a:p>
          <a:p>
            <a:pPr marL="290195" marR="120014" indent="-278130">
              <a:lnSpc>
                <a:spcPct val="100000"/>
              </a:lnSpc>
              <a:spcBef>
                <a:spcPts val="670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In installations covering several buildings, each  building may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have its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own equipment</a:t>
            </a:r>
            <a:r>
              <a:rPr sz="2800" spc="2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room.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18915" y="82671"/>
            <a:ext cx="254825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Arial"/>
                <a:cs typeface="Arial"/>
              </a:rPr>
              <a:t>Network Media </a:t>
            </a:r>
            <a:r>
              <a:rPr sz="1000" spc="-5" dirty="0">
                <a:latin typeface="Arial"/>
                <a:cs typeface="Arial"/>
              </a:rPr>
              <a:t>&amp; Connectors Topic 5 -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5.47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8262" y="252724"/>
            <a:ext cx="394081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Vertical</a:t>
            </a:r>
            <a:r>
              <a:rPr spc="-80" dirty="0"/>
              <a:t> </a:t>
            </a:r>
            <a:r>
              <a:rPr spc="-5" dirty="0"/>
              <a:t>Cabling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V1.0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1810" y="1076701"/>
            <a:ext cx="8224520" cy="46875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0195" marR="646430" indent="-278130">
              <a:lnSpc>
                <a:spcPct val="100000"/>
              </a:lnSpc>
              <a:spcBef>
                <a:spcPts val="9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Interconnects telecommunications closets and  equipment</a:t>
            </a:r>
            <a:r>
              <a:rPr sz="2800" spc="1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rooms</a:t>
            </a:r>
            <a:endParaRPr sz="2800">
              <a:latin typeface="Arial"/>
              <a:cs typeface="Arial"/>
            </a:endParaRPr>
          </a:p>
          <a:p>
            <a:pPr marL="290195" indent="-278130">
              <a:lnSpc>
                <a:spcPct val="100000"/>
              </a:lnSpc>
              <a:spcBef>
                <a:spcPts val="33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10" dirty="0">
                <a:solidFill>
                  <a:srgbClr val="7F7F7F"/>
                </a:solidFill>
                <a:latin typeface="Arial"/>
                <a:cs typeface="Arial"/>
              </a:rPr>
              <a:t>Runs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between floors and between</a:t>
            </a:r>
            <a:r>
              <a:rPr sz="2800" spc="6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buildings</a:t>
            </a:r>
            <a:endParaRPr sz="2800">
              <a:latin typeface="Arial"/>
              <a:cs typeface="Arial"/>
            </a:endParaRPr>
          </a:p>
          <a:p>
            <a:pPr marL="290195" indent="-278130">
              <a:lnSpc>
                <a:spcPct val="100000"/>
              </a:lnSpc>
              <a:spcBef>
                <a:spcPts val="340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Often fibre optic (but can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be</a:t>
            </a:r>
            <a:r>
              <a:rPr sz="2800" spc="3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7F7F7F"/>
                </a:solidFill>
                <a:latin typeface="Arial"/>
                <a:cs typeface="Arial"/>
              </a:rPr>
              <a:t>UTP)</a:t>
            </a:r>
            <a:endParaRPr sz="2800">
              <a:latin typeface="Arial"/>
              <a:cs typeface="Arial"/>
            </a:endParaRPr>
          </a:p>
          <a:p>
            <a:pPr marL="823594" lvl="1" indent="-354330">
              <a:lnSpc>
                <a:spcPct val="100000"/>
              </a:lnSpc>
              <a:spcBef>
                <a:spcPts val="755"/>
              </a:spcBef>
              <a:buChar char="–"/>
              <a:tabLst>
                <a:tab pos="823594" algn="l"/>
                <a:tab pos="824230" algn="l"/>
              </a:tabLst>
            </a:pP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Multimode fibre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optic,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up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to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2000</a:t>
            </a:r>
            <a:r>
              <a:rPr sz="2600" spc="-2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meters</a:t>
            </a:r>
            <a:endParaRPr sz="2600">
              <a:latin typeface="Arial"/>
              <a:cs typeface="Arial"/>
            </a:endParaRPr>
          </a:p>
          <a:p>
            <a:pPr marL="823594" lvl="1" indent="-354330">
              <a:lnSpc>
                <a:spcPct val="100000"/>
              </a:lnSpc>
              <a:spcBef>
                <a:spcPts val="310"/>
              </a:spcBef>
              <a:buChar char="–"/>
              <a:tabLst>
                <a:tab pos="823594" algn="l"/>
                <a:tab pos="824230" algn="l"/>
              </a:tabLst>
            </a:pP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Single-mode fibre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optic, up to 3000</a:t>
            </a:r>
            <a:r>
              <a:rPr sz="2600" spc="-1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meters</a:t>
            </a:r>
            <a:endParaRPr sz="2600">
              <a:latin typeface="Arial"/>
              <a:cs typeface="Arial"/>
            </a:endParaRPr>
          </a:p>
          <a:p>
            <a:pPr marL="823594" marR="374015" lvl="1" indent="-353695">
              <a:lnSpc>
                <a:spcPct val="90000"/>
              </a:lnSpc>
              <a:spcBef>
                <a:spcPts val="625"/>
              </a:spcBef>
              <a:buChar char="–"/>
              <a:tabLst>
                <a:tab pos="823594" algn="l"/>
                <a:tab pos="824230" algn="l"/>
              </a:tabLst>
            </a:pP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Between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equipment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rooms and TCs, distance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is  limited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to 500 metres for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both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fibre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optic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cable  types</a:t>
            </a:r>
            <a:endParaRPr sz="2600">
              <a:latin typeface="Arial"/>
              <a:cs typeface="Arial"/>
            </a:endParaRPr>
          </a:p>
          <a:p>
            <a:pPr marL="823594" marR="5080" lvl="1" indent="-353695">
              <a:lnSpc>
                <a:spcPts val="2810"/>
              </a:lnSpc>
              <a:spcBef>
                <a:spcPts val="665"/>
              </a:spcBef>
              <a:buChar char="–"/>
              <a:tabLst>
                <a:tab pos="823594" algn="l"/>
                <a:tab pos="824230" algn="l"/>
              </a:tabLst>
            </a:pP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From the main cross-connect to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equipment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rooms,  fibre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optic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cable can run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up to 1500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meters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18915" y="82671"/>
            <a:ext cx="254825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Arial"/>
                <a:cs typeface="Arial"/>
              </a:rPr>
              <a:t>Network Media </a:t>
            </a:r>
            <a:r>
              <a:rPr sz="1000" spc="-5" dirty="0">
                <a:latin typeface="Arial"/>
                <a:cs typeface="Arial"/>
              </a:rPr>
              <a:t>&amp; Connectors Topic 5 -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5.48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8262" y="613404"/>
            <a:ext cx="459676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Entrance</a:t>
            </a:r>
            <a:r>
              <a:rPr spc="-80" dirty="0"/>
              <a:t> </a:t>
            </a:r>
            <a:r>
              <a:rPr dirty="0"/>
              <a:t>Facilities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27660" marR="5080" indent="-278130">
              <a:lnSpc>
                <a:spcPct val="100000"/>
              </a:lnSpc>
              <a:spcBef>
                <a:spcPts val="95"/>
              </a:spcBef>
              <a:buChar char="•"/>
              <a:tabLst>
                <a:tab pos="327660" algn="l"/>
                <a:tab pos="328295" algn="l"/>
              </a:tabLst>
            </a:pPr>
            <a:r>
              <a:rPr spc="-5" dirty="0"/>
              <a:t>The location </a:t>
            </a:r>
            <a:r>
              <a:rPr dirty="0"/>
              <a:t>of </a:t>
            </a:r>
            <a:r>
              <a:rPr spc="-5" dirty="0"/>
              <a:t>the cabling and equipment  connecting corporate network to telecoms</a:t>
            </a:r>
            <a:r>
              <a:rPr spc="90" dirty="0"/>
              <a:t> </a:t>
            </a:r>
            <a:r>
              <a:rPr spc="-5" dirty="0"/>
              <a:t>provider</a:t>
            </a:r>
          </a:p>
          <a:p>
            <a:pPr marL="327660" marR="677545" indent="-278130">
              <a:lnSpc>
                <a:spcPct val="100000"/>
              </a:lnSpc>
              <a:spcBef>
                <a:spcPts val="675"/>
              </a:spcBef>
              <a:buChar char="•"/>
              <a:tabLst>
                <a:tab pos="327660" algn="l"/>
                <a:tab pos="328295" algn="l"/>
              </a:tabLst>
            </a:pPr>
            <a:r>
              <a:rPr spc="-10" dirty="0"/>
              <a:t>Can </a:t>
            </a:r>
            <a:r>
              <a:rPr spc="-5" dirty="0"/>
              <a:t>also </a:t>
            </a:r>
            <a:r>
              <a:rPr dirty="0"/>
              <a:t>serve as </a:t>
            </a:r>
            <a:r>
              <a:rPr spc="-5" dirty="0"/>
              <a:t>an equipment room and the  main </a:t>
            </a:r>
            <a:r>
              <a:rPr dirty="0"/>
              <a:t>cross-connect </a:t>
            </a:r>
            <a:r>
              <a:rPr spc="-5" dirty="0"/>
              <a:t>for all vertical</a:t>
            </a:r>
            <a:r>
              <a:rPr spc="10" dirty="0"/>
              <a:t> </a:t>
            </a:r>
            <a:r>
              <a:rPr spc="-5" dirty="0"/>
              <a:t>cabling</a:t>
            </a:r>
          </a:p>
          <a:p>
            <a:pPr marL="861060" lvl="1" indent="-354330">
              <a:lnSpc>
                <a:spcPct val="100000"/>
              </a:lnSpc>
              <a:spcBef>
                <a:spcPts val="1160"/>
              </a:spcBef>
              <a:buChar char="–"/>
              <a:tabLst>
                <a:tab pos="861060" algn="l"/>
                <a:tab pos="861694" algn="l"/>
              </a:tabLst>
            </a:pP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Where a connection to a WAN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is</a:t>
            </a:r>
            <a:r>
              <a:rPr sz="2600" spc="-6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made</a:t>
            </a:r>
            <a:endParaRPr sz="2600">
              <a:latin typeface="Arial"/>
              <a:cs typeface="Arial"/>
            </a:endParaRPr>
          </a:p>
          <a:p>
            <a:pPr marL="861060" lvl="1" indent="-354330">
              <a:lnSpc>
                <a:spcPct val="100000"/>
              </a:lnSpc>
              <a:spcBef>
                <a:spcPts val="625"/>
              </a:spcBef>
              <a:buChar char="–"/>
              <a:tabLst>
                <a:tab pos="861060" algn="l"/>
                <a:tab pos="861694" algn="l"/>
              </a:tabLst>
            </a:pP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Where corporate LAN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equipment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ends and a</a:t>
            </a:r>
            <a:r>
              <a:rPr sz="2600" spc="-3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third-</a:t>
            </a:r>
            <a:endParaRPr sz="2600">
              <a:latin typeface="Arial"/>
              <a:cs typeface="Arial"/>
            </a:endParaRPr>
          </a:p>
          <a:p>
            <a:pPr marL="861060">
              <a:lnSpc>
                <a:spcPct val="100000"/>
              </a:lnSpc>
            </a:pPr>
            <a:r>
              <a:rPr sz="2600" dirty="0"/>
              <a:t>party </a:t>
            </a:r>
            <a:r>
              <a:rPr sz="2600" spc="-5" dirty="0"/>
              <a:t>provider’s equipment </a:t>
            </a:r>
            <a:r>
              <a:rPr sz="2600" dirty="0"/>
              <a:t>and </a:t>
            </a:r>
            <a:r>
              <a:rPr sz="2600" spc="-5" dirty="0"/>
              <a:t>cabling</a:t>
            </a:r>
            <a:r>
              <a:rPr sz="2600" spc="-35" dirty="0"/>
              <a:t> </a:t>
            </a:r>
            <a:r>
              <a:rPr sz="2600" spc="-5" dirty="0"/>
              <a:t>begins</a:t>
            </a:r>
            <a:endParaRPr sz="2600"/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V1.0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18915" y="82671"/>
            <a:ext cx="254825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Arial"/>
                <a:cs typeface="Arial"/>
              </a:rPr>
              <a:t>Network Media </a:t>
            </a:r>
            <a:r>
              <a:rPr sz="1000" spc="-5" dirty="0">
                <a:latin typeface="Arial"/>
                <a:cs typeface="Arial"/>
              </a:rPr>
              <a:t>&amp; Connectors Topic 5 -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5.49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8262" y="613404"/>
            <a:ext cx="465328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Wireless</a:t>
            </a:r>
            <a:r>
              <a:rPr spc="-85" dirty="0"/>
              <a:t> </a:t>
            </a:r>
            <a:r>
              <a:rPr spc="-5" dirty="0"/>
              <a:t>Networks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V1.0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1810" y="1581653"/>
            <a:ext cx="7941309" cy="3763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0195" marR="5080" indent="-278130">
              <a:lnSpc>
                <a:spcPct val="100000"/>
              </a:lnSpc>
              <a:spcBef>
                <a:spcPts val="9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10" dirty="0">
                <a:solidFill>
                  <a:srgbClr val="7F7F7F"/>
                </a:solidFill>
                <a:latin typeface="Arial"/>
                <a:cs typeface="Arial"/>
              </a:rPr>
              <a:t>Remember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that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wireless networking is gaining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in 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popularity</a:t>
            </a:r>
            <a:endParaRPr sz="2800">
              <a:latin typeface="Arial"/>
              <a:cs typeface="Arial"/>
            </a:endParaRPr>
          </a:p>
          <a:p>
            <a:pPr marL="290195" indent="-278130">
              <a:lnSpc>
                <a:spcPct val="100000"/>
              </a:lnSpc>
              <a:spcBef>
                <a:spcPts val="1730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Acts like a wired</a:t>
            </a:r>
            <a:r>
              <a:rPr sz="2800" spc="1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network</a:t>
            </a:r>
            <a:endParaRPr sz="2800">
              <a:latin typeface="Arial"/>
              <a:cs typeface="Arial"/>
            </a:endParaRPr>
          </a:p>
          <a:p>
            <a:pPr marL="290195" indent="-278130">
              <a:lnSpc>
                <a:spcPct val="100000"/>
              </a:lnSpc>
              <a:spcBef>
                <a:spcPts val="1440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Uses </a:t>
            </a:r>
            <a:r>
              <a:rPr sz="2800" b="1" i="1" spc="-5" dirty="0">
                <a:solidFill>
                  <a:srgbClr val="89A451"/>
                </a:solidFill>
                <a:latin typeface="Arial"/>
                <a:cs typeface="Arial"/>
              </a:rPr>
              <a:t>electromagnetic</a:t>
            </a:r>
            <a:r>
              <a:rPr sz="2800" b="1" i="1" spc="35" dirty="0">
                <a:solidFill>
                  <a:srgbClr val="89A451"/>
                </a:solidFill>
                <a:latin typeface="Arial"/>
                <a:cs typeface="Arial"/>
              </a:rPr>
              <a:t> </a:t>
            </a:r>
            <a:r>
              <a:rPr sz="2800" b="1" i="1" spc="-5" dirty="0">
                <a:solidFill>
                  <a:srgbClr val="89A451"/>
                </a:solidFill>
                <a:latin typeface="Arial"/>
                <a:cs typeface="Arial"/>
              </a:rPr>
              <a:t>frequencies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:</a:t>
            </a:r>
            <a:endParaRPr sz="2800">
              <a:latin typeface="Arial"/>
              <a:cs typeface="Arial"/>
            </a:endParaRPr>
          </a:p>
          <a:p>
            <a:pPr marL="823594" lvl="1" indent="-354330">
              <a:lnSpc>
                <a:spcPct val="100000"/>
              </a:lnSpc>
              <a:spcBef>
                <a:spcPts val="345"/>
              </a:spcBef>
              <a:buChar char="–"/>
              <a:tabLst>
                <a:tab pos="823594" algn="l"/>
                <a:tab pos="824230" algn="l"/>
              </a:tabLst>
            </a:pP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Radio</a:t>
            </a:r>
            <a:endParaRPr sz="2600">
              <a:latin typeface="Arial"/>
              <a:cs typeface="Arial"/>
            </a:endParaRPr>
          </a:p>
          <a:p>
            <a:pPr marL="823594" lvl="1" indent="-354330">
              <a:lnSpc>
                <a:spcPct val="100000"/>
              </a:lnSpc>
              <a:buChar char="–"/>
              <a:tabLst>
                <a:tab pos="823594" algn="l"/>
                <a:tab pos="824230" algn="l"/>
              </a:tabLst>
            </a:pP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Microwave</a:t>
            </a:r>
            <a:endParaRPr sz="2600">
              <a:latin typeface="Arial"/>
              <a:cs typeface="Arial"/>
            </a:endParaRPr>
          </a:p>
          <a:p>
            <a:pPr marL="823594" lvl="1" indent="-354330">
              <a:lnSpc>
                <a:spcPct val="100000"/>
              </a:lnSpc>
              <a:buChar char="–"/>
              <a:tabLst>
                <a:tab pos="823594" algn="l"/>
                <a:tab pos="824230" algn="l"/>
              </a:tabLst>
            </a:pP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Infrared</a:t>
            </a:r>
            <a:endParaRPr sz="2600">
              <a:latin typeface="Arial"/>
              <a:cs typeface="Arial"/>
            </a:endParaRPr>
          </a:p>
          <a:p>
            <a:pPr marL="823594" lvl="1" indent="-354330">
              <a:lnSpc>
                <a:spcPct val="100000"/>
              </a:lnSpc>
              <a:buChar char="–"/>
              <a:tabLst>
                <a:tab pos="823594" algn="l"/>
                <a:tab pos="824230" algn="l"/>
              </a:tabLst>
            </a:pP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Laser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89019" y="82671"/>
            <a:ext cx="247840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Arial"/>
                <a:cs typeface="Arial"/>
              </a:rPr>
              <a:t>Network Media </a:t>
            </a:r>
            <a:r>
              <a:rPr sz="1000" spc="-5" dirty="0">
                <a:latin typeface="Arial"/>
                <a:cs typeface="Arial"/>
              </a:rPr>
              <a:t>&amp; Connectors Topic 5 -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5.5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8262" y="468878"/>
            <a:ext cx="3754754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Network</a:t>
            </a:r>
            <a:r>
              <a:rPr spc="-70" dirty="0"/>
              <a:t> </a:t>
            </a:r>
            <a:r>
              <a:rPr dirty="0"/>
              <a:t>Media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V1.0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1810" y="1381780"/>
            <a:ext cx="8257540" cy="430593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290195" indent="-278130">
              <a:lnSpc>
                <a:spcPct val="100000"/>
              </a:lnSpc>
              <a:spcBef>
                <a:spcPts val="530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Support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the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sending and receiving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of</a:t>
            </a:r>
            <a:r>
              <a:rPr sz="2800" spc="4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signals</a:t>
            </a:r>
            <a:endParaRPr sz="2800">
              <a:latin typeface="Arial"/>
              <a:cs typeface="Arial"/>
            </a:endParaRPr>
          </a:p>
          <a:p>
            <a:pPr marL="290195" indent="-278130">
              <a:lnSpc>
                <a:spcPct val="100000"/>
              </a:lnSpc>
              <a:spcBef>
                <a:spcPts val="434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For each media type, </a:t>
            </a:r>
            <a:r>
              <a:rPr sz="2800" spc="-10" dirty="0">
                <a:solidFill>
                  <a:srgbClr val="7F7F7F"/>
                </a:solidFill>
                <a:latin typeface="Arial"/>
                <a:cs typeface="Arial"/>
              </a:rPr>
              <a:t>we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require knowledge</a:t>
            </a:r>
            <a:r>
              <a:rPr sz="2800" spc="10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7F7F7F"/>
                </a:solidFill>
                <a:latin typeface="Arial"/>
                <a:cs typeface="Arial"/>
              </a:rPr>
              <a:t>of:</a:t>
            </a:r>
            <a:endParaRPr sz="2800">
              <a:latin typeface="Arial"/>
              <a:cs typeface="Arial"/>
            </a:endParaRPr>
          </a:p>
          <a:p>
            <a:pPr marL="823594" lvl="1" indent="-354330">
              <a:lnSpc>
                <a:spcPct val="100000"/>
              </a:lnSpc>
              <a:spcBef>
                <a:spcPts val="869"/>
              </a:spcBef>
              <a:buChar char="–"/>
              <a:tabLst>
                <a:tab pos="823594" algn="l"/>
                <a:tab pos="824230" algn="l"/>
              </a:tabLst>
            </a:pP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Physical</a:t>
            </a:r>
            <a:r>
              <a:rPr sz="2600" spc="-3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characteristics</a:t>
            </a:r>
            <a:endParaRPr sz="2600">
              <a:latin typeface="Arial"/>
              <a:cs typeface="Arial"/>
            </a:endParaRPr>
          </a:p>
          <a:p>
            <a:pPr marL="823594" lvl="1" indent="-354330">
              <a:lnSpc>
                <a:spcPct val="100000"/>
              </a:lnSpc>
              <a:spcBef>
                <a:spcPts val="409"/>
              </a:spcBef>
              <a:buChar char="–"/>
              <a:tabLst>
                <a:tab pos="823594" algn="l"/>
                <a:tab pos="824230" algn="l"/>
              </a:tabLst>
            </a:pP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Limitations</a:t>
            </a:r>
            <a:endParaRPr sz="2600">
              <a:latin typeface="Arial"/>
              <a:cs typeface="Arial"/>
            </a:endParaRPr>
          </a:p>
          <a:p>
            <a:pPr marL="290195" marR="5080" indent="-278130">
              <a:lnSpc>
                <a:spcPts val="3120"/>
              </a:lnSpc>
              <a:spcBef>
                <a:spcPts val="136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Each medium has a unique design and usage </a:t>
            </a:r>
            <a:r>
              <a:rPr sz="2800" spc="-10" dirty="0">
                <a:solidFill>
                  <a:srgbClr val="7F7F7F"/>
                </a:solidFill>
                <a:latin typeface="Arial"/>
                <a:cs typeface="Arial"/>
              </a:rPr>
              <a:t>with 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implications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 for:</a:t>
            </a:r>
            <a:endParaRPr sz="2800">
              <a:latin typeface="Arial"/>
              <a:cs typeface="Arial"/>
            </a:endParaRPr>
          </a:p>
          <a:p>
            <a:pPr marL="823594" lvl="1" indent="-354330">
              <a:lnSpc>
                <a:spcPct val="100000"/>
              </a:lnSpc>
              <a:spcBef>
                <a:spcPts val="810"/>
              </a:spcBef>
              <a:buChar char="–"/>
              <a:tabLst>
                <a:tab pos="823594" algn="l"/>
                <a:tab pos="824230" algn="l"/>
              </a:tabLst>
            </a:pP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Cost</a:t>
            </a:r>
            <a:endParaRPr sz="2600">
              <a:latin typeface="Arial"/>
              <a:cs typeface="Arial"/>
            </a:endParaRPr>
          </a:p>
          <a:p>
            <a:pPr marL="823594" lvl="1" indent="-354330">
              <a:lnSpc>
                <a:spcPct val="100000"/>
              </a:lnSpc>
              <a:spcBef>
                <a:spcPts val="409"/>
              </a:spcBef>
              <a:buChar char="–"/>
              <a:tabLst>
                <a:tab pos="823594" algn="l"/>
                <a:tab pos="824230" algn="l"/>
              </a:tabLst>
            </a:pP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Performance</a:t>
            </a:r>
            <a:endParaRPr sz="2600">
              <a:latin typeface="Arial"/>
              <a:cs typeface="Arial"/>
            </a:endParaRPr>
          </a:p>
          <a:p>
            <a:pPr marL="823594" lvl="1" indent="-354330">
              <a:lnSpc>
                <a:spcPct val="100000"/>
              </a:lnSpc>
              <a:spcBef>
                <a:spcPts val="409"/>
              </a:spcBef>
              <a:buChar char="–"/>
              <a:tabLst>
                <a:tab pos="823594" algn="l"/>
                <a:tab pos="824230" algn="l"/>
              </a:tabLst>
            </a:pP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Installation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18915" y="82671"/>
            <a:ext cx="254825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Arial"/>
                <a:cs typeface="Arial"/>
              </a:rPr>
              <a:t>Network Media </a:t>
            </a:r>
            <a:r>
              <a:rPr sz="1000" spc="-5" dirty="0">
                <a:latin typeface="Arial"/>
                <a:cs typeface="Arial"/>
              </a:rPr>
              <a:t>&amp; Connectors Topic 5 -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5.50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8262" y="613404"/>
            <a:ext cx="288480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References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V1.0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39110" y="1581653"/>
            <a:ext cx="7884795" cy="31832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02895" marR="17780" indent="-278130">
              <a:lnSpc>
                <a:spcPct val="100000"/>
              </a:lnSpc>
              <a:spcBef>
                <a:spcPts val="95"/>
              </a:spcBef>
              <a:buChar char="•"/>
              <a:tabLst>
                <a:tab pos="302895" algn="l"/>
                <a:tab pos="3035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Elliot, </a:t>
            </a:r>
            <a:r>
              <a:rPr sz="2800" spc="-10" dirty="0">
                <a:solidFill>
                  <a:srgbClr val="7F7F7F"/>
                </a:solidFill>
                <a:latin typeface="Arial"/>
                <a:cs typeface="Arial"/>
              </a:rPr>
              <a:t>B.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(2002). </a:t>
            </a:r>
            <a:r>
              <a:rPr sz="2800" i="1" spc="-5" dirty="0">
                <a:solidFill>
                  <a:srgbClr val="7F7F7F"/>
                </a:solidFill>
                <a:latin typeface="Arial"/>
                <a:cs typeface="Arial"/>
              </a:rPr>
              <a:t>Designing a Structured Cabling  System </a:t>
            </a:r>
            <a:r>
              <a:rPr sz="2800" i="1" dirty="0">
                <a:solidFill>
                  <a:srgbClr val="7F7F7F"/>
                </a:solidFill>
                <a:latin typeface="Arial"/>
                <a:cs typeface="Arial"/>
              </a:rPr>
              <a:t>to </a:t>
            </a:r>
            <a:r>
              <a:rPr sz="2800" i="1" spc="-5" dirty="0">
                <a:solidFill>
                  <a:srgbClr val="7F7F7F"/>
                </a:solidFill>
                <a:latin typeface="Arial"/>
                <a:cs typeface="Arial"/>
              </a:rPr>
              <a:t>ISO 11801, </a:t>
            </a:r>
            <a:r>
              <a:rPr sz="2800" spc="5" dirty="0">
                <a:solidFill>
                  <a:srgbClr val="7F7F7F"/>
                </a:solidFill>
                <a:latin typeface="Arial"/>
                <a:cs typeface="Arial"/>
              </a:rPr>
              <a:t>2</a:t>
            </a:r>
            <a:r>
              <a:rPr sz="2775" spc="7" baseline="25525" dirty="0">
                <a:solidFill>
                  <a:srgbClr val="7F7F7F"/>
                </a:solidFill>
                <a:latin typeface="Arial"/>
                <a:cs typeface="Arial"/>
              </a:rPr>
              <a:t>nd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edition</a:t>
            </a:r>
            <a:r>
              <a:rPr sz="2800" i="1" spc="-5" dirty="0">
                <a:solidFill>
                  <a:srgbClr val="7F7F7F"/>
                </a:solidFill>
                <a:latin typeface="Arial"/>
                <a:cs typeface="Arial"/>
              </a:rPr>
              <a:t>.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Woodhead  Publishing</a:t>
            </a:r>
            <a:r>
              <a:rPr sz="2800" spc="1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Ltd.</a:t>
            </a:r>
            <a:endParaRPr sz="2800">
              <a:latin typeface="Arial"/>
              <a:cs typeface="Arial"/>
            </a:endParaRPr>
          </a:p>
          <a:p>
            <a:pPr marL="302895" marR="191770" indent="-278130">
              <a:lnSpc>
                <a:spcPct val="100000"/>
              </a:lnSpc>
              <a:spcBef>
                <a:spcPts val="675"/>
              </a:spcBef>
              <a:buChar char="•"/>
              <a:tabLst>
                <a:tab pos="302895" algn="l"/>
                <a:tab pos="3035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British Telecom (2004). </a:t>
            </a:r>
            <a:r>
              <a:rPr sz="2800" i="1" spc="-5" dirty="0">
                <a:solidFill>
                  <a:srgbClr val="7F7F7F"/>
                </a:solidFill>
                <a:latin typeface="Arial"/>
                <a:cs typeface="Arial"/>
              </a:rPr>
              <a:t>BT Structured Cabling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,  British</a:t>
            </a:r>
            <a:r>
              <a:rPr sz="2800" spc="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Telecom</a:t>
            </a:r>
            <a:endParaRPr sz="2800">
              <a:latin typeface="Arial"/>
              <a:cs typeface="Arial"/>
            </a:endParaRPr>
          </a:p>
          <a:p>
            <a:pPr marL="302895" marR="730250" indent="-278130">
              <a:lnSpc>
                <a:spcPct val="100000"/>
              </a:lnSpc>
              <a:spcBef>
                <a:spcPts val="675"/>
              </a:spcBef>
              <a:buChar char="•"/>
              <a:tabLst>
                <a:tab pos="302895" algn="l"/>
                <a:tab pos="303530" algn="l"/>
                <a:tab pos="3961129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Tomsho, G. (2006). </a:t>
            </a:r>
            <a:r>
              <a:rPr sz="2800" i="1" spc="-5" dirty="0">
                <a:solidFill>
                  <a:srgbClr val="7F7F7F"/>
                </a:solidFill>
                <a:latin typeface="Arial"/>
                <a:cs typeface="Arial"/>
              </a:rPr>
              <a:t>Guide </a:t>
            </a:r>
            <a:r>
              <a:rPr sz="2800" i="1" dirty="0">
                <a:solidFill>
                  <a:srgbClr val="7F7F7F"/>
                </a:solidFill>
                <a:latin typeface="Arial"/>
                <a:cs typeface="Arial"/>
              </a:rPr>
              <a:t>to </a:t>
            </a:r>
            <a:r>
              <a:rPr sz="2800" i="1" spc="-5" dirty="0">
                <a:solidFill>
                  <a:srgbClr val="7F7F7F"/>
                </a:solidFill>
                <a:latin typeface="Arial"/>
                <a:cs typeface="Arial"/>
              </a:rPr>
              <a:t>Networking  Essentials,</a:t>
            </a:r>
            <a:r>
              <a:rPr sz="2800" i="1" spc="3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5</a:t>
            </a:r>
            <a:r>
              <a:rPr sz="2775" baseline="25525" dirty="0">
                <a:solidFill>
                  <a:srgbClr val="7F7F7F"/>
                </a:solidFill>
                <a:latin typeface="Arial"/>
                <a:cs typeface="Arial"/>
              </a:rPr>
              <a:t>th</a:t>
            </a:r>
            <a:r>
              <a:rPr sz="2775" spc="419" baseline="2552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edition.</a:t>
            </a:r>
            <a:r>
              <a:rPr sz="2800" spc="-5" dirty="0">
                <a:solidFill>
                  <a:srgbClr val="7F7F7F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Course</a:t>
            </a:r>
            <a:r>
              <a:rPr sz="2800" spc="-3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Technology.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18915" y="82671"/>
            <a:ext cx="167005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Network Media 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&amp;</a:t>
            </a:r>
            <a:r>
              <a:rPr sz="10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Connectors</a:t>
            </a:r>
            <a:endParaRPr sz="10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V1.0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268157" y="82671"/>
            <a:ext cx="79883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Topic 5 -</a:t>
            </a:r>
            <a:r>
              <a:rPr sz="10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5.51</a:t>
            </a:r>
            <a:endParaRPr sz="1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47031" y="2606163"/>
            <a:ext cx="664845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solidFill>
                  <a:srgbClr val="FFFFFF"/>
                </a:solidFill>
                <a:latin typeface="Arial"/>
                <a:cs typeface="Arial"/>
              </a:rPr>
              <a:t>Topic 5 – </a:t>
            </a:r>
            <a:r>
              <a:rPr sz="3000" spc="-5" dirty="0">
                <a:solidFill>
                  <a:srgbClr val="FFFFFF"/>
                </a:solidFill>
                <a:latin typeface="Arial"/>
                <a:cs typeface="Arial"/>
              </a:rPr>
              <a:t>Network </a:t>
            </a:r>
            <a:r>
              <a:rPr sz="3000" dirty="0">
                <a:solidFill>
                  <a:srgbClr val="FFFFFF"/>
                </a:solidFill>
                <a:latin typeface="Arial"/>
                <a:cs typeface="Arial"/>
              </a:rPr>
              <a:t>Media &amp;</a:t>
            </a:r>
            <a:r>
              <a:rPr sz="3000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Arial"/>
                <a:cs typeface="Arial"/>
              </a:rPr>
              <a:t>Connectors</a:t>
            </a:r>
            <a:endParaRPr sz="3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38901" y="3912494"/>
            <a:ext cx="2266315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i="1" spc="-5" dirty="0">
                <a:solidFill>
                  <a:srgbClr val="FFFFFF"/>
                </a:solidFill>
                <a:latin typeface="Arial"/>
                <a:cs typeface="Arial"/>
              </a:rPr>
              <a:t>Any</a:t>
            </a:r>
            <a:r>
              <a:rPr sz="2500" i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i="1" spc="-5" dirty="0">
                <a:solidFill>
                  <a:srgbClr val="FFFFFF"/>
                </a:solidFill>
                <a:latin typeface="Arial"/>
                <a:cs typeface="Arial"/>
              </a:rPr>
              <a:t>Questions?</a:t>
            </a:r>
            <a:endParaRPr sz="2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89019" y="82671"/>
            <a:ext cx="247840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Arial"/>
                <a:cs typeface="Arial"/>
              </a:rPr>
              <a:t>Network Media </a:t>
            </a:r>
            <a:r>
              <a:rPr sz="1000" spc="-5" dirty="0">
                <a:latin typeface="Arial"/>
                <a:cs typeface="Arial"/>
              </a:rPr>
              <a:t>&amp; Connectors Topic 5 -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5.6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8262" y="324352"/>
            <a:ext cx="378523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Physical</a:t>
            </a:r>
            <a:r>
              <a:rPr spc="-100" dirty="0"/>
              <a:t> </a:t>
            </a:r>
            <a:r>
              <a:rPr dirty="0"/>
              <a:t>Media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V1.0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1810" y="1105924"/>
            <a:ext cx="8314690" cy="4558665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290195" indent="-278130">
              <a:lnSpc>
                <a:spcPct val="100000"/>
              </a:lnSpc>
              <a:spcBef>
                <a:spcPts val="1000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Factors to consider when choosing network</a:t>
            </a:r>
            <a:r>
              <a:rPr sz="2800" spc="9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media:</a:t>
            </a:r>
            <a:endParaRPr sz="2800">
              <a:latin typeface="Arial"/>
              <a:cs typeface="Arial"/>
            </a:endParaRPr>
          </a:p>
          <a:p>
            <a:pPr marL="823594" lvl="1" indent="-354330">
              <a:lnSpc>
                <a:spcPct val="100000"/>
              </a:lnSpc>
              <a:spcBef>
                <a:spcPts val="850"/>
              </a:spcBef>
              <a:buChar char="–"/>
              <a:tabLst>
                <a:tab pos="823594" algn="l"/>
                <a:tab pos="824230" algn="l"/>
              </a:tabLst>
            </a:pP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Bandwidth</a:t>
            </a:r>
            <a:r>
              <a:rPr sz="2600" spc="-2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rating</a:t>
            </a:r>
            <a:endParaRPr sz="2600">
              <a:latin typeface="Arial"/>
              <a:cs typeface="Arial"/>
            </a:endParaRPr>
          </a:p>
          <a:p>
            <a:pPr marL="823594" lvl="1" indent="-354330">
              <a:lnSpc>
                <a:spcPct val="100000"/>
              </a:lnSpc>
              <a:spcBef>
                <a:spcPts val="315"/>
              </a:spcBef>
              <a:buChar char="–"/>
              <a:tabLst>
                <a:tab pos="823594" algn="l"/>
                <a:tab pos="824230" algn="l"/>
              </a:tabLst>
            </a:pP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Maximum segment</a:t>
            </a:r>
            <a:r>
              <a:rPr sz="2600" spc="-6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length</a:t>
            </a:r>
            <a:endParaRPr sz="2600">
              <a:latin typeface="Arial"/>
              <a:cs typeface="Arial"/>
            </a:endParaRPr>
          </a:p>
          <a:p>
            <a:pPr marL="823594" lvl="1" indent="-354330">
              <a:lnSpc>
                <a:spcPct val="100000"/>
              </a:lnSpc>
              <a:spcBef>
                <a:spcPts val="310"/>
              </a:spcBef>
              <a:buChar char="–"/>
              <a:tabLst>
                <a:tab pos="823594" algn="l"/>
                <a:tab pos="824230" algn="l"/>
              </a:tabLst>
            </a:pP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Maximum number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of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segments per</a:t>
            </a:r>
            <a:r>
              <a:rPr sz="2600" spc="-8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internetwork</a:t>
            </a:r>
            <a:endParaRPr sz="2600">
              <a:latin typeface="Arial"/>
              <a:cs typeface="Arial"/>
            </a:endParaRPr>
          </a:p>
          <a:p>
            <a:pPr marL="823594" lvl="1" indent="-354330">
              <a:lnSpc>
                <a:spcPct val="100000"/>
              </a:lnSpc>
              <a:spcBef>
                <a:spcPts val="315"/>
              </a:spcBef>
              <a:buChar char="–"/>
              <a:tabLst>
                <a:tab pos="823594" algn="l"/>
                <a:tab pos="824230" algn="l"/>
              </a:tabLst>
            </a:pP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Maximum number of devices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per</a:t>
            </a:r>
            <a:r>
              <a:rPr sz="2600" spc="-10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segment</a:t>
            </a:r>
            <a:endParaRPr sz="2600">
              <a:latin typeface="Arial"/>
              <a:cs typeface="Arial"/>
            </a:endParaRPr>
          </a:p>
          <a:p>
            <a:pPr marL="823594" lvl="1" indent="-354330">
              <a:lnSpc>
                <a:spcPct val="100000"/>
              </a:lnSpc>
              <a:spcBef>
                <a:spcPts val="310"/>
              </a:spcBef>
              <a:buChar char="–"/>
              <a:tabLst>
                <a:tab pos="823594" algn="l"/>
                <a:tab pos="824230" algn="l"/>
              </a:tabLst>
            </a:pP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Interference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susceptibility</a:t>
            </a:r>
            <a:endParaRPr sz="2600">
              <a:latin typeface="Arial"/>
              <a:cs typeface="Arial"/>
            </a:endParaRPr>
          </a:p>
          <a:p>
            <a:pPr marL="823594" lvl="1" indent="-354330">
              <a:lnSpc>
                <a:spcPct val="100000"/>
              </a:lnSpc>
              <a:spcBef>
                <a:spcPts val="315"/>
              </a:spcBef>
              <a:buChar char="–"/>
              <a:tabLst>
                <a:tab pos="823594" algn="l"/>
                <a:tab pos="824230" algn="l"/>
              </a:tabLst>
            </a:pP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Connection</a:t>
            </a:r>
            <a:r>
              <a:rPr sz="2600" spc="-3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hardware</a:t>
            </a:r>
            <a:endParaRPr sz="2600">
              <a:latin typeface="Arial"/>
              <a:cs typeface="Arial"/>
            </a:endParaRPr>
          </a:p>
          <a:p>
            <a:pPr marL="823594" lvl="1" indent="-354330">
              <a:lnSpc>
                <a:spcPct val="100000"/>
              </a:lnSpc>
              <a:spcBef>
                <a:spcPts val="315"/>
              </a:spcBef>
              <a:buChar char="–"/>
              <a:tabLst>
                <a:tab pos="823594" algn="l"/>
                <a:tab pos="824230" algn="l"/>
              </a:tabLst>
            </a:pP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Cable</a:t>
            </a:r>
            <a:r>
              <a:rPr sz="2600" spc="-2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grade</a:t>
            </a:r>
            <a:endParaRPr sz="2600">
              <a:latin typeface="Arial"/>
              <a:cs typeface="Arial"/>
            </a:endParaRPr>
          </a:p>
          <a:p>
            <a:pPr marL="823594" lvl="1" indent="-354330">
              <a:lnSpc>
                <a:spcPct val="100000"/>
              </a:lnSpc>
              <a:spcBef>
                <a:spcPts val="310"/>
              </a:spcBef>
              <a:buChar char="–"/>
              <a:tabLst>
                <a:tab pos="823594" algn="l"/>
                <a:tab pos="824230" algn="l"/>
              </a:tabLst>
            </a:pP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Bend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radius</a:t>
            </a:r>
            <a:endParaRPr sz="2600">
              <a:latin typeface="Arial"/>
              <a:cs typeface="Arial"/>
            </a:endParaRPr>
          </a:p>
          <a:p>
            <a:pPr marL="823594" lvl="1" indent="-354330">
              <a:lnSpc>
                <a:spcPct val="100000"/>
              </a:lnSpc>
              <a:spcBef>
                <a:spcPts val="310"/>
              </a:spcBef>
              <a:buChar char="–"/>
              <a:tabLst>
                <a:tab pos="823594" algn="l"/>
                <a:tab pos="824230" algn="l"/>
              </a:tabLst>
            </a:pP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Costs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of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materials and</a:t>
            </a:r>
            <a:r>
              <a:rPr sz="2600" spc="-3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insulation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89019" y="82671"/>
            <a:ext cx="247840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Arial"/>
                <a:cs typeface="Arial"/>
              </a:rPr>
              <a:t>Network Media </a:t>
            </a:r>
            <a:r>
              <a:rPr sz="1000" spc="-5" dirty="0">
                <a:latin typeface="Arial"/>
                <a:cs typeface="Arial"/>
              </a:rPr>
              <a:t>&amp; Connectors Topic 5 -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5.7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8262" y="324987"/>
            <a:ext cx="263779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Bandwidth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V1.0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1810" y="1076701"/>
            <a:ext cx="7928609" cy="45688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0195" marR="113030" indent="-278130">
              <a:lnSpc>
                <a:spcPct val="100000"/>
              </a:lnSpc>
              <a:spcBef>
                <a:spcPts val="9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In analogue systems, this describes the band </a:t>
            </a:r>
            <a:r>
              <a:rPr sz="2800" spc="-10" dirty="0">
                <a:solidFill>
                  <a:srgbClr val="7F7F7F"/>
                </a:solidFill>
                <a:latin typeface="Arial"/>
                <a:cs typeface="Arial"/>
              </a:rPr>
              <a:t>of 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frequencies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that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can carry</a:t>
            </a:r>
            <a:r>
              <a:rPr sz="2800" spc="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information.</a:t>
            </a:r>
            <a:endParaRPr sz="2800">
              <a:latin typeface="Arial"/>
              <a:cs typeface="Arial"/>
            </a:endParaRPr>
          </a:p>
          <a:p>
            <a:pPr marL="290195" indent="-278130">
              <a:lnSpc>
                <a:spcPct val="100000"/>
              </a:lnSpc>
              <a:spcBef>
                <a:spcPts val="67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In digital, the number of bits </a:t>
            </a:r>
            <a:r>
              <a:rPr sz="2800" spc="-10" dirty="0">
                <a:solidFill>
                  <a:srgbClr val="7F7F7F"/>
                </a:solidFill>
                <a:latin typeface="Arial"/>
                <a:cs typeface="Arial"/>
              </a:rPr>
              <a:t>per</a:t>
            </a:r>
            <a:r>
              <a:rPr sz="2800" spc="6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second</a:t>
            </a:r>
            <a:endParaRPr sz="2800">
              <a:latin typeface="Arial"/>
              <a:cs typeface="Arial"/>
            </a:endParaRPr>
          </a:p>
          <a:p>
            <a:pPr marL="290195" marR="52069" indent="-278130">
              <a:lnSpc>
                <a:spcPct val="100000"/>
              </a:lnSpc>
              <a:spcBef>
                <a:spcPts val="670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Customers demand more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complex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and powerful  services and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these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require a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much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higher  bandwidth.</a:t>
            </a:r>
            <a:endParaRPr sz="2800">
              <a:latin typeface="Arial"/>
              <a:cs typeface="Arial"/>
            </a:endParaRPr>
          </a:p>
          <a:p>
            <a:pPr marL="290195" marR="390525" indent="-278130">
              <a:lnSpc>
                <a:spcPct val="100000"/>
              </a:lnSpc>
              <a:spcBef>
                <a:spcPts val="67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Bandwidth limits of existing technologies have  been expanded:</a:t>
            </a:r>
            <a:endParaRPr sz="2800">
              <a:latin typeface="Arial"/>
              <a:cs typeface="Arial"/>
            </a:endParaRPr>
          </a:p>
          <a:p>
            <a:pPr marL="823594" lvl="1" indent="-354330">
              <a:lnSpc>
                <a:spcPct val="100000"/>
              </a:lnSpc>
              <a:spcBef>
                <a:spcPts val="10"/>
              </a:spcBef>
              <a:buChar char="–"/>
              <a:tabLst>
                <a:tab pos="823594" algn="l"/>
                <a:tab pos="824230" algn="l"/>
              </a:tabLst>
            </a:pP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Older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networking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components can remain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in</a:t>
            </a:r>
            <a:r>
              <a:rPr sz="2600" spc="-7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use</a:t>
            </a:r>
            <a:endParaRPr sz="2600">
              <a:latin typeface="Arial"/>
              <a:cs typeface="Arial"/>
            </a:endParaRPr>
          </a:p>
          <a:p>
            <a:pPr marL="823594" lvl="1" indent="-354330">
              <a:lnSpc>
                <a:spcPct val="100000"/>
              </a:lnSpc>
              <a:spcBef>
                <a:spcPts val="625"/>
              </a:spcBef>
              <a:buChar char="–"/>
              <a:tabLst>
                <a:tab pos="823594" algn="l"/>
                <a:tab pos="824230" algn="l"/>
              </a:tabLst>
            </a:pP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Supports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higher bandwidth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than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originally</a:t>
            </a:r>
            <a:r>
              <a:rPr sz="2600" spc="-1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rated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89019" y="82671"/>
            <a:ext cx="167005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Arial"/>
                <a:cs typeface="Arial"/>
              </a:rPr>
              <a:t>Network Media </a:t>
            </a:r>
            <a:r>
              <a:rPr sz="1000" spc="-5" dirty="0">
                <a:latin typeface="Arial"/>
                <a:cs typeface="Arial"/>
              </a:rPr>
              <a:t>&amp;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Connectors</a:t>
            </a:r>
            <a:endParaRPr sz="10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58262" y="613404"/>
            <a:ext cx="540131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Physical </a:t>
            </a:r>
            <a:r>
              <a:rPr spc="-5" dirty="0"/>
              <a:t>Cable</a:t>
            </a:r>
            <a:r>
              <a:rPr spc="-90" dirty="0"/>
              <a:t> </a:t>
            </a:r>
            <a:r>
              <a:rPr dirty="0"/>
              <a:t>Types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V1.0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338260" y="82671"/>
            <a:ext cx="72898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"/>
                <a:cs typeface="Arial"/>
              </a:rPr>
              <a:t>Topic 5 -</a:t>
            </a:r>
            <a:r>
              <a:rPr sz="1000" spc="-6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5.8</a:t>
            </a:r>
            <a:endParaRPr sz="1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1810" y="1423907"/>
            <a:ext cx="5939155" cy="3714115"/>
          </a:xfrm>
          <a:prstGeom prst="rect">
            <a:avLst/>
          </a:prstGeom>
        </p:spPr>
        <p:txBody>
          <a:bodyPr vert="horz" wrap="square" lIns="0" tIns="169545" rIns="0" bIns="0" rtlCol="0">
            <a:spAutoFit/>
          </a:bodyPr>
          <a:lstStyle/>
          <a:p>
            <a:pPr marL="290195" indent="-278130">
              <a:lnSpc>
                <a:spcPct val="100000"/>
              </a:lnSpc>
              <a:spcBef>
                <a:spcPts val="133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Carry a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physical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signal that may</a:t>
            </a:r>
            <a:r>
              <a:rPr sz="2800" spc="-2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be:</a:t>
            </a:r>
            <a:endParaRPr sz="2800">
              <a:latin typeface="Arial"/>
              <a:cs typeface="Arial"/>
            </a:endParaRPr>
          </a:p>
          <a:p>
            <a:pPr marL="823594" lvl="1" indent="-354330">
              <a:lnSpc>
                <a:spcPct val="100000"/>
              </a:lnSpc>
              <a:spcBef>
                <a:spcPts val="1160"/>
              </a:spcBef>
              <a:buChar char="–"/>
              <a:tabLst>
                <a:tab pos="823594" algn="l"/>
                <a:tab pos="824230" algn="l"/>
              </a:tabLst>
            </a:pP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Electrical</a:t>
            </a:r>
            <a:endParaRPr sz="2600">
              <a:latin typeface="Arial"/>
              <a:cs typeface="Arial"/>
            </a:endParaRPr>
          </a:p>
          <a:p>
            <a:pPr marL="823594" lvl="1" indent="-354330">
              <a:lnSpc>
                <a:spcPct val="100000"/>
              </a:lnSpc>
              <a:spcBef>
                <a:spcPts val="630"/>
              </a:spcBef>
              <a:buChar char="–"/>
              <a:tabLst>
                <a:tab pos="823594" algn="l"/>
                <a:tab pos="824230" algn="l"/>
              </a:tabLst>
            </a:pP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Light pulses</a:t>
            </a:r>
            <a:endParaRPr sz="2600">
              <a:latin typeface="Arial"/>
              <a:cs typeface="Arial"/>
            </a:endParaRPr>
          </a:p>
          <a:p>
            <a:pPr marL="290195" indent="-278130">
              <a:lnSpc>
                <a:spcPct val="100000"/>
              </a:lnSpc>
              <a:spcBef>
                <a:spcPts val="128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The primary cable types</a:t>
            </a:r>
            <a:r>
              <a:rPr sz="2800" spc="2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are:</a:t>
            </a:r>
            <a:endParaRPr sz="2800">
              <a:latin typeface="Arial"/>
              <a:cs typeface="Arial"/>
            </a:endParaRPr>
          </a:p>
          <a:p>
            <a:pPr marL="823594" lvl="1" indent="-354330">
              <a:lnSpc>
                <a:spcPct val="100000"/>
              </a:lnSpc>
              <a:spcBef>
                <a:spcPts val="1160"/>
              </a:spcBef>
              <a:buFont typeface="Arial"/>
              <a:buChar char="–"/>
              <a:tabLst>
                <a:tab pos="823594" algn="l"/>
                <a:tab pos="824230" algn="l"/>
              </a:tabLst>
            </a:pPr>
            <a:r>
              <a:rPr sz="2600" b="1" i="1" dirty="0">
                <a:solidFill>
                  <a:srgbClr val="89A451"/>
                </a:solidFill>
                <a:latin typeface="Arial"/>
                <a:cs typeface="Arial"/>
              </a:rPr>
              <a:t>Coaxial</a:t>
            </a:r>
            <a:r>
              <a:rPr sz="2600" b="1" i="1" spc="-25" dirty="0">
                <a:solidFill>
                  <a:srgbClr val="89A451"/>
                </a:solidFill>
                <a:latin typeface="Arial"/>
                <a:cs typeface="Arial"/>
              </a:rPr>
              <a:t> </a:t>
            </a:r>
            <a:r>
              <a:rPr sz="2600" b="1" i="1" dirty="0">
                <a:solidFill>
                  <a:srgbClr val="89A451"/>
                </a:solidFill>
                <a:latin typeface="Arial"/>
                <a:cs typeface="Arial"/>
              </a:rPr>
              <a:t>cable</a:t>
            </a:r>
            <a:endParaRPr sz="2600">
              <a:latin typeface="Arial"/>
              <a:cs typeface="Arial"/>
            </a:endParaRPr>
          </a:p>
          <a:p>
            <a:pPr marL="823594" lvl="1" indent="-354330">
              <a:lnSpc>
                <a:spcPct val="100000"/>
              </a:lnSpc>
              <a:spcBef>
                <a:spcPts val="630"/>
              </a:spcBef>
              <a:buFont typeface="Arial"/>
              <a:buChar char="–"/>
              <a:tabLst>
                <a:tab pos="823594" algn="l"/>
                <a:tab pos="824230" algn="l"/>
              </a:tabLst>
            </a:pPr>
            <a:r>
              <a:rPr sz="2600" b="1" i="1" dirty="0">
                <a:solidFill>
                  <a:srgbClr val="89A451"/>
                </a:solidFill>
                <a:latin typeface="Arial"/>
                <a:cs typeface="Arial"/>
              </a:rPr>
              <a:t>Twisted-pair</a:t>
            </a:r>
            <a:endParaRPr sz="2600">
              <a:latin typeface="Arial"/>
              <a:cs typeface="Arial"/>
            </a:endParaRPr>
          </a:p>
          <a:p>
            <a:pPr marL="823594" lvl="1" indent="-354330">
              <a:lnSpc>
                <a:spcPct val="100000"/>
              </a:lnSpc>
              <a:spcBef>
                <a:spcPts val="620"/>
              </a:spcBef>
              <a:buFont typeface="Arial"/>
              <a:buChar char="–"/>
              <a:tabLst>
                <a:tab pos="823594" algn="l"/>
                <a:tab pos="824230" algn="l"/>
              </a:tabLst>
            </a:pPr>
            <a:r>
              <a:rPr sz="2600" b="1" i="1" dirty="0">
                <a:solidFill>
                  <a:srgbClr val="89A451"/>
                </a:solidFill>
                <a:latin typeface="Arial"/>
                <a:cs typeface="Arial"/>
              </a:rPr>
              <a:t>Fibre-optic</a:t>
            </a:r>
            <a:r>
              <a:rPr sz="2600" b="1" i="1" spc="-35" dirty="0">
                <a:solidFill>
                  <a:srgbClr val="89A451"/>
                </a:solidFill>
                <a:latin typeface="Arial"/>
                <a:cs typeface="Arial"/>
              </a:rPr>
              <a:t> </a:t>
            </a:r>
            <a:r>
              <a:rPr sz="2600" b="1" i="1" dirty="0">
                <a:solidFill>
                  <a:srgbClr val="89A451"/>
                </a:solidFill>
                <a:latin typeface="Arial"/>
                <a:cs typeface="Arial"/>
              </a:rPr>
              <a:t>cable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89019" y="82671"/>
            <a:ext cx="247840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Arial"/>
                <a:cs typeface="Arial"/>
              </a:rPr>
              <a:t>Network Media </a:t>
            </a:r>
            <a:r>
              <a:rPr sz="1000" spc="-5" dirty="0">
                <a:latin typeface="Arial"/>
                <a:cs typeface="Arial"/>
              </a:rPr>
              <a:t>&amp; Connectors Topic 5 -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5.9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8262" y="324352"/>
            <a:ext cx="350520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Coaxial</a:t>
            </a:r>
            <a:r>
              <a:rPr spc="-80" dirty="0"/>
              <a:t> </a:t>
            </a:r>
            <a:r>
              <a:rPr spc="-5" dirty="0"/>
              <a:t>Cable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V1.0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1810" y="1067557"/>
            <a:ext cx="8076565" cy="1918970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290195" indent="-278130">
              <a:lnSpc>
                <a:spcPct val="100000"/>
              </a:lnSpc>
              <a:spcBef>
                <a:spcPts val="745"/>
              </a:spcBef>
              <a:buChar char="•"/>
              <a:tabLst>
                <a:tab pos="290195" algn="l"/>
                <a:tab pos="290830" algn="l"/>
              </a:tabLst>
            </a:pPr>
            <a:r>
              <a:rPr sz="2700" dirty="0">
                <a:solidFill>
                  <a:srgbClr val="7F7F7F"/>
                </a:solidFill>
                <a:latin typeface="Arial"/>
                <a:cs typeface="Arial"/>
              </a:rPr>
              <a:t>Was the main </a:t>
            </a:r>
            <a:r>
              <a:rPr sz="2700" spc="-5" dirty="0">
                <a:solidFill>
                  <a:srgbClr val="7F7F7F"/>
                </a:solidFill>
                <a:latin typeface="Arial"/>
                <a:cs typeface="Arial"/>
              </a:rPr>
              <a:t>original </a:t>
            </a:r>
            <a:r>
              <a:rPr sz="2700" dirty="0">
                <a:solidFill>
                  <a:srgbClr val="7F7F7F"/>
                </a:solidFill>
                <a:latin typeface="Arial"/>
                <a:cs typeface="Arial"/>
              </a:rPr>
              <a:t>form </a:t>
            </a:r>
            <a:r>
              <a:rPr sz="2700" spc="-5" dirty="0">
                <a:solidFill>
                  <a:srgbClr val="7F7F7F"/>
                </a:solidFill>
                <a:latin typeface="Arial"/>
                <a:cs typeface="Arial"/>
              </a:rPr>
              <a:t>of network</a:t>
            </a:r>
            <a:r>
              <a:rPr sz="2700" spc="-3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700" dirty="0">
                <a:solidFill>
                  <a:srgbClr val="7F7F7F"/>
                </a:solidFill>
                <a:latin typeface="Arial"/>
                <a:cs typeface="Arial"/>
              </a:rPr>
              <a:t>cabling</a:t>
            </a:r>
            <a:endParaRPr sz="2700">
              <a:latin typeface="Arial"/>
              <a:cs typeface="Arial"/>
            </a:endParaRPr>
          </a:p>
          <a:p>
            <a:pPr marL="290195" indent="-278130">
              <a:lnSpc>
                <a:spcPct val="100000"/>
              </a:lnSpc>
              <a:spcBef>
                <a:spcPts val="650"/>
              </a:spcBef>
              <a:buChar char="•"/>
              <a:tabLst>
                <a:tab pos="290195" algn="l"/>
                <a:tab pos="290830" algn="l"/>
              </a:tabLst>
            </a:pPr>
            <a:r>
              <a:rPr sz="2700" spc="-5" dirty="0">
                <a:solidFill>
                  <a:srgbClr val="7F7F7F"/>
                </a:solidFill>
                <a:latin typeface="Arial"/>
                <a:cs typeface="Arial"/>
              </a:rPr>
              <a:t>Now</a:t>
            </a:r>
            <a:r>
              <a:rPr sz="2700" spc="-2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700" spc="-5" dirty="0">
                <a:solidFill>
                  <a:srgbClr val="7F7F7F"/>
                </a:solidFill>
                <a:latin typeface="Arial"/>
                <a:cs typeface="Arial"/>
              </a:rPr>
              <a:t>obsolete</a:t>
            </a:r>
            <a:endParaRPr sz="2700">
              <a:latin typeface="Arial"/>
              <a:cs typeface="Arial"/>
            </a:endParaRPr>
          </a:p>
          <a:p>
            <a:pPr marL="290195" marR="5080" indent="-278130">
              <a:lnSpc>
                <a:spcPct val="100000"/>
              </a:lnSpc>
              <a:spcBef>
                <a:spcPts val="650"/>
              </a:spcBef>
              <a:buChar char="•"/>
              <a:tabLst>
                <a:tab pos="290195" algn="l"/>
                <a:tab pos="290830" algn="l"/>
              </a:tabLst>
            </a:pPr>
            <a:r>
              <a:rPr sz="2700" spc="-5" dirty="0">
                <a:solidFill>
                  <a:srgbClr val="7F7F7F"/>
                </a:solidFill>
                <a:latin typeface="Arial"/>
                <a:cs typeface="Arial"/>
              </a:rPr>
              <a:t>Contains shielding </a:t>
            </a:r>
            <a:r>
              <a:rPr sz="2700" dirty="0">
                <a:solidFill>
                  <a:srgbClr val="7F7F7F"/>
                </a:solidFill>
                <a:latin typeface="Arial"/>
                <a:cs typeface="Arial"/>
              </a:rPr>
              <a:t>- </a:t>
            </a:r>
            <a:r>
              <a:rPr sz="2700" spc="-5" dirty="0">
                <a:solidFill>
                  <a:srgbClr val="7F7F7F"/>
                </a:solidFill>
                <a:latin typeface="Arial"/>
                <a:cs typeface="Arial"/>
              </a:rPr>
              <a:t>protective layer(s) wrapped  around </a:t>
            </a:r>
            <a:r>
              <a:rPr sz="2700" dirty="0">
                <a:solidFill>
                  <a:srgbClr val="7F7F7F"/>
                </a:solidFill>
                <a:latin typeface="Arial"/>
                <a:cs typeface="Arial"/>
              </a:rPr>
              <a:t>cable to </a:t>
            </a:r>
            <a:r>
              <a:rPr sz="2700" spc="-5" dirty="0">
                <a:solidFill>
                  <a:srgbClr val="7F7F7F"/>
                </a:solidFill>
                <a:latin typeface="Arial"/>
                <a:cs typeface="Arial"/>
              </a:rPr>
              <a:t>protect it </a:t>
            </a:r>
            <a:r>
              <a:rPr sz="2700" dirty="0">
                <a:solidFill>
                  <a:srgbClr val="7F7F7F"/>
                </a:solidFill>
                <a:latin typeface="Arial"/>
                <a:cs typeface="Arial"/>
              </a:rPr>
              <a:t>from </a:t>
            </a:r>
            <a:r>
              <a:rPr sz="2700" spc="-5" dirty="0">
                <a:solidFill>
                  <a:srgbClr val="7F7F7F"/>
                </a:solidFill>
                <a:latin typeface="Arial"/>
                <a:cs typeface="Arial"/>
              </a:rPr>
              <a:t>external</a:t>
            </a:r>
            <a:r>
              <a:rPr sz="2700" spc="-8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700" spc="-5" dirty="0">
                <a:solidFill>
                  <a:srgbClr val="7F7F7F"/>
                </a:solidFill>
                <a:latin typeface="Arial"/>
                <a:cs typeface="Arial"/>
              </a:rPr>
              <a:t>interference</a:t>
            </a:r>
            <a:endParaRPr sz="27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95289" y="3200400"/>
            <a:ext cx="8075554" cy="2781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0941A018-FB9B-4401-A32C-7E04526866E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Metropolitan</Template>
  <TotalTime>12</TotalTime>
  <Words>2178</Words>
  <Application>Microsoft Office PowerPoint</Application>
  <PresentationFormat>On-screen Show (4:3)</PresentationFormat>
  <Paragraphs>432</Paragraphs>
  <Slides>51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5" baseType="lpstr">
      <vt:lpstr>Arial</vt:lpstr>
      <vt:lpstr>Calibri Light</vt:lpstr>
      <vt:lpstr>Times New Roman</vt:lpstr>
      <vt:lpstr>Metropolitan</vt:lpstr>
      <vt:lpstr>PowerPoint Presentation</vt:lpstr>
      <vt:lpstr>PowerPoint Presentation</vt:lpstr>
      <vt:lpstr>Scope and Coverage</vt:lpstr>
      <vt:lpstr>Learning Outcomes</vt:lpstr>
      <vt:lpstr>Network Media</vt:lpstr>
      <vt:lpstr>Physical Media</vt:lpstr>
      <vt:lpstr>Bandwidth</vt:lpstr>
      <vt:lpstr>Physical Cable Types</vt:lpstr>
      <vt:lpstr>Coaxial Cable</vt:lpstr>
      <vt:lpstr>Twisted Pair Cable</vt:lpstr>
      <vt:lpstr>10BaseT</vt:lpstr>
      <vt:lpstr>UTP Cabling Categories</vt:lpstr>
      <vt:lpstr>Fibre Optic Cable</vt:lpstr>
      <vt:lpstr>Fibre Optic Cable Types</vt:lpstr>
      <vt:lpstr>Fibre Optic Advantages</vt:lpstr>
      <vt:lpstr>Multimode Fibre Optic</vt:lpstr>
      <vt:lpstr>Monomode Fibre Optic</vt:lpstr>
      <vt:lpstr>Wireless Media</vt:lpstr>
      <vt:lpstr>PowerPoint Presentation</vt:lpstr>
      <vt:lpstr>Connectors</vt:lpstr>
      <vt:lpstr>Coaxial Cable Connector</vt:lpstr>
      <vt:lpstr>UTP Connectors</vt:lpstr>
      <vt:lpstr>RJ-11</vt:lpstr>
      <vt:lpstr>RJ-45</vt:lpstr>
      <vt:lpstr>Wiring an RJ-45 Connector</vt:lpstr>
      <vt:lpstr>Fibre Optic Connectors</vt:lpstr>
      <vt:lpstr>FC Connectors</vt:lpstr>
      <vt:lpstr>LC Connectors</vt:lpstr>
      <vt:lpstr>MT-RJ Connectors</vt:lpstr>
      <vt:lpstr>SC Connectors</vt:lpstr>
      <vt:lpstr>ST Connectors</vt:lpstr>
      <vt:lpstr>USB Connectors</vt:lpstr>
      <vt:lpstr>USB 2.0</vt:lpstr>
      <vt:lpstr>NIC</vt:lpstr>
      <vt:lpstr>PowerPoint Presentation</vt:lpstr>
      <vt:lpstr>Selection Criteria</vt:lpstr>
      <vt:lpstr>Small Networks</vt:lpstr>
      <vt:lpstr>Cable Choice</vt:lpstr>
      <vt:lpstr>Installation Standards</vt:lpstr>
      <vt:lpstr>Structured Cabling</vt:lpstr>
      <vt:lpstr>Work Area</vt:lpstr>
      <vt:lpstr>Faceplate &amp; Patch Cable</vt:lpstr>
      <vt:lpstr>Telecommunications Closet</vt:lpstr>
      <vt:lpstr>Horizontal Wiring</vt:lpstr>
      <vt:lpstr>Structured Cabling Max Distances</vt:lpstr>
      <vt:lpstr>Equipment Rooms</vt:lpstr>
      <vt:lpstr>Vertical Cabling</vt:lpstr>
      <vt:lpstr>Entrance Facilities</vt:lpstr>
      <vt:lpstr>Wireless Networks</vt:lpstr>
      <vt:lpstr>References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Fariha</cp:lastModifiedBy>
  <cp:revision>8</cp:revision>
  <dcterms:created xsi:type="dcterms:W3CDTF">2018-10-03T15:28:12Z</dcterms:created>
  <dcterms:modified xsi:type="dcterms:W3CDTF">2018-10-04T04:52:57Z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2018-03-18T00:00:00Z</vt:filetime>
  </property>
  <property fmtid="{D5CDD505-2E9C-101B-9397-08002B2CF9AE}" pid="3" name="Creator">
    <vt:lpwstr>Online2PDF.com</vt:lpwstr>
  </property>
  <property fmtid="{D5CDD505-2E9C-101B-9397-08002B2CF9AE}" pid="4" name="LastSaved">
    <vt:filetime>2018-03-18T00:00:00Z</vt:filetime>
  </property>
</Properties>
</file>