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3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2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3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6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6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5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5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3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8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7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871" y="3326378"/>
            <a:ext cx="3169920" cy="15895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Computer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5"/>
              </a:spcBef>
            </a:pPr>
            <a:r>
              <a:rPr sz="1900" i="1" spc="-5" dirty="0">
                <a:latin typeface="Arial"/>
                <a:cs typeface="Arial"/>
              </a:rPr>
              <a:t>Topic</a:t>
            </a:r>
            <a:r>
              <a:rPr sz="1900" i="1" dirty="0">
                <a:latin typeface="Arial"/>
                <a:cs typeface="Arial"/>
              </a:rPr>
              <a:t> </a:t>
            </a:r>
            <a:r>
              <a:rPr sz="1900" i="1" spc="-10" dirty="0">
                <a:latin typeface="Arial"/>
                <a:cs typeface="Arial"/>
              </a:rPr>
              <a:t>6:</a:t>
            </a:r>
            <a:endParaRPr sz="1900" dirty="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910"/>
              </a:spcBef>
            </a:pPr>
            <a:r>
              <a:rPr sz="1900" i="1" spc="-5" dirty="0">
                <a:latin typeface="Arial"/>
                <a:cs typeface="Arial"/>
              </a:rPr>
              <a:t>Network</a:t>
            </a:r>
            <a:r>
              <a:rPr sz="1900" i="1" spc="10" dirty="0">
                <a:latin typeface="Arial"/>
                <a:cs typeface="Arial"/>
              </a:rPr>
              <a:t> </a:t>
            </a:r>
            <a:r>
              <a:rPr sz="1900" i="1" spc="-10" dirty="0">
                <a:latin typeface="Arial"/>
                <a:cs typeface="Arial"/>
              </a:rPr>
              <a:t>Hardware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9851" y="82671"/>
            <a:ext cx="19170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6 -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6.10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294253"/>
            <a:ext cx="13309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Hubs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4607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346075" algn="l"/>
                <a:tab pos="346710" algn="l"/>
              </a:tabLst>
            </a:pPr>
            <a:r>
              <a:rPr spc="-5" dirty="0"/>
              <a:t>On </a:t>
            </a:r>
            <a:r>
              <a:rPr dirty="0"/>
              <a:t>the physical </a:t>
            </a:r>
            <a:r>
              <a:rPr spc="-5" dirty="0"/>
              <a:t>layer of the OSI model</a:t>
            </a:r>
          </a:p>
          <a:p>
            <a:pPr marL="34607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346075" algn="l"/>
                <a:tab pos="346710" algn="l"/>
              </a:tabLst>
            </a:pPr>
            <a:r>
              <a:rPr spc="-5" dirty="0"/>
              <a:t>Connect nodes together in a physical star</a:t>
            </a:r>
            <a:r>
              <a:rPr spc="65" dirty="0"/>
              <a:t> </a:t>
            </a:r>
            <a:r>
              <a:rPr spc="-5" dirty="0"/>
              <a:t>topology</a:t>
            </a:r>
          </a:p>
          <a:p>
            <a:pPr marL="34607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346075" algn="l"/>
                <a:tab pos="346710" algn="l"/>
              </a:tabLst>
            </a:pPr>
            <a:r>
              <a:rPr spc="-5" dirty="0"/>
              <a:t>Echo data coming in to all other connected</a:t>
            </a:r>
            <a:r>
              <a:rPr spc="70" dirty="0"/>
              <a:t> </a:t>
            </a:r>
            <a:r>
              <a:rPr spc="-5" dirty="0"/>
              <a:t>nodes</a:t>
            </a:r>
          </a:p>
          <a:p>
            <a:pPr marL="34607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346075" algn="l"/>
                <a:tab pos="346710" algn="l"/>
              </a:tabLst>
            </a:pPr>
            <a:r>
              <a:rPr spc="-10" dirty="0"/>
              <a:t>Do </a:t>
            </a:r>
            <a:r>
              <a:rPr spc="-5" dirty="0"/>
              <a:t>not have </a:t>
            </a:r>
            <a:r>
              <a:rPr dirty="0"/>
              <a:t>addressing</a:t>
            </a:r>
            <a:r>
              <a:rPr spc="15" dirty="0"/>
              <a:t> </a:t>
            </a:r>
            <a:r>
              <a:rPr spc="-5" dirty="0"/>
              <a:t>capability</a:t>
            </a:r>
          </a:p>
          <a:p>
            <a:pPr marL="34607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346075" algn="l"/>
                <a:tab pos="346710" algn="l"/>
              </a:tabLst>
            </a:pPr>
            <a:r>
              <a:rPr spc="-10" dirty="0"/>
              <a:t>Can </a:t>
            </a:r>
            <a:r>
              <a:rPr spc="-5" dirty="0"/>
              <a:t>cut off problem nodes,</a:t>
            </a:r>
            <a:r>
              <a:rPr spc="40" dirty="0"/>
              <a:t> </a:t>
            </a:r>
            <a:r>
              <a:rPr spc="-5" dirty="0"/>
              <a:t>e.g.</a:t>
            </a:r>
          </a:p>
          <a:p>
            <a:pPr marL="879475" lvl="1" indent="-354330">
              <a:lnSpc>
                <a:spcPct val="100000"/>
              </a:lnSpc>
              <a:spcBef>
                <a:spcPts val="1165"/>
              </a:spcBef>
              <a:buChar char="–"/>
              <a:tabLst>
                <a:tab pos="879475" algn="l"/>
                <a:tab pos="88011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Cable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break</a:t>
            </a:r>
            <a:endParaRPr sz="2600">
              <a:latin typeface="Arial"/>
              <a:cs typeface="Arial"/>
            </a:endParaRPr>
          </a:p>
          <a:p>
            <a:pPr marL="879475" lvl="1" indent="-354330">
              <a:lnSpc>
                <a:spcPct val="100000"/>
              </a:lnSpc>
              <a:spcBef>
                <a:spcPts val="620"/>
              </a:spcBef>
              <a:buChar char="–"/>
              <a:tabLst>
                <a:tab pos="879475" algn="l"/>
                <a:tab pos="88011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Flooding network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with</a:t>
            </a:r>
            <a:r>
              <a:rPr sz="26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traffic</a:t>
            </a:r>
            <a:endParaRPr sz="2600">
              <a:latin typeface="Arial"/>
              <a:cs typeface="Arial"/>
            </a:endParaRPr>
          </a:p>
          <a:p>
            <a:pPr marL="346075" indent="-278130">
              <a:lnSpc>
                <a:spcPct val="100000"/>
              </a:lnSpc>
              <a:spcBef>
                <a:spcPts val="1295"/>
              </a:spcBef>
              <a:buChar char="•"/>
              <a:tabLst>
                <a:tab pos="346075" algn="l"/>
                <a:tab pos="346710" algn="l"/>
              </a:tabLst>
            </a:pPr>
            <a:r>
              <a:rPr spc="-5" dirty="0"/>
              <a:t>Can have </a:t>
            </a:r>
            <a:r>
              <a:rPr dirty="0"/>
              <a:t>internal </a:t>
            </a:r>
            <a:r>
              <a:rPr spc="-5" dirty="0"/>
              <a:t>bus or ring</a:t>
            </a:r>
            <a:r>
              <a:rPr spc="35" dirty="0"/>
              <a:t> </a:t>
            </a:r>
            <a:r>
              <a:rPr spc="-5" dirty="0"/>
              <a:t>topology</a:t>
            </a:r>
          </a:p>
          <a:p>
            <a:pPr marL="34607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346075" algn="l"/>
                <a:tab pos="346710" algn="l"/>
              </a:tabLst>
            </a:pPr>
            <a:r>
              <a:rPr spc="-10" dirty="0"/>
              <a:t>Does </a:t>
            </a:r>
            <a:r>
              <a:rPr spc="-5" dirty="0"/>
              <a:t>not prevent</a:t>
            </a:r>
            <a:r>
              <a:rPr spc="20" dirty="0"/>
              <a:t> </a:t>
            </a:r>
            <a:r>
              <a:rPr spc="-5" dirty="0"/>
              <a:t>collisions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9851" y="82671"/>
            <a:ext cx="19170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6 -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6.11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38652"/>
            <a:ext cx="19221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Bridges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279789"/>
            <a:ext cx="8395335" cy="43789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data link layer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OSI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model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Like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an “</a:t>
            </a:r>
            <a:r>
              <a:rPr sz="2800" b="1" i="1" dirty="0">
                <a:solidFill>
                  <a:srgbClr val="89A451"/>
                </a:solidFill>
                <a:latin typeface="Arial"/>
                <a:cs typeface="Arial"/>
              </a:rPr>
              <a:t>intelligent </a:t>
            </a:r>
            <a:r>
              <a:rPr sz="2800" b="1" i="1" spc="-10" dirty="0">
                <a:solidFill>
                  <a:srgbClr val="89A451"/>
                </a:solidFill>
                <a:latin typeface="Arial"/>
                <a:cs typeface="Arial"/>
              </a:rPr>
              <a:t>hub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”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routes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messages</a:t>
            </a:r>
            <a:endParaRPr sz="2800">
              <a:latin typeface="Arial"/>
              <a:cs typeface="Arial"/>
            </a:endParaRPr>
          </a:p>
          <a:p>
            <a:pPr marL="290195">
              <a:lnSpc>
                <a:spcPct val="100000"/>
              </a:lnSpc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between two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LANs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When a message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arrives, the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bridge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software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looks  at the header to find the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destination.</a:t>
            </a:r>
            <a:endParaRPr sz="2800">
              <a:latin typeface="Arial"/>
              <a:cs typeface="Arial"/>
            </a:endParaRPr>
          </a:p>
          <a:p>
            <a:pPr marL="290195" marR="762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Message is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routed to the correct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LAN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by using  its routing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tables.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Typically allows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four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or eight input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lines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Modern hubs also act as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bridges.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9851" y="82671"/>
            <a:ext cx="19170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6 -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6.12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22644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Swit</a:t>
            </a:r>
            <a:r>
              <a:rPr spc="5" dirty="0"/>
              <a:t>c</a:t>
            </a:r>
            <a:r>
              <a:rPr spc="-5" dirty="0"/>
              <a:t>hes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700"/>
            <a:ext cx="8162925" cy="30137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data link layer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OSI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model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Route messages based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header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address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Establishes 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one-to-one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connection between two  ports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switch contains many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ports.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Usually, each port links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 individual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computer.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9851" y="82671"/>
            <a:ext cx="19170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6 -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6.13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198373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Routers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058150" cy="3354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Routers use software to choose an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output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line for  an incoming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message.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Connects two or more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message is stored until</a:t>
            </a:r>
            <a:r>
              <a:rPr sz="2800" spc="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complete.</a:t>
            </a:r>
            <a:endParaRPr sz="2800">
              <a:latin typeface="Arial"/>
              <a:cs typeface="Arial"/>
            </a:endParaRPr>
          </a:p>
          <a:p>
            <a:pPr marL="290195" marR="341630" indent="-278130">
              <a:lnSpc>
                <a:spcPct val="100000"/>
              </a:lnSpc>
              <a:spcBef>
                <a:spcPts val="675"/>
              </a:spcBef>
              <a:buClr>
                <a:srgbClr val="7F7F7F"/>
              </a:buClr>
              <a:buFont typeface="Arial"/>
              <a:buChar char="•"/>
              <a:tabLst>
                <a:tab pos="290195" algn="l"/>
                <a:tab pos="290830" algn="l"/>
              </a:tabLst>
            </a:pPr>
            <a:r>
              <a:rPr sz="2800" b="1" i="1" spc="-10" dirty="0">
                <a:solidFill>
                  <a:srgbClr val="89A451"/>
                </a:solidFill>
                <a:latin typeface="Arial"/>
                <a:cs typeface="Arial"/>
              </a:rPr>
              <a:t>Routing </a:t>
            </a: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algorithms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used to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determine the  next destination.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message is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forwarded.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9851" y="82671"/>
            <a:ext cx="19170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6 -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6.14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25133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Gateways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195945" cy="3780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67945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Gateways are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used to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 two computers  using different transport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protocols.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7F7F7F"/>
              </a:buClr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90195" marR="104139" indent="-278130">
              <a:lnSpc>
                <a:spcPct val="100000"/>
              </a:lnSpc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Capable of taking packets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from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one format and  translating them into packets in a different</a:t>
            </a:r>
            <a:r>
              <a:rPr sz="2800" spc="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format.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7F7F7F"/>
              </a:buClr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90195" marR="5080" indent="-278130">
              <a:lnSpc>
                <a:spcPct val="100000"/>
              </a:lnSpc>
              <a:spcBef>
                <a:spcPts val="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Because they translate data,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is 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processing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time required to do</a:t>
            </a:r>
            <a:r>
              <a:rPr sz="2800" spc="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this.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9851" y="82671"/>
            <a:ext cx="19170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6 -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6.15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68878"/>
            <a:ext cx="43154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PCs </a:t>
            </a:r>
            <a:r>
              <a:rPr spc="-5" dirty="0"/>
              <a:t>and</a:t>
            </a:r>
            <a:r>
              <a:rPr spc="-70" dirty="0"/>
              <a:t> </a:t>
            </a:r>
            <a:r>
              <a:rPr spc="-5" dirty="0"/>
              <a:t>Laptops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351300"/>
            <a:ext cx="8223884" cy="42583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Computers are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required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on the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network.</a:t>
            </a:r>
            <a:endParaRPr sz="2800">
              <a:latin typeface="Arial"/>
              <a:cs typeface="Arial"/>
            </a:endParaRPr>
          </a:p>
          <a:p>
            <a:pPr marL="290195" marR="18161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specification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model required is largely  dependent upon what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 computers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will be used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for.</a:t>
            </a:r>
            <a:endParaRPr sz="2800">
              <a:latin typeface="Arial"/>
              <a:cs typeface="Arial"/>
            </a:endParaRPr>
          </a:p>
          <a:p>
            <a:pPr marL="290195" marR="32448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Computers require a network adapter in order to  link into a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Included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modern</a:t>
            </a:r>
            <a:r>
              <a:rPr sz="26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computers</a:t>
            </a:r>
            <a:endParaRPr sz="2600">
              <a:latin typeface="Arial"/>
              <a:cs typeface="Arial"/>
            </a:endParaRPr>
          </a:p>
          <a:p>
            <a:pPr marL="823594" marR="5080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USB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adapters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are available if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computer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does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not  have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one.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9851" y="82671"/>
            <a:ext cx="19170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6 -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6.16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19526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Servers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335009" cy="369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16510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server is a computer or series of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computers that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provides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services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across the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server is at the centre of a</a:t>
            </a:r>
            <a:r>
              <a:rPr sz="2800" spc="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network.</a:t>
            </a:r>
            <a:endParaRPr sz="2800">
              <a:latin typeface="Arial"/>
              <a:cs typeface="Arial"/>
            </a:endParaRPr>
          </a:p>
          <a:p>
            <a:pPr marL="290195" marR="400050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Most large networks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few dozen  workstations rely on several network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servers.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requirements of the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server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hardware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are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determined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by size of network, network operations,  network operating system,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etc.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9851" y="82671"/>
            <a:ext cx="19170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6 -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6.17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365500"/>
            <a:ext cx="45002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Specialist</a:t>
            </a:r>
            <a:r>
              <a:rPr spc="-95" dirty="0"/>
              <a:t> </a:t>
            </a:r>
            <a:r>
              <a:rPr dirty="0"/>
              <a:t>Servers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149853"/>
            <a:ext cx="7598409" cy="4605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It is possible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assign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servers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 specific roles  such as: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Application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servers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Communication</a:t>
            </a:r>
            <a:r>
              <a:rPr sz="26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servers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Domain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controllers/directory</a:t>
            </a:r>
            <a:r>
              <a:rPr sz="2600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servers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Fax</a:t>
            </a:r>
            <a:r>
              <a:rPr sz="2600" spc="-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servers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File</a:t>
            </a:r>
            <a:r>
              <a:rPr sz="2600" spc="-9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servers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Print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servers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Mail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servers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Web</a:t>
            </a:r>
            <a:r>
              <a:rPr sz="26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servers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871" y="3326378"/>
            <a:ext cx="4535805" cy="15895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Computer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5"/>
              </a:spcBef>
            </a:pPr>
            <a:r>
              <a:rPr sz="1900" i="1" spc="-5" dirty="0">
                <a:latin typeface="Arial"/>
                <a:cs typeface="Arial"/>
              </a:rPr>
              <a:t>Topic 6 – Lecture</a:t>
            </a:r>
            <a:r>
              <a:rPr sz="1900" i="1" spc="50" dirty="0">
                <a:latin typeface="Arial"/>
                <a:cs typeface="Arial"/>
              </a:rPr>
              <a:t> </a:t>
            </a:r>
            <a:r>
              <a:rPr sz="1900" i="1" spc="-10" dirty="0">
                <a:latin typeface="Arial"/>
                <a:cs typeface="Arial"/>
              </a:rPr>
              <a:t>2:</a:t>
            </a:r>
            <a:endParaRPr sz="1900" dirty="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910"/>
              </a:spcBef>
            </a:pPr>
            <a:r>
              <a:rPr sz="1900" i="1" spc="-10" dirty="0">
                <a:latin typeface="Arial"/>
                <a:cs typeface="Arial"/>
              </a:rPr>
              <a:t>Choosing Hardware </a:t>
            </a:r>
            <a:r>
              <a:rPr sz="1900" i="1" spc="-5" dirty="0">
                <a:latin typeface="Arial"/>
                <a:cs typeface="Arial"/>
              </a:rPr>
              <a:t>&amp; </a:t>
            </a:r>
            <a:r>
              <a:rPr sz="1900" i="1" spc="-10" dirty="0">
                <a:latin typeface="Arial"/>
                <a:cs typeface="Arial"/>
              </a:rPr>
              <a:t>Creating </a:t>
            </a:r>
            <a:r>
              <a:rPr sz="1900" i="1" spc="-5" dirty="0">
                <a:latin typeface="Arial"/>
                <a:cs typeface="Arial"/>
              </a:rPr>
              <a:t>a</a:t>
            </a:r>
            <a:r>
              <a:rPr sz="1900" i="1" spc="150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Networ</a:t>
            </a:r>
            <a:r>
              <a:rPr sz="1900" i="1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9851" y="82671"/>
            <a:ext cx="19170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6 -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6.19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70815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Peer-to-Peer v</a:t>
            </a:r>
            <a:r>
              <a:rPr spc="-35" dirty="0"/>
              <a:t> </a:t>
            </a:r>
            <a:r>
              <a:rPr spc="-5" dirty="0"/>
              <a:t>Server-Client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02" y="1581653"/>
            <a:ext cx="8395970" cy="4019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Before choosing equipment, decide on what type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of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 is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required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Do you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need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6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server?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128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Very small networks can be</a:t>
            </a:r>
            <a:r>
              <a:rPr sz="2800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peer-to-peer.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Larger networks should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be server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based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More than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10</a:t>
            </a:r>
            <a:r>
              <a:rPr sz="26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users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Heavy network</a:t>
            </a:r>
            <a:r>
              <a:rPr sz="26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use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Security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26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important.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871" y="3326378"/>
            <a:ext cx="3169920" cy="157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Computer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Networks</a:t>
            </a:r>
            <a:endParaRPr sz="2800" dirty="0">
              <a:latin typeface="Arial"/>
              <a:cs typeface="Arial"/>
            </a:endParaRPr>
          </a:p>
          <a:p>
            <a:pPr marL="21590" marR="1002665">
              <a:lnSpc>
                <a:spcPct val="140000"/>
              </a:lnSpc>
              <a:spcBef>
                <a:spcPts val="2430"/>
              </a:spcBef>
            </a:pPr>
            <a:r>
              <a:rPr sz="1900" i="1" spc="-5" dirty="0">
                <a:latin typeface="Arial"/>
                <a:cs typeface="Arial"/>
              </a:rPr>
              <a:t>Topic 6 – Lecture </a:t>
            </a:r>
            <a:r>
              <a:rPr sz="1900" i="1" spc="-10" dirty="0">
                <a:latin typeface="Arial"/>
                <a:cs typeface="Arial"/>
              </a:rPr>
              <a:t>1:  </a:t>
            </a:r>
            <a:r>
              <a:rPr sz="1900" i="1" spc="-5" dirty="0">
                <a:latin typeface="Arial"/>
                <a:cs typeface="Arial"/>
              </a:rPr>
              <a:t>Network </a:t>
            </a:r>
            <a:r>
              <a:rPr sz="1900" i="1" spc="-10" dirty="0">
                <a:latin typeface="Arial"/>
                <a:cs typeface="Arial"/>
              </a:rPr>
              <a:t>Hardware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9851" y="82671"/>
            <a:ext cx="19170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6 -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6.20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65182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Peer-to-Peer </a:t>
            </a:r>
            <a:r>
              <a:rPr spc="-5" dirty="0"/>
              <a:t>Networks </a:t>
            </a:r>
            <a:r>
              <a:rPr dirty="0"/>
              <a:t>-</a:t>
            </a:r>
            <a:r>
              <a:rPr spc="-80" dirty="0"/>
              <a:t> 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/>
          <p:nvPr/>
        </p:nvSpPr>
        <p:spPr>
          <a:xfrm>
            <a:off x="971550" y="1628768"/>
            <a:ext cx="6513454" cy="3671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9851" y="82671"/>
            <a:ext cx="19170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6 -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6.21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65182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Peer-to-Peer </a:t>
            </a:r>
            <a:r>
              <a:rPr spc="-5" dirty="0"/>
              <a:t>Networks </a:t>
            </a:r>
            <a:r>
              <a:rPr dirty="0"/>
              <a:t>-</a:t>
            </a:r>
            <a:r>
              <a:rPr spc="-80" dirty="0"/>
              <a:t> </a:t>
            </a:r>
            <a:r>
              <a:rPr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700"/>
            <a:ext cx="8113395" cy="39522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Works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well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 small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Every user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acts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as a network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administrator.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Are flexible but can become chaotic as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they</a:t>
            </a:r>
            <a:r>
              <a:rPr sz="2800" spc="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grow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Security can be 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major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concern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it is difficult to  enforce security across the whole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Computers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can be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grouped into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workgroups.</a:t>
            </a:r>
            <a:endParaRPr sz="2800">
              <a:latin typeface="Arial"/>
              <a:cs typeface="Arial"/>
            </a:endParaRPr>
          </a:p>
          <a:p>
            <a:pPr marL="290195" marR="500380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As the network grows, it can be very difficult to  manage.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9851" y="82671"/>
            <a:ext cx="19170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6 -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6.22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69596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Advantages </a:t>
            </a:r>
            <a:r>
              <a:rPr spc="-5" dirty="0"/>
              <a:t>of</a:t>
            </a:r>
            <a:r>
              <a:rPr spc="-55" dirty="0"/>
              <a:t> </a:t>
            </a:r>
            <a:r>
              <a:rPr dirty="0"/>
              <a:t>Peer-to-Peer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700"/>
            <a:ext cx="6892925" cy="25863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Easy to install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and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configure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Users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control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their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own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shared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resources.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Inexpensive to purchase and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operate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Need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no additional equipment or</a:t>
            </a:r>
            <a:r>
              <a:rPr sz="2800" spc="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software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No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dedicated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administrators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are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needed.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9851" y="82671"/>
            <a:ext cx="19170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6 -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6.23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69463"/>
            <a:ext cx="77057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Disadvantages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Peer-to-Peer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312268" rIns="0" bIns="0" rtlCol="0">
            <a:spAutoFit/>
          </a:bodyPr>
          <a:lstStyle/>
          <a:p>
            <a:pPr marL="34607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346075" algn="l"/>
                <a:tab pos="346710" algn="l"/>
              </a:tabLst>
            </a:pPr>
            <a:r>
              <a:rPr spc="-5" dirty="0"/>
              <a:t>Security applied resource by</a:t>
            </a:r>
            <a:r>
              <a:rPr spc="40" dirty="0"/>
              <a:t> </a:t>
            </a:r>
            <a:r>
              <a:rPr spc="-5" dirty="0"/>
              <a:t>resource</a:t>
            </a:r>
          </a:p>
          <a:p>
            <a:pPr marL="346075" marR="5080" indent="-278130">
              <a:lnSpc>
                <a:spcPts val="2780"/>
              </a:lnSpc>
              <a:spcBef>
                <a:spcPts val="685"/>
              </a:spcBef>
              <a:buChar char="•"/>
              <a:tabLst>
                <a:tab pos="346075" algn="l"/>
                <a:tab pos="346710" algn="l"/>
              </a:tabLst>
            </a:pPr>
            <a:r>
              <a:rPr spc="-5" dirty="0"/>
              <a:t>May need as many passwords as </a:t>
            </a:r>
            <a:r>
              <a:rPr dirty="0"/>
              <a:t>there </a:t>
            </a:r>
            <a:r>
              <a:rPr spc="-5" dirty="0"/>
              <a:t>are </a:t>
            </a:r>
            <a:r>
              <a:rPr dirty="0"/>
              <a:t>shared  </a:t>
            </a:r>
            <a:r>
              <a:rPr spc="-5" dirty="0"/>
              <a:t>resources</a:t>
            </a:r>
          </a:p>
          <a:p>
            <a:pPr marL="346075" marR="718820" indent="-278130">
              <a:lnSpc>
                <a:spcPts val="2780"/>
              </a:lnSpc>
              <a:spcBef>
                <a:spcPts val="695"/>
              </a:spcBef>
              <a:buChar char="•"/>
              <a:tabLst>
                <a:tab pos="346075" algn="l"/>
                <a:tab pos="346710" algn="l"/>
              </a:tabLst>
            </a:pPr>
            <a:r>
              <a:rPr spc="-5" dirty="0"/>
              <a:t>Each PC must be backed up to protect shared  data.</a:t>
            </a:r>
          </a:p>
          <a:p>
            <a:pPr marL="346075" marR="1231265" indent="-278130">
              <a:lnSpc>
                <a:spcPts val="2800"/>
              </a:lnSpc>
              <a:spcBef>
                <a:spcPts val="660"/>
              </a:spcBef>
              <a:buChar char="•"/>
              <a:tabLst>
                <a:tab pos="346075" algn="l"/>
                <a:tab pos="346710" algn="l"/>
              </a:tabLst>
            </a:pPr>
            <a:r>
              <a:rPr spc="-5" dirty="0"/>
              <a:t>PC performance is reduced when a </a:t>
            </a:r>
            <a:r>
              <a:rPr dirty="0"/>
              <a:t>shared  </a:t>
            </a:r>
            <a:r>
              <a:rPr spc="-5" dirty="0"/>
              <a:t>resource is accessed.</a:t>
            </a:r>
          </a:p>
          <a:p>
            <a:pPr marL="346075" marR="63500" indent="-278130">
              <a:lnSpc>
                <a:spcPts val="2800"/>
              </a:lnSpc>
              <a:spcBef>
                <a:spcPts val="655"/>
              </a:spcBef>
              <a:buChar char="•"/>
              <a:tabLst>
                <a:tab pos="346075" algn="l"/>
                <a:tab pos="346710" algn="l"/>
              </a:tabLst>
            </a:pPr>
            <a:r>
              <a:rPr spc="-10" dirty="0"/>
              <a:t>No </a:t>
            </a:r>
            <a:r>
              <a:rPr spc="-5" dirty="0"/>
              <a:t>centralised approach to </a:t>
            </a:r>
            <a:r>
              <a:rPr dirty="0"/>
              <a:t>store </a:t>
            </a:r>
            <a:r>
              <a:rPr spc="-5" dirty="0"/>
              <a:t>or </a:t>
            </a:r>
            <a:r>
              <a:rPr dirty="0"/>
              <a:t>control </a:t>
            </a:r>
            <a:r>
              <a:rPr spc="-5" dirty="0"/>
              <a:t>access  to data.</a:t>
            </a:r>
          </a:p>
          <a:p>
            <a:pPr marL="346075" marR="1494155" indent="-278130">
              <a:lnSpc>
                <a:spcPts val="2790"/>
              </a:lnSpc>
              <a:spcBef>
                <a:spcPts val="660"/>
              </a:spcBef>
              <a:buChar char="•"/>
              <a:tabLst>
                <a:tab pos="346075" algn="l"/>
                <a:tab pos="346710" algn="l"/>
              </a:tabLst>
            </a:pPr>
            <a:r>
              <a:rPr spc="-10" dirty="0"/>
              <a:t>No </a:t>
            </a:r>
            <a:r>
              <a:rPr spc="-5" dirty="0"/>
              <a:t>access to a resource </a:t>
            </a:r>
            <a:r>
              <a:rPr dirty="0"/>
              <a:t>if </a:t>
            </a:r>
            <a:r>
              <a:rPr spc="-5" dirty="0"/>
              <a:t>PC storing </a:t>
            </a:r>
            <a:r>
              <a:rPr dirty="0"/>
              <a:t>it </a:t>
            </a:r>
            <a:r>
              <a:rPr spc="-10" dirty="0"/>
              <a:t>is  </a:t>
            </a:r>
            <a:r>
              <a:rPr spc="-5" dirty="0"/>
              <a:t>unavailable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9851" y="82671"/>
            <a:ext cx="19170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6 -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6.24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65786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Client-Server </a:t>
            </a:r>
            <a:r>
              <a:rPr spc="-5" dirty="0"/>
              <a:t>Networks </a:t>
            </a:r>
            <a:r>
              <a:rPr dirty="0"/>
              <a:t>-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/>
          <p:nvPr/>
        </p:nvSpPr>
        <p:spPr>
          <a:xfrm>
            <a:off x="1908175" y="1700290"/>
            <a:ext cx="5151516" cy="37448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9851" y="82671"/>
            <a:ext cx="19170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6 -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6.25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65786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Client-Server </a:t>
            </a:r>
            <a:r>
              <a:rPr spc="-5" dirty="0"/>
              <a:t>Networks </a:t>
            </a:r>
            <a:r>
              <a:rPr dirty="0"/>
              <a:t>-</a:t>
            </a:r>
            <a:r>
              <a:rPr spc="-105" dirty="0"/>
              <a:t> </a:t>
            </a:r>
            <a:r>
              <a:rPr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700"/>
            <a:ext cx="8357234" cy="41109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Works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well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 larger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Central server provides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services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and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files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Server-based networks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most</a:t>
            </a:r>
            <a:r>
              <a:rPr sz="2800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common.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Servers can have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specific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functions,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e.g.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File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Print</a:t>
            </a:r>
            <a:endParaRPr sz="26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Clients may be standard PCs or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thin-clients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no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storage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 media.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9851" y="82671"/>
            <a:ext cx="19170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6 -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6.26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70231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Advantages </a:t>
            </a:r>
            <a:r>
              <a:rPr spc="-5" dirty="0"/>
              <a:t>of</a:t>
            </a:r>
            <a:r>
              <a:rPr spc="-55" dirty="0"/>
              <a:t> </a:t>
            </a:r>
            <a:r>
              <a:rPr dirty="0"/>
              <a:t>Client-Server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7922259" cy="3780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2070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 administration simplified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centrally  controlled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user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accounts, security,</a:t>
            </a:r>
            <a:r>
              <a:rPr sz="28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etc.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More efficient access to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resources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Server hardware design is more</a:t>
            </a:r>
            <a:r>
              <a:rPr sz="2800" spc="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robust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single password gives access to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network-wide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resources.</a:t>
            </a:r>
            <a:endParaRPr sz="2800">
              <a:latin typeface="Arial"/>
              <a:cs typeface="Arial"/>
            </a:endParaRPr>
          </a:p>
          <a:p>
            <a:pPr marL="290195" marR="14732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Used for networks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10 or more users or any  networks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high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usage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9851" y="82671"/>
            <a:ext cx="19170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6 -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6.27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2919" y="583235"/>
            <a:ext cx="8079581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Disadvantages of</a:t>
            </a:r>
            <a:r>
              <a:rPr spc="-40" dirty="0"/>
              <a:t> </a:t>
            </a:r>
            <a:r>
              <a:rPr dirty="0" smtClean="0"/>
              <a:t>Client-Server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309846"/>
            <a:ext cx="8180070" cy="4018915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66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Server failure causes major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problems:</a:t>
            </a:r>
            <a:endParaRPr sz="2800" dirty="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4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May make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whole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r>
              <a:rPr sz="2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unusable</a:t>
            </a:r>
            <a:endParaRPr sz="2600" dirty="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0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Will at least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result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in loss of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r>
              <a:rPr sz="2600" spc="-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resources</a:t>
            </a:r>
            <a:endParaRPr sz="2600" dirty="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71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Complex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server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software</a:t>
            </a:r>
            <a:endParaRPr sz="2800" dirty="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4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Requires allocating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expert</a:t>
            </a:r>
            <a:r>
              <a:rPr sz="2600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staff</a:t>
            </a:r>
            <a:endParaRPr sz="2600" dirty="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8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Increases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5" dirty="0">
                <a:solidFill>
                  <a:srgbClr val="7F7F7F"/>
                </a:solidFill>
                <a:latin typeface="Arial"/>
                <a:cs typeface="Arial"/>
              </a:rPr>
              <a:t>costs</a:t>
            </a:r>
            <a:endParaRPr sz="2600" dirty="0">
              <a:latin typeface="Arial"/>
              <a:cs typeface="Arial"/>
            </a:endParaRPr>
          </a:p>
          <a:p>
            <a:pPr marL="290195" marR="5080" indent="-278130">
              <a:lnSpc>
                <a:spcPts val="2780"/>
              </a:lnSpc>
              <a:spcBef>
                <a:spcPts val="130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Dedicated hardware and specialised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software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add  to the cost of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server-based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networking.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9851" y="82671"/>
            <a:ext cx="19170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6 -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6.28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329940"/>
            <a:ext cx="38481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Small</a:t>
            </a:r>
            <a:r>
              <a:rPr spc="-95" dirty="0"/>
              <a:t> </a:t>
            </a:r>
            <a:r>
              <a:rPr dirty="0"/>
              <a:t>Business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147948"/>
            <a:ext cx="8155305" cy="4657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indent="-278130">
              <a:lnSpc>
                <a:spcPts val="31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typical small business may be characterised</a:t>
            </a:r>
            <a:r>
              <a:rPr sz="2800" spc="9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by: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ts val="2860"/>
              </a:lnSpc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Having 100 computers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or</a:t>
            </a:r>
            <a:r>
              <a:rPr sz="2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less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0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Being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located in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single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building</a:t>
            </a:r>
            <a:endParaRPr sz="2600">
              <a:latin typeface="Arial"/>
              <a:cs typeface="Arial"/>
            </a:endParaRPr>
          </a:p>
          <a:p>
            <a:pPr marL="823594" marR="561340" lvl="1" indent="-353695">
              <a:lnSpc>
                <a:spcPts val="2590"/>
              </a:lnSpc>
              <a:spcBef>
                <a:spcPts val="61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Not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needing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complex and restrictive security 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policy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0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Not encrypting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r>
              <a:rPr sz="2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data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9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Requiring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simple Internet</a:t>
            </a:r>
            <a:r>
              <a:rPr sz="2600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connection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ts val="3100"/>
              </a:lnSpc>
              <a:spcBef>
                <a:spcPts val="71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Remember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all businesses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not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2800" spc="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same:</a:t>
            </a:r>
            <a:endParaRPr sz="2800">
              <a:latin typeface="Arial"/>
              <a:cs typeface="Arial"/>
            </a:endParaRPr>
          </a:p>
          <a:p>
            <a:pPr marL="823594" marR="1148715" lvl="1" indent="-353695">
              <a:lnSpc>
                <a:spcPts val="2590"/>
              </a:lnSpc>
              <a:spcBef>
                <a:spcPts val="27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Some may have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highly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complex machines  (engineering)</a:t>
            </a:r>
            <a:endParaRPr sz="2600">
              <a:latin typeface="Arial"/>
              <a:cs typeface="Arial"/>
            </a:endParaRPr>
          </a:p>
          <a:p>
            <a:pPr marL="823594" marR="32384" lvl="1" indent="-353695">
              <a:lnSpc>
                <a:spcPts val="2580"/>
              </a:lnSpc>
              <a:spcBef>
                <a:spcPts val="63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Some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will need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complex security (personal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and/or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financial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data)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9851" y="82671"/>
            <a:ext cx="19170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6 -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6.29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37764"/>
            <a:ext cx="63303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Small Business</a:t>
            </a:r>
            <a:r>
              <a:rPr spc="-105" dirty="0"/>
              <a:t> </a:t>
            </a:r>
            <a:r>
              <a:rPr spc="-5" dirty="0"/>
              <a:t>Networks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281280"/>
            <a:ext cx="8400415" cy="4192904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459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Use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server if budget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allows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36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Designate few computers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as file-sharing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computers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3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Users have their own home directory on the</a:t>
            </a:r>
            <a:r>
              <a:rPr sz="2800" spc="1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server.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ts val="3210"/>
              </a:lnSpc>
              <a:spcBef>
                <a:spcPts val="3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Users may have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read-only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access to each</a:t>
            </a:r>
            <a:r>
              <a:rPr sz="2800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other’s</a:t>
            </a:r>
            <a:endParaRPr sz="2800">
              <a:latin typeface="Arial"/>
              <a:cs typeface="Arial"/>
            </a:endParaRPr>
          </a:p>
          <a:p>
            <a:pPr marL="290195">
              <a:lnSpc>
                <a:spcPts val="3210"/>
              </a:lnSpc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home directory to facilitate file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sharing.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3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Common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folders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access for all</a:t>
            </a:r>
            <a:r>
              <a:rPr sz="2800" spc="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users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36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Applications can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be shared across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network.</a:t>
            </a:r>
            <a:endParaRPr sz="2800">
              <a:latin typeface="Arial"/>
              <a:cs typeface="Arial"/>
            </a:endParaRPr>
          </a:p>
          <a:p>
            <a:pPr marL="290195" marR="91821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Applications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can be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installed on a network file  server and run from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workstations.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19955" y="82671"/>
            <a:ext cx="184721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6 -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6.3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279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Scope </a:t>
            </a:r>
            <a:r>
              <a:rPr spc="-5" dirty="0"/>
              <a:t>and</a:t>
            </a:r>
            <a:r>
              <a:rPr spc="-65" dirty="0"/>
              <a:t> </a:t>
            </a:r>
            <a:r>
              <a:rPr spc="-5" dirty="0"/>
              <a:t>Coverage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3314" y="1486908"/>
            <a:ext cx="3510279" cy="211391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This </a:t>
            </a:r>
            <a:r>
              <a:rPr sz="3000" i="1" spc="-10" dirty="0">
                <a:solidFill>
                  <a:srgbClr val="89A451"/>
                </a:solidFill>
                <a:latin typeface="Arial"/>
                <a:cs typeface="Arial"/>
              </a:rPr>
              <a:t>topic </a:t>
            </a:r>
            <a:r>
              <a:rPr sz="3000" i="1" spc="-5" dirty="0">
                <a:solidFill>
                  <a:srgbClr val="89A451"/>
                </a:solidFill>
                <a:latin typeface="Arial"/>
                <a:cs typeface="Arial"/>
              </a:rPr>
              <a:t>will</a:t>
            </a:r>
            <a:r>
              <a:rPr sz="3000" i="1" spc="-50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cover:</a:t>
            </a:r>
            <a:endParaRPr sz="3000">
              <a:latin typeface="Arial"/>
              <a:cs typeface="Arial"/>
            </a:endParaRPr>
          </a:p>
          <a:p>
            <a:pPr marL="448309" indent="-278130">
              <a:lnSpc>
                <a:spcPct val="100000"/>
              </a:lnSpc>
              <a:spcBef>
                <a:spcPts val="685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r>
              <a:rPr sz="28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hardware</a:t>
            </a:r>
            <a:endParaRPr sz="2800">
              <a:latin typeface="Arial"/>
              <a:cs typeface="Arial"/>
            </a:endParaRPr>
          </a:p>
          <a:p>
            <a:pPr marL="448309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Hardware</a:t>
            </a:r>
            <a:r>
              <a:rPr sz="28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selection</a:t>
            </a:r>
            <a:endParaRPr sz="2800">
              <a:latin typeface="Arial"/>
              <a:cs typeface="Arial"/>
            </a:endParaRPr>
          </a:p>
          <a:p>
            <a:pPr marL="448309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Creating a</a:t>
            </a:r>
            <a:r>
              <a:rPr sz="28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9851" y="82671"/>
            <a:ext cx="19170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6 -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6.30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9383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Sharing</a:t>
            </a:r>
            <a:r>
              <a:rPr spc="-65" dirty="0"/>
              <a:t> </a:t>
            </a:r>
            <a:r>
              <a:rPr dirty="0"/>
              <a:t>Peripherals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43553"/>
            <a:ext cx="7964170" cy="3259454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90195" marR="285115" indent="-278130">
              <a:lnSpc>
                <a:spcPts val="3050"/>
              </a:lnSpc>
              <a:spcBef>
                <a:spcPts val="45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Networking allows hardware sharing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well as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software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and file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sharing.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32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Printers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can be shared in a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ts val="3070"/>
              </a:lnSpc>
              <a:spcBef>
                <a:spcPts val="98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typical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issue in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small businesses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2600" spc="-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sharing</a:t>
            </a:r>
            <a:endParaRPr sz="2600">
              <a:latin typeface="Arial"/>
              <a:cs typeface="Arial"/>
            </a:endParaRPr>
          </a:p>
          <a:p>
            <a:pPr marL="823594">
              <a:lnSpc>
                <a:spcPts val="3070"/>
              </a:lnSpc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personal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printers attached directly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 a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user’s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PC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5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Better: connect a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printer directly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 the</a:t>
            </a:r>
            <a:r>
              <a:rPr sz="2600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11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Scanners can also be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shared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9851" y="82671"/>
            <a:ext cx="19170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6 -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6.31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9347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Internal</a:t>
            </a:r>
            <a:r>
              <a:rPr spc="-40" dirty="0"/>
              <a:t> </a:t>
            </a:r>
            <a:r>
              <a:rPr spc="-5" dirty="0"/>
              <a:t>Communication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43553"/>
            <a:ext cx="8237855" cy="364807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90195" marR="384810" indent="-278130">
              <a:lnSpc>
                <a:spcPts val="3050"/>
              </a:lnSpc>
              <a:spcBef>
                <a:spcPts val="45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Users can use the network to communicate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each other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many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ways: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75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Email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33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Instant</a:t>
            </a:r>
            <a:r>
              <a:rPr sz="26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messaging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35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Calendar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sharing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33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Whiteboard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sharing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35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Video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conferencing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9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These functions are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also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available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via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2800" spc="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Internet.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9851" y="82671"/>
            <a:ext cx="19170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6 -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6.32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5643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Buying</a:t>
            </a:r>
            <a:r>
              <a:rPr spc="-85" dirty="0"/>
              <a:t> </a:t>
            </a:r>
            <a:r>
              <a:rPr dirty="0"/>
              <a:t>Equipment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43553"/>
            <a:ext cx="7761605" cy="399224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90195" marR="776605" indent="-278130">
              <a:lnSpc>
                <a:spcPts val="3050"/>
              </a:lnSpc>
              <a:spcBef>
                <a:spcPts val="45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Much network equipment is aimed at large  companies.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ts val="306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small business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not generally require such  high specification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equipment.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32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typical small business might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require: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79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One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or two</a:t>
            </a:r>
            <a:r>
              <a:rPr sz="26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servers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35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few dozen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workstations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33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few</a:t>
            </a:r>
            <a:r>
              <a:rPr sz="26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switches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34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router to connect to the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Internet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9851" y="82671"/>
            <a:ext cx="19170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6 -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6.33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22803"/>
            <a:ext cx="54324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Buying </a:t>
            </a:r>
            <a:r>
              <a:rPr spc="-5" dirty="0"/>
              <a:t>Computers </a:t>
            </a:r>
            <a:r>
              <a:rPr dirty="0"/>
              <a:t>-</a:t>
            </a:r>
            <a:r>
              <a:rPr spc="-75" dirty="0"/>
              <a:t> 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614927"/>
            <a:ext cx="7826375" cy="355663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90195" marR="88265" indent="-278130">
              <a:lnSpc>
                <a:spcPts val="3050"/>
              </a:lnSpc>
              <a:spcBef>
                <a:spcPts val="45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Many large manufacturers have small business  sections to help.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7F7F7F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90195" indent="-278130">
              <a:lnSpc>
                <a:spcPct val="100000"/>
              </a:lnSpc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Some general rules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are:</a:t>
            </a:r>
            <a:endParaRPr sz="2800">
              <a:latin typeface="Arial"/>
              <a:cs typeface="Arial"/>
            </a:endParaRPr>
          </a:p>
          <a:p>
            <a:pPr marL="823594" marR="5080" lvl="1" indent="-353695">
              <a:lnSpc>
                <a:spcPts val="306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Buy the best that the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budget allows,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 meet the  business needs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next </a:t>
            </a:r>
            <a:r>
              <a:rPr sz="2600" spc="5" dirty="0">
                <a:solidFill>
                  <a:srgbClr val="7F7F7F"/>
                </a:solidFill>
                <a:latin typeface="Arial"/>
                <a:cs typeface="Arial"/>
              </a:rPr>
              <a:t>2-3</a:t>
            </a:r>
            <a:r>
              <a:rPr sz="2600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years</a:t>
            </a:r>
            <a:endParaRPr sz="2600">
              <a:latin typeface="Arial"/>
              <a:cs typeface="Arial"/>
            </a:endParaRPr>
          </a:p>
          <a:p>
            <a:pPr marL="823594" marR="489584" lvl="1" indent="-353695">
              <a:lnSpc>
                <a:spcPts val="306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ability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 expand memory and storage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  important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9851" y="82671"/>
            <a:ext cx="19170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6 -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6.34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22803"/>
            <a:ext cx="54324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Buying </a:t>
            </a:r>
            <a:r>
              <a:rPr spc="-5" dirty="0"/>
              <a:t>Computers </a:t>
            </a:r>
            <a:r>
              <a:rPr dirty="0"/>
              <a:t>-</a:t>
            </a:r>
            <a:r>
              <a:rPr spc="-75" dirty="0"/>
              <a:t> </a:t>
            </a:r>
            <a:r>
              <a:rPr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78634"/>
            <a:ext cx="8155305" cy="282384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1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General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rules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(cont.)</a:t>
            </a:r>
            <a:endParaRPr sz="2800">
              <a:latin typeface="Arial"/>
              <a:cs typeface="Arial"/>
            </a:endParaRPr>
          </a:p>
          <a:p>
            <a:pPr marL="823594" marR="5080" lvl="1" indent="-353695">
              <a:lnSpc>
                <a:spcPts val="3060"/>
              </a:lnSpc>
              <a:spcBef>
                <a:spcPts val="115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Look for fault-tolerant storage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solutions,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use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RAID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technology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on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servers</a:t>
            </a:r>
            <a:endParaRPr sz="2600">
              <a:latin typeface="Arial"/>
              <a:cs typeface="Arial"/>
            </a:endParaRPr>
          </a:p>
          <a:p>
            <a:pPr marL="823594" marR="1092200" lvl="1" indent="-353695">
              <a:lnSpc>
                <a:spcPts val="3050"/>
              </a:lnSpc>
              <a:spcBef>
                <a:spcPts val="63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Business computers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offer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more than home  computers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47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May get discount for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multiple</a:t>
            </a:r>
            <a:r>
              <a:rPr sz="2600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purchases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9851" y="82671"/>
            <a:ext cx="19170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6 -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6.35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8755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Wiring</a:t>
            </a:r>
            <a:r>
              <a:rPr spc="-60" dirty="0"/>
              <a:t> </a:t>
            </a:r>
            <a:r>
              <a:rPr spc="-5" dirty="0"/>
              <a:t>Connections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43553"/>
            <a:ext cx="8352790" cy="389826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90195" marR="5080" indent="-278130">
              <a:lnSpc>
                <a:spcPts val="3050"/>
              </a:lnSpc>
              <a:spcBef>
                <a:spcPts val="45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Always use network jacks at the work area wired to  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patch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panel in the wiring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closet</a:t>
            </a:r>
            <a:endParaRPr sz="2800">
              <a:latin typeface="Arial"/>
              <a:cs typeface="Arial"/>
            </a:endParaRPr>
          </a:p>
          <a:p>
            <a:pPr marL="823594" marR="534670" lvl="1" indent="-353695">
              <a:lnSpc>
                <a:spcPts val="2840"/>
              </a:lnSpc>
              <a:spcBef>
                <a:spcPts val="107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Never run cables from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back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computer 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directly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 the hub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or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switch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11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Category 5e or 6 (ideally) cable should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be</a:t>
            </a:r>
            <a:r>
              <a:rPr sz="2800" spc="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used.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0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Use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switches instead of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hubs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07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speed, support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multiple media</a:t>
            </a:r>
            <a:r>
              <a:rPr sz="2600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types.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122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Ensure the network is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secure.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9851" y="82671"/>
            <a:ext cx="19170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6 -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6.36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262198"/>
            <a:ext cx="46589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Larger</a:t>
            </a:r>
            <a:r>
              <a:rPr spc="-80" dirty="0"/>
              <a:t> </a:t>
            </a:r>
            <a:r>
              <a:rPr dirty="0"/>
              <a:t>Businesses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065424"/>
            <a:ext cx="8315959" cy="47783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459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Require larger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36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Networks can be made larger</a:t>
            </a:r>
            <a:r>
              <a:rPr sz="2800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by:</a:t>
            </a:r>
            <a:endParaRPr sz="2800">
              <a:latin typeface="Arial"/>
              <a:cs typeface="Arial"/>
            </a:endParaRPr>
          </a:p>
          <a:p>
            <a:pPr marL="823594" marR="186690" lvl="1" indent="-353695">
              <a:lnSpc>
                <a:spcPct val="100000"/>
              </a:lnSpc>
              <a:spcBef>
                <a:spcPts val="107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Physically expanding a current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network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 support 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additional computers</a:t>
            </a:r>
            <a:endParaRPr sz="2600">
              <a:latin typeface="Arial"/>
              <a:cs typeface="Arial"/>
            </a:endParaRPr>
          </a:p>
          <a:p>
            <a:pPr marL="823594" marR="5080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Segmenting the network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into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smaller pieces to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filter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and manage network</a:t>
            </a:r>
            <a:r>
              <a:rPr sz="26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traffic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Extending the network to connect separate</a:t>
            </a:r>
            <a:r>
              <a:rPr sz="2600" spc="-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LANs.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Many devices can accomplish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these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tasks</a:t>
            </a:r>
            <a:endParaRPr sz="2800">
              <a:latin typeface="Arial"/>
              <a:cs typeface="Arial"/>
            </a:endParaRPr>
          </a:p>
          <a:p>
            <a:pPr marL="823594" marR="1383665" lvl="1" indent="-353695">
              <a:lnSpc>
                <a:spcPct val="100000"/>
              </a:lnSpc>
              <a:spcBef>
                <a:spcPts val="116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Repeaters, bridges,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switches, routers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and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gateways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9851" y="82671"/>
            <a:ext cx="19170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6 -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6.37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62407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Network</a:t>
            </a:r>
            <a:r>
              <a:rPr spc="-45" dirty="0"/>
              <a:t> </a:t>
            </a:r>
            <a:r>
              <a:rPr spc="-5" dirty="0"/>
              <a:t>Troubleshooting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43553"/>
            <a:ext cx="7623809" cy="265557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90195" marR="5080" indent="-278130">
              <a:lnSpc>
                <a:spcPts val="3050"/>
              </a:lnSpc>
              <a:spcBef>
                <a:spcPts val="45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 problems can come from a number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of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areas: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75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Cabling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and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components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33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Fluctuations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power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35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Upgrades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 network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components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33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General performance (data transfer</a:t>
            </a:r>
            <a:r>
              <a:rPr sz="2600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rates)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9851" y="82671"/>
            <a:ext cx="19170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6 -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6.38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7753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Cabling </a:t>
            </a:r>
            <a:r>
              <a:rPr dirty="0"/>
              <a:t>&amp;</a:t>
            </a:r>
            <a:r>
              <a:rPr spc="-55" dirty="0"/>
              <a:t> </a:t>
            </a:r>
            <a:r>
              <a:rPr spc="-5" dirty="0"/>
              <a:t>Components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00272"/>
            <a:ext cx="7818120" cy="387540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434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Problems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cables or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computers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ts val="3020"/>
              </a:lnSpc>
              <a:spcBef>
                <a:spcPts val="72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Use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same type of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UTP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cable throughout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  <a:p>
            <a:pPr marL="290195" marR="398145" indent="-278130">
              <a:lnSpc>
                <a:spcPts val="3020"/>
              </a:lnSpc>
              <a:spcBef>
                <a:spcPts val="68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Check cable lengths to make sure you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do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not  exceed the maximum length</a:t>
            </a:r>
            <a:r>
              <a:rPr sz="2800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limitation.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2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Check for faulty or misconfigured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NICs</a:t>
            </a:r>
            <a:endParaRPr sz="2800">
              <a:latin typeface="Arial"/>
              <a:cs typeface="Arial"/>
            </a:endParaRPr>
          </a:p>
          <a:p>
            <a:pPr marL="823594" marR="94615" indent="-353695">
              <a:lnSpc>
                <a:spcPts val="2810"/>
              </a:lnSpc>
              <a:spcBef>
                <a:spcPts val="1095"/>
              </a:spcBef>
              <a:tabLst>
                <a:tab pos="82359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–	If the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NIC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seems functional and you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are using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TCP/IP, use Ping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check connectivity to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other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computers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9851" y="82671"/>
            <a:ext cx="19170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6 -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6.39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541726"/>
            <a:ext cx="47859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Power</a:t>
            </a:r>
            <a:r>
              <a:rPr spc="-45" dirty="0"/>
              <a:t> </a:t>
            </a:r>
            <a:r>
              <a:rPr dirty="0"/>
              <a:t>Fluctuations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399154"/>
            <a:ext cx="8157845" cy="413004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90195" marR="657225" indent="-278130">
              <a:lnSpc>
                <a:spcPts val="3050"/>
              </a:lnSpc>
              <a:spcBef>
                <a:spcPts val="45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Power fluctuations in a building can adversely  affect</a:t>
            </a:r>
            <a:r>
              <a:rPr sz="28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computers.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32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Verify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servers are functioning</a:t>
            </a:r>
            <a:endParaRPr sz="2800">
              <a:latin typeface="Arial"/>
              <a:cs typeface="Arial"/>
            </a:endParaRPr>
          </a:p>
          <a:p>
            <a:pPr marL="290195" marR="22606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If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there is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power outage, it takes 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few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minutes  for servers to come back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online.</a:t>
            </a:r>
            <a:endParaRPr sz="2800">
              <a:latin typeface="Arial"/>
              <a:cs typeface="Arial"/>
            </a:endParaRPr>
          </a:p>
          <a:p>
            <a:pPr marL="290195" marR="1414780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Eliminate effects of power fluctuations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by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connecting devices to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UPSs.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Some packages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perform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shutdowns automatically  if there are power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issues.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19955" y="82671"/>
            <a:ext cx="184721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6 -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6.4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9060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Learning</a:t>
            </a:r>
            <a:r>
              <a:rPr spc="-60" dirty="0"/>
              <a:t> </a:t>
            </a:r>
            <a:r>
              <a:rPr dirty="0"/>
              <a:t>Outcomes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3314" y="1486908"/>
            <a:ext cx="8357870" cy="390588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By </a:t>
            </a:r>
            <a:r>
              <a:rPr sz="3000" i="1" spc="-5" dirty="0">
                <a:solidFill>
                  <a:srgbClr val="89A451"/>
                </a:solidFill>
                <a:latin typeface="Arial"/>
                <a:cs typeface="Arial"/>
              </a:rPr>
              <a:t>the end of </a:t>
            </a: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this </a:t>
            </a:r>
            <a:r>
              <a:rPr sz="3000" i="1" spc="-10" dirty="0">
                <a:solidFill>
                  <a:srgbClr val="89A451"/>
                </a:solidFill>
                <a:latin typeface="Arial"/>
                <a:cs typeface="Arial"/>
              </a:rPr>
              <a:t>topic, </a:t>
            </a: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students </a:t>
            </a:r>
            <a:r>
              <a:rPr sz="3000" i="1" spc="-5" dirty="0">
                <a:solidFill>
                  <a:srgbClr val="89A451"/>
                </a:solidFill>
                <a:latin typeface="Arial"/>
                <a:cs typeface="Arial"/>
              </a:rPr>
              <a:t>will be able</a:t>
            </a:r>
            <a:r>
              <a:rPr sz="3000" i="1" spc="-90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to:</a:t>
            </a:r>
            <a:endParaRPr sz="3000">
              <a:latin typeface="Arial"/>
              <a:cs typeface="Arial"/>
            </a:endParaRPr>
          </a:p>
          <a:p>
            <a:pPr marL="448309" indent="-278130">
              <a:lnSpc>
                <a:spcPct val="100000"/>
              </a:lnSpc>
              <a:spcBef>
                <a:spcPts val="685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Select the hardware components of a</a:t>
            </a:r>
            <a:r>
              <a:rPr sz="2800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  <a:p>
            <a:pPr marL="448309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Assemble the necessary hardware components to  create a network according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design  specification</a:t>
            </a:r>
            <a:endParaRPr sz="2800">
              <a:latin typeface="Arial"/>
              <a:cs typeface="Arial"/>
            </a:endParaRPr>
          </a:p>
          <a:p>
            <a:pPr marL="448309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Test the connectivity of a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  <a:p>
            <a:pPr marL="448309" marR="10541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Troubleshoot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client-side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connectivity issues using  appropriate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tools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9851" y="82671"/>
            <a:ext cx="19170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6 -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6.40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6539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Network</a:t>
            </a:r>
            <a:r>
              <a:rPr spc="-70" dirty="0"/>
              <a:t> </a:t>
            </a:r>
            <a:r>
              <a:rPr spc="-5" dirty="0"/>
              <a:t>Upgrades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700"/>
            <a:ext cx="8359775" cy="29279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Adding new network devices may cause</a:t>
            </a:r>
            <a:r>
              <a:rPr sz="2800" spc="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problems.</a:t>
            </a:r>
            <a:endParaRPr sz="2800">
              <a:latin typeface="Arial"/>
              <a:cs typeface="Arial"/>
            </a:endParaRPr>
          </a:p>
          <a:p>
            <a:pPr marL="290195" marR="60007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Keep software current 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do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one upgrade at a  time.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Test upgrades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before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deploying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on your production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Do not forget to tell users about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upgrades.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9851" y="82671"/>
            <a:ext cx="19170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6 -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6.41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68878"/>
            <a:ext cx="54311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Network</a:t>
            </a:r>
            <a:r>
              <a:rPr spc="-70" dirty="0"/>
              <a:t> </a:t>
            </a:r>
            <a:r>
              <a:rPr dirty="0"/>
              <a:t>Performance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8968" y="1365626"/>
            <a:ext cx="8178165" cy="4098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9560" marR="342900" indent="-277495">
              <a:lnSpc>
                <a:spcPct val="100000"/>
              </a:lnSpc>
              <a:spcBef>
                <a:spcPts val="95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Determine if there is anything different since the  network last functioned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normally:</a:t>
            </a:r>
            <a:endParaRPr sz="2800">
              <a:latin typeface="Arial"/>
              <a:cs typeface="Arial"/>
            </a:endParaRPr>
          </a:p>
          <a:p>
            <a:pPr marL="822960" lvl="1" indent="-353695">
              <a:lnSpc>
                <a:spcPct val="100000"/>
              </a:lnSpc>
              <a:spcBef>
                <a:spcPts val="1160"/>
              </a:spcBef>
              <a:buChar char="–"/>
              <a:tabLst>
                <a:tab pos="822960" algn="l"/>
                <a:tab pos="82359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New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equipment</a:t>
            </a:r>
            <a:endParaRPr sz="2600">
              <a:latin typeface="Arial"/>
              <a:cs typeface="Arial"/>
            </a:endParaRPr>
          </a:p>
          <a:p>
            <a:pPr marL="822960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2960" algn="l"/>
                <a:tab pos="82359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New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applications</a:t>
            </a:r>
            <a:endParaRPr sz="2600">
              <a:latin typeface="Arial"/>
              <a:cs typeface="Arial"/>
            </a:endParaRPr>
          </a:p>
          <a:p>
            <a:pPr marL="289560" indent="-277495">
              <a:lnSpc>
                <a:spcPct val="100000"/>
              </a:lnSpc>
              <a:spcBef>
                <a:spcPts val="1290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Check network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users:</a:t>
            </a:r>
            <a:endParaRPr sz="2800">
              <a:latin typeface="Arial"/>
              <a:cs typeface="Arial"/>
            </a:endParaRPr>
          </a:p>
          <a:p>
            <a:pPr marL="822960" lvl="1" indent="-353695">
              <a:lnSpc>
                <a:spcPct val="100000"/>
              </a:lnSpc>
              <a:spcBef>
                <a:spcPts val="1160"/>
              </a:spcBef>
              <a:buChar char="–"/>
              <a:tabLst>
                <a:tab pos="822960" algn="l"/>
                <a:tab pos="82359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New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users</a:t>
            </a:r>
            <a:endParaRPr sz="2600">
              <a:latin typeface="Arial"/>
              <a:cs typeface="Arial"/>
            </a:endParaRPr>
          </a:p>
          <a:p>
            <a:pPr marL="822960" lvl="1" indent="-353695">
              <a:lnSpc>
                <a:spcPct val="100000"/>
              </a:lnSpc>
              <a:spcBef>
                <a:spcPts val="630"/>
              </a:spcBef>
              <a:buChar char="–"/>
              <a:tabLst>
                <a:tab pos="822960" algn="l"/>
                <a:tab pos="82359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Game</a:t>
            </a:r>
            <a:r>
              <a:rPr sz="26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playing/videos</a:t>
            </a:r>
            <a:endParaRPr sz="2600">
              <a:latin typeface="Arial"/>
              <a:cs typeface="Arial"/>
            </a:endParaRPr>
          </a:p>
          <a:p>
            <a:pPr marL="289560" indent="-277495">
              <a:lnSpc>
                <a:spcPct val="100000"/>
              </a:lnSpc>
              <a:spcBef>
                <a:spcPts val="1285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Check for equipment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may cause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interference.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9851" y="82671"/>
            <a:ext cx="19170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6 -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6.42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60604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Troubleshooting</a:t>
            </a:r>
            <a:r>
              <a:rPr spc="-55" dirty="0"/>
              <a:t> </a:t>
            </a:r>
            <a:r>
              <a:rPr dirty="0"/>
              <a:t>Method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4144" y="1495700"/>
            <a:ext cx="7467600" cy="412305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Determine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what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problem</a:t>
            </a:r>
            <a:r>
              <a:rPr sz="2800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Gather relevant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information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Consider possible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causes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Devise 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potential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solution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Implement the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solution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Test the solution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Document the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solution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Implement methods to prevent</a:t>
            </a:r>
            <a:r>
              <a:rPr sz="2800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reoccurrence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9851" y="82671"/>
            <a:ext cx="19170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6 -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6.43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5632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Troubleshooting</a:t>
            </a:r>
            <a:r>
              <a:rPr spc="-55" dirty="0"/>
              <a:t> </a:t>
            </a:r>
            <a:r>
              <a:rPr dirty="0"/>
              <a:t>Tools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700"/>
            <a:ext cx="5484495" cy="412305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Experience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Data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sources (Internet,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manuals)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documentation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Digital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voltmeters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Time-domain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reflectometers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Cable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testers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monitors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Protocol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analysers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9851" y="82671"/>
            <a:ext cx="19170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6 -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6.44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2884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References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9110" y="1581653"/>
            <a:ext cx="7400925" cy="318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2895" marR="177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302895" algn="l"/>
                <a:tab pos="3035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Hallberg B. (2009). </a:t>
            </a: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Networking, A Beginner's  Guide, 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5</a:t>
            </a:r>
            <a:r>
              <a:rPr sz="2775" spc="7" baseline="25525" dirty="0">
                <a:solidFill>
                  <a:srgbClr val="7F7F7F"/>
                </a:solidFill>
                <a:latin typeface="Arial"/>
                <a:cs typeface="Arial"/>
              </a:rPr>
              <a:t>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edition</a:t>
            </a: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.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McGraw-Hill</a:t>
            </a:r>
            <a:r>
              <a:rPr sz="2800" spc="-2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Osborne.</a:t>
            </a:r>
            <a:endParaRPr sz="2800">
              <a:latin typeface="Arial"/>
              <a:cs typeface="Arial"/>
            </a:endParaRPr>
          </a:p>
          <a:p>
            <a:pPr marL="302895" marR="32384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302895" algn="l"/>
                <a:tab pos="303530" algn="l"/>
                <a:tab pos="62337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Tan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m,</a:t>
            </a:r>
            <a:r>
              <a:rPr sz="2800" spc="10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A.S.</a:t>
            </a:r>
            <a:r>
              <a:rPr sz="28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&amp;</a:t>
            </a:r>
            <a:r>
              <a:rPr sz="2800" spc="7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We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ll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,</a:t>
            </a:r>
            <a:r>
              <a:rPr sz="2800" spc="8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D.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J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r>
              <a:rPr sz="2800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(2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0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1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0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). </a:t>
            </a:r>
            <a:r>
              <a:rPr sz="2800" spc="-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Computer Networks, 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5</a:t>
            </a:r>
            <a:r>
              <a:rPr sz="2775" spc="7" baseline="25525" dirty="0">
                <a:solidFill>
                  <a:srgbClr val="7F7F7F"/>
                </a:solidFill>
                <a:latin typeface="Arial"/>
                <a:cs typeface="Arial"/>
              </a:rPr>
              <a:t>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edition. Pearson  Education.</a:t>
            </a:r>
            <a:endParaRPr sz="2800">
              <a:latin typeface="Arial"/>
              <a:cs typeface="Arial"/>
            </a:endParaRPr>
          </a:p>
          <a:p>
            <a:pPr marL="302895" marR="24447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302895" algn="l"/>
                <a:tab pos="303530" algn="l"/>
                <a:tab pos="396240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Tomsho G. (2006). </a:t>
            </a: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Guide to Networking  Essentials,</a:t>
            </a:r>
            <a:r>
              <a:rPr sz="2800" i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5</a:t>
            </a:r>
            <a:r>
              <a:rPr sz="2775" spc="7" baseline="25525" dirty="0">
                <a:solidFill>
                  <a:srgbClr val="7F7F7F"/>
                </a:solidFill>
                <a:latin typeface="Arial"/>
                <a:cs typeface="Arial"/>
              </a:rPr>
              <a:t>th</a:t>
            </a:r>
            <a:r>
              <a:rPr sz="2775" spc="442" baseline="255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edition</a:t>
            </a: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r>
              <a:rPr sz="2800" spc="-5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Course</a:t>
            </a:r>
            <a:r>
              <a:rPr sz="28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Technology.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9851" y="82671"/>
            <a:ext cx="19170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Network Hardware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Topic 6 -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6.45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6170" y="2606163"/>
            <a:ext cx="48501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Topic 6 –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30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Hardware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8904" y="3912494"/>
            <a:ext cx="22663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i="1" spc="-5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5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spc="-5" dirty="0">
                <a:solidFill>
                  <a:srgbClr val="FFFFFF"/>
                </a:solidFill>
                <a:latin typeface="Arial"/>
                <a:cs typeface="Arial"/>
              </a:rPr>
              <a:t>Questions?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19955" y="82671"/>
            <a:ext cx="184721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6 -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6.5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4684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 Simple</a:t>
            </a:r>
            <a:r>
              <a:rPr spc="-95" dirty="0"/>
              <a:t> </a:t>
            </a:r>
            <a:r>
              <a:rPr spc="-5" dirty="0"/>
              <a:t>Network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7980045" cy="38246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simple network could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consist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of two computers  connected by a transmission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medium.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7F7F7F"/>
              </a:buClr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90195" marR="241300" indent="-278130">
              <a:lnSpc>
                <a:spcPct val="100000"/>
              </a:lnSpc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For even 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small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business, it is likely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something more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complex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is required,</a:t>
            </a:r>
            <a:r>
              <a:rPr sz="2800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including: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Several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computers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Peripheral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devices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Connection to the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Internet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19955" y="82671"/>
            <a:ext cx="184721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6 -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6.6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67354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Wireless </a:t>
            </a:r>
            <a:r>
              <a:rPr spc="-5" dirty="0"/>
              <a:t>or </a:t>
            </a:r>
            <a:r>
              <a:rPr dirty="0"/>
              <a:t>Physical</a:t>
            </a:r>
            <a:r>
              <a:rPr spc="-90" dirty="0"/>
              <a:t> </a:t>
            </a:r>
            <a:r>
              <a:rPr dirty="0"/>
              <a:t>Media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700"/>
            <a:ext cx="7562850" cy="356171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Advantages to both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systems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Depends upon many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factors: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Need for mobility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within</a:t>
            </a:r>
            <a:r>
              <a:rPr sz="2600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Requirements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for ad hoc</a:t>
            </a:r>
            <a:r>
              <a:rPr sz="2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devices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Geography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6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This topic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looks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at networks that use </a:t>
            </a:r>
            <a:r>
              <a:rPr sz="2800" b="1" i="1" spc="-10" dirty="0">
                <a:solidFill>
                  <a:srgbClr val="89A451"/>
                </a:solidFill>
                <a:latin typeface="Arial"/>
                <a:cs typeface="Arial"/>
              </a:rPr>
              <a:t>physical  </a:t>
            </a: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cables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19955" y="82671"/>
            <a:ext cx="184721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6 -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6.7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75158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Peer-to-Peer vs.</a:t>
            </a:r>
            <a:r>
              <a:rPr spc="-35" dirty="0"/>
              <a:t> </a:t>
            </a:r>
            <a:r>
              <a:rPr spc="-5" dirty="0"/>
              <a:t>Server-Client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02" y="1581653"/>
            <a:ext cx="8183245" cy="3397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decision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must be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made as to whether a 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peer-to-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peer network or server network is</a:t>
            </a:r>
            <a:r>
              <a:rPr sz="2800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required.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Very small networks can be</a:t>
            </a:r>
            <a:r>
              <a:rPr sz="2800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peer-to-peer.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Larger networks should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be server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based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More than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10</a:t>
            </a:r>
            <a:r>
              <a:rPr sz="26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users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Heavy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r>
              <a:rPr sz="2600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use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Security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26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important.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19955" y="82671"/>
            <a:ext cx="184721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6 -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6.8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329940"/>
            <a:ext cx="66084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Controlling Network</a:t>
            </a:r>
            <a:r>
              <a:rPr spc="-65" dirty="0"/>
              <a:t> </a:t>
            </a:r>
            <a:r>
              <a:rPr spc="-5" dirty="0"/>
              <a:t>Traffic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221100"/>
            <a:ext cx="7917815" cy="4592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key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feature of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any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 is the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control of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traffic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between nodes.</a:t>
            </a:r>
            <a:endParaRPr sz="2800">
              <a:latin typeface="Arial"/>
              <a:cs typeface="Arial"/>
            </a:endParaRPr>
          </a:p>
          <a:p>
            <a:pPr marL="290195" marR="234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number of devices can be utilised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efficiently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pass signals around the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Repeaters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Hubs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Bridges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Switches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Routers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Gateways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19955" y="82671"/>
            <a:ext cx="184721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Hardware </a:t>
            </a:r>
            <a:r>
              <a:rPr sz="1000" spc="-5" dirty="0">
                <a:latin typeface="Arial"/>
                <a:cs typeface="Arial"/>
              </a:rPr>
              <a:t>Topic 6 -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6.9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26060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Repeaters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700"/>
            <a:ext cx="8394065" cy="406907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 physical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layer of the OSI model</a:t>
            </a:r>
            <a:endParaRPr sz="2800">
              <a:latin typeface="Arial"/>
              <a:cs typeface="Arial"/>
            </a:endParaRPr>
          </a:p>
          <a:p>
            <a:pPr marL="290195" marR="91440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Extend the distance a signal can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travel over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 network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segment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Analogue devices that connect two cable</a:t>
            </a:r>
            <a:r>
              <a:rPr sz="2800" spc="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segments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Signal is received on one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segment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Amplified and sent along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 other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segment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No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intelligence: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160"/>
              </a:spcBef>
              <a:tabLst>
                <a:tab pos="82359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–	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Deals in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volts not packets,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headers,</a:t>
            </a:r>
            <a:r>
              <a:rPr sz="2600" spc="-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etc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5</TotalTime>
  <Words>2108</Words>
  <Application>Microsoft Office PowerPoint</Application>
  <PresentationFormat>On-screen Show (4:3)</PresentationFormat>
  <Paragraphs>378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 Light</vt:lpstr>
      <vt:lpstr>Times New Roman</vt:lpstr>
      <vt:lpstr>Metropolitan</vt:lpstr>
      <vt:lpstr>PowerPoint Presentation</vt:lpstr>
      <vt:lpstr>PowerPoint Presentation</vt:lpstr>
      <vt:lpstr>Scope and Coverage</vt:lpstr>
      <vt:lpstr>Learning Outcomes</vt:lpstr>
      <vt:lpstr>A Simple Network</vt:lpstr>
      <vt:lpstr>Wireless or Physical Media</vt:lpstr>
      <vt:lpstr>Peer-to-Peer vs. Server-Client</vt:lpstr>
      <vt:lpstr>Controlling Network Traffic</vt:lpstr>
      <vt:lpstr>Repeaters</vt:lpstr>
      <vt:lpstr>Hubs</vt:lpstr>
      <vt:lpstr>Bridges</vt:lpstr>
      <vt:lpstr>Switches</vt:lpstr>
      <vt:lpstr>Routers</vt:lpstr>
      <vt:lpstr>Gateways</vt:lpstr>
      <vt:lpstr>PCs and Laptops</vt:lpstr>
      <vt:lpstr>Servers</vt:lpstr>
      <vt:lpstr>Specialist Servers</vt:lpstr>
      <vt:lpstr>PowerPoint Presentation</vt:lpstr>
      <vt:lpstr>Peer-to-Peer v Server-Client</vt:lpstr>
      <vt:lpstr>Peer-to-Peer Networks - 1</vt:lpstr>
      <vt:lpstr>Peer-to-Peer Networks - 2</vt:lpstr>
      <vt:lpstr>Advantages of Peer-to-Peer</vt:lpstr>
      <vt:lpstr>Disadvantages of Peer-to-Peer</vt:lpstr>
      <vt:lpstr>Client-Server Networks - 1</vt:lpstr>
      <vt:lpstr>Client-Server Networks - 2</vt:lpstr>
      <vt:lpstr>Advantages of Client-Server</vt:lpstr>
      <vt:lpstr>Disadvantages of Client-Server </vt:lpstr>
      <vt:lpstr>Small Business</vt:lpstr>
      <vt:lpstr>Small Business Networks</vt:lpstr>
      <vt:lpstr>Sharing Peripherals</vt:lpstr>
      <vt:lpstr>Internal Communication</vt:lpstr>
      <vt:lpstr>Buying Equipment</vt:lpstr>
      <vt:lpstr>Buying Computers - 1</vt:lpstr>
      <vt:lpstr>Buying Computers - 2</vt:lpstr>
      <vt:lpstr>Wiring Connections</vt:lpstr>
      <vt:lpstr>Larger Businesses</vt:lpstr>
      <vt:lpstr>Network Troubleshooting</vt:lpstr>
      <vt:lpstr>Cabling &amp; Components</vt:lpstr>
      <vt:lpstr>Power Fluctuations</vt:lpstr>
      <vt:lpstr>Network Upgrades</vt:lpstr>
      <vt:lpstr>Network Performance</vt:lpstr>
      <vt:lpstr>Troubleshooting Method</vt:lpstr>
      <vt:lpstr>Troubleshooting Tools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Fariha</cp:lastModifiedBy>
  <cp:revision>7</cp:revision>
  <dcterms:created xsi:type="dcterms:W3CDTF">2018-10-03T15:29:47Z</dcterms:created>
  <dcterms:modified xsi:type="dcterms:W3CDTF">2018-10-04T04:58:37Z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2018-03-18T00:00:00Z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2018-03-18T00:00:00Z</vt:filetime>
  </property>
</Properties>
</file>