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198409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pc="-10" smtClean="0"/>
              <a:t>V1.0</a:t>
            </a:r>
            <a:endParaRPr lang="en-US" spc="-1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pc="-5" smtClean="0"/>
              <a:t>© </a:t>
            </a:r>
            <a:r>
              <a:rPr lang="en-US" spc="-10" smtClean="0"/>
              <a:t>NCC Education</a:t>
            </a:r>
            <a:r>
              <a:rPr lang="en-US" spc="75" smtClean="0"/>
              <a:t> </a:t>
            </a:r>
            <a:r>
              <a:rPr lang="en-US" spc="-5" smtClean="0"/>
              <a:t>Limited</a:t>
            </a:r>
            <a:endParaRPr lang="en-US" spc="-5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192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0" smtClean="0"/>
              <a:t>V1.0</a:t>
            </a:r>
            <a:endParaRPr lang="en-US" spc="-1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© </a:t>
            </a:r>
            <a:r>
              <a:rPr lang="en-US" spc="-10" smtClean="0"/>
              <a:t>NCC Education</a:t>
            </a:r>
            <a:r>
              <a:rPr lang="en-US" spc="75" smtClean="0"/>
              <a:t> </a:t>
            </a:r>
            <a:r>
              <a:rPr lang="en-US" spc="-5" smtClean="0"/>
              <a:t>Limited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0" smtClean="0"/>
              <a:t>V1.0</a:t>
            </a:r>
            <a:endParaRPr lang="en-US" spc="-1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© </a:t>
            </a:r>
            <a:r>
              <a:rPr lang="en-US" spc="-10" smtClean="0"/>
              <a:t>NCC Education</a:t>
            </a:r>
            <a:r>
              <a:rPr lang="en-US" spc="75" smtClean="0"/>
              <a:t> </a:t>
            </a:r>
            <a:r>
              <a:rPr lang="en-US" spc="-5" smtClean="0"/>
              <a:t>Limited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797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0" smtClean="0"/>
              <a:t>V1.0</a:t>
            </a:r>
            <a:endParaRPr lang="en-US" spc="-1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© </a:t>
            </a:r>
            <a:r>
              <a:rPr lang="en-US" spc="-10" smtClean="0"/>
              <a:t>NCC Education</a:t>
            </a:r>
            <a:r>
              <a:rPr lang="en-US" spc="75" smtClean="0"/>
              <a:t> </a:t>
            </a:r>
            <a:r>
              <a:rPr lang="en-US" spc="-5" smtClean="0"/>
              <a:t>Limited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505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187275"/>
            <a:ext cx="6919722" cy="164592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0" smtClean="0"/>
              <a:t>V1.0</a:t>
            </a:r>
            <a:endParaRPr lang="en-US" spc="-1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© </a:t>
            </a:r>
            <a:r>
              <a:rPr lang="en-US" spc="-10" smtClean="0"/>
              <a:t>NCC Education</a:t>
            </a:r>
            <a:r>
              <a:rPr lang="en-US" spc="75" smtClean="0"/>
              <a:t> </a:t>
            </a:r>
            <a:r>
              <a:rPr lang="en-US" spc="-5" smtClean="0"/>
              <a:t>Limited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06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38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0" smtClean="0"/>
              <a:t>V1.0</a:t>
            </a:r>
            <a:endParaRPr lang="en-US" spc="-1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© </a:t>
            </a:r>
            <a:r>
              <a:rPr lang="en-US" spc="-10" smtClean="0"/>
              <a:t>NCC Education</a:t>
            </a:r>
            <a:r>
              <a:rPr lang="en-US" spc="75" smtClean="0"/>
              <a:t> </a:t>
            </a:r>
            <a:r>
              <a:rPr lang="en-US" spc="-5" smtClean="0"/>
              <a:t>Limited</a:t>
            </a:r>
            <a:endParaRPr lang="en-U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986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32000"/>
            <a:ext cx="3806190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736150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310" y="2029968"/>
            <a:ext cx="3806190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310" y="2734056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0" smtClean="0"/>
              <a:t>V1.0</a:t>
            </a:r>
            <a:endParaRPr lang="en-US" spc="-1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© </a:t>
            </a:r>
            <a:r>
              <a:rPr lang="en-US" spc="-10" smtClean="0"/>
              <a:t>NCC Education</a:t>
            </a:r>
            <a:r>
              <a:rPr lang="en-US" spc="75" smtClean="0"/>
              <a:t> </a:t>
            </a:r>
            <a:r>
              <a:rPr lang="en-US" spc="-5" smtClean="0"/>
              <a:t>Limited</a:t>
            </a:r>
            <a:endParaRPr lang="en-US" spc="-5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65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0" smtClean="0"/>
              <a:t>V1.0</a:t>
            </a:r>
            <a:endParaRPr lang="en-US" spc="-1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© </a:t>
            </a:r>
            <a:r>
              <a:rPr lang="en-US" spc="-10" smtClean="0"/>
              <a:t>NCC Education</a:t>
            </a:r>
            <a:r>
              <a:rPr lang="en-US" spc="75" smtClean="0"/>
              <a:t> </a:t>
            </a:r>
            <a:r>
              <a:rPr lang="en-US" spc="-5" smtClean="0"/>
              <a:t>Limited</a:t>
            </a:r>
            <a:endParaRPr lang="en-US" spc="-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739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0" smtClean="0"/>
              <a:t>V1.0</a:t>
            </a:r>
            <a:endParaRPr lang="en-US" spc="-1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© </a:t>
            </a:r>
            <a:r>
              <a:rPr lang="en-US" spc="-10" smtClean="0"/>
              <a:t>NCC Education</a:t>
            </a:r>
            <a:r>
              <a:rPr lang="en-US" spc="75" smtClean="0"/>
              <a:t> </a:t>
            </a:r>
            <a:r>
              <a:rPr lang="en-US" spc="-5" smtClean="0"/>
              <a:t>Limited</a:t>
            </a:r>
            <a:endParaRPr lang="en-US"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56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0" smtClean="0"/>
              <a:t>V1.0</a:t>
            </a:r>
            <a:endParaRPr lang="en-US" spc="-1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© </a:t>
            </a:r>
            <a:r>
              <a:rPr lang="en-US" spc="-10" smtClean="0"/>
              <a:t>NCC Education</a:t>
            </a:r>
            <a:r>
              <a:rPr lang="en-US" spc="75" smtClean="0"/>
              <a:t> </a:t>
            </a:r>
            <a:r>
              <a:rPr lang="en-US" spc="-5" smtClean="0"/>
              <a:t>Limited</a:t>
            </a:r>
            <a:endParaRPr lang="en-U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728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5909735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pc="-10" smtClean="0"/>
              <a:t>V1.0</a:t>
            </a:r>
            <a:endParaRPr lang="en-US" spc="-1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pc="-5" smtClean="0"/>
              <a:t>© </a:t>
            </a:r>
            <a:r>
              <a:rPr lang="en-US" spc="-10" smtClean="0"/>
              <a:t>NCC Education</a:t>
            </a:r>
            <a:r>
              <a:rPr lang="en-US" spc="75" smtClean="0"/>
              <a:t> </a:t>
            </a:r>
            <a:r>
              <a:rPr lang="en-US" spc="-5" smtClean="0"/>
              <a:t>Limited</a:t>
            </a:r>
            <a:endParaRPr lang="en-U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87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pc="-10" smtClean="0"/>
              <a:t>V1.0</a:t>
            </a:r>
            <a:endParaRPr lang="en-US" spc="-1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pc="-5" smtClean="0"/>
              <a:t>© </a:t>
            </a:r>
            <a:r>
              <a:rPr lang="en-US" spc="-10" smtClean="0"/>
              <a:t>NCC Education</a:t>
            </a:r>
            <a:r>
              <a:rPr lang="en-US" spc="75" smtClean="0"/>
              <a:t> </a:t>
            </a:r>
            <a:r>
              <a:rPr lang="en-US" spc="-5" smtClean="0"/>
              <a:t>Limited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76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74320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6871" y="3326378"/>
            <a:ext cx="3169920" cy="15895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Computer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Networks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21590">
              <a:lnSpc>
                <a:spcPct val="100000"/>
              </a:lnSpc>
              <a:spcBef>
                <a:spcPts val="5"/>
              </a:spcBef>
            </a:pPr>
            <a:r>
              <a:rPr sz="1900" i="1" spc="-5" dirty="0">
                <a:latin typeface="Arial"/>
                <a:cs typeface="Arial"/>
              </a:rPr>
              <a:t>Topic</a:t>
            </a:r>
            <a:r>
              <a:rPr sz="1900" i="1" dirty="0">
                <a:latin typeface="Arial"/>
                <a:cs typeface="Arial"/>
              </a:rPr>
              <a:t> </a:t>
            </a:r>
            <a:r>
              <a:rPr sz="1900" i="1" spc="-10" dirty="0">
                <a:latin typeface="Arial"/>
                <a:cs typeface="Arial"/>
              </a:rPr>
              <a:t>7:</a:t>
            </a:r>
            <a:endParaRPr sz="1900" dirty="0">
              <a:latin typeface="Arial"/>
              <a:cs typeface="Arial"/>
            </a:endParaRPr>
          </a:p>
          <a:p>
            <a:pPr marL="21590">
              <a:lnSpc>
                <a:spcPct val="100000"/>
              </a:lnSpc>
              <a:spcBef>
                <a:spcPts val="910"/>
              </a:spcBef>
            </a:pPr>
            <a:r>
              <a:rPr sz="1900" i="1" spc="-5" dirty="0">
                <a:latin typeface="Arial"/>
                <a:cs typeface="Arial"/>
              </a:rPr>
              <a:t>Wireless Network</a:t>
            </a:r>
            <a:r>
              <a:rPr sz="1900" i="1" spc="25" dirty="0">
                <a:latin typeface="Arial"/>
                <a:cs typeface="Arial"/>
              </a:rPr>
              <a:t> </a:t>
            </a:r>
            <a:r>
              <a:rPr sz="1900" i="1" spc="-10" dirty="0">
                <a:latin typeface="Arial"/>
                <a:cs typeface="Arial"/>
              </a:rPr>
              <a:t>Hardware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27119" y="82671"/>
            <a:ext cx="24396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Wireless </a:t>
            </a:r>
            <a:r>
              <a:rPr sz="1000" spc="-10" dirty="0">
                <a:latin typeface="Arial"/>
                <a:cs typeface="Arial"/>
              </a:rPr>
              <a:t>Network Hardware </a:t>
            </a:r>
            <a:r>
              <a:rPr sz="1000" spc="-5" dirty="0">
                <a:latin typeface="Arial"/>
                <a:cs typeface="Arial"/>
              </a:rPr>
              <a:t>Topic 7 -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7.10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55556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Wireless Print</a:t>
            </a:r>
            <a:r>
              <a:rPr spc="-85" dirty="0"/>
              <a:t> </a:t>
            </a:r>
            <a:r>
              <a:rPr dirty="0"/>
              <a:t>Servers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581653"/>
            <a:ext cx="8217534" cy="3695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5080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Allows printers to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be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conveniently shared across a  WiFi network</a:t>
            </a:r>
            <a:endParaRPr sz="2800">
              <a:latin typeface="Arial"/>
              <a:cs typeface="Arial"/>
            </a:endParaRPr>
          </a:p>
          <a:p>
            <a:pPr marL="290195" marR="165100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Usually connected to printers by a network cable,  normally</a:t>
            </a:r>
            <a:r>
              <a:rPr sz="2800" spc="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USB</a:t>
            </a:r>
            <a:endParaRPr sz="2800">
              <a:latin typeface="Arial"/>
              <a:cs typeface="Arial"/>
            </a:endParaRPr>
          </a:p>
          <a:p>
            <a:pPr marL="290195" marR="27305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Can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connect to a wireless router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over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WiFi,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or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can  be joined using an Ethernet</a:t>
            </a:r>
            <a:r>
              <a:rPr sz="2800" spc="4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cable</a:t>
            </a:r>
            <a:endParaRPr sz="2800">
              <a:latin typeface="Arial"/>
              <a:cs typeface="Arial"/>
            </a:endParaRPr>
          </a:p>
          <a:p>
            <a:pPr marL="290195" marR="14033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Include a built-in wireless antenna and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LED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lights  to indicate</a:t>
            </a:r>
            <a:r>
              <a:rPr sz="2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status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27119" y="82671"/>
            <a:ext cx="24396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Wireless </a:t>
            </a:r>
            <a:r>
              <a:rPr sz="1000" spc="-10" dirty="0">
                <a:latin typeface="Arial"/>
                <a:cs typeface="Arial"/>
              </a:rPr>
              <a:t>Network Hardware </a:t>
            </a:r>
            <a:r>
              <a:rPr sz="1000" spc="-5" dirty="0">
                <a:latin typeface="Arial"/>
                <a:cs typeface="Arial"/>
              </a:rPr>
              <a:t>Topic 7 -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7.11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838580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Wireless Print Server</a:t>
            </a:r>
            <a:r>
              <a:rPr spc="-70" dirty="0"/>
              <a:t> </a:t>
            </a:r>
            <a:r>
              <a:rPr dirty="0"/>
              <a:t>Advantages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67921" y="1581653"/>
            <a:ext cx="6593840" cy="40373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9560" marR="104139" indent="-277495">
              <a:lnSpc>
                <a:spcPct val="100000"/>
              </a:lnSpc>
              <a:spcBef>
                <a:spcPts val="95"/>
              </a:spcBef>
              <a:buChar char="•"/>
              <a:tabLst>
                <a:tab pos="289560" algn="l"/>
                <a:tab pos="290195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Allows printers to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be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located anywhere,  tied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to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 location of</a:t>
            </a:r>
            <a:r>
              <a:rPr sz="2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computers</a:t>
            </a:r>
            <a:endParaRPr sz="2800">
              <a:latin typeface="Arial"/>
              <a:cs typeface="Arial"/>
            </a:endParaRPr>
          </a:p>
          <a:p>
            <a:pPr marL="289560" marR="5080" indent="-277495">
              <a:lnSpc>
                <a:spcPct val="100000"/>
              </a:lnSpc>
              <a:spcBef>
                <a:spcPts val="675"/>
              </a:spcBef>
              <a:buChar char="•"/>
              <a:tabLst>
                <a:tab pos="289560" algn="l"/>
                <a:tab pos="290195" algn="l"/>
              </a:tabLst>
            </a:pP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Does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not require a computer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to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manage  all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print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jobs,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that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can slow down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its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performance</a:t>
            </a:r>
            <a:endParaRPr sz="2800">
              <a:latin typeface="Arial"/>
              <a:cs typeface="Arial"/>
            </a:endParaRPr>
          </a:p>
          <a:p>
            <a:pPr marL="289560" marR="715645" indent="-277495">
              <a:lnSpc>
                <a:spcPct val="100000"/>
              </a:lnSpc>
              <a:spcBef>
                <a:spcPts val="675"/>
              </a:spcBef>
              <a:buChar char="•"/>
              <a:tabLst>
                <a:tab pos="289560" algn="l"/>
                <a:tab pos="290195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Allows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administrators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to change  computer names and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other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settings  without having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to re-configure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  network printing</a:t>
            </a:r>
            <a:r>
              <a:rPr sz="2800" spc="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settings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732666" y="3141726"/>
            <a:ext cx="2273298" cy="1981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27119" y="82671"/>
            <a:ext cx="24396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Wireless </a:t>
            </a:r>
            <a:r>
              <a:rPr sz="1000" spc="-10" dirty="0">
                <a:latin typeface="Arial"/>
                <a:cs typeface="Arial"/>
              </a:rPr>
              <a:t>Network Hardware </a:t>
            </a:r>
            <a:r>
              <a:rPr sz="1000" spc="-5" dirty="0">
                <a:latin typeface="Arial"/>
                <a:cs typeface="Arial"/>
              </a:rPr>
              <a:t>Topic 7 -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7.12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63665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Wireless </a:t>
            </a:r>
            <a:r>
              <a:rPr spc="-5" dirty="0"/>
              <a:t>Range</a:t>
            </a:r>
            <a:r>
              <a:rPr spc="-65" dirty="0"/>
              <a:t> </a:t>
            </a:r>
            <a:r>
              <a:rPr dirty="0"/>
              <a:t>Extender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581653"/>
            <a:ext cx="6180455" cy="31832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522605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Increases the distance over which  a WLAN signal can</a:t>
            </a:r>
            <a:r>
              <a:rPr sz="2800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spread,</a:t>
            </a:r>
            <a:endParaRPr sz="2800">
              <a:latin typeface="Arial"/>
              <a:cs typeface="Arial"/>
            </a:endParaRPr>
          </a:p>
          <a:p>
            <a:pPr marL="290195" marR="5080">
              <a:lnSpc>
                <a:spcPct val="100000"/>
              </a:lnSpc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overcoming obstacles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and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enhancing  overall network signal</a:t>
            </a:r>
            <a:r>
              <a:rPr sz="2800" spc="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quality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Several different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forms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are</a:t>
            </a:r>
            <a:r>
              <a:rPr sz="2800" spc="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available</a:t>
            </a:r>
            <a:endParaRPr sz="2800">
              <a:latin typeface="Arial"/>
              <a:cs typeface="Arial"/>
            </a:endParaRPr>
          </a:p>
          <a:p>
            <a:pPr marL="290195" marR="14922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Also known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as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"range expanders"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or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"signal boosters"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75526" y="1989201"/>
            <a:ext cx="2044698" cy="2247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27119" y="82671"/>
            <a:ext cx="24396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Wireless </a:t>
            </a:r>
            <a:r>
              <a:rPr sz="1000" spc="-10" dirty="0">
                <a:latin typeface="Arial"/>
                <a:cs typeface="Arial"/>
              </a:rPr>
              <a:t>Network Hardware </a:t>
            </a:r>
            <a:r>
              <a:rPr sz="1000" spc="-5" dirty="0">
                <a:latin typeface="Arial"/>
                <a:cs typeface="Arial"/>
              </a:rPr>
              <a:t>Topic 7 -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7.13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397200"/>
            <a:ext cx="51549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Wireless</a:t>
            </a:r>
            <a:r>
              <a:rPr spc="-70" dirty="0"/>
              <a:t> </a:t>
            </a:r>
            <a:r>
              <a:rPr dirty="0"/>
              <a:t>Peripherals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365626"/>
            <a:ext cx="8042275" cy="4227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5080" indent="-278130" algn="just">
              <a:lnSpc>
                <a:spcPct val="100000"/>
              </a:lnSpc>
              <a:spcBef>
                <a:spcPts val="95"/>
              </a:spcBef>
              <a:buChar char="•"/>
              <a:tabLst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 number of peripheral devices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are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available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that  can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connect to a network using WiFi or Bluetooth  technology and these</a:t>
            </a:r>
            <a:r>
              <a:rPr sz="2800" spc="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include:</a:t>
            </a:r>
            <a:endParaRPr sz="28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116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Video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cameras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3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Game</a:t>
            </a:r>
            <a:r>
              <a:rPr sz="2600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adapters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Keyboard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Mouse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3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PDA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Mobile</a:t>
            </a:r>
            <a:r>
              <a:rPr sz="2600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phone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27119" y="82671"/>
            <a:ext cx="24396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Wireless </a:t>
            </a:r>
            <a:r>
              <a:rPr sz="1000" spc="-10" dirty="0">
                <a:latin typeface="Arial"/>
                <a:cs typeface="Arial"/>
              </a:rPr>
              <a:t>Network Hardware </a:t>
            </a:r>
            <a:r>
              <a:rPr sz="1000" spc="-5" dirty="0">
                <a:latin typeface="Arial"/>
                <a:cs typeface="Arial"/>
              </a:rPr>
              <a:t>Topic 7 -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7.14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397200"/>
            <a:ext cx="49695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Bluetooth</a:t>
            </a:r>
            <a:r>
              <a:rPr spc="-50" dirty="0"/>
              <a:t> </a:t>
            </a:r>
            <a:r>
              <a:rPr spc="-5" dirty="0"/>
              <a:t>Hardware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134607"/>
            <a:ext cx="8274050" cy="4536440"/>
          </a:xfrm>
          <a:prstGeom prst="rect">
            <a:avLst/>
          </a:prstGeom>
        </p:spPr>
        <p:txBody>
          <a:bodyPr vert="horz" wrap="square" lIns="0" tIns="170180" rIns="0" bIns="0" rtlCol="0">
            <a:spAutoFit/>
          </a:bodyPr>
          <a:lstStyle/>
          <a:p>
            <a:pPr marL="290195" indent="-278130">
              <a:lnSpc>
                <a:spcPct val="100000"/>
              </a:lnSpc>
              <a:spcBef>
                <a:spcPts val="134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Many items that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can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connect to</a:t>
            </a:r>
            <a:r>
              <a:rPr sz="2800" spc="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networks:</a:t>
            </a:r>
            <a:endParaRPr sz="28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116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Computer</a:t>
            </a:r>
            <a:r>
              <a:rPr sz="2600" spc="-3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peripherals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PDA,</a:t>
            </a:r>
            <a:r>
              <a:rPr sz="2600" spc="-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smartphone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Hands free</a:t>
            </a:r>
            <a:r>
              <a:rPr sz="2600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kits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GPS</a:t>
            </a:r>
            <a:endParaRPr sz="26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129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USB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Bluetooth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adapters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used for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computers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 that</a:t>
            </a:r>
            <a:endParaRPr sz="2800">
              <a:latin typeface="Arial"/>
              <a:cs typeface="Arial"/>
            </a:endParaRPr>
          </a:p>
          <a:p>
            <a:pPr marL="290195">
              <a:lnSpc>
                <a:spcPct val="100000"/>
              </a:lnSpc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don’t have built in</a:t>
            </a:r>
            <a:r>
              <a:rPr sz="2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Bluetooth</a:t>
            </a:r>
            <a:endParaRPr sz="2800">
              <a:latin typeface="Arial"/>
              <a:cs typeface="Arial"/>
            </a:endParaRPr>
          </a:p>
          <a:p>
            <a:pPr marL="290195" marR="5080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Bluetooth access point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used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for connecting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to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LAN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via</a:t>
            </a:r>
            <a:r>
              <a:rPr sz="2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Bluetooth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27119" y="82671"/>
            <a:ext cx="24396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Wireless </a:t>
            </a:r>
            <a:r>
              <a:rPr sz="1000" spc="-10" dirty="0">
                <a:latin typeface="Arial"/>
                <a:cs typeface="Arial"/>
              </a:rPr>
              <a:t>Network Hardware </a:t>
            </a:r>
            <a:r>
              <a:rPr sz="1000" spc="-5" dirty="0">
                <a:latin typeface="Arial"/>
                <a:cs typeface="Arial"/>
              </a:rPr>
              <a:t>Topic 7 -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7.15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58083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Bluetooth </a:t>
            </a:r>
            <a:r>
              <a:rPr spc="-5" dirty="0"/>
              <a:t>USB</a:t>
            </a:r>
            <a:r>
              <a:rPr spc="-60" dirty="0"/>
              <a:t> </a:t>
            </a:r>
            <a:r>
              <a:rPr dirty="0"/>
              <a:t>Adapter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581653"/>
            <a:ext cx="7843520" cy="3397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92075" indent="-278130">
              <a:lnSpc>
                <a:spcPct val="100000"/>
              </a:lnSpc>
              <a:spcBef>
                <a:spcPts val="95"/>
              </a:spcBef>
              <a:buClr>
                <a:srgbClr val="7F7F7F"/>
              </a:buClr>
              <a:buFont typeface="Arial"/>
              <a:buChar char="•"/>
              <a:tabLst>
                <a:tab pos="290195" algn="l"/>
                <a:tab pos="290830" algn="l"/>
              </a:tabLst>
            </a:pPr>
            <a:r>
              <a:rPr sz="2800" b="1" i="1" spc="-10" dirty="0">
                <a:solidFill>
                  <a:srgbClr val="89A451"/>
                </a:solidFill>
                <a:latin typeface="Arial"/>
                <a:cs typeface="Arial"/>
              </a:rPr>
              <a:t>Dongle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can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plug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into a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USB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port on your PC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or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laptop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Comes with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software required to get</a:t>
            </a:r>
            <a:r>
              <a:rPr sz="2800" spc="9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connected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Allows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non-Bluetooth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enabled PC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to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connect</a:t>
            </a:r>
            <a:r>
              <a:rPr sz="2800" spc="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to:</a:t>
            </a:r>
            <a:endParaRPr sz="28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116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PDA/Smartphone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3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GPS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Peripherals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03810" y="3860736"/>
            <a:ext cx="1381125" cy="1223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27119" y="82671"/>
            <a:ext cx="24396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Wireless </a:t>
            </a:r>
            <a:r>
              <a:rPr sz="1000" spc="-10" dirty="0">
                <a:latin typeface="Arial"/>
                <a:cs typeface="Arial"/>
              </a:rPr>
              <a:t>Network Hardware </a:t>
            </a:r>
            <a:r>
              <a:rPr sz="1000" spc="-5" dirty="0">
                <a:latin typeface="Arial"/>
                <a:cs typeface="Arial"/>
              </a:rPr>
              <a:t>Topic 7 -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7.16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57772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Bluetooth Access</a:t>
            </a:r>
            <a:r>
              <a:rPr spc="-70" dirty="0"/>
              <a:t> </a:t>
            </a:r>
            <a:r>
              <a:rPr dirty="0"/>
              <a:t>Point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581653"/>
            <a:ext cx="8216900" cy="2244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5080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Can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transfer data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from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Bluetooth-enabled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computer or device to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computers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connected to the 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LAN</a:t>
            </a:r>
            <a:endParaRPr sz="2800">
              <a:latin typeface="Arial"/>
              <a:cs typeface="Arial"/>
            </a:endParaRPr>
          </a:p>
          <a:p>
            <a:pPr marL="290195" marR="340360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Can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gain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Internet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access through the connected 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LAN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72000" y="3573462"/>
            <a:ext cx="2692398" cy="2171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27119" y="82671"/>
            <a:ext cx="24396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Wireless </a:t>
            </a:r>
            <a:r>
              <a:rPr sz="1000" spc="-10" dirty="0">
                <a:latin typeface="Arial"/>
                <a:cs typeface="Arial"/>
              </a:rPr>
              <a:t>Network Hardware </a:t>
            </a:r>
            <a:r>
              <a:rPr sz="1000" spc="-5" dirty="0">
                <a:latin typeface="Arial"/>
                <a:cs typeface="Arial"/>
              </a:rPr>
              <a:t>Topic 7 -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7.17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65805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Ad-hoc </a:t>
            </a:r>
            <a:r>
              <a:rPr dirty="0"/>
              <a:t>Wireless</a:t>
            </a:r>
            <a:r>
              <a:rPr spc="-70" dirty="0"/>
              <a:t> </a:t>
            </a:r>
            <a:r>
              <a:rPr spc="-5" dirty="0"/>
              <a:t>Networks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495700"/>
            <a:ext cx="8275955" cy="292798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90195" indent="-278130">
              <a:lnSpc>
                <a:spcPct val="100000"/>
              </a:lnSpc>
              <a:spcBef>
                <a:spcPts val="7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Bluetooth</a:t>
            </a:r>
            <a:endParaRPr sz="2800">
              <a:latin typeface="Arial"/>
              <a:cs typeface="Arial"/>
            </a:endParaRPr>
          </a:p>
          <a:p>
            <a:pPr marL="290195" marR="214629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Device connecting directly to each other, </a:t>
            </a:r>
            <a:r>
              <a:rPr sz="2800" spc="5" dirty="0">
                <a:solidFill>
                  <a:srgbClr val="7F7F7F"/>
                </a:solidFill>
                <a:latin typeface="Arial"/>
                <a:cs typeface="Arial"/>
              </a:rPr>
              <a:t>peer-to-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peer network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Generally ok for home</a:t>
            </a:r>
            <a:r>
              <a:rPr sz="2800" spc="4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networks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In business networks,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“infrastructure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mode”</a:t>
            </a:r>
            <a:r>
              <a:rPr sz="2800" spc="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should</a:t>
            </a:r>
            <a:endParaRPr sz="2800">
              <a:latin typeface="Arial"/>
              <a:cs typeface="Arial"/>
            </a:endParaRPr>
          </a:p>
          <a:p>
            <a:pPr marL="290195">
              <a:lnSpc>
                <a:spcPct val="100000"/>
              </a:lnSpc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be used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(access</a:t>
            </a:r>
            <a:r>
              <a:rPr sz="2800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points)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6871" y="3326378"/>
            <a:ext cx="4551045" cy="188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Computer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Networks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21590">
              <a:lnSpc>
                <a:spcPct val="100000"/>
              </a:lnSpc>
              <a:spcBef>
                <a:spcPts val="5"/>
              </a:spcBef>
            </a:pPr>
            <a:r>
              <a:rPr sz="1900" i="1" spc="-5" dirty="0">
                <a:latin typeface="Arial"/>
                <a:cs typeface="Arial"/>
              </a:rPr>
              <a:t>Topic 7 – Lecture</a:t>
            </a:r>
            <a:r>
              <a:rPr sz="1900" i="1" spc="50" dirty="0">
                <a:latin typeface="Arial"/>
                <a:cs typeface="Arial"/>
              </a:rPr>
              <a:t> </a:t>
            </a:r>
            <a:r>
              <a:rPr sz="1900" i="1" spc="-10" dirty="0">
                <a:latin typeface="Arial"/>
                <a:cs typeface="Arial"/>
              </a:rPr>
              <a:t>2:</a:t>
            </a:r>
            <a:endParaRPr sz="1900" dirty="0">
              <a:latin typeface="Arial"/>
              <a:cs typeface="Arial"/>
            </a:endParaRPr>
          </a:p>
          <a:p>
            <a:pPr marL="21590" marR="5080">
              <a:lnSpc>
                <a:spcPct val="100000"/>
              </a:lnSpc>
              <a:spcBef>
                <a:spcPts val="910"/>
              </a:spcBef>
            </a:pPr>
            <a:r>
              <a:rPr sz="1900" i="1" spc="-5" dirty="0">
                <a:latin typeface="Arial"/>
                <a:cs typeface="Arial"/>
              </a:rPr>
              <a:t>Wireless </a:t>
            </a:r>
            <a:r>
              <a:rPr sz="1900" i="1" spc="-10" dirty="0">
                <a:latin typeface="Arial"/>
                <a:cs typeface="Arial"/>
              </a:rPr>
              <a:t>Hardware </a:t>
            </a:r>
            <a:r>
              <a:rPr sz="1900" i="1" spc="-5" dirty="0">
                <a:latin typeface="Arial"/>
                <a:cs typeface="Arial"/>
              </a:rPr>
              <a:t>Selection &amp; </a:t>
            </a:r>
            <a:r>
              <a:rPr sz="1900" i="1" spc="-10" dirty="0">
                <a:latin typeface="Arial"/>
                <a:cs typeface="Arial"/>
              </a:rPr>
              <a:t>Creating </a:t>
            </a:r>
            <a:r>
              <a:rPr sz="1900" i="1" spc="-5" dirty="0">
                <a:latin typeface="Arial"/>
                <a:cs typeface="Arial"/>
              </a:rPr>
              <a:t>a  Wireless</a:t>
            </a:r>
            <a:r>
              <a:rPr sz="1900" i="1" spc="25" dirty="0">
                <a:latin typeface="Arial"/>
                <a:cs typeface="Arial"/>
              </a:rPr>
              <a:t> </a:t>
            </a:r>
            <a:r>
              <a:rPr sz="1900" i="1" spc="-5" dirty="0">
                <a:latin typeface="Arial"/>
                <a:cs typeface="Arial"/>
              </a:rPr>
              <a:t>Network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27119" y="82671"/>
            <a:ext cx="24396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Wireless </a:t>
            </a:r>
            <a:r>
              <a:rPr sz="1000" spc="-10" dirty="0">
                <a:latin typeface="Arial"/>
                <a:cs typeface="Arial"/>
              </a:rPr>
              <a:t>Network Hardware </a:t>
            </a:r>
            <a:r>
              <a:rPr sz="1000" spc="-5" dirty="0">
                <a:latin typeface="Arial"/>
                <a:cs typeface="Arial"/>
              </a:rPr>
              <a:t>Topic 7 -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7.19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468878"/>
            <a:ext cx="65798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 Small Business</a:t>
            </a:r>
            <a:r>
              <a:rPr spc="-110" dirty="0"/>
              <a:t> </a:t>
            </a:r>
            <a:r>
              <a:rPr spc="-5" dirty="0"/>
              <a:t>Network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437254"/>
            <a:ext cx="7996555" cy="4184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5080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We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will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assume the network is being built for a  small business, but the key points are relevant to  any size of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business.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To create a good network the basic plan</a:t>
            </a:r>
            <a:r>
              <a:rPr sz="2800" spc="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is:</a:t>
            </a:r>
            <a:endParaRPr sz="2800">
              <a:latin typeface="Arial"/>
              <a:cs typeface="Arial"/>
            </a:endParaRPr>
          </a:p>
          <a:p>
            <a:pPr marL="925830" lvl="1" indent="-457834">
              <a:lnSpc>
                <a:spcPct val="100000"/>
              </a:lnSpc>
              <a:spcBef>
                <a:spcPts val="1160"/>
              </a:spcBef>
              <a:buAutoNum type="arabicPeriod"/>
              <a:tabLst>
                <a:tab pos="925194" algn="l"/>
                <a:tab pos="926465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Decide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what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kind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of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WLAN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is</a:t>
            </a:r>
            <a:r>
              <a:rPr sz="2600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needed</a:t>
            </a:r>
            <a:endParaRPr sz="2600">
              <a:latin typeface="Arial"/>
              <a:cs typeface="Arial"/>
            </a:endParaRPr>
          </a:p>
          <a:p>
            <a:pPr marL="925830" marR="92075" lvl="1" indent="-457200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925194" algn="l"/>
                <a:tab pos="926465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Purchase the best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equipment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the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budget allows 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for</a:t>
            </a:r>
            <a:endParaRPr sz="2600">
              <a:latin typeface="Arial"/>
              <a:cs typeface="Arial"/>
            </a:endParaRPr>
          </a:p>
          <a:p>
            <a:pPr marL="925830" lvl="1" indent="-457834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925194" algn="l"/>
                <a:tab pos="926465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Install the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equipment</a:t>
            </a:r>
            <a:endParaRPr sz="2600">
              <a:latin typeface="Arial"/>
              <a:cs typeface="Arial"/>
            </a:endParaRPr>
          </a:p>
          <a:p>
            <a:pPr marL="925830" lvl="1" indent="-457834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925194" algn="l"/>
                <a:tab pos="926465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Test the</a:t>
            </a:r>
            <a:r>
              <a:rPr sz="2600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installation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6871" y="3326378"/>
            <a:ext cx="3169920" cy="1571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Computer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Networks</a:t>
            </a:r>
            <a:endParaRPr sz="2800" dirty="0">
              <a:latin typeface="Arial"/>
              <a:cs typeface="Arial"/>
            </a:endParaRPr>
          </a:p>
          <a:p>
            <a:pPr marL="21590" marR="147955">
              <a:lnSpc>
                <a:spcPct val="140000"/>
              </a:lnSpc>
              <a:spcBef>
                <a:spcPts val="2430"/>
              </a:spcBef>
            </a:pPr>
            <a:r>
              <a:rPr sz="1900" i="1" spc="-5" dirty="0">
                <a:latin typeface="Arial"/>
                <a:cs typeface="Arial"/>
              </a:rPr>
              <a:t>Topic 7 – Lecture </a:t>
            </a:r>
            <a:r>
              <a:rPr sz="1900" i="1" spc="-10" dirty="0">
                <a:latin typeface="Arial"/>
                <a:cs typeface="Arial"/>
              </a:rPr>
              <a:t>1:  </a:t>
            </a:r>
            <a:r>
              <a:rPr sz="1900" i="1" spc="-5" dirty="0">
                <a:latin typeface="Arial"/>
                <a:cs typeface="Arial"/>
              </a:rPr>
              <a:t>Wireless Network</a:t>
            </a:r>
            <a:r>
              <a:rPr sz="1900" i="1" spc="10" dirty="0">
                <a:latin typeface="Arial"/>
                <a:cs typeface="Arial"/>
              </a:rPr>
              <a:t> </a:t>
            </a:r>
            <a:r>
              <a:rPr sz="1900" i="1" spc="-10" dirty="0">
                <a:latin typeface="Arial"/>
                <a:cs typeface="Arial"/>
              </a:rPr>
              <a:t>Hardware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27119" y="82671"/>
            <a:ext cx="24396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Wireless </a:t>
            </a:r>
            <a:r>
              <a:rPr sz="1000" spc="-10" dirty="0">
                <a:latin typeface="Arial"/>
                <a:cs typeface="Arial"/>
              </a:rPr>
              <a:t>Network Hardware </a:t>
            </a:r>
            <a:r>
              <a:rPr sz="1000" spc="-5" dirty="0">
                <a:latin typeface="Arial"/>
                <a:cs typeface="Arial"/>
              </a:rPr>
              <a:t>Topic 7 -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7.20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40011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Wireless</a:t>
            </a:r>
            <a:r>
              <a:rPr spc="-90" dirty="0"/>
              <a:t> </a:t>
            </a:r>
            <a:r>
              <a:rPr spc="-5" dirty="0"/>
              <a:t>Router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495700"/>
            <a:ext cx="7955280" cy="386715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90195" indent="-278130">
              <a:lnSpc>
                <a:spcPct val="100000"/>
              </a:lnSpc>
              <a:spcBef>
                <a:spcPts val="7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Provides both wireless &amp; wired</a:t>
            </a:r>
            <a:r>
              <a:rPr sz="2800" spc="4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connections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Acts as bridge between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LAN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and</a:t>
            </a:r>
            <a:r>
              <a:rPr sz="2800" spc="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WAN</a:t>
            </a:r>
            <a:endParaRPr sz="2800">
              <a:latin typeface="Arial"/>
              <a:cs typeface="Arial"/>
            </a:endParaRPr>
          </a:p>
          <a:p>
            <a:pPr marL="290195" marR="139700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Shares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WAN connection between all networked 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computers</a:t>
            </a:r>
            <a:endParaRPr sz="2800">
              <a:latin typeface="Arial"/>
              <a:cs typeface="Arial"/>
            </a:endParaRPr>
          </a:p>
          <a:p>
            <a:pPr marL="290195" marR="5080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Acts as a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DHCP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server allowing each connected  device to have a unique IP</a:t>
            </a:r>
            <a:r>
              <a:rPr sz="2800" spc="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address</a:t>
            </a:r>
            <a:endParaRPr sz="2800">
              <a:latin typeface="Arial"/>
              <a:cs typeface="Arial"/>
            </a:endParaRPr>
          </a:p>
          <a:p>
            <a:pPr marL="290195" marR="709930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Generally contains an embedded firewall for 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security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27119" y="82671"/>
            <a:ext cx="24396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Wireless </a:t>
            </a:r>
            <a:r>
              <a:rPr sz="1000" spc="-10" dirty="0">
                <a:latin typeface="Arial"/>
                <a:cs typeface="Arial"/>
              </a:rPr>
              <a:t>Network Hardware </a:t>
            </a:r>
            <a:r>
              <a:rPr sz="1000" spc="-5" dirty="0">
                <a:latin typeface="Arial"/>
                <a:cs typeface="Arial"/>
              </a:rPr>
              <a:t>Topic 7 -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7.21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468878"/>
            <a:ext cx="52793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Choosing </a:t>
            </a:r>
            <a:r>
              <a:rPr dirty="0"/>
              <a:t>a</a:t>
            </a:r>
            <a:r>
              <a:rPr spc="-60" dirty="0"/>
              <a:t> </a:t>
            </a:r>
            <a:r>
              <a:rPr dirty="0"/>
              <a:t>Standard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437254"/>
            <a:ext cx="7901305" cy="42811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226060" indent="-278130" algn="just">
              <a:lnSpc>
                <a:spcPct val="100000"/>
              </a:lnSpc>
              <a:spcBef>
                <a:spcPts val="95"/>
              </a:spcBef>
              <a:buChar char="•"/>
              <a:tabLst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All modern WLAN equipment support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the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IEEE  802.11n</a:t>
            </a:r>
            <a:r>
              <a:rPr sz="2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standard</a:t>
            </a:r>
            <a:endParaRPr sz="2800">
              <a:latin typeface="Arial"/>
              <a:cs typeface="Arial"/>
            </a:endParaRPr>
          </a:p>
          <a:p>
            <a:pPr marL="823594" lvl="1" indent="-354330" algn="just">
              <a:lnSpc>
                <a:spcPct val="100000"/>
              </a:lnSpc>
              <a:spcBef>
                <a:spcPts val="1160"/>
              </a:spcBef>
              <a:buChar char="–"/>
              <a:tabLst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Maximum transfer rate</a:t>
            </a:r>
            <a:r>
              <a:rPr sz="2600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540Mbps</a:t>
            </a:r>
            <a:endParaRPr sz="2600">
              <a:latin typeface="Arial"/>
              <a:cs typeface="Arial"/>
            </a:endParaRPr>
          </a:p>
          <a:p>
            <a:pPr marL="823594" lvl="1" indent="-354330" algn="just">
              <a:lnSpc>
                <a:spcPct val="100000"/>
              </a:lnSpc>
              <a:spcBef>
                <a:spcPts val="625"/>
              </a:spcBef>
              <a:buChar char="–"/>
              <a:tabLst>
                <a:tab pos="824230" algn="l"/>
              </a:tabLst>
            </a:pP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Real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rate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less, e.g. interference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and</a:t>
            </a:r>
            <a:r>
              <a:rPr sz="2600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overhead</a:t>
            </a:r>
            <a:endParaRPr sz="2600">
              <a:latin typeface="Arial"/>
              <a:cs typeface="Arial"/>
            </a:endParaRPr>
          </a:p>
          <a:p>
            <a:pPr marL="290195" marR="5080" indent="-278130" algn="just">
              <a:lnSpc>
                <a:spcPct val="100000"/>
              </a:lnSpc>
              <a:spcBef>
                <a:spcPts val="1290"/>
              </a:spcBef>
              <a:buChar char="•"/>
              <a:tabLst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 standard equipment can usually integrate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with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older devices connecting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at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b or g standard, but 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will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slow down entire</a:t>
            </a:r>
            <a:r>
              <a:rPr sz="2800" spc="4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network</a:t>
            </a:r>
            <a:endParaRPr sz="2800">
              <a:latin typeface="Arial"/>
              <a:cs typeface="Arial"/>
            </a:endParaRPr>
          </a:p>
          <a:p>
            <a:pPr marL="290195" marR="240665" indent="-278130" algn="just">
              <a:lnSpc>
                <a:spcPct val="100000"/>
              </a:lnSpc>
              <a:spcBef>
                <a:spcPts val="675"/>
              </a:spcBef>
              <a:buChar char="•"/>
              <a:tabLst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Buy n standard – it can be worth upgrading old  equipment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27119" y="82671"/>
            <a:ext cx="24396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Wireless </a:t>
            </a:r>
            <a:r>
              <a:rPr sz="1000" spc="-10" dirty="0">
                <a:latin typeface="Arial"/>
                <a:cs typeface="Arial"/>
              </a:rPr>
              <a:t>Network Hardware </a:t>
            </a:r>
            <a:r>
              <a:rPr sz="1000" spc="-5" dirty="0">
                <a:latin typeface="Arial"/>
                <a:cs typeface="Arial"/>
              </a:rPr>
              <a:t>Topic 7 -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7.22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69850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Choosing Network</a:t>
            </a:r>
            <a:r>
              <a:rPr spc="-55" dirty="0"/>
              <a:t> </a:t>
            </a:r>
            <a:r>
              <a:rPr dirty="0"/>
              <a:t>Adapters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581653"/>
            <a:ext cx="8216265" cy="3695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203200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Every computer connecting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to your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network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must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have a wireless</a:t>
            </a:r>
            <a:r>
              <a:rPr sz="2800" spc="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adapter.</a:t>
            </a:r>
            <a:endParaRPr sz="2800">
              <a:latin typeface="Arial"/>
              <a:cs typeface="Arial"/>
            </a:endParaRPr>
          </a:p>
          <a:p>
            <a:pPr marL="290195" marR="5080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Most new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computers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and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other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devices now come  equipped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with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built-in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wireless</a:t>
            </a:r>
            <a:r>
              <a:rPr sz="2800" spc="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adapters.</a:t>
            </a:r>
            <a:endParaRPr sz="2800">
              <a:latin typeface="Arial"/>
              <a:cs typeface="Arial"/>
            </a:endParaRPr>
          </a:p>
          <a:p>
            <a:pPr marL="290195" marR="539115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Servers and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other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devices usually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make use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of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built-in network Ethernet</a:t>
            </a:r>
            <a:r>
              <a:rPr sz="2800" spc="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ports.</a:t>
            </a:r>
            <a:endParaRPr sz="2800">
              <a:latin typeface="Arial"/>
              <a:cs typeface="Arial"/>
            </a:endParaRPr>
          </a:p>
          <a:p>
            <a:pPr marL="290195" marR="598170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If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your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device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has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neither, purchase a wireless  adapter card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or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USB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wireless</a:t>
            </a:r>
            <a:r>
              <a:rPr sz="2800" spc="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adapter.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27119" y="82671"/>
            <a:ext cx="24396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Wireless </a:t>
            </a:r>
            <a:r>
              <a:rPr sz="1000" spc="-10" dirty="0">
                <a:latin typeface="Arial"/>
                <a:cs typeface="Arial"/>
              </a:rPr>
              <a:t>Network Hardware </a:t>
            </a:r>
            <a:r>
              <a:rPr sz="1000" spc="-5" dirty="0">
                <a:latin typeface="Arial"/>
                <a:cs typeface="Arial"/>
              </a:rPr>
              <a:t>Topic 7 -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7.23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468878"/>
            <a:ext cx="60534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Choosing </a:t>
            </a:r>
            <a:r>
              <a:rPr dirty="0"/>
              <a:t>Access</a:t>
            </a:r>
            <a:r>
              <a:rPr spc="-75" dirty="0"/>
              <a:t> </a:t>
            </a:r>
            <a:r>
              <a:rPr dirty="0"/>
              <a:t>Points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207600"/>
            <a:ext cx="8319770" cy="4487545"/>
          </a:xfrm>
          <a:prstGeom prst="rect">
            <a:avLst/>
          </a:prstGeom>
        </p:spPr>
        <p:txBody>
          <a:bodyPr vert="horz" wrap="square" lIns="0" tIns="170180" rIns="0" bIns="0" rtlCol="0">
            <a:spAutoFit/>
          </a:bodyPr>
          <a:lstStyle/>
          <a:p>
            <a:pPr marL="290195" indent="-278130">
              <a:lnSpc>
                <a:spcPct val="100000"/>
              </a:lnSpc>
              <a:spcBef>
                <a:spcPts val="134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 router typically has four Ethernet ports</a:t>
            </a:r>
            <a:r>
              <a:rPr sz="2800" spc="3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for:</a:t>
            </a:r>
            <a:endParaRPr sz="28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116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Storage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devices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Computers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Servers</a:t>
            </a:r>
            <a:endParaRPr sz="2600">
              <a:latin typeface="Arial"/>
              <a:cs typeface="Arial"/>
            </a:endParaRPr>
          </a:p>
          <a:p>
            <a:pPr marL="290195" marR="5080" indent="-278130">
              <a:lnSpc>
                <a:spcPct val="100000"/>
              </a:lnSpc>
              <a:spcBef>
                <a:spcPts val="129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If additional ports are required, purchase additional  access points.</a:t>
            </a:r>
            <a:endParaRPr sz="2800">
              <a:latin typeface="Arial"/>
              <a:cs typeface="Arial"/>
            </a:endParaRPr>
          </a:p>
          <a:p>
            <a:pPr marL="290195" marR="699770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Connecting to a router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or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another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access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point  gives additional ports and enables you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to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add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more nodes to your</a:t>
            </a:r>
            <a:r>
              <a:rPr sz="2800" spc="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network.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27119" y="82671"/>
            <a:ext cx="24396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Wireless </a:t>
            </a:r>
            <a:r>
              <a:rPr sz="1000" spc="-10" dirty="0">
                <a:latin typeface="Arial"/>
                <a:cs typeface="Arial"/>
              </a:rPr>
              <a:t>Network Hardware </a:t>
            </a:r>
            <a:r>
              <a:rPr sz="1000" spc="-5" dirty="0">
                <a:latin typeface="Arial"/>
                <a:cs typeface="Arial"/>
              </a:rPr>
              <a:t>Topic 7 -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7.24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468878"/>
            <a:ext cx="49079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Know Your</a:t>
            </a:r>
            <a:r>
              <a:rPr spc="-45" dirty="0"/>
              <a:t> </a:t>
            </a:r>
            <a:r>
              <a:rPr spc="-5" dirty="0"/>
              <a:t>Building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437254"/>
            <a:ext cx="7764780" cy="4049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5080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Dense building materials reduce the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strength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of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your wireless</a:t>
            </a:r>
            <a:r>
              <a:rPr sz="2800" spc="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signal:</a:t>
            </a:r>
            <a:endParaRPr sz="28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116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Internal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brick</a:t>
            </a:r>
            <a:r>
              <a:rPr sz="2600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walls</a:t>
            </a:r>
            <a:endParaRPr sz="26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129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Water retaining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features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limit the</a:t>
            </a:r>
            <a:r>
              <a:rPr sz="2800" spc="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range</a:t>
            </a:r>
            <a:endParaRPr sz="28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116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Pipes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Bathroom</a:t>
            </a:r>
            <a:endParaRPr sz="2600">
              <a:latin typeface="Arial"/>
              <a:cs typeface="Arial"/>
            </a:endParaRPr>
          </a:p>
          <a:p>
            <a:pPr marL="290195" marR="86995" indent="-278130">
              <a:lnSpc>
                <a:spcPct val="100000"/>
              </a:lnSpc>
              <a:spcBef>
                <a:spcPts val="129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May need more access points to ensure a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fast,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reliable</a:t>
            </a:r>
            <a:r>
              <a:rPr sz="2800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connection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27119" y="82671"/>
            <a:ext cx="24396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Wireless </a:t>
            </a:r>
            <a:r>
              <a:rPr sz="1000" spc="-10" dirty="0">
                <a:latin typeface="Arial"/>
                <a:cs typeface="Arial"/>
              </a:rPr>
              <a:t>Network Hardware </a:t>
            </a:r>
            <a:r>
              <a:rPr sz="1000" spc="-5" dirty="0">
                <a:latin typeface="Arial"/>
                <a:cs typeface="Arial"/>
              </a:rPr>
              <a:t>Topic 7 -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7.25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48729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How Many</a:t>
            </a:r>
            <a:r>
              <a:rPr spc="-70" dirty="0"/>
              <a:t> </a:t>
            </a:r>
            <a:r>
              <a:rPr dirty="0"/>
              <a:t>People?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581653"/>
            <a:ext cx="8063230" cy="3695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581660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Number of people using the network is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major  factor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in determining number of access</a:t>
            </a:r>
            <a:r>
              <a:rPr sz="2800" spc="7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points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Also need adequate</a:t>
            </a:r>
            <a:r>
              <a:rPr sz="2800" spc="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bandwidth</a:t>
            </a:r>
            <a:endParaRPr sz="2800">
              <a:latin typeface="Arial"/>
              <a:cs typeface="Arial"/>
            </a:endParaRPr>
          </a:p>
          <a:p>
            <a:pPr marL="290195" marR="265430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Network administrator should also be able to  manage multiple access points and balance the  loads</a:t>
            </a:r>
            <a:endParaRPr sz="2800">
              <a:latin typeface="Arial"/>
              <a:cs typeface="Arial"/>
            </a:endParaRPr>
          </a:p>
          <a:p>
            <a:pPr marL="290195" marR="5080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Centrally-managed wireless controller appliances  can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do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this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dynamically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27119" y="82671"/>
            <a:ext cx="24396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Wireless </a:t>
            </a:r>
            <a:r>
              <a:rPr sz="1000" spc="-10" dirty="0">
                <a:latin typeface="Arial"/>
                <a:cs typeface="Arial"/>
              </a:rPr>
              <a:t>Network Hardware </a:t>
            </a:r>
            <a:r>
              <a:rPr sz="1000" spc="-5" dirty="0">
                <a:latin typeface="Arial"/>
                <a:cs typeface="Arial"/>
              </a:rPr>
              <a:t>Topic 7 -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7.26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47167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How Much</a:t>
            </a:r>
            <a:r>
              <a:rPr spc="-75" dirty="0"/>
              <a:t> </a:t>
            </a:r>
            <a:r>
              <a:rPr dirty="0"/>
              <a:t>Power?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02" y="1495700"/>
            <a:ext cx="8041640" cy="335597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90195" indent="-278130">
              <a:lnSpc>
                <a:spcPct val="100000"/>
              </a:lnSpc>
              <a:spcBef>
                <a:spcPts val="7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Determine the number of points you</a:t>
            </a:r>
            <a:r>
              <a:rPr sz="2800" spc="7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need.</a:t>
            </a:r>
            <a:endParaRPr sz="2800">
              <a:latin typeface="Arial"/>
              <a:cs typeface="Arial"/>
            </a:endParaRPr>
          </a:p>
          <a:p>
            <a:pPr marL="290195" marR="140906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Then determine the power requirements  necessary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to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support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these</a:t>
            </a:r>
            <a:r>
              <a:rPr sz="2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points.</a:t>
            </a:r>
            <a:endParaRPr sz="2800">
              <a:latin typeface="Arial"/>
              <a:cs typeface="Arial"/>
            </a:endParaRPr>
          </a:p>
          <a:p>
            <a:pPr marL="290195" marR="142240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You should purchase power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surge protectors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for  your</a:t>
            </a:r>
            <a:r>
              <a:rPr sz="2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equipment</a:t>
            </a:r>
            <a:endParaRPr sz="2800">
              <a:latin typeface="Arial"/>
              <a:cs typeface="Arial"/>
            </a:endParaRPr>
          </a:p>
          <a:p>
            <a:pPr marL="823594" marR="5080" indent="-353695">
              <a:lnSpc>
                <a:spcPct val="100000"/>
              </a:lnSpc>
              <a:spcBef>
                <a:spcPts val="1160"/>
              </a:spcBef>
              <a:tabLst>
                <a:tab pos="823594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–	the most common cause of equipment failure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is</a:t>
            </a:r>
            <a:r>
              <a:rPr sz="2600" spc="-8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a  power</a:t>
            </a:r>
            <a:r>
              <a:rPr sz="2600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surge.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27119" y="82671"/>
            <a:ext cx="24396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Wireless </a:t>
            </a:r>
            <a:r>
              <a:rPr sz="1000" spc="-10" dirty="0">
                <a:latin typeface="Arial"/>
                <a:cs typeface="Arial"/>
              </a:rPr>
              <a:t>Network Hardware </a:t>
            </a:r>
            <a:r>
              <a:rPr sz="1000" spc="-5" dirty="0">
                <a:latin typeface="Arial"/>
                <a:cs typeface="Arial"/>
              </a:rPr>
              <a:t>Topic 7 -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7.27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541726"/>
            <a:ext cx="58077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Locating </a:t>
            </a:r>
            <a:r>
              <a:rPr dirty="0"/>
              <a:t>Access</a:t>
            </a:r>
            <a:r>
              <a:rPr spc="-55" dirty="0"/>
              <a:t> </a:t>
            </a:r>
            <a:r>
              <a:rPr dirty="0"/>
              <a:t>Points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422545"/>
            <a:ext cx="6167755" cy="4123054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90195" indent="-278130">
              <a:lnSpc>
                <a:spcPct val="100000"/>
              </a:lnSpc>
              <a:spcBef>
                <a:spcPts val="7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Don't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settle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prematurely on a</a:t>
            </a:r>
            <a:r>
              <a:rPr sz="2800" spc="4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location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Install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in a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central</a:t>
            </a:r>
            <a:r>
              <a:rPr sz="2800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location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Avoid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physical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 obstructions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Avoid reflective surfaces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Avoid other RF</a:t>
            </a:r>
            <a:r>
              <a:rPr sz="2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transmitters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Avoid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electrical</a:t>
            </a:r>
            <a:r>
              <a:rPr sz="2800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equipment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Adjust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antennae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Consider</a:t>
            </a:r>
            <a:r>
              <a:rPr sz="2800" spc="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repeaters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27119" y="82671"/>
            <a:ext cx="24396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Wireless </a:t>
            </a:r>
            <a:r>
              <a:rPr sz="1000" spc="-10" dirty="0">
                <a:latin typeface="Arial"/>
                <a:cs typeface="Arial"/>
              </a:rPr>
              <a:t>Network Hardware </a:t>
            </a:r>
            <a:r>
              <a:rPr sz="1000" spc="-5" dirty="0">
                <a:latin typeface="Arial"/>
                <a:cs typeface="Arial"/>
              </a:rPr>
              <a:t>Topic 7 -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7.28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2919" y="213904"/>
            <a:ext cx="8079581" cy="222945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Don't </a:t>
            </a:r>
            <a:r>
              <a:rPr dirty="0"/>
              <a:t>Settle </a:t>
            </a:r>
            <a:r>
              <a:rPr spc="-5" dirty="0"/>
              <a:t>Prematurely </a:t>
            </a:r>
            <a:r>
              <a:rPr dirty="0"/>
              <a:t>on a  </a:t>
            </a:r>
            <a:r>
              <a:rPr spc="-5" dirty="0" smtClean="0"/>
              <a:t>Location</a:t>
            </a:r>
            <a:r>
              <a:rPr lang="en-US" spc="-5" dirty="0" smtClean="0"/>
              <a:t/>
            </a:r>
            <a:br>
              <a:rPr lang="en-US" spc="-5" dirty="0" smtClean="0"/>
            </a:b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854473"/>
            <a:ext cx="7563484" cy="250126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90195" indent="-278130">
              <a:lnSpc>
                <a:spcPct val="100000"/>
              </a:lnSpc>
              <a:spcBef>
                <a:spcPts val="7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Experiment</a:t>
            </a:r>
            <a:endParaRPr sz="2800" dirty="0">
              <a:latin typeface="Arial"/>
              <a:cs typeface="Arial"/>
            </a:endParaRPr>
          </a:p>
          <a:p>
            <a:pPr marL="290195" marR="5080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Place the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device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in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several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different promising  locations.</a:t>
            </a:r>
            <a:endParaRPr sz="2800" dirty="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Not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most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scientific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way</a:t>
            </a:r>
            <a:endParaRPr sz="2800" dirty="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Simple practical</a:t>
            </a:r>
            <a:r>
              <a:rPr sz="2800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method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27119" y="82671"/>
            <a:ext cx="24396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Wireless </a:t>
            </a:r>
            <a:r>
              <a:rPr sz="1000" spc="-10" dirty="0">
                <a:latin typeface="Arial"/>
                <a:cs typeface="Arial"/>
              </a:rPr>
              <a:t>Network Hardware </a:t>
            </a:r>
            <a:r>
              <a:rPr sz="1000" spc="-5" dirty="0">
                <a:latin typeface="Arial"/>
                <a:cs typeface="Arial"/>
              </a:rPr>
              <a:t>Topic 7 -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7.29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67710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Install </a:t>
            </a:r>
            <a:r>
              <a:rPr spc="-5" dirty="0"/>
              <a:t>in </a:t>
            </a:r>
            <a:r>
              <a:rPr dirty="0"/>
              <a:t>a </a:t>
            </a:r>
            <a:r>
              <a:rPr spc="-5" dirty="0"/>
              <a:t>Central</a:t>
            </a:r>
            <a:r>
              <a:rPr spc="-45" dirty="0"/>
              <a:t> </a:t>
            </a:r>
            <a:r>
              <a:rPr spc="-5" dirty="0"/>
              <a:t>Location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43230" marR="640715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443230" algn="l"/>
                <a:tab pos="443865" algn="l"/>
              </a:tabLst>
            </a:pPr>
            <a:r>
              <a:rPr spc="-5" dirty="0"/>
              <a:t>For WLANs </a:t>
            </a:r>
            <a:r>
              <a:rPr spc="-10" dirty="0"/>
              <a:t>with </a:t>
            </a:r>
            <a:r>
              <a:rPr spc="-5" dirty="0"/>
              <a:t>multiple wireless clients, find a  good compromise</a:t>
            </a:r>
            <a:r>
              <a:rPr spc="40" dirty="0"/>
              <a:t> </a:t>
            </a:r>
            <a:r>
              <a:rPr spc="-5" dirty="0"/>
              <a:t>position.</a:t>
            </a:r>
          </a:p>
          <a:p>
            <a:pPr marL="443230" marR="39687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443230" algn="l"/>
                <a:tab pos="443865" algn="l"/>
              </a:tabLst>
            </a:pPr>
            <a:r>
              <a:rPr spc="-5" dirty="0"/>
              <a:t>Clients too far </a:t>
            </a:r>
            <a:r>
              <a:rPr spc="-10" dirty="0"/>
              <a:t>away </a:t>
            </a:r>
            <a:r>
              <a:rPr dirty="0"/>
              <a:t>from </a:t>
            </a:r>
            <a:r>
              <a:rPr spc="-5" dirty="0"/>
              <a:t>the </a:t>
            </a:r>
            <a:r>
              <a:rPr dirty="0"/>
              <a:t>base </a:t>
            </a:r>
            <a:r>
              <a:rPr spc="-5" dirty="0"/>
              <a:t>station will  manage only 10% - 50% the bandwidth of clients  nearby to</a:t>
            </a:r>
            <a:r>
              <a:rPr spc="15" dirty="0"/>
              <a:t> </a:t>
            </a:r>
            <a:r>
              <a:rPr spc="-10" dirty="0"/>
              <a:t>it</a:t>
            </a:r>
          </a:p>
          <a:p>
            <a:pPr marL="443230" marR="5080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443230" algn="l"/>
                <a:tab pos="443865" algn="l"/>
              </a:tabLst>
            </a:pPr>
            <a:r>
              <a:rPr spc="-5" dirty="0"/>
              <a:t>You </a:t>
            </a:r>
            <a:r>
              <a:rPr dirty="0"/>
              <a:t>might </a:t>
            </a:r>
            <a:r>
              <a:rPr spc="-5" dirty="0"/>
              <a:t>need to sacrifice the network  performance of one client for the good of the </a:t>
            </a:r>
            <a:r>
              <a:rPr dirty="0"/>
              <a:t>rest </a:t>
            </a:r>
            <a:r>
              <a:rPr spc="-10" dirty="0"/>
              <a:t>of  </a:t>
            </a:r>
            <a:r>
              <a:rPr spc="-5" dirty="0"/>
              <a:t>the</a:t>
            </a:r>
            <a:r>
              <a:rPr spc="5" dirty="0"/>
              <a:t> </a:t>
            </a:r>
            <a:r>
              <a:rPr spc="-5" dirty="0"/>
              <a:t>network.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97222" y="82671"/>
            <a:ext cx="23698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Wireless </a:t>
            </a:r>
            <a:r>
              <a:rPr sz="1000" spc="-10" dirty="0">
                <a:latin typeface="Arial"/>
                <a:cs typeface="Arial"/>
              </a:rPr>
              <a:t>Network Hardware </a:t>
            </a:r>
            <a:r>
              <a:rPr sz="1000" spc="-5" dirty="0">
                <a:latin typeface="Arial"/>
                <a:cs typeface="Arial"/>
              </a:rPr>
              <a:t>Topic 7 -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7.3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52793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Scope </a:t>
            </a:r>
            <a:r>
              <a:rPr spc="-5" dirty="0"/>
              <a:t>and</a:t>
            </a:r>
            <a:r>
              <a:rPr spc="-65" dirty="0"/>
              <a:t> </a:t>
            </a:r>
            <a:r>
              <a:rPr spc="-5" dirty="0"/>
              <a:t>Coverage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93314" y="1486908"/>
            <a:ext cx="4914900" cy="211391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3000" i="1" dirty="0">
                <a:solidFill>
                  <a:srgbClr val="89A451"/>
                </a:solidFill>
                <a:latin typeface="Arial"/>
                <a:cs typeface="Arial"/>
              </a:rPr>
              <a:t>This </a:t>
            </a:r>
            <a:r>
              <a:rPr sz="3000" i="1" spc="-10" dirty="0">
                <a:solidFill>
                  <a:srgbClr val="89A451"/>
                </a:solidFill>
                <a:latin typeface="Arial"/>
                <a:cs typeface="Arial"/>
              </a:rPr>
              <a:t>topic </a:t>
            </a:r>
            <a:r>
              <a:rPr sz="3000" i="1" spc="-5" dirty="0">
                <a:solidFill>
                  <a:srgbClr val="89A451"/>
                </a:solidFill>
                <a:latin typeface="Arial"/>
                <a:cs typeface="Arial"/>
              </a:rPr>
              <a:t>will</a:t>
            </a:r>
            <a:r>
              <a:rPr sz="3000" i="1" spc="-15" dirty="0">
                <a:solidFill>
                  <a:srgbClr val="89A451"/>
                </a:solidFill>
                <a:latin typeface="Arial"/>
                <a:cs typeface="Arial"/>
              </a:rPr>
              <a:t> </a:t>
            </a:r>
            <a:r>
              <a:rPr sz="3000" i="1" dirty="0">
                <a:solidFill>
                  <a:srgbClr val="89A451"/>
                </a:solidFill>
                <a:latin typeface="Arial"/>
                <a:cs typeface="Arial"/>
              </a:rPr>
              <a:t>cover:</a:t>
            </a:r>
            <a:endParaRPr sz="3000">
              <a:latin typeface="Arial"/>
              <a:cs typeface="Arial"/>
            </a:endParaRPr>
          </a:p>
          <a:p>
            <a:pPr marL="448309" indent="-278130">
              <a:lnSpc>
                <a:spcPct val="100000"/>
              </a:lnSpc>
              <a:spcBef>
                <a:spcPts val="685"/>
              </a:spcBef>
              <a:buChar char="•"/>
              <a:tabLst>
                <a:tab pos="448309" algn="l"/>
                <a:tab pos="448945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Wireless network</a:t>
            </a:r>
            <a:r>
              <a:rPr sz="2800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hardware</a:t>
            </a:r>
            <a:endParaRPr sz="2800">
              <a:latin typeface="Arial"/>
              <a:cs typeface="Arial"/>
            </a:endParaRPr>
          </a:p>
          <a:p>
            <a:pPr marL="448309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448309" algn="l"/>
                <a:tab pos="448945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Wireless hardware</a:t>
            </a:r>
            <a:r>
              <a:rPr sz="2800" spc="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selection</a:t>
            </a:r>
            <a:endParaRPr sz="2800">
              <a:latin typeface="Arial"/>
              <a:cs typeface="Arial"/>
            </a:endParaRPr>
          </a:p>
          <a:p>
            <a:pPr marL="448309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448309" algn="l"/>
                <a:tab pos="448945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Creating a wireless</a:t>
            </a:r>
            <a:r>
              <a:rPr sz="2800" spc="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network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27119" y="82671"/>
            <a:ext cx="24396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Wireless </a:t>
            </a:r>
            <a:r>
              <a:rPr sz="1000" spc="-10" dirty="0">
                <a:latin typeface="Arial"/>
                <a:cs typeface="Arial"/>
              </a:rPr>
              <a:t>Network Hardware </a:t>
            </a:r>
            <a:r>
              <a:rPr sz="1000" spc="-5" dirty="0">
                <a:latin typeface="Arial"/>
                <a:cs typeface="Arial"/>
              </a:rPr>
              <a:t>Topic 7 -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7.30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69583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Avoid Physical</a:t>
            </a:r>
            <a:r>
              <a:rPr spc="-65" dirty="0"/>
              <a:t> </a:t>
            </a:r>
            <a:r>
              <a:rPr dirty="0"/>
              <a:t>Obstructions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581653"/>
            <a:ext cx="8332470" cy="3695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5080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Barriers along the "line of sight" between client and  base station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will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degrade the</a:t>
            </a:r>
            <a:r>
              <a:rPr sz="2800" spc="5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signal</a:t>
            </a:r>
            <a:endParaRPr sz="2800">
              <a:latin typeface="Arial"/>
              <a:cs typeface="Arial"/>
            </a:endParaRPr>
          </a:p>
          <a:p>
            <a:pPr marL="290195" marR="125158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Plaster or brick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walls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tend to have the most  negative impact</a:t>
            </a:r>
            <a:endParaRPr sz="2800">
              <a:latin typeface="Arial"/>
              <a:cs typeface="Arial"/>
            </a:endParaRPr>
          </a:p>
          <a:p>
            <a:pPr marL="290195" marR="240665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Any obstruction including cabinets or furniture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will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weaken the signal to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some</a:t>
            </a:r>
            <a:r>
              <a:rPr sz="2800" spc="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degree</a:t>
            </a:r>
            <a:endParaRPr sz="2800">
              <a:latin typeface="Arial"/>
              <a:cs typeface="Arial"/>
            </a:endParaRPr>
          </a:p>
          <a:p>
            <a:pPr marL="290195" marR="47180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Obstructions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tend to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lie close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to floor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level –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can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install access point or router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near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</a:t>
            </a:r>
            <a:r>
              <a:rPr sz="2800" spc="3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ceiling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27119" y="82671"/>
            <a:ext cx="24396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Wireless </a:t>
            </a:r>
            <a:r>
              <a:rPr sz="1000" spc="-10" dirty="0">
                <a:latin typeface="Arial"/>
                <a:cs typeface="Arial"/>
              </a:rPr>
              <a:t>Network Hardware </a:t>
            </a:r>
            <a:r>
              <a:rPr sz="1000" spc="-5" dirty="0">
                <a:latin typeface="Arial"/>
                <a:cs typeface="Arial"/>
              </a:rPr>
              <a:t>Topic 7 -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7.31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63963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Avoid Reflective</a:t>
            </a:r>
            <a:r>
              <a:rPr spc="-95" dirty="0"/>
              <a:t> </a:t>
            </a:r>
            <a:r>
              <a:rPr dirty="0"/>
              <a:t>Surfaces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423907"/>
            <a:ext cx="6854190" cy="3646170"/>
          </a:xfrm>
          <a:prstGeom prst="rect">
            <a:avLst/>
          </a:prstGeom>
        </p:spPr>
        <p:txBody>
          <a:bodyPr vert="horz" wrap="square" lIns="0" tIns="169545" rIns="0" bIns="0" rtlCol="0">
            <a:spAutoFit/>
          </a:bodyPr>
          <a:lstStyle/>
          <a:p>
            <a:pPr marL="290195" indent="-278130">
              <a:lnSpc>
                <a:spcPct val="100000"/>
              </a:lnSpc>
              <a:spcBef>
                <a:spcPts val="133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Some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Wi-Fi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signals literally bounce</a:t>
            </a:r>
            <a:r>
              <a:rPr sz="2800" spc="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off:</a:t>
            </a:r>
            <a:endParaRPr sz="28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116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Windows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3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Mirrors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Metal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filing cabinets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Stainless steel</a:t>
            </a:r>
            <a:r>
              <a:rPr sz="2600" spc="-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counters</a:t>
            </a:r>
            <a:endParaRPr sz="2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7F7F7F"/>
              </a:buClr>
              <a:buFont typeface="Arial"/>
              <a:buChar char="–"/>
            </a:pPr>
            <a:endParaRPr sz="2900">
              <a:latin typeface="Times New Roman"/>
              <a:cs typeface="Times New Roman"/>
            </a:endParaRPr>
          </a:p>
          <a:p>
            <a:pPr marL="290195" indent="-278130">
              <a:lnSpc>
                <a:spcPct val="100000"/>
              </a:lnSpc>
              <a:spcBef>
                <a:spcPts val="170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Reduces network range and</a:t>
            </a:r>
            <a:r>
              <a:rPr sz="2800" spc="6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performance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27119" y="82671"/>
            <a:ext cx="24396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Wireless </a:t>
            </a:r>
            <a:r>
              <a:rPr sz="1000" spc="-10" dirty="0">
                <a:latin typeface="Arial"/>
                <a:cs typeface="Arial"/>
              </a:rPr>
              <a:t>Network Hardware </a:t>
            </a:r>
            <a:r>
              <a:rPr sz="1000" spc="-5" dirty="0">
                <a:latin typeface="Arial"/>
                <a:cs typeface="Arial"/>
              </a:rPr>
              <a:t>Topic 7 -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7.32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71424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Avoid </a:t>
            </a:r>
            <a:r>
              <a:rPr spc="-5" dirty="0"/>
              <a:t>Other </a:t>
            </a:r>
            <a:r>
              <a:rPr dirty="0"/>
              <a:t>RF</a:t>
            </a:r>
            <a:r>
              <a:rPr spc="-10" dirty="0"/>
              <a:t> </a:t>
            </a:r>
            <a:r>
              <a:rPr spc="-5" dirty="0"/>
              <a:t>Transmitters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581653"/>
            <a:ext cx="8197215" cy="3390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5080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At least 1m away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from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other appliances that send  wireless signals in the same frequency range,</a:t>
            </a:r>
            <a:r>
              <a:rPr sz="2800" spc="7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e.g.</a:t>
            </a:r>
            <a:endParaRPr sz="28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116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Microwave</a:t>
            </a:r>
            <a:r>
              <a:rPr sz="2600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ovens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Cordless</a:t>
            </a:r>
            <a:r>
              <a:rPr sz="2600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telephones</a:t>
            </a:r>
            <a:endParaRPr sz="2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7F7F7F"/>
              </a:buClr>
              <a:buFont typeface="Arial"/>
              <a:buChar char="–"/>
            </a:pPr>
            <a:endParaRPr sz="2900">
              <a:latin typeface="Times New Roman"/>
              <a:cs typeface="Times New Roman"/>
            </a:endParaRPr>
          </a:p>
          <a:p>
            <a:pPr marL="290195" marR="201930" indent="-278130">
              <a:lnSpc>
                <a:spcPct val="100000"/>
              </a:lnSpc>
              <a:spcBef>
                <a:spcPts val="170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Any appliance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that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transmits in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the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same general  range can generate</a:t>
            </a:r>
            <a:r>
              <a:rPr sz="2800" spc="3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interference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27119" y="82671"/>
            <a:ext cx="24396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Wireless </a:t>
            </a:r>
            <a:r>
              <a:rPr sz="1000" spc="-10" dirty="0">
                <a:latin typeface="Arial"/>
                <a:cs typeface="Arial"/>
              </a:rPr>
              <a:t>Network Hardware </a:t>
            </a:r>
            <a:r>
              <a:rPr sz="1000" spc="-5" dirty="0">
                <a:latin typeface="Arial"/>
                <a:cs typeface="Arial"/>
              </a:rPr>
              <a:t>Topic 7 -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7.33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66757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Avoid Electrical</a:t>
            </a:r>
            <a:r>
              <a:rPr spc="-85" dirty="0"/>
              <a:t> </a:t>
            </a:r>
            <a:r>
              <a:rPr dirty="0"/>
              <a:t>Equipment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581653"/>
            <a:ext cx="6733540" cy="23736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5080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Other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electrical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equipment may generate 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interference:</a:t>
            </a:r>
            <a:endParaRPr sz="28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116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Electric</a:t>
            </a:r>
            <a:r>
              <a:rPr sz="2600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fans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Motors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Flourescent</a:t>
            </a:r>
            <a:r>
              <a:rPr sz="2600" spc="-3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lighting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27119" y="82671"/>
            <a:ext cx="24396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Wireless </a:t>
            </a:r>
            <a:r>
              <a:rPr sz="1000" spc="-10" dirty="0">
                <a:latin typeface="Arial"/>
                <a:cs typeface="Arial"/>
              </a:rPr>
              <a:t>Network Hardware </a:t>
            </a:r>
            <a:r>
              <a:rPr sz="1000" spc="-5" dirty="0">
                <a:latin typeface="Arial"/>
                <a:cs typeface="Arial"/>
              </a:rPr>
              <a:t>Topic 7 -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7.34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41300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Adjust</a:t>
            </a:r>
            <a:r>
              <a:rPr spc="-75" dirty="0"/>
              <a:t> </a:t>
            </a:r>
            <a:r>
              <a:rPr dirty="0"/>
              <a:t>Antennae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581653"/>
            <a:ext cx="8362950" cy="2756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5080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Antennas on wireless access points and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routers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can usually be rotated or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re-pointed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to fine tune the  signal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7F7F7F"/>
              </a:buClr>
              <a:buFont typeface="Arial"/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290195" marR="1574165" indent="-278130">
              <a:lnSpc>
                <a:spcPct val="100000"/>
              </a:lnSpc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Equipment suppliers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will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normally include  instructions on how to do</a:t>
            </a:r>
            <a:r>
              <a:rPr sz="2800" spc="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this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27119" y="82671"/>
            <a:ext cx="24396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Wireless </a:t>
            </a:r>
            <a:r>
              <a:rPr sz="1000" spc="-10" dirty="0">
                <a:latin typeface="Arial"/>
                <a:cs typeface="Arial"/>
              </a:rPr>
              <a:t>Network Hardware </a:t>
            </a:r>
            <a:r>
              <a:rPr sz="1000" spc="-5" dirty="0">
                <a:latin typeface="Arial"/>
                <a:cs typeface="Arial"/>
              </a:rPr>
              <a:t>Topic 7 -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7.35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49974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Consider</a:t>
            </a:r>
            <a:r>
              <a:rPr spc="-60" dirty="0"/>
              <a:t> </a:t>
            </a:r>
            <a:r>
              <a:rPr spc="-5" dirty="0"/>
              <a:t>Repeaters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581653"/>
            <a:ext cx="7266940" cy="23736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5080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If you cannot find a suitable location for your  wireless gear,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there are</a:t>
            </a:r>
            <a:r>
              <a:rPr sz="2800" spc="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alternatives:</a:t>
            </a:r>
            <a:endParaRPr sz="28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116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Upgrade the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base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station</a:t>
            </a:r>
            <a:r>
              <a:rPr sz="2600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antenna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Install a Wi-Fi</a:t>
            </a:r>
            <a:r>
              <a:rPr sz="2600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repeater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Use extra access</a:t>
            </a:r>
            <a:r>
              <a:rPr sz="2600" spc="-5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points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27119" y="82671"/>
            <a:ext cx="24396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Wireless </a:t>
            </a:r>
            <a:r>
              <a:rPr sz="1000" spc="-10" dirty="0">
                <a:latin typeface="Arial"/>
                <a:cs typeface="Arial"/>
              </a:rPr>
              <a:t>Network Hardware </a:t>
            </a:r>
            <a:r>
              <a:rPr sz="1000" spc="-5" dirty="0">
                <a:latin typeface="Arial"/>
                <a:cs typeface="Arial"/>
              </a:rPr>
              <a:t>Topic 7 -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7.36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44075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Public </a:t>
            </a:r>
            <a:r>
              <a:rPr spc="-5" dirty="0"/>
              <a:t>or</a:t>
            </a:r>
            <a:r>
              <a:rPr spc="-80" dirty="0"/>
              <a:t> </a:t>
            </a:r>
            <a:r>
              <a:rPr dirty="0"/>
              <a:t>Private?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423907"/>
            <a:ext cx="8073390" cy="3914140"/>
          </a:xfrm>
          <a:prstGeom prst="rect">
            <a:avLst/>
          </a:prstGeom>
        </p:spPr>
        <p:txBody>
          <a:bodyPr vert="horz" wrap="square" lIns="0" tIns="169545" rIns="0" bIns="0" rtlCol="0">
            <a:spAutoFit/>
          </a:bodyPr>
          <a:lstStyle/>
          <a:p>
            <a:pPr marL="290195" indent="-278130">
              <a:lnSpc>
                <a:spcPct val="100000"/>
              </a:lnSpc>
              <a:spcBef>
                <a:spcPts val="133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Decide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what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you wish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to</a:t>
            </a:r>
            <a:r>
              <a:rPr sz="2800" spc="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provide:</a:t>
            </a:r>
            <a:endParaRPr sz="2800">
              <a:latin typeface="Arial"/>
              <a:cs typeface="Arial"/>
            </a:endParaRPr>
          </a:p>
          <a:p>
            <a:pPr marL="823594" marR="737235" lvl="1" indent="-353695">
              <a:lnSpc>
                <a:spcPct val="100000"/>
              </a:lnSpc>
              <a:spcBef>
                <a:spcPts val="116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Mobile and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wireless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access for you and your 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employees</a:t>
            </a:r>
            <a:endParaRPr sz="2600">
              <a:latin typeface="Arial"/>
              <a:cs typeface="Arial"/>
            </a:endParaRPr>
          </a:p>
          <a:p>
            <a:pPr marL="823594" marR="422909" lvl="1" indent="-353695">
              <a:lnSpc>
                <a:spcPct val="100000"/>
              </a:lnSpc>
              <a:spcBef>
                <a:spcPts val="63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Or convenient guest access for customers</a:t>
            </a:r>
            <a:r>
              <a:rPr sz="2600" spc="-1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and  business</a:t>
            </a:r>
            <a:r>
              <a:rPr sz="2600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associates</a:t>
            </a:r>
            <a:endParaRPr sz="2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7F7F7F"/>
              </a:buClr>
              <a:buFont typeface="Arial"/>
              <a:buChar char="–"/>
            </a:pPr>
            <a:endParaRPr sz="2900">
              <a:latin typeface="Times New Roman"/>
              <a:cs typeface="Times New Roman"/>
            </a:endParaRPr>
          </a:p>
          <a:p>
            <a:pPr marL="290195" marR="5080" indent="-278130">
              <a:lnSpc>
                <a:spcPct val="100000"/>
              </a:lnSpc>
              <a:spcBef>
                <a:spcPts val="170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Different types of security and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access controls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for 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each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27119" y="82671"/>
            <a:ext cx="24396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Wireless </a:t>
            </a:r>
            <a:r>
              <a:rPr sz="1000" spc="-10" dirty="0">
                <a:latin typeface="Arial"/>
                <a:cs typeface="Arial"/>
              </a:rPr>
              <a:t>Network Hardware </a:t>
            </a:r>
            <a:r>
              <a:rPr sz="1000" spc="-5" dirty="0">
                <a:latin typeface="Arial"/>
                <a:cs typeface="Arial"/>
              </a:rPr>
              <a:t>Topic 7 -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7.37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59950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Internal Private</a:t>
            </a:r>
            <a:r>
              <a:rPr spc="-60" dirty="0"/>
              <a:t> </a:t>
            </a:r>
            <a:r>
              <a:rPr spc="-5" dirty="0"/>
              <a:t>Network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581653"/>
            <a:ext cx="8157209" cy="2927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5080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Planning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security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and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 logistics of connecting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it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to your wired</a:t>
            </a:r>
            <a:r>
              <a:rPr sz="2800" spc="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network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Develop ID and authentication</a:t>
            </a:r>
            <a:r>
              <a:rPr sz="2800" spc="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procedures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Create a well-defined acceptable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use</a:t>
            </a:r>
            <a:r>
              <a:rPr sz="2800" spc="7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policy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Create a user training</a:t>
            </a:r>
            <a:r>
              <a:rPr sz="2800" spc="3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program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Adapting internal firewall for wireless</a:t>
            </a:r>
            <a:r>
              <a:rPr sz="2800" spc="4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access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27119" y="82671"/>
            <a:ext cx="24396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Wireless </a:t>
            </a:r>
            <a:r>
              <a:rPr sz="1000" spc="-10" dirty="0">
                <a:latin typeface="Arial"/>
                <a:cs typeface="Arial"/>
              </a:rPr>
              <a:t>Network Hardware </a:t>
            </a:r>
            <a:r>
              <a:rPr sz="1000" spc="-5" dirty="0">
                <a:latin typeface="Arial"/>
                <a:cs typeface="Arial"/>
              </a:rPr>
              <a:t>Topic 7 -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7.38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37541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Public</a:t>
            </a:r>
            <a:r>
              <a:rPr spc="-80" dirty="0"/>
              <a:t> </a:t>
            </a:r>
            <a:r>
              <a:rPr spc="-5" dirty="0"/>
              <a:t>Network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581653"/>
            <a:ext cx="8313420" cy="3707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5080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Develop a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system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that automatically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takes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users to  a log-in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page</a:t>
            </a:r>
            <a:endParaRPr sz="2800">
              <a:latin typeface="Arial"/>
              <a:cs typeface="Arial"/>
            </a:endParaRPr>
          </a:p>
          <a:p>
            <a:pPr marL="823594" marR="255270" lvl="1" indent="-353695">
              <a:lnSpc>
                <a:spcPct val="100000"/>
              </a:lnSpc>
              <a:spcBef>
                <a:spcPts val="116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Clearly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states what can and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what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cannot be done 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while using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this</a:t>
            </a:r>
            <a:r>
              <a:rPr sz="2600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gateway</a:t>
            </a:r>
            <a:endParaRPr sz="2600">
              <a:latin typeface="Arial"/>
              <a:cs typeface="Arial"/>
            </a:endParaRPr>
          </a:p>
          <a:p>
            <a:pPr marL="823594" marR="57785" lvl="1" indent="-353695">
              <a:lnSpc>
                <a:spcPct val="100000"/>
              </a:lnSpc>
              <a:spcBef>
                <a:spcPts val="62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Enter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an email address as an acknowledgement of 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these public-use</a:t>
            </a:r>
            <a:r>
              <a:rPr sz="2600" spc="-3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policies</a:t>
            </a:r>
            <a:endParaRPr sz="2600">
              <a:latin typeface="Arial"/>
              <a:cs typeface="Arial"/>
            </a:endParaRPr>
          </a:p>
          <a:p>
            <a:pPr marL="290195" marR="956310" indent="-278130">
              <a:lnSpc>
                <a:spcPct val="100000"/>
              </a:lnSpc>
              <a:spcBef>
                <a:spcPts val="129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Work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with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software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that can lock users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out of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specific websites,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etc.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27119" y="82671"/>
            <a:ext cx="24396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Wireless </a:t>
            </a:r>
            <a:r>
              <a:rPr sz="1000" spc="-10" dirty="0">
                <a:latin typeface="Arial"/>
                <a:cs typeface="Arial"/>
              </a:rPr>
              <a:t>Network Hardware </a:t>
            </a:r>
            <a:r>
              <a:rPr sz="1000" spc="-5" dirty="0">
                <a:latin typeface="Arial"/>
                <a:cs typeface="Arial"/>
              </a:rPr>
              <a:t>Topic 7 -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7.39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57765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Securing Your</a:t>
            </a:r>
            <a:r>
              <a:rPr spc="-65" dirty="0"/>
              <a:t> </a:t>
            </a:r>
            <a:r>
              <a:rPr spc="-5" dirty="0"/>
              <a:t>Network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581653"/>
            <a:ext cx="8315959" cy="36785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5080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Have you ever searched for an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unsecured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wireless  network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when away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from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home or</a:t>
            </a:r>
            <a:r>
              <a:rPr sz="2800" spc="8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college?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Keeping the wireless network safe is a top</a:t>
            </a:r>
            <a:r>
              <a:rPr sz="2800" spc="9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priority</a:t>
            </a:r>
            <a:endParaRPr sz="2800">
              <a:latin typeface="Arial"/>
              <a:cs typeface="Arial"/>
            </a:endParaRPr>
          </a:p>
          <a:p>
            <a:pPr marL="823594" marR="833755" lvl="1" indent="-353695">
              <a:lnSpc>
                <a:spcPct val="100000"/>
              </a:lnSpc>
              <a:spcBef>
                <a:spcPts val="116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Avoid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using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obsolete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protocols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for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wireless 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security,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like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WEP (Wired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Equivalent</a:t>
            </a:r>
            <a:r>
              <a:rPr sz="2600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Privacy)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WPA (Wi-Fi Protected Access)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is</a:t>
            </a:r>
            <a:r>
              <a:rPr sz="2600" spc="-9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better</a:t>
            </a:r>
            <a:endParaRPr sz="2600">
              <a:latin typeface="Arial"/>
              <a:cs typeface="Arial"/>
            </a:endParaRPr>
          </a:p>
          <a:p>
            <a:pPr marL="823594" marR="996315" lvl="1" indent="-353695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WPA2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is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even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better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and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will help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safeguard  against</a:t>
            </a:r>
            <a:r>
              <a:rPr sz="2600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hackers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97222" y="82671"/>
            <a:ext cx="23698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Wireless </a:t>
            </a:r>
            <a:r>
              <a:rPr sz="1000" spc="-10" dirty="0">
                <a:latin typeface="Arial"/>
                <a:cs typeface="Arial"/>
              </a:rPr>
              <a:t>Network Hardware </a:t>
            </a:r>
            <a:r>
              <a:rPr sz="1000" spc="-5" dirty="0">
                <a:latin typeface="Arial"/>
                <a:cs typeface="Arial"/>
              </a:rPr>
              <a:t>Topic 7 -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7.4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49060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Learning</a:t>
            </a:r>
            <a:r>
              <a:rPr spc="-60" dirty="0"/>
              <a:t> </a:t>
            </a:r>
            <a:r>
              <a:rPr dirty="0"/>
              <a:t>Outcomes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93314" y="1486908"/>
            <a:ext cx="8416925" cy="347916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3000" i="1" dirty="0">
                <a:solidFill>
                  <a:srgbClr val="89A451"/>
                </a:solidFill>
                <a:latin typeface="Arial"/>
                <a:cs typeface="Arial"/>
              </a:rPr>
              <a:t>By </a:t>
            </a:r>
            <a:r>
              <a:rPr sz="3000" i="1" spc="-5" dirty="0">
                <a:solidFill>
                  <a:srgbClr val="89A451"/>
                </a:solidFill>
                <a:latin typeface="Arial"/>
                <a:cs typeface="Arial"/>
              </a:rPr>
              <a:t>the end of </a:t>
            </a:r>
            <a:r>
              <a:rPr sz="3000" i="1" dirty="0">
                <a:solidFill>
                  <a:srgbClr val="89A451"/>
                </a:solidFill>
                <a:latin typeface="Arial"/>
                <a:cs typeface="Arial"/>
              </a:rPr>
              <a:t>this </a:t>
            </a:r>
            <a:r>
              <a:rPr sz="3000" i="1" spc="-10" dirty="0">
                <a:solidFill>
                  <a:srgbClr val="89A451"/>
                </a:solidFill>
                <a:latin typeface="Arial"/>
                <a:cs typeface="Arial"/>
              </a:rPr>
              <a:t>topic, </a:t>
            </a:r>
            <a:r>
              <a:rPr sz="3000" i="1" dirty="0">
                <a:solidFill>
                  <a:srgbClr val="89A451"/>
                </a:solidFill>
                <a:latin typeface="Arial"/>
                <a:cs typeface="Arial"/>
              </a:rPr>
              <a:t>students </a:t>
            </a:r>
            <a:r>
              <a:rPr sz="3000" i="1" spc="-5" dirty="0">
                <a:solidFill>
                  <a:srgbClr val="89A451"/>
                </a:solidFill>
                <a:latin typeface="Arial"/>
                <a:cs typeface="Arial"/>
              </a:rPr>
              <a:t>will be able</a:t>
            </a:r>
            <a:r>
              <a:rPr sz="3000" i="1" spc="-85" dirty="0">
                <a:solidFill>
                  <a:srgbClr val="89A451"/>
                </a:solidFill>
                <a:latin typeface="Arial"/>
                <a:cs typeface="Arial"/>
              </a:rPr>
              <a:t> </a:t>
            </a:r>
            <a:r>
              <a:rPr sz="3000" i="1" dirty="0">
                <a:solidFill>
                  <a:srgbClr val="89A451"/>
                </a:solidFill>
                <a:latin typeface="Arial"/>
                <a:cs typeface="Arial"/>
              </a:rPr>
              <a:t>to:</a:t>
            </a:r>
            <a:endParaRPr sz="3000">
              <a:latin typeface="Arial"/>
              <a:cs typeface="Arial"/>
            </a:endParaRPr>
          </a:p>
          <a:p>
            <a:pPr marL="448309" indent="-278130">
              <a:lnSpc>
                <a:spcPct val="100000"/>
              </a:lnSpc>
              <a:spcBef>
                <a:spcPts val="685"/>
              </a:spcBef>
              <a:buChar char="•"/>
              <a:tabLst>
                <a:tab pos="448309" algn="l"/>
                <a:tab pos="448945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Select the hardware component of a</a:t>
            </a:r>
            <a:r>
              <a:rPr sz="2800" spc="5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network</a:t>
            </a:r>
            <a:endParaRPr sz="2800">
              <a:latin typeface="Arial"/>
              <a:cs typeface="Arial"/>
            </a:endParaRPr>
          </a:p>
          <a:p>
            <a:pPr marL="448309" marR="5080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448309" algn="l"/>
                <a:tab pos="448945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Configure the hardware components for a wireless  network</a:t>
            </a:r>
            <a:endParaRPr sz="2800">
              <a:latin typeface="Arial"/>
              <a:cs typeface="Arial"/>
            </a:endParaRPr>
          </a:p>
          <a:p>
            <a:pPr marL="448309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448309" algn="l"/>
                <a:tab pos="448945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Test the connectivity of a</a:t>
            </a:r>
            <a:r>
              <a:rPr sz="2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network</a:t>
            </a:r>
            <a:endParaRPr sz="2800">
              <a:latin typeface="Arial"/>
              <a:cs typeface="Arial"/>
            </a:endParaRPr>
          </a:p>
          <a:p>
            <a:pPr marL="448309" marR="163830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448309" algn="l"/>
                <a:tab pos="448945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Troubleshoot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client-side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connectivity issues using  appropriate</a:t>
            </a:r>
            <a:r>
              <a:rPr sz="2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tools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27119" y="82671"/>
            <a:ext cx="24396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Wireless </a:t>
            </a:r>
            <a:r>
              <a:rPr sz="1000" spc="-10" dirty="0">
                <a:latin typeface="Arial"/>
                <a:cs typeface="Arial"/>
              </a:rPr>
              <a:t>Network Hardware </a:t>
            </a:r>
            <a:r>
              <a:rPr sz="1000" spc="-5" dirty="0">
                <a:latin typeface="Arial"/>
                <a:cs typeface="Arial"/>
              </a:rPr>
              <a:t>Topic 7 -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7.40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758253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Troubleshooting Your</a:t>
            </a:r>
            <a:r>
              <a:rPr spc="-50" dirty="0"/>
              <a:t> </a:t>
            </a:r>
            <a:r>
              <a:rPr spc="-5" dirty="0"/>
              <a:t>Network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495700"/>
            <a:ext cx="8319770" cy="254508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90195" indent="-278130">
              <a:lnSpc>
                <a:spcPct val="100000"/>
              </a:lnSpc>
              <a:spcBef>
                <a:spcPts val="7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Requires a logical approach as for wired</a:t>
            </a:r>
            <a:r>
              <a:rPr sz="2800" spc="9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networks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There are three main areas where problems</a:t>
            </a:r>
            <a:r>
              <a:rPr sz="2800" spc="114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occur:</a:t>
            </a:r>
            <a:endParaRPr sz="28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116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Workstation</a:t>
            </a:r>
            <a:r>
              <a:rPr sz="2600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issues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Access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point</a:t>
            </a:r>
            <a:r>
              <a:rPr sz="2600" spc="-3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issues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Server/infrastructure</a:t>
            </a:r>
            <a:r>
              <a:rPr sz="2600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issues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27119" y="82671"/>
            <a:ext cx="24396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Wireless </a:t>
            </a:r>
            <a:r>
              <a:rPr sz="1000" spc="-10" dirty="0">
                <a:latin typeface="Arial"/>
                <a:cs typeface="Arial"/>
              </a:rPr>
              <a:t>Network Hardware </a:t>
            </a:r>
            <a:r>
              <a:rPr sz="1000" spc="-5" dirty="0">
                <a:latin typeface="Arial"/>
                <a:cs typeface="Arial"/>
              </a:rPr>
              <a:t>Topic 7 -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7.41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73018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 Workstation/AP</a:t>
            </a:r>
            <a:r>
              <a:rPr spc="-45" dirty="0"/>
              <a:t> </a:t>
            </a:r>
            <a:r>
              <a:rPr spc="-5" dirty="0"/>
              <a:t>interface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581653"/>
            <a:ext cx="8173084" cy="35490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1705610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If a workstation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has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 problem, is it that  workstation</a:t>
            </a:r>
            <a:r>
              <a:rPr sz="2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alone?</a:t>
            </a:r>
            <a:endParaRPr sz="2800">
              <a:latin typeface="Arial"/>
              <a:cs typeface="Arial"/>
            </a:endParaRPr>
          </a:p>
          <a:p>
            <a:pPr marL="290195" marR="375920" indent="-278130">
              <a:lnSpc>
                <a:spcPct val="100000"/>
              </a:lnSpc>
              <a:spcBef>
                <a:spcPts val="211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If only one workstation has a problem and other  workstations function, the problem is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with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 </a:t>
            </a:r>
            <a:r>
              <a:rPr sz="2800" spc="-5" dirty="0">
                <a:solidFill>
                  <a:srgbClr val="89A451"/>
                </a:solidFill>
                <a:latin typeface="Arial"/>
                <a:cs typeface="Arial"/>
              </a:rPr>
              <a:t> </a:t>
            </a:r>
            <a:r>
              <a:rPr sz="2800" b="1" i="1" spc="-5" dirty="0">
                <a:solidFill>
                  <a:srgbClr val="89A451"/>
                </a:solidFill>
                <a:latin typeface="Arial"/>
                <a:cs typeface="Arial"/>
              </a:rPr>
              <a:t>workstation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290195" marR="5080" indent="-278130">
              <a:lnSpc>
                <a:spcPct val="100000"/>
              </a:lnSpc>
              <a:spcBef>
                <a:spcPts val="211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If the problem is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with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all workstations, the problem  lies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with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 </a:t>
            </a:r>
            <a:r>
              <a:rPr sz="2800" b="1" i="1" spc="-5" dirty="0">
                <a:solidFill>
                  <a:srgbClr val="89A451"/>
                </a:solidFill>
                <a:latin typeface="Arial"/>
                <a:cs typeface="Arial"/>
              </a:rPr>
              <a:t>access</a:t>
            </a:r>
            <a:r>
              <a:rPr sz="2800" b="1" i="1" spc="45" dirty="0">
                <a:solidFill>
                  <a:srgbClr val="89A451"/>
                </a:solidFill>
                <a:latin typeface="Arial"/>
                <a:cs typeface="Arial"/>
              </a:rPr>
              <a:t> </a:t>
            </a:r>
            <a:r>
              <a:rPr sz="2800" b="1" i="1" spc="-5" dirty="0">
                <a:solidFill>
                  <a:srgbClr val="89A451"/>
                </a:solidFill>
                <a:latin typeface="Arial"/>
                <a:cs typeface="Arial"/>
              </a:rPr>
              <a:t>point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27119" y="82671"/>
            <a:ext cx="24396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Wireless </a:t>
            </a:r>
            <a:r>
              <a:rPr sz="1000" spc="-10" dirty="0">
                <a:latin typeface="Arial"/>
                <a:cs typeface="Arial"/>
              </a:rPr>
              <a:t>Network Hardware </a:t>
            </a:r>
            <a:r>
              <a:rPr sz="1000" spc="-5" dirty="0">
                <a:latin typeface="Arial"/>
                <a:cs typeface="Arial"/>
              </a:rPr>
              <a:t>Topic 7 -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7.42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70485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 AP/Wired </a:t>
            </a:r>
            <a:r>
              <a:rPr spc="-5" dirty="0"/>
              <a:t>LAN</a:t>
            </a:r>
            <a:r>
              <a:rPr spc="-60" dirty="0"/>
              <a:t> </a:t>
            </a:r>
            <a:r>
              <a:rPr spc="-5" dirty="0"/>
              <a:t>interface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581653"/>
            <a:ext cx="8289290" cy="35490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375920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Use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 wired workstation to ping the access point 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that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has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2800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problem.</a:t>
            </a:r>
            <a:endParaRPr sz="2800">
              <a:latin typeface="Arial"/>
              <a:cs typeface="Arial"/>
            </a:endParaRPr>
          </a:p>
          <a:p>
            <a:pPr marL="290195" marR="5080" indent="-278130">
              <a:lnSpc>
                <a:spcPct val="100000"/>
              </a:lnSpc>
              <a:spcBef>
                <a:spcPts val="211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If ping is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successful,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 problem is likely to lie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with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 wired</a:t>
            </a:r>
            <a:r>
              <a:rPr sz="2800" spc="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network</a:t>
            </a:r>
            <a:endParaRPr sz="2800">
              <a:latin typeface="Arial"/>
              <a:cs typeface="Arial"/>
            </a:endParaRPr>
          </a:p>
          <a:p>
            <a:pPr marL="290195" marR="395605" indent="-278130">
              <a:lnSpc>
                <a:spcPct val="100000"/>
              </a:lnSpc>
              <a:spcBef>
                <a:spcPts val="211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If ping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is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unsuccessful, then the AP is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not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connected and there is a problem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with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 AP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or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 wired connection from</a:t>
            </a:r>
            <a:r>
              <a:rPr sz="2800" spc="3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AP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27119" y="82671"/>
            <a:ext cx="24396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Wireless </a:t>
            </a:r>
            <a:r>
              <a:rPr sz="1000" spc="-10" dirty="0">
                <a:latin typeface="Arial"/>
                <a:cs typeface="Arial"/>
              </a:rPr>
              <a:t>Network Hardware </a:t>
            </a:r>
            <a:r>
              <a:rPr sz="1000" spc="-5" dirty="0">
                <a:latin typeface="Arial"/>
                <a:cs typeface="Arial"/>
              </a:rPr>
              <a:t>Topic 7 -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7.43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28848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References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9110" y="1581653"/>
            <a:ext cx="7554595" cy="2244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2895" marR="17780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302895" algn="l"/>
                <a:tab pos="3035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Lowe, D. (2009). </a:t>
            </a:r>
            <a:r>
              <a:rPr sz="2800" i="1" spc="-5" dirty="0">
                <a:solidFill>
                  <a:srgbClr val="7F7F7F"/>
                </a:solidFill>
                <a:latin typeface="Arial"/>
                <a:cs typeface="Arial"/>
              </a:rPr>
              <a:t>Networking for Dummies,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9</a:t>
            </a:r>
            <a:r>
              <a:rPr sz="2775" baseline="25525" dirty="0">
                <a:solidFill>
                  <a:srgbClr val="7F7F7F"/>
                </a:solidFill>
                <a:latin typeface="Arial"/>
                <a:cs typeface="Arial"/>
              </a:rPr>
              <a:t>th </a:t>
            </a:r>
            <a:r>
              <a:rPr sz="18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edition. John Wiley &amp;</a:t>
            </a:r>
            <a:r>
              <a:rPr sz="2800" spc="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Sons.</a:t>
            </a:r>
            <a:endParaRPr sz="2800">
              <a:latin typeface="Arial"/>
              <a:cs typeface="Arial"/>
            </a:endParaRPr>
          </a:p>
          <a:p>
            <a:pPr marL="302895" marR="5187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302895" algn="l"/>
                <a:tab pos="3035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Rackley,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S.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(2007). </a:t>
            </a:r>
            <a:r>
              <a:rPr sz="2800" i="1" spc="-5" dirty="0">
                <a:solidFill>
                  <a:srgbClr val="7F7F7F"/>
                </a:solidFill>
                <a:latin typeface="Arial"/>
                <a:cs typeface="Arial"/>
              </a:rPr>
              <a:t>Wireless Networking  Technology: From Principles to Successful  Implementation.</a:t>
            </a:r>
            <a:r>
              <a:rPr sz="2800" i="1" spc="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Newnes.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27119" y="82671"/>
            <a:ext cx="24396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Wireless 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Network Hardware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Topic 7 -</a:t>
            </a:r>
            <a:r>
              <a:rPr sz="10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7.44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Topic 7 – </a:t>
            </a:r>
            <a:r>
              <a:rPr spc="-5" dirty="0"/>
              <a:t>Wireless Network</a:t>
            </a:r>
            <a:r>
              <a:rPr spc="-100" dirty="0"/>
              <a:t> </a:t>
            </a:r>
            <a:r>
              <a:rPr spc="-5" dirty="0"/>
              <a:t>Hardware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38902" y="3912494"/>
            <a:ext cx="226631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i="1" spc="-5" dirty="0">
                <a:solidFill>
                  <a:srgbClr val="FFFFFF"/>
                </a:solidFill>
                <a:latin typeface="Arial"/>
                <a:cs typeface="Arial"/>
              </a:rPr>
              <a:t>Any</a:t>
            </a:r>
            <a:r>
              <a:rPr sz="2500" i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i="1" spc="-5" dirty="0">
                <a:solidFill>
                  <a:srgbClr val="FFFFFF"/>
                </a:solidFill>
                <a:latin typeface="Arial"/>
                <a:cs typeface="Arial"/>
              </a:rPr>
              <a:t>Questions?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97222" y="82671"/>
            <a:ext cx="23698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Wireless </a:t>
            </a:r>
            <a:r>
              <a:rPr sz="1000" spc="-10" dirty="0">
                <a:latin typeface="Arial"/>
                <a:cs typeface="Arial"/>
              </a:rPr>
              <a:t>Network Hardware </a:t>
            </a:r>
            <a:r>
              <a:rPr sz="1000" spc="-5" dirty="0">
                <a:latin typeface="Arial"/>
                <a:cs typeface="Arial"/>
              </a:rPr>
              <a:t>Topic 7 -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7.5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46532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Wireless</a:t>
            </a:r>
            <a:r>
              <a:rPr spc="-85" dirty="0"/>
              <a:t> </a:t>
            </a:r>
            <a:r>
              <a:rPr spc="-5" dirty="0"/>
              <a:t>Networks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43230" marR="1964689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443230" algn="l"/>
                <a:tab pos="443865" algn="l"/>
              </a:tabLst>
            </a:pPr>
            <a:r>
              <a:rPr spc="-5" dirty="0"/>
              <a:t>Physical cabling replaced </a:t>
            </a:r>
            <a:r>
              <a:rPr spc="-10" dirty="0"/>
              <a:t>with </a:t>
            </a:r>
            <a:r>
              <a:rPr spc="-5" dirty="0"/>
              <a:t>wireless  connections</a:t>
            </a:r>
          </a:p>
          <a:p>
            <a:pPr marL="443230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443230" algn="l"/>
                <a:tab pos="443865" algn="l"/>
              </a:tabLst>
            </a:pPr>
            <a:r>
              <a:rPr spc="-5" dirty="0"/>
              <a:t>Still</a:t>
            </a:r>
            <a:r>
              <a:rPr spc="5" dirty="0"/>
              <a:t> </a:t>
            </a:r>
            <a:r>
              <a:rPr spc="-5" dirty="0"/>
              <a:t>require:</a:t>
            </a:r>
          </a:p>
          <a:p>
            <a:pPr marL="976630" lvl="1" indent="-354330">
              <a:lnSpc>
                <a:spcPct val="100000"/>
              </a:lnSpc>
              <a:spcBef>
                <a:spcPts val="1160"/>
              </a:spcBef>
              <a:buFont typeface="Arial"/>
              <a:buChar char="–"/>
              <a:tabLst>
                <a:tab pos="976630" algn="l"/>
                <a:tab pos="977265" algn="l"/>
              </a:tabLst>
            </a:pPr>
            <a:r>
              <a:rPr sz="2600" b="1" i="1" dirty="0">
                <a:solidFill>
                  <a:srgbClr val="89A451"/>
                </a:solidFill>
                <a:latin typeface="Arial"/>
                <a:cs typeface="Arial"/>
              </a:rPr>
              <a:t>Workstations</a:t>
            </a:r>
            <a:endParaRPr sz="2600">
              <a:latin typeface="Arial"/>
              <a:cs typeface="Arial"/>
            </a:endParaRPr>
          </a:p>
          <a:p>
            <a:pPr marL="976630" lvl="1" indent="-354330">
              <a:lnSpc>
                <a:spcPct val="100000"/>
              </a:lnSpc>
              <a:spcBef>
                <a:spcPts val="625"/>
              </a:spcBef>
              <a:buFont typeface="Arial"/>
              <a:buChar char="–"/>
              <a:tabLst>
                <a:tab pos="976630" algn="l"/>
                <a:tab pos="977265" algn="l"/>
              </a:tabLst>
            </a:pPr>
            <a:r>
              <a:rPr sz="2600" b="1" i="1" dirty="0">
                <a:solidFill>
                  <a:srgbClr val="89A451"/>
                </a:solidFill>
                <a:latin typeface="Arial"/>
                <a:cs typeface="Arial"/>
              </a:rPr>
              <a:t>Peripherals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(but may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be</a:t>
            </a:r>
            <a:r>
              <a:rPr sz="2600" spc="-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wireless)</a:t>
            </a:r>
            <a:endParaRPr sz="2600">
              <a:latin typeface="Arial"/>
              <a:cs typeface="Arial"/>
            </a:endParaRPr>
          </a:p>
          <a:p>
            <a:pPr marL="443230" indent="-278130">
              <a:lnSpc>
                <a:spcPct val="100000"/>
              </a:lnSpc>
              <a:spcBef>
                <a:spcPts val="1290"/>
              </a:spcBef>
              <a:buChar char="•"/>
              <a:tabLst>
                <a:tab pos="443230" algn="l"/>
                <a:tab pos="443865" algn="l"/>
              </a:tabLst>
            </a:pPr>
            <a:r>
              <a:rPr spc="-5" dirty="0"/>
              <a:t>More </a:t>
            </a:r>
            <a:r>
              <a:rPr dirty="0"/>
              <a:t>flexible </a:t>
            </a:r>
            <a:r>
              <a:rPr spc="-5" dirty="0"/>
              <a:t>in </a:t>
            </a:r>
            <a:r>
              <a:rPr dirty="0"/>
              <a:t>terms </a:t>
            </a:r>
            <a:r>
              <a:rPr spc="-5" dirty="0"/>
              <a:t>of workstation</a:t>
            </a:r>
            <a:r>
              <a:rPr spc="20" dirty="0"/>
              <a:t> </a:t>
            </a:r>
            <a:r>
              <a:rPr spc="-5" dirty="0"/>
              <a:t>placement</a:t>
            </a:r>
          </a:p>
          <a:p>
            <a:pPr marL="443230" marR="5080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443230" algn="l"/>
                <a:tab pos="443865" algn="l"/>
              </a:tabLst>
            </a:pPr>
            <a:r>
              <a:rPr spc="-5" dirty="0"/>
              <a:t>Requires some hardware </a:t>
            </a:r>
            <a:r>
              <a:rPr dirty="0"/>
              <a:t>that </a:t>
            </a:r>
            <a:r>
              <a:rPr spc="-5" dirty="0"/>
              <a:t>is specific to wireless  networks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97222" y="82671"/>
            <a:ext cx="23698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Wireless </a:t>
            </a:r>
            <a:r>
              <a:rPr sz="1000" spc="-10" dirty="0">
                <a:latin typeface="Arial"/>
                <a:cs typeface="Arial"/>
              </a:rPr>
              <a:t>Network Hardware </a:t>
            </a:r>
            <a:r>
              <a:rPr sz="1000" spc="-5" dirty="0">
                <a:latin typeface="Arial"/>
                <a:cs typeface="Arial"/>
              </a:rPr>
              <a:t>Topic 7 -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7.6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42811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Wireless</a:t>
            </a:r>
            <a:r>
              <a:rPr spc="-90" dirty="0"/>
              <a:t> </a:t>
            </a:r>
            <a:r>
              <a:rPr spc="-5" dirty="0"/>
              <a:t>Routers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581653"/>
            <a:ext cx="6183630" cy="3695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385445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Support computers configured with </a:t>
            </a:r>
            <a:r>
              <a:rPr sz="2800" spc="-5" dirty="0">
                <a:solidFill>
                  <a:srgbClr val="89A451"/>
                </a:solidFill>
                <a:latin typeface="Arial"/>
                <a:cs typeface="Arial"/>
              </a:rPr>
              <a:t> </a:t>
            </a:r>
            <a:r>
              <a:rPr sz="2800" b="1" i="1" spc="-5" dirty="0">
                <a:solidFill>
                  <a:srgbClr val="89A451"/>
                </a:solidFill>
                <a:latin typeface="Arial"/>
                <a:cs typeface="Arial"/>
              </a:rPr>
              <a:t>wireless network </a:t>
            </a:r>
            <a:r>
              <a:rPr sz="2800" b="1" i="1" spc="-10" dirty="0">
                <a:solidFill>
                  <a:srgbClr val="89A451"/>
                </a:solidFill>
                <a:latin typeface="Arial"/>
                <a:cs typeface="Arial"/>
              </a:rPr>
              <a:t>adapters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(see 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later)</a:t>
            </a:r>
            <a:endParaRPr sz="2800">
              <a:latin typeface="Arial"/>
              <a:cs typeface="Arial"/>
            </a:endParaRPr>
          </a:p>
          <a:p>
            <a:pPr marL="290195" marR="918210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Contain network switch to allow  connection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via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Ethernet</a:t>
            </a:r>
            <a:r>
              <a:rPr sz="2800" spc="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cable</a:t>
            </a:r>
            <a:endParaRPr sz="2800">
              <a:latin typeface="Arial"/>
              <a:cs typeface="Arial"/>
            </a:endParaRPr>
          </a:p>
          <a:p>
            <a:pPr marL="290195" marR="5080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Allow cable modem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and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DSL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Internet  connections to be</a:t>
            </a:r>
            <a:r>
              <a:rPr sz="2800" spc="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shared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May include a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built-in</a:t>
            </a:r>
            <a:r>
              <a:rPr sz="2800" spc="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firewall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88130" y="2060573"/>
            <a:ext cx="2376549" cy="28702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97222" y="82671"/>
            <a:ext cx="23698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Wireless </a:t>
            </a:r>
            <a:r>
              <a:rPr sz="1000" spc="-10" dirty="0">
                <a:latin typeface="Arial"/>
                <a:cs typeface="Arial"/>
              </a:rPr>
              <a:t>Network Hardware </a:t>
            </a:r>
            <a:r>
              <a:rPr sz="1000" spc="-5" dirty="0">
                <a:latin typeface="Arial"/>
                <a:cs typeface="Arial"/>
              </a:rPr>
              <a:t>Topic 7 -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7.7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397200"/>
            <a:ext cx="58369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Wireless Access</a:t>
            </a:r>
            <a:r>
              <a:rPr spc="-85" dirty="0"/>
              <a:t> </a:t>
            </a:r>
            <a:r>
              <a:rPr dirty="0"/>
              <a:t>Points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279789"/>
            <a:ext cx="8255000" cy="3354704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90195" indent="-278130">
              <a:lnSpc>
                <a:spcPct val="100000"/>
              </a:lnSpc>
              <a:spcBef>
                <a:spcPts val="7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May join wireless clients to wired Ethernet</a:t>
            </a:r>
            <a:r>
              <a:rPr sz="2800" spc="8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network</a:t>
            </a:r>
            <a:endParaRPr sz="2800">
              <a:latin typeface="Arial"/>
              <a:cs typeface="Arial"/>
            </a:endParaRPr>
          </a:p>
          <a:p>
            <a:pPr marL="290195" marR="5080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May connect to another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access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point, or to a wired  Ethernet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router</a:t>
            </a:r>
            <a:endParaRPr sz="2800">
              <a:latin typeface="Arial"/>
              <a:cs typeface="Arial"/>
            </a:endParaRPr>
          </a:p>
          <a:p>
            <a:pPr marL="290195" marR="853440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In home networking, can be used to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extend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  network based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on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 wired broadband</a:t>
            </a:r>
            <a:r>
              <a:rPr sz="2800" spc="6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router</a:t>
            </a:r>
            <a:endParaRPr sz="2800">
              <a:latin typeface="Arial"/>
              <a:cs typeface="Arial"/>
            </a:endParaRPr>
          </a:p>
          <a:p>
            <a:pPr marL="290195" marR="84772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Clients can join the home network without </a:t>
            </a:r>
            <a:r>
              <a:rPr sz="2800" spc="20" dirty="0">
                <a:solidFill>
                  <a:srgbClr val="7F7F7F"/>
                </a:solidFill>
                <a:latin typeface="Arial"/>
                <a:cs typeface="Arial"/>
              </a:rPr>
              <a:t>re-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configuring connections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7889" y="4076636"/>
            <a:ext cx="2984501" cy="1865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97222" y="82671"/>
            <a:ext cx="23698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Wireless </a:t>
            </a:r>
            <a:r>
              <a:rPr sz="1000" spc="-10" dirty="0">
                <a:latin typeface="Arial"/>
                <a:cs typeface="Arial"/>
              </a:rPr>
              <a:t>Network Hardware </a:t>
            </a:r>
            <a:r>
              <a:rPr sz="1000" spc="-5" dirty="0">
                <a:latin typeface="Arial"/>
                <a:cs typeface="Arial"/>
              </a:rPr>
              <a:t>Topic 7 -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7.8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406590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Business</a:t>
            </a:r>
            <a:r>
              <a:rPr spc="-95" dirty="0"/>
              <a:t> </a:t>
            </a:r>
            <a:r>
              <a:rPr dirty="0"/>
              <a:t>WLAN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43230" marR="5080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443230" algn="l"/>
                <a:tab pos="443865" algn="l"/>
              </a:tabLst>
            </a:pPr>
            <a:r>
              <a:rPr spc="-5" dirty="0"/>
              <a:t>Wireless access points are commonly used in large  office buildings to create one</a:t>
            </a:r>
            <a:r>
              <a:rPr spc="75" dirty="0"/>
              <a:t> </a:t>
            </a:r>
            <a:r>
              <a:rPr spc="-5" dirty="0"/>
              <a:t>WLAN.</a:t>
            </a:r>
          </a:p>
          <a:p>
            <a:pPr marL="443230" marR="797560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443230" algn="l"/>
                <a:tab pos="443865" algn="l"/>
              </a:tabLst>
            </a:pPr>
            <a:r>
              <a:rPr spc="-5" dirty="0"/>
              <a:t>Each access point typically supports up to 255  client </a:t>
            </a:r>
            <a:r>
              <a:rPr dirty="0"/>
              <a:t>computers.</a:t>
            </a:r>
          </a:p>
          <a:p>
            <a:pPr marL="443230" marR="1249680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443230" algn="l"/>
                <a:tab pos="443865" algn="l"/>
              </a:tabLst>
            </a:pPr>
            <a:r>
              <a:rPr spc="-5" dirty="0"/>
              <a:t>By connecting </a:t>
            </a:r>
            <a:r>
              <a:rPr dirty="0"/>
              <a:t>access </a:t>
            </a:r>
            <a:r>
              <a:rPr spc="-5" dirty="0"/>
              <a:t>points to each other,  thousands </a:t>
            </a:r>
            <a:r>
              <a:rPr dirty="0"/>
              <a:t>of </a:t>
            </a:r>
            <a:r>
              <a:rPr spc="-5" dirty="0"/>
              <a:t>access points </a:t>
            </a:r>
            <a:r>
              <a:rPr dirty="0"/>
              <a:t>can be</a:t>
            </a:r>
            <a:r>
              <a:rPr spc="-35" dirty="0"/>
              <a:t> </a:t>
            </a:r>
            <a:r>
              <a:rPr dirty="0"/>
              <a:t>created.</a:t>
            </a:r>
          </a:p>
          <a:p>
            <a:pPr marL="443230" marR="65976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443230" algn="l"/>
                <a:tab pos="443865" algn="l"/>
              </a:tabLst>
            </a:pPr>
            <a:r>
              <a:rPr spc="-5" dirty="0"/>
              <a:t>Client </a:t>
            </a:r>
            <a:r>
              <a:rPr dirty="0"/>
              <a:t>computers </a:t>
            </a:r>
            <a:r>
              <a:rPr spc="-5" dirty="0"/>
              <a:t>may </a:t>
            </a:r>
            <a:r>
              <a:rPr dirty="0"/>
              <a:t>move or </a:t>
            </a:r>
            <a:r>
              <a:rPr spc="-5" dirty="0"/>
              <a:t>"roam" between  each of </a:t>
            </a:r>
            <a:r>
              <a:rPr dirty="0"/>
              <a:t>these </a:t>
            </a:r>
            <a:r>
              <a:rPr spc="-5" dirty="0"/>
              <a:t>access points as</a:t>
            </a:r>
            <a:r>
              <a:rPr spc="5" dirty="0"/>
              <a:t> </a:t>
            </a:r>
            <a:r>
              <a:rPr spc="-5" dirty="0"/>
              <a:t>needed.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97222" y="82671"/>
            <a:ext cx="23698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Wireless </a:t>
            </a:r>
            <a:r>
              <a:rPr sz="1000" spc="-10" dirty="0">
                <a:latin typeface="Arial"/>
                <a:cs typeface="Arial"/>
              </a:rPr>
              <a:t>Network Hardware </a:t>
            </a:r>
            <a:r>
              <a:rPr sz="1000" spc="-5" dirty="0">
                <a:latin typeface="Arial"/>
                <a:cs typeface="Arial"/>
              </a:rPr>
              <a:t>Topic 7 -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7.9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478277"/>
            <a:ext cx="67671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Wireless </a:t>
            </a:r>
            <a:r>
              <a:rPr spc="-5" dirty="0"/>
              <a:t>Network</a:t>
            </a:r>
            <a:r>
              <a:rPr spc="-75" dirty="0"/>
              <a:t> </a:t>
            </a:r>
            <a:r>
              <a:rPr dirty="0"/>
              <a:t>Adapters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78968" y="1208298"/>
            <a:ext cx="8455025" cy="460629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89560" indent="-277495">
              <a:lnSpc>
                <a:spcPct val="100000"/>
              </a:lnSpc>
              <a:spcBef>
                <a:spcPts val="770"/>
              </a:spcBef>
              <a:buChar char="•"/>
              <a:tabLst>
                <a:tab pos="289560" algn="l"/>
                <a:tab pos="290195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Allow a computing device to join a wireless</a:t>
            </a:r>
            <a:r>
              <a:rPr sz="2800" spc="7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LAN</a:t>
            </a:r>
            <a:endParaRPr sz="2800">
              <a:latin typeface="Arial"/>
              <a:cs typeface="Arial"/>
            </a:endParaRPr>
          </a:p>
          <a:p>
            <a:pPr marL="289560" indent="-277495">
              <a:lnSpc>
                <a:spcPct val="100000"/>
              </a:lnSpc>
              <a:spcBef>
                <a:spcPts val="675"/>
              </a:spcBef>
              <a:buChar char="•"/>
              <a:tabLst>
                <a:tab pos="289560" algn="l"/>
                <a:tab pos="290195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Contain a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built-in radio transmitter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and</a:t>
            </a:r>
            <a:r>
              <a:rPr sz="2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receiver</a:t>
            </a:r>
            <a:endParaRPr sz="2800">
              <a:latin typeface="Arial"/>
              <a:cs typeface="Arial"/>
            </a:endParaRPr>
          </a:p>
          <a:p>
            <a:pPr marL="289560" indent="-277495">
              <a:lnSpc>
                <a:spcPct val="100000"/>
              </a:lnSpc>
              <a:spcBef>
                <a:spcPts val="675"/>
              </a:spcBef>
              <a:buChar char="•"/>
              <a:tabLst>
                <a:tab pos="289560" algn="l"/>
                <a:tab pos="290195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Exist in different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forms:</a:t>
            </a:r>
            <a:endParaRPr sz="2800">
              <a:latin typeface="Arial"/>
              <a:cs typeface="Arial"/>
            </a:endParaRPr>
          </a:p>
          <a:p>
            <a:pPr marL="649605" marR="5080" lvl="1" indent="-280670">
              <a:lnSpc>
                <a:spcPct val="100000"/>
              </a:lnSpc>
              <a:spcBef>
                <a:spcPts val="1160"/>
              </a:spcBef>
              <a:buFont typeface="Arial"/>
              <a:buChar char="–"/>
              <a:tabLst>
                <a:tab pos="650240" algn="l"/>
              </a:tabLst>
            </a:pPr>
            <a:r>
              <a:rPr sz="2500" b="1" i="1" spc="-5" dirty="0">
                <a:solidFill>
                  <a:srgbClr val="89A451"/>
                </a:solidFill>
                <a:latin typeface="Arial"/>
                <a:cs typeface="Arial"/>
              </a:rPr>
              <a:t>PCI wireless adapters </a:t>
            </a:r>
            <a:r>
              <a:rPr sz="2500" spc="-10" dirty="0">
                <a:solidFill>
                  <a:srgbClr val="7F7F7F"/>
                </a:solidFill>
                <a:latin typeface="Arial"/>
                <a:cs typeface="Arial"/>
              </a:rPr>
              <a:t>are </a:t>
            </a:r>
            <a:r>
              <a:rPr sz="2500" spc="-5" dirty="0">
                <a:solidFill>
                  <a:srgbClr val="7F7F7F"/>
                </a:solidFill>
                <a:latin typeface="Arial"/>
                <a:cs typeface="Arial"/>
              </a:rPr>
              <a:t>add-in cards designed for  </a:t>
            </a:r>
            <a:r>
              <a:rPr sz="2500" spc="-10" dirty="0">
                <a:solidFill>
                  <a:srgbClr val="7F7F7F"/>
                </a:solidFill>
                <a:latin typeface="Arial"/>
                <a:cs typeface="Arial"/>
              </a:rPr>
              <a:t>installation inside </a:t>
            </a:r>
            <a:r>
              <a:rPr sz="2500" spc="-5" dirty="0">
                <a:solidFill>
                  <a:srgbClr val="7F7F7F"/>
                </a:solidFill>
                <a:latin typeface="Arial"/>
                <a:cs typeface="Arial"/>
              </a:rPr>
              <a:t>a desktop computer having a PCI</a:t>
            </a:r>
            <a:r>
              <a:rPr sz="2500" spc="5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7F7F7F"/>
                </a:solidFill>
                <a:latin typeface="Arial"/>
                <a:cs typeface="Arial"/>
              </a:rPr>
              <a:t>bus</a:t>
            </a:r>
            <a:endParaRPr sz="2500">
              <a:latin typeface="Arial"/>
              <a:cs typeface="Arial"/>
            </a:endParaRPr>
          </a:p>
          <a:p>
            <a:pPr marL="649605" marR="330200" lvl="1" indent="-280670">
              <a:lnSpc>
                <a:spcPct val="100000"/>
              </a:lnSpc>
              <a:spcBef>
                <a:spcPts val="605"/>
              </a:spcBef>
              <a:buFont typeface="Arial"/>
              <a:buChar char="–"/>
              <a:tabLst>
                <a:tab pos="650240" algn="l"/>
              </a:tabLst>
            </a:pPr>
            <a:r>
              <a:rPr sz="2500" b="1" i="1" spc="-5" dirty="0">
                <a:solidFill>
                  <a:srgbClr val="89A451"/>
                </a:solidFill>
                <a:latin typeface="Arial"/>
                <a:cs typeface="Arial"/>
              </a:rPr>
              <a:t>USB wireless adapters </a:t>
            </a:r>
            <a:r>
              <a:rPr sz="2500" spc="-5" dirty="0">
                <a:solidFill>
                  <a:srgbClr val="7F7F7F"/>
                </a:solidFill>
                <a:latin typeface="Arial"/>
                <a:cs typeface="Arial"/>
              </a:rPr>
              <a:t>connect to the external </a:t>
            </a:r>
            <a:r>
              <a:rPr sz="2500" spc="-10" dirty="0">
                <a:solidFill>
                  <a:srgbClr val="7F7F7F"/>
                </a:solidFill>
                <a:latin typeface="Arial"/>
                <a:cs typeface="Arial"/>
              </a:rPr>
              <a:t>USB  </a:t>
            </a:r>
            <a:r>
              <a:rPr sz="2500" spc="-5" dirty="0">
                <a:solidFill>
                  <a:srgbClr val="7F7F7F"/>
                </a:solidFill>
                <a:latin typeface="Arial"/>
                <a:cs typeface="Arial"/>
              </a:rPr>
              <a:t>port</a:t>
            </a:r>
            <a:endParaRPr sz="2500">
              <a:latin typeface="Arial"/>
              <a:cs typeface="Arial"/>
            </a:endParaRPr>
          </a:p>
          <a:p>
            <a:pPr marL="649605" marR="349885" lvl="1" indent="-280670">
              <a:lnSpc>
                <a:spcPct val="100000"/>
              </a:lnSpc>
              <a:spcBef>
                <a:spcPts val="600"/>
              </a:spcBef>
              <a:buFont typeface="Arial"/>
              <a:buChar char="–"/>
              <a:tabLst>
                <a:tab pos="650240" algn="l"/>
              </a:tabLst>
            </a:pPr>
            <a:r>
              <a:rPr sz="2500" b="1" i="1" spc="-5" dirty="0">
                <a:solidFill>
                  <a:srgbClr val="89A451"/>
                </a:solidFill>
                <a:latin typeface="Arial"/>
                <a:cs typeface="Arial"/>
              </a:rPr>
              <a:t>PC </a:t>
            </a:r>
            <a:r>
              <a:rPr sz="2500" b="1" i="1" spc="-10" dirty="0">
                <a:solidFill>
                  <a:srgbClr val="89A451"/>
                </a:solidFill>
                <a:latin typeface="Arial"/>
                <a:cs typeface="Arial"/>
              </a:rPr>
              <a:t>Card </a:t>
            </a:r>
            <a:r>
              <a:rPr sz="2500" spc="-5" dirty="0">
                <a:solidFill>
                  <a:srgbClr val="7F7F7F"/>
                </a:solidFill>
                <a:latin typeface="Arial"/>
                <a:cs typeface="Arial"/>
              </a:rPr>
              <a:t>or </a:t>
            </a:r>
            <a:r>
              <a:rPr sz="2500" b="1" i="1" spc="-10" dirty="0">
                <a:solidFill>
                  <a:srgbClr val="89A451"/>
                </a:solidFill>
                <a:latin typeface="Arial"/>
                <a:cs typeface="Arial"/>
              </a:rPr>
              <a:t>PCMCIA </a:t>
            </a:r>
            <a:r>
              <a:rPr sz="2500" b="1" i="1" spc="-5" dirty="0">
                <a:solidFill>
                  <a:srgbClr val="89A451"/>
                </a:solidFill>
                <a:latin typeface="Arial"/>
                <a:cs typeface="Arial"/>
              </a:rPr>
              <a:t>wireless adapters </a:t>
            </a:r>
            <a:r>
              <a:rPr sz="2500" spc="-10" dirty="0">
                <a:solidFill>
                  <a:srgbClr val="7F7F7F"/>
                </a:solidFill>
                <a:latin typeface="Arial"/>
                <a:cs typeface="Arial"/>
              </a:rPr>
              <a:t>insert into </a:t>
            </a:r>
            <a:r>
              <a:rPr sz="2500" spc="-5" dirty="0">
                <a:solidFill>
                  <a:srgbClr val="7F7F7F"/>
                </a:solidFill>
                <a:latin typeface="Arial"/>
                <a:cs typeface="Arial"/>
              </a:rPr>
              <a:t>a  narrow open bay on a notebook</a:t>
            </a:r>
            <a:r>
              <a:rPr sz="2500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7F7F7F"/>
                </a:solidFill>
                <a:latin typeface="Arial"/>
                <a:cs typeface="Arial"/>
              </a:rPr>
              <a:t>computer</a:t>
            </a:r>
            <a:endParaRPr sz="2500">
              <a:latin typeface="Arial"/>
              <a:cs typeface="Arial"/>
            </a:endParaRPr>
          </a:p>
          <a:p>
            <a:pPr marL="649605" lvl="1" indent="-281305">
              <a:lnSpc>
                <a:spcPct val="100000"/>
              </a:lnSpc>
              <a:spcBef>
                <a:spcPts val="600"/>
              </a:spcBef>
              <a:buChar char="–"/>
              <a:tabLst>
                <a:tab pos="650240" algn="l"/>
              </a:tabLst>
            </a:pPr>
            <a:r>
              <a:rPr sz="2500" spc="-5" dirty="0">
                <a:solidFill>
                  <a:srgbClr val="7F7F7F"/>
                </a:solidFill>
                <a:latin typeface="Arial"/>
                <a:cs typeface="Arial"/>
              </a:rPr>
              <a:t>Most modern computers have inbuilt</a:t>
            </a:r>
            <a:r>
              <a:rPr sz="2500" spc="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7F7F7F"/>
                </a:solidFill>
                <a:latin typeface="Arial"/>
                <a:cs typeface="Arial"/>
              </a:rPr>
              <a:t>adapters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0941A018-FB9B-4401-A32C-7E04526866E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3</TotalTime>
  <Words>2065</Words>
  <Application>Microsoft Office PowerPoint</Application>
  <PresentationFormat>On-screen Show (4:3)</PresentationFormat>
  <Paragraphs>323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Calibri Light</vt:lpstr>
      <vt:lpstr>Times New Roman</vt:lpstr>
      <vt:lpstr>Metropolitan</vt:lpstr>
      <vt:lpstr>PowerPoint Presentation</vt:lpstr>
      <vt:lpstr>PowerPoint Presentation</vt:lpstr>
      <vt:lpstr>Scope and Coverage</vt:lpstr>
      <vt:lpstr>Learning Outcomes</vt:lpstr>
      <vt:lpstr>Wireless Networks</vt:lpstr>
      <vt:lpstr>Wireless Routers</vt:lpstr>
      <vt:lpstr>Wireless Access Points</vt:lpstr>
      <vt:lpstr>Business WLAN</vt:lpstr>
      <vt:lpstr>Wireless Network Adapters</vt:lpstr>
      <vt:lpstr>Wireless Print Servers</vt:lpstr>
      <vt:lpstr>Wireless Print Server Advantages</vt:lpstr>
      <vt:lpstr>Wireless Range Extender</vt:lpstr>
      <vt:lpstr>Wireless Peripherals</vt:lpstr>
      <vt:lpstr>Bluetooth Hardware</vt:lpstr>
      <vt:lpstr>Bluetooth USB Adapter</vt:lpstr>
      <vt:lpstr>Bluetooth Access Point</vt:lpstr>
      <vt:lpstr>Ad-hoc Wireless Networks</vt:lpstr>
      <vt:lpstr>PowerPoint Presentation</vt:lpstr>
      <vt:lpstr>A Small Business Network</vt:lpstr>
      <vt:lpstr>Wireless Router</vt:lpstr>
      <vt:lpstr>Choosing a Standard</vt:lpstr>
      <vt:lpstr>Choosing Network Adapters</vt:lpstr>
      <vt:lpstr>Choosing Access Points</vt:lpstr>
      <vt:lpstr>Know Your Building</vt:lpstr>
      <vt:lpstr>How Many People?</vt:lpstr>
      <vt:lpstr>How Much Power?</vt:lpstr>
      <vt:lpstr>Locating Access Points</vt:lpstr>
      <vt:lpstr>Don't Settle Prematurely on a  Location </vt:lpstr>
      <vt:lpstr>Install in a Central Location</vt:lpstr>
      <vt:lpstr>Avoid Physical Obstructions</vt:lpstr>
      <vt:lpstr>Avoid Reflective Surfaces</vt:lpstr>
      <vt:lpstr>Avoid Other RF Transmitters</vt:lpstr>
      <vt:lpstr>Avoid Electrical Equipment</vt:lpstr>
      <vt:lpstr>Adjust Antennae</vt:lpstr>
      <vt:lpstr>Consider Repeaters</vt:lpstr>
      <vt:lpstr>Public or Private?</vt:lpstr>
      <vt:lpstr>Internal Private Network</vt:lpstr>
      <vt:lpstr>Public Network</vt:lpstr>
      <vt:lpstr>Securing Your Network</vt:lpstr>
      <vt:lpstr>Troubleshooting Your Network</vt:lpstr>
      <vt:lpstr>The Workstation/AP interface</vt:lpstr>
      <vt:lpstr>The AP/Wired LAN interface</vt:lpstr>
      <vt:lpstr>References</vt:lpstr>
      <vt:lpstr>Topic 7 – Wireless Network Hardware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Fariha</cp:lastModifiedBy>
  <cp:revision>12</cp:revision>
  <dcterms:created xsi:type="dcterms:W3CDTF">2018-10-03T15:30:36Z</dcterms:created>
  <dcterms:modified xsi:type="dcterms:W3CDTF">2018-10-04T05:03:24Z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2018-03-18T00:00:00Z</vt:filetime>
  </property>
  <property fmtid="{D5CDD505-2E9C-101B-9397-08002B2CF9AE}" pid="3" name="Creator">
    <vt:lpwstr>Online2PDF.com</vt:lpwstr>
  </property>
  <property fmtid="{D5CDD505-2E9C-101B-9397-08002B2CF9AE}" pid="4" name="LastSaved">
    <vt:filetime>2018-03-18T00:00:00Z</vt:filetime>
  </property>
</Properties>
</file>