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1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1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9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3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4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352800"/>
            <a:ext cx="3169920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8: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Security</a:t>
            </a:r>
            <a:r>
              <a:rPr sz="1900" i="1" spc="1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Software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257677"/>
            <a:ext cx="4096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80" dirty="0"/>
              <a:t> </a:t>
            </a:r>
            <a:r>
              <a:rPr dirty="0"/>
              <a:t>Threats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320" y="998186"/>
            <a:ext cx="4039870" cy="47815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65760" indent="-353695">
              <a:lnSpc>
                <a:spcPct val="100000"/>
              </a:lnSpc>
              <a:spcBef>
                <a:spcPts val="720"/>
              </a:spcBef>
              <a:buChar char="–"/>
              <a:tabLst>
                <a:tab pos="365760" algn="l"/>
                <a:tab pos="3663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Eavesdropping</a:t>
            </a:r>
            <a:endParaRPr sz="2600">
              <a:latin typeface="Arial"/>
              <a:cs typeface="Arial"/>
            </a:endParaRPr>
          </a:p>
          <a:p>
            <a:pPr marL="365760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365760" algn="l"/>
                <a:tab pos="3663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Man-in-the-Middle</a:t>
            </a:r>
            <a:endParaRPr sz="2600">
              <a:latin typeface="Arial"/>
              <a:cs typeface="Arial"/>
            </a:endParaRPr>
          </a:p>
          <a:p>
            <a:pPr marL="365760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365760" algn="l"/>
                <a:tab pos="366395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Replay</a:t>
            </a:r>
            <a:endParaRPr sz="2600">
              <a:latin typeface="Arial"/>
              <a:cs typeface="Arial"/>
            </a:endParaRPr>
          </a:p>
          <a:p>
            <a:pPr marL="365760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365760" algn="l"/>
                <a:tab pos="3663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Virus</a:t>
            </a:r>
            <a:endParaRPr sz="2600">
              <a:latin typeface="Arial"/>
              <a:cs typeface="Arial"/>
            </a:endParaRPr>
          </a:p>
          <a:p>
            <a:pPr marL="365760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365760" algn="l"/>
                <a:tab pos="3663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Trojan</a:t>
            </a:r>
            <a:endParaRPr sz="2600">
              <a:latin typeface="Arial"/>
              <a:cs typeface="Arial"/>
            </a:endParaRPr>
          </a:p>
          <a:p>
            <a:pPr marL="365760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365760" algn="l"/>
                <a:tab pos="3663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Worm</a:t>
            </a:r>
            <a:endParaRPr sz="2600">
              <a:latin typeface="Arial"/>
              <a:cs typeface="Arial"/>
            </a:endParaRPr>
          </a:p>
          <a:p>
            <a:pPr marL="365760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365760" algn="l"/>
                <a:tab pos="3663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Analysis</a:t>
            </a:r>
            <a:endParaRPr sz="2600">
              <a:latin typeface="Arial"/>
              <a:cs typeface="Arial"/>
            </a:endParaRPr>
          </a:p>
          <a:p>
            <a:pPr marL="365760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365760" algn="l"/>
                <a:tab pos="3663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Physical</a:t>
            </a:r>
            <a:r>
              <a:rPr sz="2600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attacks/damage</a:t>
            </a:r>
            <a:endParaRPr sz="2600">
              <a:latin typeface="Arial"/>
              <a:cs typeface="Arial"/>
            </a:endParaRPr>
          </a:p>
          <a:p>
            <a:pPr marL="365760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365760" algn="l"/>
                <a:tab pos="3663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Phishing</a:t>
            </a:r>
            <a:endParaRPr sz="2600">
              <a:latin typeface="Arial"/>
              <a:cs typeface="Arial"/>
            </a:endParaRPr>
          </a:p>
          <a:p>
            <a:pPr marL="365760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365760" algn="l"/>
                <a:tab pos="366395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Denial of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Service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757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Eavesdropping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7692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85725" indent="-27813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Gaining access to information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when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authorised  to do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so</a:t>
            </a:r>
            <a:endParaRPr sz="2800">
              <a:latin typeface="Arial"/>
              <a:cs typeface="Arial"/>
            </a:endParaRPr>
          </a:p>
          <a:p>
            <a:pPr marL="290195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involve using 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authorised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user’s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</a:t>
            </a:r>
            <a:endParaRPr sz="2800">
              <a:latin typeface="Arial"/>
              <a:cs typeface="Arial"/>
            </a:endParaRPr>
          </a:p>
          <a:p>
            <a:pPr marL="290195" marR="5080" indent="-278130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Could involve sophisticated approaches to listening  into the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marR="220345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wireless networks, the signal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can reach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outside  the physical boundaries of an organisation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easy to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338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Man-in-the-Middle -</a:t>
            </a:r>
            <a:r>
              <a:rPr spc="-11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116570" cy="326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third party pretends to be one of the parties in a  two-way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conversation.</a:t>
            </a:r>
            <a:endParaRPr sz="2800">
              <a:latin typeface="Arial"/>
              <a:cs typeface="Arial"/>
            </a:endParaRPr>
          </a:p>
          <a:p>
            <a:pPr marL="290195" marR="975994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third party to listen to both sides of a  conversation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modify information before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transmission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Messages that use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2800" b="1" i="1" dirty="0">
                <a:solidFill>
                  <a:srgbClr val="89A451"/>
                </a:solidFill>
                <a:latin typeface="Arial"/>
                <a:cs typeface="Arial"/>
              </a:rPr>
              <a:t>store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and</a:t>
            </a:r>
            <a:r>
              <a:rPr sz="2800" b="1" i="1" spc="3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forward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transmission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method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 particularly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vulnerable.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338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Man-in-the-Middle -</a:t>
            </a:r>
            <a:r>
              <a:rPr spc="-110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1692274" y="1771656"/>
            <a:ext cx="5840333" cy="3889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4753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Replay</a:t>
            </a:r>
            <a:r>
              <a:rPr spc="-70" dirty="0"/>
              <a:t> </a:t>
            </a:r>
            <a:r>
              <a:rPr dirty="0"/>
              <a:t>Attack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77555" cy="340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Attacker stores a set of messages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later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4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 username and password</a:t>
            </a:r>
            <a:r>
              <a:rPr sz="280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combinations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40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an attack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Privacy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Integrity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Availability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1300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Virus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8372475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malicious program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attacks a single computer  or a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Often attached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files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Attachments to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emails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Embedded in image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files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Now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also 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mobile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phones</a:t>
            </a:r>
            <a:endParaRPr sz="2600">
              <a:latin typeface="Arial"/>
              <a:cs typeface="Arial"/>
            </a:endParaRPr>
          </a:p>
          <a:p>
            <a:pPr marL="290195" marR="51689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are not malicious as they do no real harm  but are just created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mischief.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611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Trojan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6515100" cy="3446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Often a program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appears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harmless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 to gain unauthorised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Files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Usernames &amp;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passwords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9600"/>
            <a:ext cx="1518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79508"/>
            <a:ext cx="8336915" cy="448754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worm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a program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Reproduce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Execute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independently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Travel across network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connections</a:t>
            </a:r>
            <a:endParaRPr sz="2600">
              <a:latin typeface="Arial"/>
              <a:cs typeface="Arial"/>
            </a:endParaRPr>
          </a:p>
          <a:p>
            <a:pPr marL="290195" marR="89725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virus is dependent upon the transfer of files  between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spread.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worm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execute completely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independently and  spread on its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own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accord through network  connections.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820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Traffic</a:t>
            </a:r>
            <a:r>
              <a:rPr spc="-60" dirty="0"/>
              <a:t> </a:t>
            </a:r>
            <a:r>
              <a:rPr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76284" cy="237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Involves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analysing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 the network and  identifying important business information, such</a:t>
            </a:r>
            <a:r>
              <a:rPr sz="2800" spc="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Customers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Key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personnel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General business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information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1350"/>
            <a:ext cx="4968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 Threats -</a:t>
            </a:r>
            <a:r>
              <a:rPr spc="-7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653027"/>
            <a:ext cx="5251450" cy="2971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May be deliberate or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accidental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spcBef>
                <a:spcPts val="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Deliberate: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Theft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Deliberate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damage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428625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8 – Lecture </a:t>
            </a:r>
            <a:r>
              <a:rPr sz="1900" i="1" spc="-10" dirty="0">
                <a:latin typeface="Arial"/>
                <a:cs typeface="Arial"/>
              </a:rPr>
              <a:t>1:  </a:t>
            </a:r>
            <a:r>
              <a:rPr sz="1900" i="1" spc="-5" dirty="0">
                <a:latin typeface="Arial"/>
                <a:cs typeface="Arial"/>
              </a:rPr>
              <a:t>Network Security</a:t>
            </a:r>
            <a:r>
              <a:rPr sz="1900" i="1" spc="-1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Threats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1350"/>
            <a:ext cx="4968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 Threats -</a:t>
            </a:r>
            <a:r>
              <a:rPr spc="-75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481"/>
            <a:ext cx="3410585" cy="353123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Accidental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Earthquake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Flood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Lightning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Power</a:t>
            </a:r>
            <a:r>
              <a:rPr sz="2600" spc="-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failure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Equipment</a:t>
            </a:r>
            <a:r>
              <a:rPr sz="2600" spc="-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failure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171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Phi</a:t>
            </a:r>
            <a:r>
              <a:rPr spc="5" dirty="0"/>
              <a:t>s</a:t>
            </a:r>
            <a:r>
              <a:rPr spc="-5" dirty="0"/>
              <a:t>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146925" cy="3902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3975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Emails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claim to be from a legitimate  organisation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Intended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fool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recipient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into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disclosing: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Usernames &amp;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passwords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Bank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details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PIN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numbers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Often used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fraud by purchasing items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accessing bank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accounts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253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Denial of</a:t>
            </a:r>
            <a:r>
              <a:rPr spc="-55" dirty="0"/>
              <a:t> </a:t>
            </a:r>
            <a:r>
              <a:rPr dirty="0"/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389620" cy="37204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 attack on network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availability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is flooded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requests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slowed or completely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interrupted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 many sources to flood the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Distributed Denial of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Service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Results in large time delays, loss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customers,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Costs the targeted organisation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money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283845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8 – Lecture </a:t>
            </a:r>
            <a:r>
              <a:rPr sz="1900" i="1" spc="-10" dirty="0">
                <a:latin typeface="Arial"/>
                <a:cs typeface="Arial"/>
              </a:rPr>
              <a:t>2:  </a:t>
            </a:r>
            <a:r>
              <a:rPr sz="1900" i="1" spc="-5" dirty="0">
                <a:latin typeface="Arial"/>
                <a:cs typeface="Arial"/>
              </a:rPr>
              <a:t>Security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Countermeasures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469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Countermeasures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559040" cy="40386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Authentication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Encryption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Digital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signatures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Anti-virus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Physical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countermeasures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800">
              <a:latin typeface="Arial"/>
              <a:cs typeface="Arial"/>
            </a:endParaRPr>
          </a:p>
          <a:p>
            <a:pPr marL="823594" marR="5080" indent="-353695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Firewalls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will be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discussed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 detail 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next  topic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571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Authentication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75015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07378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Identifies the person or system attempting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 to the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Determines whether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 allowed to access the  network</a:t>
            </a:r>
            <a:endParaRPr sz="2800">
              <a:latin typeface="Arial"/>
              <a:cs typeface="Arial"/>
            </a:endParaRPr>
          </a:p>
          <a:p>
            <a:pPr marL="290195" marR="3987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Usually involves a challenge or challenges to the  user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user supplies a response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each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challenge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correct,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they are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authenticated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871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Authentication</a:t>
            </a:r>
            <a:r>
              <a:rPr spc="-70" dirty="0"/>
              <a:t> </a:t>
            </a:r>
            <a:r>
              <a:rPr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4260215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Username and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password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Personal information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PIN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Biometrics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Smart card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74340"/>
            <a:ext cx="2669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Encrypt</a:t>
            </a:r>
            <a:r>
              <a:rPr spc="10" dirty="0"/>
              <a:t>i</a:t>
            </a:r>
            <a:r>
              <a:rPr spc="-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37755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Involves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changing the information into a form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 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only be recognised by the sender and intended  recipient</a:t>
            </a:r>
            <a:endParaRPr sz="2800">
              <a:latin typeface="Arial"/>
              <a:cs typeface="Arial"/>
            </a:endParaRPr>
          </a:p>
          <a:p>
            <a:pPr marL="290195" marR="6921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the signal is intercepted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third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party,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should  be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unintelligible.</a:t>
            </a:r>
            <a:endParaRPr sz="2800">
              <a:latin typeface="Arial"/>
              <a:cs typeface="Arial"/>
            </a:endParaRPr>
          </a:p>
          <a:p>
            <a:pPr marL="290195" marR="79629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message is manipulated using a cipher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encryption algorithm and deciphered at the  receiving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end.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Encryption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mathematical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tool.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4352"/>
            <a:ext cx="5371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Private &amp; Public</a:t>
            </a:r>
            <a:r>
              <a:rPr spc="-85" dirty="0"/>
              <a:t> </a:t>
            </a:r>
            <a:r>
              <a:rPr dirty="0"/>
              <a:t>Keys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968" y="1149853"/>
            <a:ext cx="8003540" cy="480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640715" indent="-277495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Font typeface="Arial"/>
              <a:buChar char="•"/>
              <a:tabLst>
                <a:tab pos="289560" algn="l"/>
                <a:tab pos="290195" algn="l"/>
              </a:tabLst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Private key encryption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involves sender and  receiver both having the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key:</a:t>
            </a:r>
            <a:endParaRPr sz="2800">
              <a:latin typeface="Arial"/>
              <a:cs typeface="Arial"/>
            </a:endParaRPr>
          </a:p>
          <a:p>
            <a:pPr marL="822960" marR="275590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distribute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key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without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unauthorised  users having access to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  <a:p>
            <a:pPr marL="822960" marR="508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Repeated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same key makes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easier to  crack.</a:t>
            </a:r>
            <a:endParaRPr sz="26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1290"/>
              </a:spcBef>
              <a:buClr>
                <a:srgbClr val="7F7F7F"/>
              </a:buClr>
              <a:buFont typeface="Arial"/>
              <a:buChar char="•"/>
              <a:tabLst>
                <a:tab pos="289560" algn="l"/>
                <a:tab pos="290195" algn="l"/>
              </a:tabLst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Public key encryption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involves two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keys:</a:t>
            </a:r>
            <a:endParaRPr sz="2800">
              <a:latin typeface="Arial"/>
              <a:cs typeface="Arial"/>
            </a:endParaRPr>
          </a:p>
          <a:p>
            <a:pPr marL="822960" marR="113664" lvl="1" indent="-353695">
              <a:lnSpc>
                <a:spcPct val="100000"/>
              </a:lnSpc>
              <a:spcBef>
                <a:spcPts val="5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key used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encrypt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different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from the key  used to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decrypt.</a:t>
            </a:r>
            <a:endParaRPr sz="2600">
              <a:latin typeface="Arial"/>
              <a:cs typeface="Arial"/>
            </a:endParaRPr>
          </a:p>
          <a:p>
            <a:pPr marL="822960" marR="539115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encryption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key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made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public,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hence the  name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2803"/>
            <a:ext cx="5216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Digital </a:t>
            </a:r>
            <a:r>
              <a:rPr dirty="0"/>
              <a:t>Signatures -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096250" cy="311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20014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digital signature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provides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assurance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recipient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digital document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transmitted over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 network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that:</a:t>
            </a:r>
            <a:endParaRPr sz="28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document comes from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the person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that claims  to have sent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  <a:p>
            <a:pPr marL="823594" marR="19685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contents have not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been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modified since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was  sent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7868" y="82671"/>
            <a:ext cx="1789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279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Scope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7169150" cy="26257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cover: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threats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countermeasures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Security software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Installing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configuring security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2803"/>
            <a:ext cx="5216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Digital </a:t>
            </a:r>
            <a:r>
              <a:rPr dirty="0"/>
              <a:t>Signatures -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983220" cy="1818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Closely related to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digital certificates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on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823594" marR="624840" indent="-353695">
              <a:lnSpc>
                <a:spcPct val="100000"/>
              </a:lnSpc>
              <a:spcBef>
                <a:spcPts val="1165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Certificate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Authority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attests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origins of a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website,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piece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software,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4352"/>
            <a:ext cx="5990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Using Digital</a:t>
            </a:r>
            <a:r>
              <a:rPr spc="-70" dirty="0"/>
              <a:t> </a:t>
            </a:r>
            <a:r>
              <a:rPr dirty="0"/>
              <a:t>Signatures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149853"/>
            <a:ext cx="8312784" cy="4634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58686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hashing function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create a  mathematical summary of the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document.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Sender uses a private key to encrypt the</a:t>
            </a:r>
            <a:r>
              <a:rPr sz="28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2800">
              <a:latin typeface="Arial"/>
              <a:cs typeface="Arial"/>
            </a:endParaRPr>
          </a:p>
          <a:p>
            <a:pPr marL="290195" marR="18097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Recipient calculates the same summary using the  same hashing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Recipient uses the sender’s public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key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decrypt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signature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the summary calculated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recipient matches  the summary by decoding the signature, then the  document is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genuine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93" y="324352"/>
            <a:ext cx="3972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Virus</a:t>
            </a:r>
            <a:r>
              <a:rPr spc="-85" dirty="0"/>
              <a:t> </a:t>
            </a:r>
            <a:r>
              <a:rPr dirty="0"/>
              <a:t>Protection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135144"/>
            <a:ext cx="7622540" cy="45377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 protects against viruses, trojans,</a:t>
            </a:r>
            <a:r>
              <a:rPr sz="28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New viruses are continually being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created.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Battle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protect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from new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viruses </a:t>
            </a:r>
            <a:r>
              <a:rPr sz="2800" b="1" spc="-5" dirty="0">
                <a:solidFill>
                  <a:srgbClr val="7F7F7F"/>
                </a:solidFill>
                <a:latin typeface="Arial"/>
                <a:cs typeface="Arial"/>
              </a:rPr>
              <a:t>never</a:t>
            </a:r>
            <a:r>
              <a:rPr sz="28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ends</a:t>
            </a:r>
            <a:endParaRPr sz="2800">
              <a:latin typeface="Arial"/>
              <a:cs typeface="Arial"/>
            </a:endParaRPr>
          </a:p>
          <a:p>
            <a:pPr marL="290195" marR="97726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Virus writers, hackers etc.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look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exploit  vulnerabilities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Operating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systems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Anti-virus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vendors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quick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create  updates to match the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attackers.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556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Using </a:t>
            </a:r>
            <a:r>
              <a:rPr dirty="0"/>
              <a:t>Virus</a:t>
            </a:r>
            <a:r>
              <a:rPr spc="-65" dirty="0"/>
              <a:t> </a:t>
            </a:r>
            <a:r>
              <a:rPr dirty="0"/>
              <a:t>Protection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62315" cy="326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45732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Install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anti-virus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 all networked  machines.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Keep virus definitions up to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date.</a:t>
            </a:r>
            <a:endParaRPr sz="2800">
              <a:latin typeface="Arial"/>
              <a:cs typeface="Arial"/>
            </a:endParaRPr>
          </a:p>
          <a:p>
            <a:pPr marL="290195" marR="32702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Update all software, including operating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systems,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 networked machines to fix any security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holes.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Educate all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to open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files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non-trusted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sources.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</a:t>
            </a:r>
            <a:r>
              <a:rPr spc="-80" dirty="0"/>
              <a:t> </a:t>
            </a:r>
            <a:r>
              <a:rPr spc="-5" dirty="0"/>
              <a:t>Countermeasures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054896"/>
            <a:ext cx="7924800" cy="482854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40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Physically protecting the network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Choosing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good quality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5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equipment</a:t>
            </a:r>
            <a:endParaRPr sz="25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00"/>
              </a:spcBef>
              <a:buChar char="–"/>
              <a:tabLst>
                <a:tab pos="823594" algn="l"/>
                <a:tab pos="824230" algn="l"/>
              </a:tabLst>
            </a:pP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Having well installed</a:t>
            </a:r>
            <a:r>
              <a:rPr sz="25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cabling</a:t>
            </a:r>
            <a:endParaRPr sz="25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00"/>
              </a:spcBef>
              <a:buChar char="–"/>
              <a:tabLst>
                <a:tab pos="823594" algn="l"/>
                <a:tab pos="824230" algn="l"/>
              </a:tabLst>
            </a:pP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Install fire prevention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and detection</a:t>
            </a:r>
            <a:r>
              <a:rPr sz="25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equipment</a:t>
            </a:r>
            <a:endParaRPr sz="25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00"/>
              </a:spcBef>
              <a:buChar char="–"/>
              <a:tabLst>
                <a:tab pos="823594" algn="l"/>
                <a:tab pos="824230" algn="l"/>
              </a:tabLst>
            </a:pP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Keeping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wiring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&amp; equipment closets</a:t>
            </a:r>
            <a:r>
              <a:rPr sz="25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locked</a:t>
            </a:r>
            <a:endParaRPr sz="2500">
              <a:latin typeface="Arial"/>
              <a:cs typeface="Arial"/>
            </a:endParaRPr>
          </a:p>
          <a:p>
            <a:pPr marL="823594" marR="428625" lvl="1" indent="-353695">
              <a:lnSpc>
                <a:spcPct val="100000"/>
              </a:lnSpc>
              <a:spcBef>
                <a:spcPts val="600"/>
              </a:spcBef>
              <a:buChar char="–"/>
              <a:tabLst>
                <a:tab pos="823594" algn="l"/>
                <a:tab pos="824230" algn="l"/>
              </a:tabLst>
            </a:pP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Preventing unauthorised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to building and  rooms</a:t>
            </a:r>
            <a:endParaRPr sz="25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05"/>
              </a:spcBef>
              <a:buChar char="–"/>
              <a:tabLst>
                <a:tab pos="823594" algn="l"/>
                <a:tab pos="824230" algn="l"/>
              </a:tabLst>
            </a:pP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Using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CCTV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5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6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Have a data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back-up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recovery procedure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well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813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Security</a:t>
            </a:r>
            <a:r>
              <a:rPr spc="-65" dirty="0"/>
              <a:t> </a:t>
            </a:r>
            <a:r>
              <a:rPr dirty="0"/>
              <a:t>Policy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781925" cy="35693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large organisations have a security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policy.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Focuses attention on the importance of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Shows management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backing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Often includes key policies for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Acceptable use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policy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Authorisation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levels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Roles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responsibilities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588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Acceptable Use</a:t>
            </a:r>
            <a:r>
              <a:rPr spc="-45" dirty="0"/>
              <a:t> </a:t>
            </a:r>
            <a:r>
              <a:rPr dirty="0"/>
              <a:t>Policy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28092" rIns="0" bIns="0" rtlCol="0">
            <a:spAutoFit/>
          </a:bodyPr>
          <a:lstStyle/>
          <a:p>
            <a:pPr marL="438150" marR="2266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438150" algn="l"/>
                <a:tab pos="438784" algn="l"/>
              </a:tabLst>
            </a:pPr>
            <a:r>
              <a:rPr spc="-5" dirty="0"/>
              <a:t>A set of rules </a:t>
            </a:r>
            <a:r>
              <a:rPr dirty="0"/>
              <a:t>that </a:t>
            </a:r>
            <a:r>
              <a:rPr spc="-5" dirty="0"/>
              <a:t>lay out </a:t>
            </a:r>
            <a:r>
              <a:rPr spc="-10" dirty="0"/>
              <a:t>how </a:t>
            </a:r>
            <a:r>
              <a:rPr spc="-5" dirty="0"/>
              <a:t>the network may </a:t>
            </a:r>
            <a:r>
              <a:rPr spc="-10" dirty="0"/>
              <a:t>be  </a:t>
            </a:r>
            <a:r>
              <a:rPr dirty="0"/>
              <a:t>used</a:t>
            </a:r>
          </a:p>
          <a:p>
            <a:pPr marL="438150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38150" algn="l"/>
                <a:tab pos="438784" algn="l"/>
              </a:tabLst>
            </a:pPr>
            <a:r>
              <a:rPr spc="-10" dirty="0"/>
              <a:t>New </a:t>
            </a:r>
            <a:r>
              <a:rPr spc="-5" dirty="0"/>
              <a:t>users should be asked to </a:t>
            </a:r>
            <a:r>
              <a:rPr dirty="0"/>
              <a:t>sign </a:t>
            </a:r>
            <a:r>
              <a:rPr spc="-5" dirty="0"/>
              <a:t>their  acceptance of the policy before being provided </a:t>
            </a:r>
            <a:r>
              <a:rPr spc="-10" dirty="0"/>
              <a:t>with  </a:t>
            </a:r>
            <a:r>
              <a:rPr spc="-5" dirty="0"/>
              <a:t>network</a:t>
            </a:r>
            <a:r>
              <a:rPr dirty="0"/>
              <a:t> </a:t>
            </a:r>
            <a:r>
              <a:rPr spc="-5" dirty="0"/>
              <a:t>access</a:t>
            </a:r>
          </a:p>
          <a:p>
            <a:pPr marL="438150" marR="3606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38150" algn="l"/>
                <a:tab pos="438784" algn="l"/>
              </a:tabLst>
            </a:pPr>
            <a:r>
              <a:rPr spc="-5" dirty="0"/>
              <a:t>Ideally, this should outline the sanctions on users  </a:t>
            </a:r>
            <a:r>
              <a:rPr spc="-10" dirty="0"/>
              <a:t>who </a:t>
            </a:r>
            <a:r>
              <a:rPr spc="-5" dirty="0"/>
              <a:t>break the</a:t>
            </a:r>
            <a:r>
              <a:rPr spc="30" dirty="0"/>
              <a:t> </a:t>
            </a:r>
            <a:r>
              <a:rPr spc="-5" dirty="0"/>
              <a:t>policy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8.37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3292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Authorisation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236584" cy="417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8384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Authorisation is the function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specifying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  rights to resources for authorised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network should have a policy whereby users are  granted access to resources 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upon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their  grade, department,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can be done in a number of ways,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e.g.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Individually</a:t>
            </a:r>
            <a:endParaRPr sz="2600">
              <a:latin typeface="Arial"/>
              <a:cs typeface="Arial"/>
            </a:endParaRPr>
          </a:p>
          <a:p>
            <a:pPr marL="823594" marR="16129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Allocating user to a domain 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allocating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  rights to a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domain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8.38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584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Roles and</a:t>
            </a:r>
            <a:r>
              <a:rPr spc="-30" dirty="0"/>
              <a:t> </a:t>
            </a:r>
            <a:r>
              <a:rPr spc="-5" dirty="0"/>
              <a:t>Responsibilities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35950" cy="3348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8572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policy should allocate specific functions  to specific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job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roles.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Roles should be allocated in such 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that fraud  is made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difficult.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Actual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roles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responsibilities depend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upon: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Function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of the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organisation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Size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organisation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35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Business</a:t>
            </a:r>
            <a:r>
              <a:rPr spc="-85" dirty="0"/>
              <a:t> </a:t>
            </a:r>
            <a:r>
              <a:rPr spc="-5" dirty="0"/>
              <a:t>Continuity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34375" cy="3427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also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 an analysis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impact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failure</a:t>
            </a:r>
            <a:endParaRPr sz="2800">
              <a:latin typeface="Arial"/>
              <a:cs typeface="Arial"/>
            </a:endParaRPr>
          </a:p>
          <a:p>
            <a:pPr marL="290195" marR="6965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Provision should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made to deal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 failure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Mirrors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websites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Temporary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switchboards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balance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cost against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effects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network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failure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7868" y="82671"/>
            <a:ext cx="1789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06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Learning</a:t>
            </a:r>
            <a:r>
              <a:rPr spc="-60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8042275" cy="25406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By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the end of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topic,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students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be able</a:t>
            </a:r>
            <a:r>
              <a:rPr sz="3000" i="1" spc="-9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to: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Understand threats to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a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Describe a range of security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countermeasures</a:t>
            </a:r>
            <a:endParaRPr sz="2800">
              <a:latin typeface="Arial"/>
              <a:cs typeface="Arial"/>
            </a:endParaRPr>
          </a:p>
          <a:p>
            <a:pPr marL="448309" marR="126364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Install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essential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 security  measures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1002665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8 – Lecture </a:t>
            </a:r>
            <a:r>
              <a:rPr sz="1900" i="1" spc="-10" dirty="0">
                <a:latin typeface="Arial"/>
                <a:cs typeface="Arial"/>
              </a:rPr>
              <a:t>3:  </a:t>
            </a:r>
            <a:r>
              <a:rPr sz="1900" i="1" spc="-5" dirty="0">
                <a:latin typeface="Arial"/>
                <a:cs typeface="Arial"/>
              </a:rPr>
              <a:t>Security</a:t>
            </a:r>
            <a:r>
              <a:rPr sz="1900" i="1" spc="1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Software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612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 </a:t>
            </a:r>
            <a:r>
              <a:rPr dirty="0"/>
              <a:t>Security</a:t>
            </a:r>
            <a:r>
              <a:rPr spc="-65" dirty="0"/>
              <a:t> </a:t>
            </a:r>
            <a:r>
              <a:rPr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34680" cy="332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 covers many categories  including: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Intrusion detection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Antivirus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Vulnerability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scanners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Packet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sniffers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Firewalls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8510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Intrusion </a:t>
            </a:r>
            <a:r>
              <a:rPr spc="-5" dirty="0"/>
              <a:t>Detection </a:t>
            </a:r>
            <a:r>
              <a:rPr dirty="0"/>
              <a:t>Software</a:t>
            </a:r>
            <a:r>
              <a:rPr spc="-25" dirty="0"/>
              <a:t> </a:t>
            </a:r>
            <a:r>
              <a:rPr spc="-5" dirty="0"/>
              <a:t>(IDS)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023859" cy="387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3144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Such software prevents any suspicious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 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intruding into a computer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Purpose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identify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possible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threats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prepare a report or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about the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threats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furnish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this report to the security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administrator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attempt to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stop any loss due to the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threat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8.43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4530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Antivirus</a:t>
            </a:r>
            <a:r>
              <a:rPr spc="-100" dirty="0"/>
              <a:t> </a:t>
            </a:r>
            <a:r>
              <a:rPr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79797"/>
            <a:ext cx="8293734" cy="42938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Really should be called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anti-malware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Prevents malicious software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attacking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290195" marR="73596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use signatures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viruses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that have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been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designed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earlier</a:t>
            </a:r>
            <a:endParaRPr sz="2800">
              <a:latin typeface="Arial"/>
              <a:cs typeface="Arial"/>
            </a:endParaRPr>
          </a:p>
          <a:p>
            <a:pPr marL="290195" marR="24193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prevent suspicious programs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taking  control of the computer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they find code similar to  code present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 its virus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directory</a:t>
            </a:r>
            <a:endParaRPr sz="2800">
              <a:latin typeface="Arial"/>
              <a:cs typeface="Arial"/>
            </a:endParaRPr>
          </a:p>
          <a:p>
            <a:pPr marL="290195" marR="2971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Continuously update their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virus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database when a  new code or virus appears on a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8.44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588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Vulnerability</a:t>
            </a:r>
            <a:r>
              <a:rPr spc="-85" dirty="0"/>
              <a:t> </a:t>
            </a:r>
            <a:r>
              <a:rPr dirty="0"/>
              <a:t>Scanners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3907"/>
            <a:ext cx="8097520" cy="407289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 program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looks for weaknesses</a:t>
            </a:r>
            <a:r>
              <a:rPr sz="28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Computer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systems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7F7F7F"/>
              </a:buClr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290195" marR="5080" indent="-278130">
              <a:lnSpc>
                <a:spcPct val="100000"/>
              </a:lnSpc>
              <a:spcBef>
                <a:spcPts val="17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Purpose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assess the vulnerabilities present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more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targets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8.45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37865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Packet</a:t>
            </a:r>
            <a:r>
              <a:rPr spc="-90" dirty="0"/>
              <a:t> </a:t>
            </a:r>
            <a:r>
              <a:rPr dirty="0"/>
              <a:t>Sniffers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7808595" cy="425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 or hardware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intercept and log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passing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digital network or part of a  network</a:t>
            </a:r>
            <a:endParaRPr sz="2800">
              <a:latin typeface="Arial"/>
              <a:cs typeface="Arial"/>
            </a:endParaRPr>
          </a:p>
          <a:p>
            <a:pPr marL="290195" marR="429259" indent="-278130" algn="just">
              <a:lnSpc>
                <a:spcPct val="100000"/>
              </a:lnSpc>
              <a:spcBef>
                <a:spcPts val="163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 data streams flow across the network, the  sniffer captures each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packet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can: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decode the packet's raw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show the values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various fields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packet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analyse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packet’s content according to</a:t>
            </a:r>
            <a:r>
              <a:rPr sz="2600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  <a:p>
            <a:pPr marL="823594">
              <a:lnSpc>
                <a:spcPct val="100000"/>
              </a:lnSpc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appropriate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specifications.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8.46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232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Firewalls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75320" cy="312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37973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firewall can be implemented both as hardware  and software.</a:t>
            </a:r>
            <a:endParaRPr sz="2800">
              <a:latin typeface="Arial"/>
              <a:cs typeface="Arial"/>
            </a:endParaRPr>
          </a:p>
          <a:p>
            <a:pPr marL="290195" marR="46355" indent="-278130" algn="just">
              <a:lnSpc>
                <a:spcPct val="100000"/>
              </a:lnSpc>
              <a:spcBef>
                <a:spcPts val="211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acts as a filter that permits authorised messages  to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system whilst blocking unauthorised  messages.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examine firewalls in detail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next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topic.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8.47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3568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90" dirty="0"/>
              <a:t> </a:t>
            </a:r>
            <a:r>
              <a:rPr dirty="0"/>
              <a:t>Risks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190230" cy="4349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04902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Threats that lead to a loss in any form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individual or an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organisation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Such losses may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Loss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privacy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Identity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theft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Financial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loss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Negative impact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customer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relations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Loss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damage 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confidential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data or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information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Loss in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profitability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8.48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179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Managing Security</a:t>
            </a:r>
            <a:r>
              <a:rPr spc="-50" dirty="0"/>
              <a:t> </a:t>
            </a:r>
            <a:r>
              <a:rPr dirty="0"/>
              <a:t>Risks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3907"/>
            <a:ext cx="8136890" cy="330454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can be modelled as a three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stage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Identify 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analyse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risks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Risk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assessment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Risk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management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7F7F7F"/>
              </a:buClr>
              <a:buFont typeface="Arial"/>
              <a:buChar char="–"/>
            </a:pPr>
            <a:endParaRPr sz="2350">
              <a:latin typeface="Times New Roman"/>
              <a:cs typeface="Times New Roman"/>
            </a:endParaRPr>
          </a:p>
          <a:p>
            <a:pPr marL="290195" marR="5080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security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risk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management systems are  designed to comply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international</a:t>
            </a:r>
            <a:r>
              <a:rPr sz="2800" b="1" i="1" spc="14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standards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8.49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028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Identify &amp; Analyse</a:t>
            </a:r>
            <a:r>
              <a:rPr spc="-55" dirty="0"/>
              <a:t> </a:t>
            </a:r>
            <a:r>
              <a:rPr spc="-5" dirty="0"/>
              <a:t>Risks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56270" cy="397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purpose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risk identification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analysis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to  understand the possible threats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be used  against any possible vulnerability in the security  architecture of the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organisation.</a:t>
            </a:r>
            <a:endParaRPr sz="2800">
              <a:latin typeface="Arial"/>
              <a:cs typeface="Arial"/>
            </a:endParaRPr>
          </a:p>
          <a:p>
            <a:pPr marL="290195" marR="1230630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Organisations often have multiple layers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security.</a:t>
            </a:r>
            <a:endParaRPr sz="2800">
              <a:latin typeface="Arial"/>
              <a:cs typeface="Arial"/>
            </a:endParaRPr>
          </a:p>
          <a:p>
            <a:pPr marL="290195" marR="1270000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Vulnerability scanners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used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this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purpose.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7868" y="82671"/>
            <a:ext cx="1789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517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Tasks </a:t>
            </a:r>
            <a:r>
              <a:rPr spc="-5" dirty="0"/>
              <a:t>of Network</a:t>
            </a:r>
            <a:r>
              <a:rPr spc="-80" dirty="0"/>
              <a:t> </a:t>
            </a:r>
            <a:r>
              <a:rPr dirty="0"/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4769" y="1493922"/>
            <a:ext cx="5010785" cy="2366645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Must ensure the network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offers: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182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Privacy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Integrity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Availability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313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Risk</a:t>
            </a:r>
            <a:r>
              <a:rPr spc="-55" dirty="0"/>
              <a:t> </a:t>
            </a:r>
            <a:r>
              <a:rPr spc="-5" dirty="0"/>
              <a:t>Assessment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099425" cy="29279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Identifies problems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Measures the likelihood of the security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threat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Measures the impact of a security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threat</a:t>
            </a:r>
            <a:endParaRPr sz="2800">
              <a:latin typeface="Arial"/>
              <a:cs typeface="Arial"/>
            </a:endParaRPr>
          </a:p>
          <a:p>
            <a:pPr marL="290195" marR="5080" indent="-278130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combination of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probability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the threat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its </a:t>
            </a:r>
            <a:r>
              <a:rPr sz="280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impact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determine how important each threat is to  an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organisation.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8.51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4531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Risk</a:t>
            </a:r>
            <a:r>
              <a:rPr spc="-75" dirty="0"/>
              <a:t> </a:t>
            </a:r>
            <a:r>
              <a:rPr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37374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4033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measures against known and  possible threats is time consuming and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expensive.</a:t>
            </a:r>
            <a:endParaRPr sz="2800">
              <a:latin typeface="Arial"/>
              <a:cs typeface="Arial"/>
            </a:endParaRPr>
          </a:p>
          <a:p>
            <a:pPr marL="290195" marR="22097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information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risk management  systems are designed to comply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international  standards.</a:t>
            </a:r>
            <a:endParaRPr sz="2800">
              <a:latin typeface="Arial"/>
              <a:cs typeface="Arial"/>
            </a:endParaRPr>
          </a:p>
          <a:p>
            <a:pPr marL="290195" marR="16192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These attempt to build safe and sound information  transfer methods and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environments.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Continuous updating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these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systems makes them  expensive and time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consuming.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8.52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811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International</a:t>
            </a:r>
            <a:r>
              <a:rPr spc="-55" dirty="0"/>
              <a:t> </a:t>
            </a:r>
            <a:r>
              <a:rPr dirty="0"/>
              <a:t>Standards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161020" cy="37814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ISO/IEC 27001 Information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Auditable international standard which defines the  requirements for an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Information Security  </a:t>
            </a: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Management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System</a:t>
            </a:r>
            <a:r>
              <a:rPr sz="2800" b="1" i="1" spc="9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(ISMS)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Designed to ensure the selection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adequate and  proportionate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controls</a:t>
            </a:r>
            <a:endParaRPr sz="2800">
              <a:latin typeface="Arial"/>
              <a:cs typeface="Arial"/>
            </a:endParaRPr>
          </a:p>
          <a:p>
            <a:pPr marL="290195" marR="14795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Helps to protect your information assets and give  confidence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customers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8.53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0055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Balancing</a:t>
            </a:r>
            <a:r>
              <a:rPr spc="-85" dirty="0"/>
              <a:t> </a:t>
            </a:r>
            <a:r>
              <a:rPr dirty="0"/>
              <a:t>Risks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940040" cy="3427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Every organisation needs to decide what level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needs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two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extremes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Total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security, difficult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Total access, not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secure</a:t>
            </a:r>
            <a:endParaRPr sz="2600">
              <a:latin typeface="Arial"/>
              <a:cs typeface="Arial"/>
            </a:endParaRPr>
          </a:p>
          <a:p>
            <a:pPr marL="290195" marR="69532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policy needs to define how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enforced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1486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39470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Blocking spam is one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biggest challenges that  organisations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face.</a:t>
            </a:r>
            <a:endParaRPr sz="2800">
              <a:latin typeface="Arial"/>
              <a:cs typeface="Arial"/>
            </a:endParaRPr>
          </a:p>
          <a:p>
            <a:pPr marL="290195" marR="14732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Studies suggest that over 90% of all email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spam.</a:t>
            </a:r>
            <a:endParaRPr sz="2800">
              <a:latin typeface="Arial"/>
              <a:cs typeface="Arial"/>
            </a:endParaRPr>
          </a:p>
          <a:p>
            <a:pPr marL="290195" marR="2413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filters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be deployed to limit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amount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spam.</a:t>
            </a:r>
            <a:endParaRPr sz="2800">
              <a:latin typeface="Arial"/>
              <a:cs typeface="Arial"/>
            </a:endParaRPr>
          </a:p>
          <a:p>
            <a:pPr marL="290195" marR="439420" indent="-278130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Hardware is available for this purpose, known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 anti spam appliance, and is usually operating  system independent.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8.55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6024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Small Business</a:t>
            </a:r>
            <a:r>
              <a:rPr spc="-70" dirty="0"/>
              <a:t> </a:t>
            </a:r>
            <a:r>
              <a:rPr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81000" y="1260564"/>
            <a:ext cx="8065294" cy="3766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0" marR="5314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438150" algn="l"/>
                <a:tab pos="438784" algn="l"/>
              </a:tabLst>
            </a:pPr>
            <a:r>
              <a:rPr spc="-5" dirty="0"/>
              <a:t>There are a number of </a:t>
            </a:r>
            <a:r>
              <a:rPr dirty="0"/>
              <a:t>security features </a:t>
            </a:r>
            <a:r>
              <a:rPr spc="-5" dirty="0"/>
              <a:t>that are  ideal for a </a:t>
            </a:r>
            <a:r>
              <a:rPr dirty="0"/>
              <a:t>small </a:t>
            </a:r>
            <a:r>
              <a:rPr spc="-5" dirty="0"/>
              <a:t>to medium sized</a:t>
            </a:r>
            <a:r>
              <a:rPr spc="75" dirty="0"/>
              <a:t> </a:t>
            </a:r>
            <a:r>
              <a:rPr spc="-5" dirty="0"/>
              <a:t>business:</a:t>
            </a:r>
          </a:p>
          <a:p>
            <a:pPr marL="971550" lvl="1" indent="-354330">
              <a:lnSpc>
                <a:spcPct val="100000"/>
              </a:lnSpc>
              <a:spcBef>
                <a:spcPts val="1170"/>
              </a:spcBef>
              <a:buChar char="–"/>
              <a:tabLst>
                <a:tab pos="971550" algn="l"/>
                <a:tab pos="972185" algn="l"/>
              </a:tabLst>
            </a:pP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A fairly strong firewall</a:t>
            </a:r>
            <a:endParaRPr sz="2450" dirty="0">
              <a:latin typeface="Arial"/>
              <a:cs typeface="Arial"/>
            </a:endParaRPr>
          </a:p>
          <a:p>
            <a:pPr marL="971550" marR="1183005" lvl="1" indent="-353695">
              <a:lnSpc>
                <a:spcPct val="100000"/>
              </a:lnSpc>
              <a:spcBef>
                <a:spcPts val="585"/>
              </a:spcBef>
              <a:buChar char="–"/>
              <a:tabLst>
                <a:tab pos="971550" algn="l"/>
                <a:tab pos="972185" algn="l"/>
              </a:tabLst>
            </a:pP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Strong antivirus software </a:t>
            </a:r>
            <a:r>
              <a:rPr sz="245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Internet Security  Software</a:t>
            </a:r>
            <a:endParaRPr sz="2450" dirty="0">
              <a:latin typeface="Arial"/>
              <a:cs typeface="Arial"/>
            </a:endParaRPr>
          </a:p>
          <a:p>
            <a:pPr marL="971550" lvl="1" indent="-354330">
              <a:lnSpc>
                <a:spcPct val="100000"/>
              </a:lnSpc>
              <a:spcBef>
                <a:spcPts val="590"/>
              </a:spcBef>
              <a:buChar char="–"/>
              <a:tabLst>
                <a:tab pos="971550" algn="l"/>
                <a:tab pos="972185" algn="l"/>
              </a:tabLst>
            </a:pP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Use strong </a:t>
            </a:r>
            <a:r>
              <a:rPr sz="2450" spc="-10" dirty="0">
                <a:solidFill>
                  <a:srgbClr val="7F7F7F"/>
                </a:solidFill>
                <a:latin typeface="Arial"/>
                <a:cs typeface="Arial"/>
              </a:rPr>
              <a:t>passwords and change </a:t>
            </a: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on a monthly</a:t>
            </a:r>
            <a:r>
              <a:rPr sz="245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basis</a:t>
            </a:r>
            <a:endParaRPr sz="2450" dirty="0">
              <a:latin typeface="Arial"/>
              <a:cs typeface="Arial"/>
            </a:endParaRPr>
          </a:p>
          <a:p>
            <a:pPr marL="971550" marR="297815" lvl="1" indent="-353695">
              <a:lnSpc>
                <a:spcPct val="100000"/>
              </a:lnSpc>
              <a:spcBef>
                <a:spcPts val="590"/>
              </a:spcBef>
              <a:buChar char="–"/>
              <a:tabLst>
                <a:tab pos="971550" algn="l"/>
                <a:tab pos="972185" algn="l"/>
              </a:tabLst>
            </a:pP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When </a:t>
            </a:r>
            <a:r>
              <a:rPr sz="2450" spc="-10" dirty="0">
                <a:solidFill>
                  <a:srgbClr val="7F7F7F"/>
                </a:solidFill>
                <a:latin typeface="Arial"/>
                <a:cs typeface="Arial"/>
              </a:rPr>
              <a:t>using </a:t>
            </a: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450" spc="-10" dirty="0">
                <a:solidFill>
                  <a:srgbClr val="7F7F7F"/>
                </a:solidFill>
                <a:latin typeface="Arial"/>
                <a:cs typeface="Arial"/>
              </a:rPr>
              <a:t>wireless </a:t>
            </a: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connection, use a very strong  </a:t>
            </a:r>
            <a:r>
              <a:rPr sz="2450" spc="-10" dirty="0">
                <a:solidFill>
                  <a:srgbClr val="7F7F7F"/>
                </a:solidFill>
                <a:latin typeface="Arial"/>
                <a:cs typeface="Arial"/>
              </a:rPr>
              <a:t>password</a:t>
            </a:r>
            <a:endParaRPr sz="2450" dirty="0">
              <a:latin typeface="Arial"/>
              <a:cs typeface="Arial"/>
            </a:endParaRPr>
          </a:p>
          <a:p>
            <a:pPr marL="971550" lvl="1" indent="-354330">
              <a:lnSpc>
                <a:spcPct val="100000"/>
              </a:lnSpc>
              <a:spcBef>
                <a:spcPts val="590"/>
              </a:spcBef>
              <a:buChar char="–"/>
              <a:tabLst>
                <a:tab pos="971550" algn="l"/>
                <a:tab pos="972185" algn="l"/>
              </a:tabLst>
            </a:pPr>
            <a:r>
              <a:rPr sz="2450" spc="-10" dirty="0">
                <a:solidFill>
                  <a:srgbClr val="7F7F7F"/>
                </a:solidFill>
                <a:latin typeface="Arial"/>
                <a:cs typeface="Arial"/>
              </a:rPr>
              <a:t>Raise awareness about </a:t>
            </a: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physical security to</a:t>
            </a:r>
            <a:r>
              <a:rPr sz="2450" spc="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7F7F7F"/>
                </a:solidFill>
                <a:latin typeface="Arial"/>
                <a:cs typeface="Arial"/>
              </a:rPr>
              <a:t>employees</a:t>
            </a:r>
            <a:endParaRPr sz="2450" dirty="0">
              <a:latin typeface="Arial"/>
              <a:cs typeface="Arial"/>
            </a:endParaRPr>
          </a:p>
          <a:p>
            <a:pPr marL="971550" lvl="1" indent="-354330">
              <a:lnSpc>
                <a:spcPct val="100000"/>
              </a:lnSpc>
              <a:spcBef>
                <a:spcPts val="590"/>
              </a:spcBef>
              <a:buChar char="–"/>
              <a:tabLst>
                <a:tab pos="971550" algn="l"/>
                <a:tab pos="972185" algn="l"/>
              </a:tabLst>
            </a:pP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Use tools to monitor the network</a:t>
            </a:r>
            <a:r>
              <a:rPr sz="245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50" spc="-5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8.56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4352"/>
            <a:ext cx="4097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College</a:t>
            </a:r>
            <a:r>
              <a:rPr spc="-65" dirty="0"/>
              <a:t> </a:t>
            </a:r>
            <a:r>
              <a:rPr dirty="0"/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063418"/>
            <a:ext cx="8240395" cy="464121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Extra features are ideal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colleges and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schools:</a:t>
            </a:r>
            <a:endParaRPr sz="28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firewall that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allows authorised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users access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from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outside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 inside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Wireless connections that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lead to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firewalls</a:t>
            </a:r>
            <a:endParaRPr sz="2600">
              <a:latin typeface="Arial"/>
              <a:cs typeface="Arial"/>
            </a:endParaRPr>
          </a:p>
          <a:p>
            <a:pPr marL="823594" marR="333375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Compliance with laws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guidelines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on Internet  access for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children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Supervision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network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guarantee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updates</a:t>
            </a:r>
            <a:endParaRPr sz="2600">
              <a:latin typeface="Arial"/>
              <a:cs typeface="Arial"/>
            </a:endParaRPr>
          </a:p>
          <a:p>
            <a:pPr marL="823594" marR="26162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Constant supervision by teachers,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librarians, and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administrators to guarantee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protection against  attacks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also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supervise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8.57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6459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 Software</a:t>
            </a:r>
            <a:r>
              <a:rPr spc="-70" dirty="0"/>
              <a:t> </a:t>
            </a:r>
            <a:r>
              <a:rPr dirty="0"/>
              <a:t>Vendors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4693920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is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free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is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expensive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What does the college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use?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it the best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available?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8.58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110" y="1581653"/>
            <a:ext cx="764794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 marR="177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02895" algn="l"/>
                <a:tab pos="303530" algn="l"/>
                <a:tab pos="164782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Price B. (ed) (2003).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Networking Complete,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3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rd </a:t>
            </a:r>
            <a:r>
              <a:rPr sz="185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edition,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Sybex.</a:t>
            </a:r>
            <a:endParaRPr sz="2800">
              <a:latin typeface="Arial"/>
              <a:cs typeface="Arial"/>
            </a:endParaRPr>
          </a:p>
          <a:p>
            <a:pPr marL="302895" marR="37782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Tanenbaum, A.S. &amp; Weatherall, D.J. (2010). 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Computer Networks,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edition, Pearson  Education.</a:t>
            </a:r>
            <a:endParaRPr sz="2800">
              <a:latin typeface="Arial"/>
              <a:cs typeface="Arial"/>
            </a:endParaRPr>
          </a:p>
          <a:p>
            <a:pPr marL="302895" marR="7493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International Organization for Standardization: </a:t>
            </a:r>
            <a:r>
              <a:rPr sz="2800" u="heavy" spc="-5" dirty="0">
                <a:solidFill>
                  <a:srgbClr val="009898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9898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http://www.iso.org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763" y="82671"/>
            <a:ext cx="185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Security Software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Topic 8 -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8.59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Topic 8 – Security</a:t>
            </a:r>
            <a:r>
              <a:rPr spc="-114" dirty="0"/>
              <a:t> </a:t>
            </a:r>
            <a:r>
              <a:rPr spc="-5"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8908" y="3912494"/>
            <a:ext cx="2266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5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7868" y="82671"/>
            <a:ext cx="1789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064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65" dirty="0"/>
              <a:t> </a:t>
            </a:r>
            <a:r>
              <a:rPr dirty="0"/>
              <a:t>Privacy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782559" cy="430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2573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should ensure that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only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authorised users can access network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services.</a:t>
            </a:r>
            <a:endParaRPr sz="2800">
              <a:latin typeface="Arial"/>
              <a:cs typeface="Arial"/>
            </a:endParaRPr>
          </a:p>
          <a:p>
            <a:pPr marL="823594" marR="499109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Transmitted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cannot be accessed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by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unauthorised users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and/or 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unintelligible to  unauthorised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users.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consequences if privacy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breached.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Embarrassment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Financial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loss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Company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secrets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7868" y="82671"/>
            <a:ext cx="1789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219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50" dirty="0"/>
              <a:t> </a:t>
            </a:r>
            <a:r>
              <a:rPr spc="-5" dirty="0"/>
              <a:t>Integrity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726179"/>
            <a:ext cx="6751955" cy="237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should ensure that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data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transmitted 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lost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not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modified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not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 corrupted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7868" y="82671"/>
            <a:ext cx="1789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874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70" dirty="0"/>
              <a:t> </a:t>
            </a:r>
            <a:r>
              <a:rPr dirty="0"/>
              <a:t>Availability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726179"/>
            <a:ext cx="8255634" cy="1898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should ensure that the network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available for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When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needed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Providing the required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services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7868" y="82671"/>
            <a:ext cx="1789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Security Software </a:t>
            </a:r>
            <a:r>
              <a:rPr sz="1000" spc="-5" dirty="0">
                <a:latin typeface="Arial"/>
                <a:cs typeface="Arial"/>
              </a:rPr>
              <a:t>Topic 8 -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767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 </a:t>
            </a:r>
            <a:r>
              <a:rPr dirty="0"/>
              <a:t>Security</a:t>
            </a:r>
            <a:r>
              <a:rPr spc="-65" dirty="0"/>
              <a:t> </a:t>
            </a:r>
            <a:r>
              <a:rPr dirty="0"/>
              <a:t>Problems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4515485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System configurations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Actions of people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Accidents &amp; natural</a:t>
            </a:r>
            <a:r>
              <a:rPr sz="28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events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</TotalTime>
  <Words>2410</Words>
  <Application>Microsoft Office PowerPoint</Application>
  <PresentationFormat>On-screen Show (4:3)</PresentationFormat>
  <Paragraphs>401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  <vt:lpstr>Scope and Coverage</vt:lpstr>
      <vt:lpstr>Learning Outcomes</vt:lpstr>
      <vt:lpstr>Tasks of Network Security</vt:lpstr>
      <vt:lpstr>Network Privacy</vt:lpstr>
      <vt:lpstr>Network Integrity</vt:lpstr>
      <vt:lpstr>Network Availability</vt:lpstr>
      <vt:lpstr>Network Security Problems</vt:lpstr>
      <vt:lpstr>Security Threats</vt:lpstr>
      <vt:lpstr>Eavesdropping</vt:lpstr>
      <vt:lpstr>Man-in-the-Middle - 1</vt:lpstr>
      <vt:lpstr>Man-in-the-Middle - 2</vt:lpstr>
      <vt:lpstr>Replay Attack</vt:lpstr>
      <vt:lpstr>Virus</vt:lpstr>
      <vt:lpstr>Trojan</vt:lpstr>
      <vt:lpstr>Worm</vt:lpstr>
      <vt:lpstr>Traffic Analysis</vt:lpstr>
      <vt:lpstr>Physical Threats - 1</vt:lpstr>
      <vt:lpstr>Physical Threats - 2</vt:lpstr>
      <vt:lpstr>Phishing</vt:lpstr>
      <vt:lpstr>Denial of Service</vt:lpstr>
      <vt:lpstr>PowerPoint Presentation</vt:lpstr>
      <vt:lpstr>Countermeasures</vt:lpstr>
      <vt:lpstr>Authentication</vt:lpstr>
      <vt:lpstr>Authentication Methods</vt:lpstr>
      <vt:lpstr>Encryption</vt:lpstr>
      <vt:lpstr>Private &amp; Public Keys</vt:lpstr>
      <vt:lpstr>Digital Signatures - 1</vt:lpstr>
      <vt:lpstr>Digital Signatures - 2</vt:lpstr>
      <vt:lpstr>Using Digital Signatures</vt:lpstr>
      <vt:lpstr>Virus Protection</vt:lpstr>
      <vt:lpstr>Using Virus Protection</vt:lpstr>
      <vt:lpstr>Physical Countermeasures</vt:lpstr>
      <vt:lpstr>The Security Policy</vt:lpstr>
      <vt:lpstr>Acceptable Use Policy</vt:lpstr>
      <vt:lpstr>Authorisation</vt:lpstr>
      <vt:lpstr>Roles and Responsibilities</vt:lpstr>
      <vt:lpstr>Business Continuity</vt:lpstr>
      <vt:lpstr>PowerPoint Presentation</vt:lpstr>
      <vt:lpstr>Network Security Software</vt:lpstr>
      <vt:lpstr>Intrusion Detection Software (IDS)</vt:lpstr>
      <vt:lpstr>Antivirus Software</vt:lpstr>
      <vt:lpstr>Vulnerability Scanners</vt:lpstr>
      <vt:lpstr>Packet Sniffers</vt:lpstr>
      <vt:lpstr>Firewalls</vt:lpstr>
      <vt:lpstr>Security Risks</vt:lpstr>
      <vt:lpstr>Managing Security Risks</vt:lpstr>
      <vt:lpstr>Identify &amp; Analyse Risks</vt:lpstr>
      <vt:lpstr>Risk Assessment</vt:lpstr>
      <vt:lpstr>Risk Management</vt:lpstr>
      <vt:lpstr>International Standards</vt:lpstr>
      <vt:lpstr>Balancing Risks</vt:lpstr>
      <vt:lpstr>Spam</vt:lpstr>
      <vt:lpstr>Small Business Security</vt:lpstr>
      <vt:lpstr>College Security</vt:lpstr>
      <vt:lpstr>Security Software Vendors</vt:lpstr>
      <vt:lpstr>References</vt:lpstr>
      <vt:lpstr>Topic 8 – Security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Fariha</cp:lastModifiedBy>
  <cp:revision>6</cp:revision>
  <dcterms:created xsi:type="dcterms:W3CDTF">2018-10-03T15:31:34Z</dcterms:created>
  <dcterms:modified xsi:type="dcterms:W3CDTF">2018-10-04T05:09:52Z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2018-03-18T00:00:00Z</vt:filetime>
  </property>
</Properties>
</file>