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5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1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8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8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8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4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2188845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</a:t>
            </a:r>
            <a:r>
              <a:rPr sz="1900" i="1" spc="-10" dirty="0">
                <a:latin typeface="Arial"/>
                <a:cs typeface="Arial"/>
              </a:rPr>
              <a:t>9:  </a:t>
            </a:r>
            <a:r>
              <a:rPr sz="1900" i="1" spc="-5" dirty="0">
                <a:latin typeface="Arial"/>
                <a:cs typeface="Arial"/>
              </a:rPr>
              <a:t>Fi</a:t>
            </a:r>
            <a:r>
              <a:rPr sz="1900" i="1" dirty="0">
                <a:latin typeface="Arial"/>
                <a:cs typeface="Arial"/>
              </a:rPr>
              <a:t>r</a:t>
            </a:r>
            <a:r>
              <a:rPr sz="1900" i="1" spc="-10" dirty="0">
                <a:latin typeface="Arial"/>
                <a:cs typeface="Arial"/>
              </a:rPr>
              <a:t>ewalls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8540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Words, Phrases &amp; </a:t>
            </a:r>
            <a:r>
              <a:rPr sz="4400" spc="-5" dirty="0"/>
              <a:t>Domain</a:t>
            </a:r>
            <a:r>
              <a:rPr sz="4400" spc="-60" dirty="0"/>
              <a:t> </a:t>
            </a:r>
            <a:r>
              <a:rPr sz="4400" spc="-5" dirty="0"/>
              <a:t>Names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413750" cy="425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Lists of words and phrases that are not allowed can  be used to block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marL="823594" marR="70866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There can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 problems when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legitimate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word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contains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blocked word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within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  <a:p>
            <a:pPr marL="290195" marR="697230" indent="-278130">
              <a:lnSpc>
                <a:spcPct val="100000"/>
              </a:lnSpc>
              <a:spcBef>
                <a:spcPts val="12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Similarly, lists of domain names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 block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Could be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blocked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list where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prevented</a:t>
            </a:r>
            <a:endParaRPr sz="2600">
              <a:latin typeface="Arial"/>
              <a:cs typeface="Arial"/>
            </a:endParaRPr>
          </a:p>
          <a:p>
            <a:pPr marL="823594" marR="85725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Could be an allowed list and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only allowed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domains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on the list and nothing</a:t>
            </a:r>
            <a:r>
              <a:rPr sz="26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else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340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IP Addresses &amp;</a:t>
            </a:r>
            <a:r>
              <a:rPr sz="4400" spc="-80" dirty="0"/>
              <a:t> </a:t>
            </a:r>
            <a:r>
              <a:rPr sz="4400" dirty="0"/>
              <a:t>Ports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92795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firewall typically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filters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information by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examining</a:t>
            </a:r>
            <a:endParaRPr sz="2800">
              <a:latin typeface="Arial"/>
              <a:cs typeface="Arial"/>
            </a:endParaRPr>
          </a:p>
          <a:p>
            <a:pPr marL="290195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I.P. addresses and port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information.</a:t>
            </a:r>
            <a:endParaRPr sz="2800">
              <a:latin typeface="Arial"/>
              <a:cs typeface="Arial"/>
            </a:endParaRPr>
          </a:p>
          <a:p>
            <a:pPr marL="290195" marR="6934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firewall can determine which ports and I.P.  addresses are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normal.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keeps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list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situations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suspicious.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something looks suspicious, it will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stop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flow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39592"/>
            <a:ext cx="8563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Source &amp; </a:t>
            </a:r>
            <a:r>
              <a:rPr sz="4200" spc="-5" dirty="0"/>
              <a:t>Destination </a:t>
            </a:r>
            <a:r>
              <a:rPr sz="4200" spc="-10" dirty="0"/>
              <a:t>IP </a:t>
            </a:r>
            <a:r>
              <a:rPr sz="4200" dirty="0"/>
              <a:t>Address -</a:t>
            </a:r>
            <a:r>
              <a:rPr sz="4200" spc="-75" dirty="0"/>
              <a:t> </a:t>
            </a:r>
            <a:r>
              <a:rPr sz="4200" dirty="0"/>
              <a:t>1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378968" y="1076701"/>
            <a:ext cx="8495030" cy="478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32512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firewalls can filter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 on source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destination IP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address.</a:t>
            </a:r>
            <a:endParaRPr sz="2800">
              <a:latin typeface="Arial"/>
              <a:cs typeface="Arial"/>
            </a:endParaRPr>
          </a:p>
          <a:p>
            <a:pPr marL="289560" marR="50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Enables you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 or deny traffic 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networks that are sending or receiving  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1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configure firewalls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block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specific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websites</a:t>
            </a:r>
            <a:endParaRPr sz="2600">
              <a:latin typeface="Arial"/>
              <a:cs typeface="Arial"/>
            </a:endParaRPr>
          </a:p>
          <a:p>
            <a:pPr marL="822960" marR="1246505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Can allow/deny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based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sending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</a:t>
            </a:r>
            <a:endParaRPr sz="2600">
              <a:latin typeface="Arial"/>
              <a:cs typeface="Arial"/>
            </a:endParaRPr>
          </a:p>
          <a:p>
            <a:pPr marL="822960" marR="90170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disable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protocol on one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 and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allow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same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protocol 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different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12440"/>
            <a:ext cx="85629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Source &amp; </a:t>
            </a:r>
            <a:r>
              <a:rPr sz="4200" spc="-5" dirty="0"/>
              <a:t>Destination </a:t>
            </a:r>
            <a:r>
              <a:rPr sz="4200" dirty="0"/>
              <a:t>IP Address -</a:t>
            </a:r>
            <a:r>
              <a:rPr sz="4200" spc="-105" dirty="0"/>
              <a:t> </a:t>
            </a:r>
            <a:r>
              <a:rPr sz="4200" dirty="0"/>
              <a:t>2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296909" cy="417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6446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you to give greater access to users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internal networks than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those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external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823594" marR="635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Common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firewall to block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requests sent 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internal email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 except those requests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users on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internal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use </a:t>
            </a:r>
            <a:r>
              <a:rPr sz="2800" b="1" i="1" spc="-10" dirty="0">
                <a:solidFill>
                  <a:srgbClr val="89A451"/>
                </a:solidFill>
                <a:latin typeface="Arial"/>
                <a:cs typeface="Arial"/>
              </a:rPr>
              <a:t>source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filtering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block all requests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specific address</a:t>
            </a:r>
            <a:endParaRPr sz="2800">
              <a:latin typeface="Arial"/>
              <a:cs typeface="Arial"/>
            </a:endParaRPr>
          </a:p>
          <a:p>
            <a:pPr marL="823594" marR="3937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block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IP address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identified as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having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attacked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2357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Protocols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207600"/>
            <a:ext cx="8312784" cy="437959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4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filter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 on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this option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not usually enabled by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default.</a:t>
            </a:r>
            <a:endParaRPr sz="2600">
              <a:latin typeface="Arial"/>
              <a:cs typeface="Arial"/>
            </a:endParaRPr>
          </a:p>
          <a:p>
            <a:pPr marL="290195" marR="28003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allows an organisation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block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a  particular type</a:t>
            </a:r>
            <a:endParaRPr sz="2800">
              <a:latin typeface="Arial"/>
              <a:cs typeface="Arial"/>
            </a:endParaRPr>
          </a:p>
          <a:p>
            <a:pPr marL="823594" marR="43815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business might have 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firewall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block HTTP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prevent employees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from accessing the Internet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while at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work.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business may block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FTP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prevent files  being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uploaded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downloaded.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052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Common </a:t>
            </a:r>
            <a:r>
              <a:rPr sz="4400" dirty="0"/>
              <a:t>Firewall</a:t>
            </a:r>
            <a:r>
              <a:rPr sz="4400" spc="-85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978775" cy="389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general,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software firewalls</a:t>
            </a:r>
            <a:r>
              <a:rPr sz="2800" b="1" i="1" spc="8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290195" algn="just">
              <a:lnSpc>
                <a:spcPct val="100000"/>
              </a:lnSpc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hardware</a:t>
            </a:r>
            <a:r>
              <a:rPr sz="2800" b="1" i="1" spc="2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firewalls</a:t>
            </a:r>
            <a:endParaRPr sz="2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165"/>
              </a:spcBef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 Even in home</a:t>
            </a:r>
            <a:r>
              <a:rPr sz="2600" spc="-1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600">
              <a:latin typeface="Arial"/>
              <a:cs typeface="Arial"/>
            </a:endParaRPr>
          </a:p>
          <a:p>
            <a:pPr marL="290195" marR="101600" indent="-278130" algn="just">
              <a:lnSpc>
                <a:spcPct val="100000"/>
              </a:lnSpc>
              <a:spcBef>
                <a:spcPts val="128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Hardware firewalls are typically found in routers,  which distribute incoming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from 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 to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computers.</a:t>
            </a:r>
            <a:endParaRPr sz="28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 firewalls reside in individual</a:t>
            </a:r>
            <a:r>
              <a:rPr sz="2800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computers.</a:t>
            </a:r>
            <a:endParaRPr sz="28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Ideally, a network should have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both.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316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Software</a:t>
            </a:r>
            <a:r>
              <a:rPr sz="4400" spc="-70" dirty="0"/>
              <a:t> </a:t>
            </a:r>
            <a:r>
              <a:rPr sz="4400" dirty="0"/>
              <a:t>Firewall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424420" cy="284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Protects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only the computer on which they are  installed</a:t>
            </a:r>
            <a:endParaRPr sz="2800">
              <a:latin typeface="Arial"/>
              <a:cs typeface="Arial"/>
            </a:endParaRPr>
          </a:p>
          <a:p>
            <a:pPr marL="290195" marR="1435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Provides excellent protection against threats  (viruses, worms,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etc.)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user-friendly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Has flexible configuration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7865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Router</a:t>
            </a:r>
            <a:r>
              <a:rPr sz="4400" spc="-65" dirty="0"/>
              <a:t> </a:t>
            </a:r>
            <a:r>
              <a:rPr sz="4400" dirty="0"/>
              <a:t>Firewall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897495" cy="2927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Protects your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entire network or part of a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Located on your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router</a:t>
            </a:r>
            <a:endParaRPr sz="2800">
              <a:latin typeface="Arial"/>
              <a:cs typeface="Arial"/>
            </a:endParaRPr>
          </a:p>
          <a:p>
            <a:pPr marL="290195" marR="203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Protects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hardware which cannot have a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 installed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  <a:p>
            <a:pPr marL="290195" marR="45212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Allows the creation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network-wide rules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govern all computers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243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Do You </a:t>
            </a:r>
            <a:r>
              <a:rPr sz="4400" spc="-5" dirty="0"/>
              <a:t>Need </a:t>
            </a:r>
            <a:r>
              <a:rPr sz="4400" dirty="0"/>
              <a:t>a</a:t>
            </a:r>
            <a:r>
              <a:rPr sz="4400" spc="-65" dirty="0"/>
              <a:t> </a:t>
            </a:r>
            <a:r>
              <a:rPr sz="4400" dirty="0"/>
              <a:t>Firewall?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7922895" cy="3621404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answer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always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YES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Unless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 never connect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outside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are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critical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part of Internet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security.</a:t>
            </a:r>
            <a:endParaRPr sz="2800">
              <a:latin typeface="Arial"/>
              <a:cs typeface="Arial"/>
            </a:endParaRPr>
          </a:p>
          <a:p>
            <a:pPr marL="290195" marR="62103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recommended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computers have a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firewall.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 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found in all commercial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  security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suites.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1002665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9 – Lecture </a:t>
            </a:r>
            <a:r>
              <a:rPr sz="1900" i="1" spc="-10" dirty="0">
                <a:latin typeface="Arial"/>
                <a:cs typeface="Arial"/>
              </a:rPr>
              <a:t>2:  </a:t>
            </a:r>
            <a:r>
              <a:rPr sz="1900" i="1" spc="-5" dirty="0">
                <a:latin typeface="Arial"/>
                <a:cs typeface="Arial"/>
              </a:rPr>
              <a:t>Types of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Firewall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3200400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15875" marR="730250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9 – Lecture </a:t>
            </a:r>
            <a:r>
              <a:rPr sz="1900" i="1" spc="-10" dirty="0">
                <a:latin typeface="Arial"/>
                <a:cs typeface="Arial"/>
              </a:rPr>
              <a:t>1:  </a:t>
            </a:r>
            <a:r>
              <a:rPr sz="1900" i="1" spc="-5" dirty="0">
                <a:latin typeface="Arial"/>
                <a:cs typeface="Arial"/>
              </a:rPr>
              <a:t>Functions of a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Firewall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254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 </a:t>
            </a:r>
            <a:r>
              <a:rPr sz="4400" spc="-5" dirty="0"/>
              <a:t>of</a:t>
            </a:r>
            <a:r>
              <a:rPr sz="4400" spc="-65" dirty="0"/>
              <a:t> </a:t>
            </a:r>
            <a:r>
              <a:rPr sz="4400" dirty="0"/>
              <a:t>Firewall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7178675" cy="366522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divided into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three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types: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Packet</a:t>
            </a:r>
            <a:r>
              <a:rPr sz="2600" b="1" i="1" spc="-2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89A451"/>
                </a:solidFill>
                <a:latin typeface="Arial"/>
                <a:cs typeface="Arial"/>
              </a:rPr>
              <a:t>filters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spc="-5" dirty="0">
                <a:solidFill>
                  <a:srgbClr val="89A451"/>
                </a:solidFill>
                <a:latin typeface="Arial"/>
                <a:cs typeface="Arial"/>
              </a:rPr>
              <a:t>Application</a:t>
            </a:r>
            <a:r>
              <a:rPr sz="2600" b="1" i="1" spc="-2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gateways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823594" algn="l"/>
                <a:tab pos="824230" algn="l"/>
              </a:tabLst>
            </a:pP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Packet</a:t>
            </a:r>
            <a:r>
              <a:rPr sz="2600" b="1" i="1" spc="-8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89A451"/>
                </a:solidFill>
                <a:latin typeface="Arial"/>
                <a:cs typeface="Arial"/>
              </a:rPr>
              <a:t>inspection</a:t>
            </a:r>
            <a:endParaRPr sz="2600">
              <a:latin typeface="Arial"/>
              <a:cs typeface="Arial"/>
            </a:endParaRPr>
          </a:p>
          <a:p>
            <a:pPr marL="290195" marR="193675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Individual vendors of firewalls may provide  additional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features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 should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look at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their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products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details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296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</a:t>
            </a:r>
            <a:r>
              <a:rPr sz="4400" spc="-5" dirty="0"/>
              <a:t>do </a:t>
            </a:r>
            <a:r>
              <a:rPr sz="4400" dirty="0"/>
              <a:t>Packet Filters</a:t>
            </a:r>
            <a:r>
              <a:rPr sz="4400" spc="-45" dirty="0"/>
              <a:t> </a:t>
            </a:r>
            <a:r>
              <a:rPr sz="4400" dirty="0"/>
              <a:t>Examine?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76590" cy="380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Packet-filtering firewalls validate individual packets  based on: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Source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and/or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destination IP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Source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and/or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destination port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numbers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Time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range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Type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service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(ToS)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Various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other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parameters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IP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header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089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Access </a:t>
            </a:r>
            <a:r>
              <a:rPr sz="4400" spc="-5" dirty="0"/>
              <a:t>Control</a:t>
            </a:r>
            <a:r>
              <a:rPr sz="4400" spc="-100" dirty="0"/>
              <a:t> </a:t>
            </a:r>
            <a:r>
              <a:rPr sz="4400" dirty="0"/>
              <a:t>Lists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32140" cy="339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 filtering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generally accomplished using  Access Control Lists (ACL) on routers or</a:t>
            </a:r>
            <a:r>
              <a:rPr sz="2800" spc="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switches.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Normally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very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fast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Traffic enters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exits an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ACLs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used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match selected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criteria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Either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permit or deny individual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packets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7146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Advantages </a:t>
            </a:r>
            <a:r>
              <a:rPr sz="4400" spc="-5" dirty="0"/>
              <a:t>of </a:t>
            </a:r>
            <a:r>
              <a:rPr sz="4400" dirty="0"/>
              <a:t>Packet</a:t>
            </a:r>
            <a:r>
              <a:rPr sz="4400" spc="-40" dirty="0"/>
              <a:t> </a:t>
            </a:r>
            <a:r>
              <a:rPr sz="4400" dirty="0"/>
              <a:t>Filters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879715" cy="3902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4193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Big advantage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they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present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many  networked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Packet-filtering firewalls are located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Routers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Switches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Wireless access</a:t>
            </a:r>
            <a:r>
              <a:rPr sz="2600" spc="-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points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Routers have the capability to control the flow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packets through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45408"/>
            <a:ext cx="8576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Does My Network Use </a:t>
            </a:r>
            <a:r>
              <a:rPr spc="-5" dirty="0"/>
              <a:t>Packet</a:t>
            </a:r>
            <a:r>
              <a:rPr spc="80" dirty="0"/>
              <a:t> </a:t>
            </a:r>
            <a:r>
              <a:rPr spc="-5" dirty="0"/>
              <a:t>Filters?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85890" rIns="0" bIns="0" rtlCol="0">
            <a:spAutoFit/>
          </a:bodyPr>
          <a:lstStyle/>
          <a:p>
            <a:pPr marL="34734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347345" algn="l"/>
                <a:tab pos="347980" algn="l"/>
              </a:tabLst>
            </a:pPr>
            <a:r>
              <a:rPr spc="-5" dirty="0"/>
              <a:t>Almost certainly </a:t>
            </a:r>
            <a:r>
              <a:rPr dirty="0"/>
              <a:t>(or it </a:t>
            </a:r>
            <a:r>
              <a:rPr spc="-5" dirty="0"/>
              <a:t>should!)</a:t>
            </a:r>
          </a:p>
          <a:p>
            <a:pPr marL="34734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47345" algn="l"/>
                <a:tab pos="347980" algn="l"/>
              </a:tabLst>
            </a:pPr>
            <a:r>
              <a:rPr spc="-5" dirty="0"/>
              <a:t>These devices do not have lots of</a:t>
            </a:r>
            <a:r>
              <a:rPr spc="25" dirty="0"/>
              <a:t> </a:t>
            </a:r>
            <a:r>
              <a:rPr dirty="0"/>
              <a:t>features.</a:t>
            </a:r>
          </a:p>
          <a:p>
            <a:pPr marL="34734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47345" algn="l"/>
                <a:tab pos="347980" algn="l"/>
              </a:tabLst>
            </a:pPr>
            <a:r>
              <a:rPr spc="-5" dirty="0"/>
              <a:t>But when </a:t>
            </a:r>
            <a:r>
              <a:rPr dirty="0"/>
              <a:t>you </a:t>
            </a:r>
            <a:r>
              <a:rPr spc="-5" dirty="0"/>
              <a:t>need to quickly implement a security  policy, this may be the </a:t>
            </a:r>
            <a:r>
              <a:rPr dirty="0"/>
              <a:t>quickest solution to</a:t>
            </a:r>
            <a:r>
              <a:rPr spc="-10" dirty="0"/>
              <a:t> </a:t>
            </a:r>
            <a:r>
              <a:rPr spc="-5" dirty="0"/>
              <a:t>deploy:</a:t>
            </a:r>
          </a:p>
          <a:p>
            <a:pPr marL="88074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mitigate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attack</a:t>
            </a:r>
            <a:endParaRPr sz="2600">
              <a:latin typeface="Arial"/>
              <a:cs typeface="Arial"/>
            </a:endParaRPr>
          </a:p>
          <a:p>
            <a:pPr marL="88074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protect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against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infected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devices</a:t>
            </a:r>
            <a:endParaRPr sz="2600">
              <a:latin typeface="Arial"/>
              <a:cs typeface="Arial"/>
            </a:endParaRPr>
          </a:p>
          <a:p>
            <a:pPr marL="88074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42959"/>
            <a:ext cx="743896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Problems With Packet</a:t>
            </a:r>
            <a:r>
              <a:rPr dirty="0"/>
              <a:t> </a:t>
            </a:r>
            <a:r>
              <a:rPr spc="-5" dirty="0"/>
              <a:t>Filters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94700" cy="413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 filtering can be circumvented in a number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ways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including:</a:t>
            </a:r>
            <a:endParaRPr sz="2800">
              <a:latin typeface="Arial"/>
              <a:cs typeface="Arial"/>
            </a:endParaRPr>
          </a:p>
          <a:p>
            <a:pPr marL="823594" marR="1040765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Misrepresenting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 using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well-known port  numbers</a:t>
            </a:r>
            <a:endParaRPr sz="2600">
              <a:latin typeface="Arial"/>
              <a:cs typeface="Arial"/>
            </a:endParaRPr>
          </a:p>
          <a:p>
            <a:pPr marL="823594" marR="102235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Tunnelling traffic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unsuspectingly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within traffic  allowed by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ACL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rules</a:t>
            </a:r>
            <a:endParaRPr sz="2600">
              <a:latin typeface="Arial"/>
              <a:cs typeface="Arial"/>
            </a:endParaRPr>
          </a:p>
          <a:p>
            <a:pPr marL="290195" marR="1377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quickly discovered that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peer-to-peer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sharing  applications could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port 80 (HTTP) to gain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through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4"/>
            <a:ext cx="6523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 </a:t>
            </a:r>
            <a:r>
              <a:rPr spc="-5" dirty="0"/>
              <a:t>Packet</a:t>
            </a:r>
            <a:r>
              <a:rPr spc="-25" dirty="0"/>
              <a:t> </a:t>
            </a:r>
            <a:r>
              <a:rPr spc="-10" dirty="0"/>
              <a:t>Filters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7920990" cy="2927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 filters alone are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insufficient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Multiple devices can provide defence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depth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Packet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filtering is best used on the outer edge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90195" marR="9842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prevent spoofed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private IP  addresses from entering or exiting your</a:t>
            </a:r>
            <a:r>
              <a:rPr sz="2800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6523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OSI Application</a:t>
            </a:r>
            <a:r>
              <a:rPr spc="-10" dirty="0"/>
              <a:t> 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017509" cy="374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 Gateways, or Application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Layer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work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at the application layer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OSI  model.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Layer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7,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application layer</a:t>
            </a:r>
            <a:endParaRPr sz="2800">
              <a:latin typeface="Arial"/>
              <a:cs typeface="Arial"/>
            </a:endParaRPr>
          </a:p>
          <a:p>
            <a:pPr marL="823594" marR="352425" indent="-353695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It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user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interface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your computer (the  programs), for example,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word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processor,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email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application, telnet, and so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on.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include “proxies” in this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category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42959"/>
            <a:ext cx="59139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Application</a:t>
            </a:r>
            <a:r>
              <a:rPr spc="-25" dirty="0"/>
              <a:t> </a:t>
            </a:r>
            <a:r>
              <a:rPr spc="-5" dirty="0"/>
              <a:t>Gateways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277859" cy="4036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11530" indent="-27813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Application-layer firewalls can understand the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flowing through them and allow or deny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 on the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content.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Host-based firewalls designed to block  objectionable Web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content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 on keywords are  a form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application-layer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firewall.</a:t>
            </a:r>
            <a:endParaRPr sz="2800">
              <a:latin typeface="Arial"/>
              <a:cs typeface="Arial"/>
            </a:endParaRPr>
          </a:p>
          <a:p>
            <a:pPr marL="290195" marR="6184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Application-layer firewalls can inspect packets  bound for an internal Web server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ensure the  request isn’t really an attack in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disguise.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71026"/>
            <a:ext cx="22563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Proxies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23849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proxy device may be dedicated hardware (e.g. a  server) or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software.</a:t>
            </a:r>
            <a:endParaRPr sz="2800" dirty="0">
              <a:latin typeface="Arial"/>
              <a:cs typeface="Arial"/>
            </a:endParaRPr>
          </a:p>
          <a:p>
            <a:pPr marL="290195" marR="18478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Acts as a firewall by responding to input packets  (connection requests, for example) in the manner  of an application, whilst blocking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other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packets</a:t>
            </a:r>
            <a:endParaRPr sz="2800" dirty="0">
              <a:latin typeface="Arial"/>
              <a:cs typeface="Arial"/>
            </a:endParaRPr>
          </a:p>
          <a:p>
            <a:pPr marL="290195" marR="26352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Make tampering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internal system from the  external network more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difficult</a:t>
            </a:r>
            <a:endParaRPr sz="2800" dirty="0">
              <a:latin typeface="Arial"/>
              <a:cs typeface="Arial"/>
            </a:endParaRPr>
          </a:p>
          <a:p>
            <a:pPr marL="290195" marR="123507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  <a:tab pos="201422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Act on behalf of a client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they provide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additional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buffer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network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7325" y="82671"/>
            <a:ext cx="1299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Scope </a:t>
            </a:r>
            <a:r>
              <a:rPr sz="4400" spc="-5" dirty="0"/>
              <a:t>and</a:t>
            </a:r>
            <a:r>
              <a:rPr sz="4400" spc="-65" dirty="0"/>
              <a:t> </a:t>
            </a:r>
            <a:r>
              <a:rPr sz="4400" spc="-5" dirty="0"/>
              <a:t>Coverage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5903595" cy="21139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Functions of a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Types of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Installing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configuring a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98433"/>
            <a:ext cx="3475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21100"/>
            <a:ext cx="8226425" cy="4568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7147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buffer 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port scans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  attacks</a:t>
            </a:r>
            <a:endParaRPr sz="28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attacker finds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vulnerability in an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application, 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attacker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would have to compromise the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application/proxy firewall before attacking devices  behind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600">
              <a:latin typeface="Arial"/>
              <a:cs typeface="Arial"/>
            </a:endParaRPr>
          </a:p>
          <a:p>
            <a:pPr marL="290195" marR="15982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patched quickly in the event of a  vulnerability being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discovered</a:t>
            </a:r>
            <a:endParaRPr sz="2800">
              <a:latin typeface="Arial"/>
              <a:cs typeface="Arial"/>
            </a:endParaRPr>
          </a:p>
          <a:p>
            <a:pPr marL="823594" marR="41148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This may not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 true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patching all the internal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devices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98433"/>
            <a:ext cx="4618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21100"/>
            <a:ext cx="8426450" cy="4568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9182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Needs to know how to handle traffic to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your specific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If you have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application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that's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unique,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your proxy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firewall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may not be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able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support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it without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making  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some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significant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modifications</a:t>
            </a:r>
            <a:endParaRPr sz="2600">
              <a:latin typeface="Arial"/>
              <a:cs typeface="Arial"/>
            </a:endParaRPr>
          </a:p>
          <a:p>
            <a:pPr marL="290195" marR="34671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 firewalls are generally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much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slower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than packet-filtering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packet-inspection</a:t>
            </a:r>
            <a:r>
              <a:rPr sz="28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</a:t>
            </a:r>
            <a:endParaRPr sz="2800">
              <a:latin typeface="Arial"/>
              <a:cs typeface="Arial"/>
            </a:endParaRPr>
          </a:p>
          <a:p>
            <a:pPr marL="823594" marR="441325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They run applications, maintain state for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both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 client and server, 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perform inspection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 traffic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00882"/>
            <a:ext cx="6178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Packet Inspection</a:t>
            </a:r>
            <a:r>
              <a:rPr spc="20" dirty="0"/>
              <a:t> </a:t>
            </a:r>
            <a:r>
              <a:rPr spc="-10" dirty="0"/>
              <a:t>Firewalls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752600"/>
            <a:ext cx="8065294" cy="376618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47345" indent="-278130">
              <a:lnSpc>
                <a:spcPct val="100000"/>
              </a:lnSpc>
              <a:spcBef>
                <a:spcPts val="1340"/>
              </a:spcBef>
              <a:buChar char="•"/>
              <a:tabLst>
                <a:tab pos="347345" algn="l"/>
                <a:tab pos="347980" algn="l"/>
              </a:tabLst>
            </a:pPr>
            <a:r>
              <a:rPr spc="-5" dirty="0"/>
              <a:t>Examine the session information between</a:t>
            </a:r>
            <a:r>
              <a:rPr spc="125" dirty="0"/>
              <a:t> </a:t>
            </a:r>
            <a:r>
              <a:rPr spc="-5" dirty="0"/>
              <a:t>devices:</a:t>
            </a:r>
          </a:p>
          <a:p>
            <a:pPr marL="88074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endParaRPr sz="2600" dirty="0">
              <a:latin typeface="Arial"/>
              <a:cs typeface="Arial"/>
            </a:endParaRPr>
          </a:p>
          <a:p>
            <a:pPr marL="88074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New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existing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connection</a:t>
            </a:r>
            <a:endParaRPr sz="2600" dirty="0">
              <a:latin typeface="Arial"/>
              <a:cs typeface="Arial"/>
            </a:endParaRPr>
          </a:p>
          <a:p>
            <a:pPr marL="88074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Source IP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endParaRPr sz="2600" dirty="0">
              <a:latin typeface="Arial"/>
              <a:cs typeface="Arial"/>
            </a:endParaRPr>
          </a:p>
          <a:p>
            <a:pPr marL="88074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Destination IP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address</a:t>
            </a:r>
            <a:endParaRPr sz="2600" dirty="0">
              <a:latin typeface="Arial"/>
              <a:cs typeface="Arial"/>
            </a:endParaRPr>
          </a:p>
          <a:p>
            <a:pPr marL="88074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Port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numbers</a:t>
            </a:r>
            <a:endParaRPr sz="2600" dirty="0">
              <a:latin typeface="Arial"/>
              <a:cs typeface="Arial"/>
            </a:endParaRPr>
          </a:p>
          <a:p>
            <a:pPr marL="88074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IP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checksum</a:t>
            </a:r>
            <a:endParaRPr sz="2600" dirty="0">
              <a:latin typeface="Arial"/>
              <a:cs typeface="Arial"/>
            </a:endParaRPr>
          </a:p>
          <a:p>
            <a:pPr marL="88074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Sequence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numbers</a:t>
            </a:r>
            <a:endParaRPr sz="2600" dirty="0">
              <a:latin typeface="Arial"/>
              <a:cs typeface="Arial"/>
            </a:endParaRPr>
          </a:p>
          <a:p>
            <a:pPr marL="88074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80744" algn="l"/>
                <a:tab pos="88138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Application-specific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information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76156"/>
            <a:ext cx="6904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Outbound Internet</a:t>
            </a:r>
            <a:r>
              <a:rPr spc="20" dirty="0"/>
              <a:t> </a:t>
            </a:r>
            <a:r>
              <a:rPr spc="-5" dirty="0"/>
              <a:t>Traffic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365626"/>
            <a:ext cx="837374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07314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 initiates connection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IP address of the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web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destined for port 80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(HTTP)</a:t>
            </a:r>
            <a:endParaRPr sz="2800">
              <a:latin typeface="Arial"/>
              <a:cs typeface="Arial"/>
            </a:endParaRPr>
          </a:p>
          <a:p>
            <a:pPr marL="290195" marR="1219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determines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whether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 is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allowed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through the firewall 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current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rule-set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 looks into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 portion of the IP packet  and determines whether it is legitimate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HTTP</a:t>
            </a:r>
            <a:r>
              <a:rPr sz="2800" spc="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marL="290195" marR="67500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all the requirements are met, a flow entry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created in the firewall 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session  information,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packet is allowed to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pass.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15807"/>
            <a:ext cx="62187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Inbound Internet</a:t>
            </a:r>
            <a:r>
              <a:rPr spc="15" dirty="0"/>
              <a:t> </a:t>
            </a:r>
            <a:r>
              <a:rPr spc="-5" dirty="0"/>
              <a:t>Traffic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2545"/>
            <a:ext cx="8254365" cy="3867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Web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receives the packet and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responds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Return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received by the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  <a:p>
            <a:pPr marL="290195" marR="13843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determines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return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allowed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by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comparing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session information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information contained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 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local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translation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return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matches the previous requirements,  payload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inspected to validate appropriate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HTTP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Then it is forwarded to the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71026"/>
            <a:ext cx="3475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Advantag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07600"/>
            <a:ext cx="8039734" cy="453771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77495" marR="282575" indent="-277495" algn="r">
              <a:lnSpc>
                <a:spcPct val="100000"/>
              </a:lnSpc>
              <a:spcBef>
                <a:spcPts val="1340"/>
              </a:spcBef>
              <a:buChar char="•"/>
              <a:tabLst>
                <a:tab pos="277495" algn="l"/>
                <a:tab pos="2781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Generally much faster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application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</a:t>
            </a:r>
            <a:endParaRPr sz="2800">
              <a:latin typeface="Arial"/>
              <a:cs typeface="Arial"/>
            </a:endParaRPr>
          </a:p>
          <a:p>
            <a:pPr marL="353060" marR="257175" lvl="1" indent="-353060" algn="r">
              <a:lnSpc>
                <a:spcPct val="100000"/>
              </a:lnSpc>
              <a:spcBef>
                <a:spcPts val="1160"/>
              </a:spcBef>
              <a:buChar char="–"/>
              <a:tabLst>
                <a:tab pos="353060" algn="l"/>
                <a:tab pos="3536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not required to host client</a:t>
            </a:r>
            <a:r>
              <a:rPr sz="2600" spc="-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packet-inspection firewalls today also  offer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deep-packet</a:t>
            </a:r>
            <a:r>
              <a:rPr sz="2800" b="1" i="1" spc="4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inspection</a:t>
            </a:r>
            <a:endParaRPr sz="2800">
              <a:latin typeface="Arial"/>
              <a:cs typeface="Arial"/>
            </a:endParaRPr>
          </a:p>
          <a:p>
            <a:pPr marL="823594" marR="42418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firewall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dig into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data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portion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 packet and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also: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Match on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protocol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compliance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Scan for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viruses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Still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operate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very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quickly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4237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355965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Open to certain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denial-of-service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attacks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connection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tables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illegitimate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45408"/>
            <a:ext cx="8041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Network </a:t>
            </a:r>
            <a:r>
              <a:rPr spc="-5" dirty="0"/>
              <a:t>Address Translation</a:t>
            </a:r>
            <a:r>
              <a:rPr spc="45" dirty="0"/>
              <a:t> </a:t>
            </a:r>
            <a:r>
              <a:rPr spc="-5" dirty="0"/>
              <a:t>(NAT)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4350" y="1752600"/>
            <a:ext cx="8218805" cy="2927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often have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NAT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functionality</a:t>
            </a:r>
            <a:endParaRPr sz="2800" dirty="0">
              <a:latin typeface="Arial"/>
              <a:cs typeface="Arial"/>
            </a:endParaRPr>
          </a:p>
          <a:p>
            <a:pPr marL="289560" marR="50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Hosts behind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firewall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commonly have addresses  in a private address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range.</a:t>
            </a:r>
            <a:endParaRPr sz="2800" dirty="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Hides the true address of protected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hosts</a:t>
            </a:r>
            <a:endParaRPr sz="2800" dirty="0">
              <a:latin typeface="Arial"/>
              <a:cs typeface="Arial"/>
            </a:endParaRPr>
          </a:p>
          <a:p>
            <a:pPr marL="289560" marR="63944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Hiding the addresses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protected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devices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 defence against network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reconnaissance.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866515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 9 – Lecture</a:t>
            </a:r>
            <a:r>
              <a:rPr sz="1900" i="1" spc="5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3: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Installing </a:t>
            </a:r>
            <a:r>
              <a:rPr sz="1900" i="1" spc="-10" dirty="0">
                <a:latin typeface="Arial"/>
                <a:cs typeface="Arial"/>
              </a:rPr>
              <a:t>and </a:t>
            </a:r>
            <a:r>
              <a:rPr sz="1900" i="1" spc="-5" dirty="0">
                <a:latin typeface="Arial"/>
                <a:cs typeface="Arial"/>
              </a:rPr>
              <a:t>Configuring a</a:t>
            </a:r>
            <a:r>
              <a:rPr sz="1900" i="1" spc="8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Firewall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5380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Planning the</a:t>
            </a:r>
            <a:r>
              <a:rPr spc="-25" dirty="0"/>
              <a:t> </a:t>
            </a:r>
            <a:r>
              <a:rPr spc="-5" dirty="0"/>
              <a:t>Firewall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7720965" cy="332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number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factors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must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considered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before  purchasing and installing a firewall or</a:t>
            </a:r>
            <a:r>
              <a:rPr sz="280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firewalls:</a:t>
            </a:r>
            <a:endParaRPr sz="28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policy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Risk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analysis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Identifying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requirements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Creating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rules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Managing the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7325" y="82671"/>
            <a:ext cx="1299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906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Learning</a:t>
            </a:r>
            <a:r>
              <a:rPr sz="4400" spc="-60" dirty="0"/>
              <a:t> </a:t>
            </a:r>
            <a:r>
              <a:rPr sz="4400" dirty="0"/>
              <a:t>Outcomes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8042275" cy="25406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9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Describe the functions of a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Describe different types of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  <a:p>
            <a:pPr marL="448309" marR="47244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configure a firewall on an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Internet-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connected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42959"/>
            <a:ext cx="40089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Firewall</a:t>
            </a:r>
            <a:r>
              <a:rPr spc="-45" dirty="0"/>
              <a:t> </a:t>
            </a:r>
            <a:r>
              <a:rPr spc="-5" dirty="0"/>
              <a:t>Policy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7844790" cy="417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Defines how an organisation’s firewalls should  handle inbound and outbound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traffic,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organisation’s information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policies,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for:</a:t>
            </a:r>
            <a:endParaRPr sz="28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Specific IP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addresses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IP address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ranges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Protocols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Content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types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80806"/>
            <a:ext cx="402798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Risk</a:t>
            </a:r>
            <a:r>
              <a:rPr spc="-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968" y="1292423"/>
            <a:ext cx="8482330" cy="469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106172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Organisations should conduct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risk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analysis to  develop a list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of:</a:t>
            </a:r>
            <a:endParaRPr sz="28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types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traffic needed by the</a:t>
            </a:r>
            <a:r>
              <a:rPr sz="26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organisation</a:t>
            </a:r>
            <a:endParaRPr sz="26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How they must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secured</a:t>
            </a:r>
            <a:endParaRPr sz="260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Which types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traffic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under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what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circumstances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7F7F7F"/>
              </a:buClr>
              <a:buFont typeface="Arial"/>
              <a:buChar char="–"/>
            </a:pPr>
            <a:endParaRPr sz="2350">
              <a:latin typeface="Times New Roman"/>
              <a:cs typeface="Times New Roman"/>
            </a:endParaRPr>
          </a:p>
          <a:p>
            <a:pPr marL="289560" marR="980440" indent="-277495">
              <a:lnSpc>
                <a:spcPct val="100000"/>
              </a:lnSpc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 inbound and outbound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not expressly  permitted should be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blocked.</a:t>
            </a:r>
            <a:endParaRPr sz="2800">
              <a:latin typeface="Arial"/>
              <a:cs typeface="Arial"/>
            </a:endParaRPr>
          </a:p>
          <a:p>
            <a:pPr marL="289560" marR="529590" indent="-277495">
              <a:lnSpc>
                <a:spcPct val="100000"/>
              </a:lnSpc>
              <a:spcBef>
                <a:spcPts val="211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reduces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risk of attack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decrease  the volume of traffic on the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6523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Identifying</a:t>
            </a:r>
            <a:r>
              <a:rPr spc="-3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916" y="1422545"/>
            <a:ext cx="8317865" cy="3867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Which network areas need to be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protected?</a:t>
            </a:r>
            <a:endParaRPr sz="2800">
              <a:latin typeface="Arial"/>
              <a:cs typeface="Arial"/>
            </a:endParaRPr>
          </a:p>
          <a:p>
            <a:pPr marL="289560" marR="34290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Which firewall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technologies will be most effective  for the types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that require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protection?</a:t>
            </a:r>
            <a:endParaRPr sz="2800">
              <a:latin typeface="Arial"/>
              <a:cs typeface="Arial"/>
            </a:endParaRPr>
          </a:p>
          <a:p>
            <a:pPr marL="289560" marR="52197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Integrating the firewall into existing network and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infrastructures</a:t>
            </a:r>
            <a:endParaRPr sz="2800">
              <a:latin typeface="Arial"/>
              <a:cs typeface="Arial"/>
            </a:endParaRPr>
          </a:p>
          <a:p>
            <a:pPr marL="289560" marR="5080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Requirements relating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physical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environment and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personnel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Consideration of possible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future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needs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4618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Creating</a:t>
            </a:r>
            <a:r>
              <a:rPr spc="-35" dirty="0"/>
              <a:t> </a:t>
            </a:r>
            <a:r>
              <a:rPr spc="-10" dirty="0"/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255634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9972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Implement the firewall policy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support firewall  performance</a:t>
            </a:r>
            <a:endParaRPr sz="2800" dirty="0">
              <a:latin typeface="Arial"/>
              <a:cs typeface="Arial"/>
            </a:endParaRPr>
          </a:p>
          <a:p>
            <a:pPr marL="290195" marR="56134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Rulesets 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specific as possible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regards to the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they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control:</a:t>
            </a:r>
            <a:endParaRPr sz="28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Types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Protocols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F7F7F"/>
              </a:buClr>
              <a:buFont typeface="Arial"/>
              <a:buChar char="–"/>
            </a:pPr>
            <a:endParaRPr sz="2350" dirty="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details of creating rulesets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vary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widely by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type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firewall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specific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products.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71026"/>
            <a:ext cx="56853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Managing </a:t>
            </a:r>
            <a:r>
              <a:rPr spc="-5" dirty="0"/>
              <a:t>the</a:t>
            </a:r>
            <a:r>
              <a:rPr spc="25" dirty="0"/>
              <a:t> </a:t>
            </a:r>
            <a:r>
              <a:rPr spc="-10" dirty="0"/>
              <a:t>Firewall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365626"/>
            <a:ext cx="7822565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145732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774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Policy rules need to be updated as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R="1492250" algn="ctr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organisation’s requirements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change.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 performance needs to be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monitored.</a:t>
            </a:r>
            <a:endParaRPr sz="2800">
              <a:latin typeface="Arial"/>
              <a:cs typeface="Arial"/>
            </a:endParaRPr>
          </a:p>
          <a:p>
            <a:pPr marL="290195" marR="61849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Logs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alerts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continuously  monitored to identify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threats.</a:t>
            </a:r>
            <a:endParaRPr sz="2800">
              <a:latin typeface="Arial"/>
              <a:cs typeface="Arial"/>
            </a:endParaRPr>
          </a:p>
          <a:p>
            <a:pPr marL="290195" marR="16256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Rulesets and policies should be managed by a  formal change management control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patched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vendors  provide updates to address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vulnerabilities.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42959"/>
            <a:ext cx="4618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Small</a:t>
            </a:r>
            <a:r>
              <a:rPr spc="-6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492" y="1365626"/>
            <a:ext cx="825373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at a network’s perimeter provide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</a:t>
            </a:r>
            <a:endParaRPr sz="28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measure of protection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internal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hosts.</a:t>
            </a:r>
            <a:endParaRPr sz="2800">
              <a:latin typeface="Arial"/>
              <a:cs typeface="Arial"/>
            </a:endParaRPr>
          </a:p>
          <a:p>
            <a:pPr marL="289560" marR="79311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firewalls are not able to recognise all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forms 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attack, some reach internal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hosts.</a:t>
            </a:r>
            <a:endParaRPr sz="2800">
              <a:latin typeface="Arial"/>
              <a:cs typeface="Arial"/>
            </a:endParaRPr>
          </a:p>
          <a:p>
            <a:pPr marL="289560" marR="50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Attacks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sent from one internal host to another may  not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even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pass through a network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firewall.</a:t>
            </a:r>
            <a:endParaRPr sz="2800">
              <a:latin typeface="Arial"/>
              <a:cs typeface="Arial"/>
            </a:endParaRPr>
          </a:p>
          <a:p>
            <a:pPr marL="289560" marR="20320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designers include firewall functionality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places other than the network perimeter to provide  an additional layer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60663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Host </a:t>
            </a:r>
            <a:r>
              <a:rPr spc="-5" dirty="0"/>
              <a:t>Based Firewalls -</a:t>
            </a:r>
            <a:r>
              <a:rPr dirty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7663180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23189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for servers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personal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desktop and laptop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additional layer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Software-based, residing on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hosts they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protecting</a:t>
            </a:r>
            <a:endParaRPr sz="2800">
              <a:latin typeface="Arial"/>
              <a:cs typeface="Arial"/>
            </a:endParaRPr>
          </a:p>
          <a:p>
            <a:pPr marL="290195" marR="4064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Monitor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control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incoming and outgoing 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a single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host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5761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Host </a:t>
            </a:r>
            <a:r>
              <a:rPr spc="-5" dirty="0"/>
              <a:t>Based Firewalls -</a:t>
            </a:r>
            <a:r>
              <a:rPr dirty="0"/>
              <a:t> </a:t>
            </a:r>
            <a:r>
              <a:rPr spc="-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422545"/>
            <a:ext cx="8088630" cy="38671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come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be installed as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third-party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add-on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Perform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logging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configured to perform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address-based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 application-based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controls</a:t>
            </a:r>
            <a:endParaRPr sz="2800">
              <a:latin typeface="Arial"/>
              <a:cs typeface="Arial"/>
            </a:endParaRPr>
          </a:p>
          <a:p>
            <a:pPr marL="290195" marR="3556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act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intrusion prevention systems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detect an attack in progress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take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action to  prevent damage to the targeted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host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4"/>
            <a:ext cx="73617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Demilitarised </a:t>
            </a:r>
            <a:r>
              <a:rPr spc="-5" dirty="0"/>
              <a:t>Zones </a:t>
            </a:r>
            <a:r>
              <a:rPr spc="-10" dirty="0"/>
              <a:t>(DMZ) </a:t>
            </a:r>
            <a:r>
              <a:rPr spc="-5" dirty="0"/>
              <a:t>-</a:t>
            </a:r>
            <a:r>
              <a:rPr spc="100" dirty="0"/>
              <a:t> </a:t>
            </a:r>
            <a:r>
              <a:rPr spc="-5"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156575" cy="3348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255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Traffic moving between the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DMZ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other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interfaces on the protected side of the firewall still  goes through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traffic has firewall protection policies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applied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Common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put public-facing servers on the</a:t>
            </a:r>
            <a:r>
              <a:rPr sz="280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DMZ: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Web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Email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9.49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26804"/>
            <a:ext cx="77427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Demilitarised </a:t>
            </a:r>
            <a:r>
              <a:rPr spc="-5" dirty="0"/>
              <a:t>Zones </a:t>
            </a:r>
            <a:r>
              <a:rPr spc="-10" dirty="0"/>
              <a:t>(DMZ) </a:t>
            </a:r>
            <a:r>
              <a:rPr spc="-5" dirty="0"/>
              <a:t>-</a:t>
            </a:r>
            <a:r>
              <a:rPr spc="100" dirty="0"/>
              <a:t> </a:t>
            </a:r>
            <a:r>
              <a:rPr spc="-5" dirty="0"/>
              <a:t>2</a:t>
            </a:r>
          </a:p>
        </p:txBody>
      </p:sp>
      <p:sp>
        <p:nvSpPr>
          <p:cNvPr id="4" name="object 4"/>
          <p:cNvSpPr/>
          <p:nvPr/>
        </p:nvSpPr>
        <p:spPr>
          <a:xfrm>
            <a:off x="1403350" y="1197037"/>
            <a:ext cx="6192774" cy="480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7325" y="82671"/>
            <a:ext cx="1299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751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</a:t>
            </a:r>
            <a:r>
              <a:rPr sz="4400" spc="-5" dirty="0"/>
              <a:t>is </a:t>
            </a:r>
            <a:r>
              <a:rPr sz="4400" dirty="0"/>
              <a:t>a</a:t>
            </a:r>
            <a:r>
              <a:rPr sz="4400" spc="-60" dirty="0"/>
              <a:t> </a:t>
            </a:r>
            <a:r>
              <a:rPr sz="4400" dirty="0"/>
              <a:t>Firewall?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653027"/>
            <a:ext cx="8183880" cy="3775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8801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the industrial world, it is a solid wall that has  been built to contain a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fire</a:t>
            </a:r>
            <a:endParaRPr sz="2800">
              <a:latin typeface="Arial"/>
              <a:cs typeface="Arial"/>
            </a:endParaRPr>
          </a:p>
          <a:p>
            <a:pPr marL="823594" marR="5080" indent="-353695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For example,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 area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chemical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plant will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have  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firewall to contain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that may break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out.</a:t>
            </a:r>
            <a:endParaRPr sz="2600">
              <a:latin typeface="Arial"/>
              <a:cs typeface="Arial"/>
            </a:endParaRPr>
          </a:p>
          <a:p>
            <a:pPr marL="290195" marR="11353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computing,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firewall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built to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protect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 network.</a:t>
            </a:r>
            <a:endParaRPr sz="2800">
              <a:latin typeface="Arial"/>
              <a:cs typeface="Arial"/>
            </a:endParaRPr>
          </a:p>
          <a:p>
            <a:pPr marL="290195" marR="33147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aim is to protect the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malicious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6142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Multiple </a:t>
            </a:r>
            <a:r>
              <a:rPr spc="-5" dirty="0"/>
              <a:t>Firewall</a:t>
            </a:r>
            <a:r>
              <a:rPr dirty="0"/>
              <a:t> </a:t>
            </a:r>
            <a:r>
              <a:rPr spc="-10" dirty="0"/>
              <a:t>Layers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916" y="1508501"/>
            <a:ext cx="837501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508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should be at the edge of a logical network  boundary.</a:t>
            </a:r>
            <a:endParaRPr sz="2800" dirty="0">
              <a:latin typeface="Arial"/>
              <a:cs typeface="Arial"/>
            </a:endParaRPr>
          </a:p>
          <a:p>
            <a:pPr marL="289560" marR="149034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network administrator may wish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have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additional boundaries within the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 dirty="0">
              <a:latin typeface="Arial"/>
              <a:cs typeface="Arial"/>
            </a:endParaRPr>
          </a:p>
          <a:p>
            <a:pPr marL="289560" marR="517525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deploy additional firewalls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establish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such  boundaries</a:t>
            </a:r>
            <a:endParaRPr sz="2800" dirty="0">
              <a:latin typeface="Arial"/>
              <a:cs typeface="Arial"/>
            </a:endParaRPr>
          </a:p>
          <a:p>
            <a:pPr marL="289560" marR="101663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use of multiple layers of firewalls is quite  common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provide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defence-in-depth.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5380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Many Layers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Trust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50819"/>
            <a:ext cx="8369300" cy="434149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Internal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have varying levels of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trust</a:t>
            </a:r>
            <a:endParaRPr sz="2800">
              <a:latin typeface="Arial"/>
              <a:cs typeface="Arial"/>
            </a:endParaRPr>
          </a:p>
          <a:p>
            <a:pPr marL="823594" marR="461645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Accounting databases may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only allow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by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members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accounting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department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Many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organisations deploy specific wireless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points within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their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visitor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7F7F7F"/>
              </a:buClr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marL="290195" marR="17145" indent="-278130">
              <a:lnSpc>
                <a:spcPct val="100000"/>
              </a:lnSpc>
              <a:spcBef>
                <a:spcPts val="16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Have one firewall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at 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edge of the network and  another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at 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edge of the internal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extra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protection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8047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Problems </a:t>
            </a:r>
            <a:r>
              <a:rPr spc="-10" dirty="0"/>
              <a:t>with Multiple</a:t>
            </a:r>
            <a:r>
              <a:rPr spc="40" dirty="0"/>
              <a:t> </a:t>
            </a:r>
            <a:r>
              <a:rPr spc="-10" dirty="0"/>
              <a:t>Layers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916" y="1508501"/>
            <a:ext cx="837438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Increased difficulty in tracing firewall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problems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89560" marR="5080" indent="-277495">
              <a:lnSpc>
                <a:spcPct val="100000"/>
              </a:lnSpc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Multiple layers of application/proxy gateways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problematic as each can change a message, which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makes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debugging even more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difficult.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77427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Planning </a:t>
            </a:r>
            <a:r>
              <a:rPr spc="-10" dirty="0"/>
              <a:t>and</a:t>
            </a:r>
            <a:r>
              <a:rPr spc="1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144" y="1276366"/>
            <a:ext cx="2458720" cy="3391535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lifecycle</a:t>
            </a:r>
            <a:r>
              <a:rPr sz="28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18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Plan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Configure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Test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Deploy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Manage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15705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50819"/>
            <a:ext cx="4017010" cy="400748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consider: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Capabilities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Management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Performance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Integration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Physical</a:t>
            </a:r>
            <a:r>
              <a:rPr sz="2600" spc="-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Environment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Personnel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Future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Needs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26373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Configure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916" y="1350819"/>
            <a:ext cx="8318500" cy="407289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33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Installing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hardware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Installing software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Configuring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policies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Configuring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logging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alerting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Integrating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the firewall into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network</a:t>
            </a:r>
            <a:r>
              <a:rPr sz="2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architecture</a:t>
            </a:r>
            <a:endParaRPr sz="2600">
              <a:latin typeface="Arial"/>
              <a:cs typeface="Arial"/>
            </a:endParaRPr>
          </a:p>
          <a:p>
            <a:pPr marL="289560" marR="642620" indent="-277495">
              <a:lnSpc>
                <a:spcPct val="100000"/>
              </a:lnSpc>
              <a:spcBef>
                <a:spcPts val="129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details of creating a ruleset vary by type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specific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products.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919" y="583877"/>
            <a:ext cx="8079581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Test</a:t>
            </a:r>
            <a:r>
              <a:rPr lang="en-US" spc="-5" dirty="0" smtClean="0"/>
              <a:t/>
            </a:r>
            <a:br>
              <a:rPr lang="en-US" spc="-5" dirty="0" smtClean="0"/>
            </a:b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51810" y="1134607"/>
            <a:ext cx="6438265" cy="44831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4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number of features should be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tested:</a:t>
            </a:r>
            <a:endParaRPr sz="28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Connectivity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Ruleset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Application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compatibility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Management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Logging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Performance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Interoperability</a:t>
            </a:r>
            <a:endParaRPr sz="2600" dirty="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additional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features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98433"/>
            <a:ext cx="17991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Deploy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386" y="1149853"/>
            <a:ext cx="8157209" cy="4634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164465" indent="-277495">
              <a:lnSpc>
                <a:spcPct val="100000"/>
              </a:lnSpc>
              <a:spcBef>
                <a:spcPts val="9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Administrators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 notify users of the planned  deployment</a:t>
            </a:r>
            <a:endParaRPr sz="2800">
              <a:latin typeface="Arial"/>
              <a:cs typeface="Arial"/>
            </a:endParaRPr>
          </a:p>
          <a:p>
            <a:pPr marL="289560" marR="50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Involves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integrating the firewall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 network  elements</a:t>
            </a:r>
            <a:endParaRPr sz="2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be integrated into the routing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  <a:p>
            <a:pPr marL="289560" marR="41783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mean changing the routing tables for other  routers in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289560" marR="421005" indent="-277495">
              <a:lnSpc>
                <a:spcPct val="100000"/>
              </a:lnSpc>
              <a:spcBef>
                <a:spcPts val="6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elements in the network use dynamic routing,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may need to have their configuration  modified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87485"/>
            <a:ext cx="2180138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Manage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2545"/>
            <a:ext cx="7306309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longest lasting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phase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Managing the solution involves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maintaining: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architecture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Policies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Other components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solution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Review the firewall policy at regular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intervals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9.59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References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39110" y="1581653"/>
            <a:ext cx="764794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177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2895" algn="l"/>
                <a:tab pos="303530" algn="l"/>
                <a:tab pos="164782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Price B. (ed) (2003).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Networking Complete,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rd </a:t>
            </a:r>
            <a:r>
              <a:rPr sz="185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edition,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Sybex.</a:t>
            </a:r>
            <a:endParaRPr sz="2800">
              <a:latin typeface="Arial"/>
              <a:cs typeface="Arial"/>
            </a:endParaRPr>
          </a:p>
          <a:p>
            <a:pPr marL="302895" marR="37782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Tanenbaum, A.S. &amp; Weatherall, D.J. (2010). 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Computer .Networks,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5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edition, Pearson  Education.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7325" y="82671"/>
            <a:ext cx="1299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4158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Network</a:t>
            </a:r>
            <a:r>
              <a:rPr sz="4400" spc="-65" dirty="0"/>
              <a:t> </a:t>
            </a:r>
            <a:r>
              <a:rPr sz="4400" dirty="0"/>
              <a:t>Firewall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9343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31254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firewall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first line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defence for your  network.</a:t>
            </a:r>
            <a:endParaRPr sz="2800">
              <a:latin typeface="Arial"/>
              <a:cs typeface="Arial"/>
            </a:endParaRPr>
          </a:p>
          <a:p>
            <a:pPr marL="290195" marR="27940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purpose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firewall is to keep intruders from  gaining access to your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Usually placed at the perimeter of network to act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gatekeeper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incoming and outgoing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marL="290195" marR="13970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protects your computer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Internet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threats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by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erecting a </a:t>
            </a: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virtual barrier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between your network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7222" y="82671"/>
            <a:ext cx="136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Firewalls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Topic 9 -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9.60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Topic 9 –</a:t>
            </a:r>
            <a:r>
              <a:rPr spc="-114" dirty="0"/>
              <a:t> </a:t>
            </a:r>
            <a:r>
              <a:rPr dirty="0"/>
              <a:t>Firewalls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8912" y="3912494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7325" y="82671"/>
            <a:ext cx="1299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6924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 Does a Firewall</a:t>
            </a:r>
            <a:r>
              <a:rPr sz="4400" spc="-105" dirty="0"/>
              <a:t> </a:t>
            </a:r>
            <a:r>
              <a:rPr sz="4400" dirty="0"/>
              <a:t>Work?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134607"/>
            <a:ext cx="8042275" cy="460375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4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Examines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sent between two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examines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traffic being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sent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between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your  network and the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examined to see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appears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legitimate: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so,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data is allowed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pass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through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If not,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data is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blocked</a:t>
            </a:r>
            <a:endParaRPr sz="2600">
              <a:latin typeface="Arial"/>
              <a:cs typeface="Arial"/>
            </a:endParaRPr>
          </a:p>
          <a:p>
            <a:pPr marL="290195" marR="635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firewall allows you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establish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certain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rules to  determine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should be allowed in or out 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your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private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7325" y="82671"/>
            <a:ext cx="1299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5373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Are The</a:t>
            </a:r>
            <a:r>
              <a:rPr sz="4400" spc="-60" dirty="0"/>
              <a:t> </a:t>
            </a:r>
            <a:r>
              <a:rPr sz="4400" spc="-5" dirty="0"/>
              <a:t>Rules?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02" y="1365626"/>
            <a:ext cx="8257540" cy="431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7848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Each organisation has to decide on the level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they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There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no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“one size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fits all”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solution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configured to allow or block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traffic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upon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rules.</a:t>
            </a:r>
            <a:endParaRPr sz="2800">
              <a:latin typeface="Arial"/>
              <a:cs typeface="Arial"/>
            </a:endParaRPr>
          </a:p>
          <a:p>
            <a:pPr marL="290195" marR="65405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 firewalls often come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set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preconfigured options based upon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  level required.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usually be configured rule by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7325" y="82671"/>
            <a:ext cx="1299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Firewalls </a:t>
            </a:r>
            <a:r>
              <a:rPr sz="1000" spc="-5" dirty="0">
                <a:latin typeface="Arial"/>
                <a:cs typeface="Arial"/>
              </a:rPr>
              <a:t>Topic 9 -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9.9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479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to</a:t>
            </a:r>
            <a:r>
              <a:rPr sz="4400" spc="-60" dirty="0"/>
              <a:t> </a:t>
            </a:r>
            <a:r>
              <a:rPr sz="4400" dirty="0"/>
              <a:t>Block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7505700" cy="407289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Traffic blocking rules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based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upon: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Words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phrases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Domain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names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IP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addresses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Ports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Protocols (e.g.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FTP)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While firewalls are essential,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block  legitimate transmission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data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programs.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</TotalTime>
  <Words>2776</Words>
  <Application>Microsoft Office PowerPoint</Application>
  <PresentationFormat>On-screen Show (4:3)</PresentationFormat>
  <Paragraphs>401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What is a Firewall?</vt:lpstr>
      <vt:lpstr>Network Firewall</vt:lpstr>
      <vt:lpstr>How Does a Firewall Work?</vt:lpstr>
      <vt:lpstr>What Are The Rules?</vt:lpstr>
      <vt:lpstr>What to Block</vt:lpstr>
      <vt:lpstr>Words, Phrases &amp; Domain Names</vt:lpstr>
      <vt:lpstr>IP Addresses &amp; Ports</vt:lpstr>
      <vt:lpstr>Source &amp; Destination IP Address - 1</vt:lpstr>
      <vt:lpstr>Source &amp; Destination IP Address - 2</vt:lpstr>
      <vt:lpstr>Protocols</vt:lpstr>
      <vt:lpstr>Common Firewall Types</vt:lpstr>
      <vt:lpstr>Software Firewall</vt:lpstr>
      <vt:lpstr>Router Firewall</vt:lpstr>
      <vt:lpstr>Do You Need a Firewall?</vt:lpstr>
      <vt:lpstr>PowerPoint Presentation</vt:lpstr>
      <vt:lpstr>Types of Firewall</vt:lpstr>
      <vt:lpstr>What do Packet Filters Examine?</vt:lpstr>
      <vt:lpstr>Access Control Lists</vt:lpstr>
      <vt:lpstr>Advantages of Packet Filters</vt:lpstr>
      <vt:lpstr>Does My Network Use Packet Filters?</vt:lpstr>
      <vt:lpstr>Problems With Packet Filters</vt:lpstr>
      <vt:lpstr>Using Packet Filters</vt:lpstr>
      <vt:lpstr>The OSI Application Layer</vt:lpstr>
      <vt:lpstr>Application Gateways</vt:lpstr>
      <vt:lpstr>Proxies</vt:lpstr>
      <vt:lpstr>Advantages</vt:lpstr>
      <vt:lpstr>Disadvantages</vt:lpstr>
      <vt:lpstr>Packet Inspection Firewalls</vt:lpstr>
      <vt:lpstr>Outbound Internet Traffic</vt:lpstr>
      <vt:lpstr>Inbound Internet Traffic</vt:lpstr>
      <vt:lpstr>Advantages</vt:lpstr>
      <vt:lpstr>Disadvantages</vt:lpstr>
      <vt:lpstr>Network Address Translation (NAT)</vt:lpstr>
      <vt:lpstr>PowerPoint Presentation</vt:lpstr>
      <vt:lpstr>Planning the Firewall</vt:lpstr>
      <vt:lpstr>Firewall Policy</vt:lpstr>
      <vt:lpstr>Risk Analysis</vt:lpstr>
      <vt:lpstr>Identifying Requirements</vt:lpstr>
      <vt:lpstr>Creating Rules</vt:lpstr>
      <vt:lpstr>Managing the Firewall</vt:lpstr>
      <vt:lpstr>Small Networks</vt:lpstr>
      <vt:lpstr>Host Based Firewalls - 1</vt:lpstr>
      <vt:lpstr>Host Based Firewalls - 2</vt:lpstr>
      <vt:lpstr>Demilitarised Zones (DMZ) - 1</vt:lpstr>
      <vt:lpstr>Demilitarised Zones (DMZ) - 2</vt:lpstr>
      <vt:lpstr>Multiple Firewall Layers</vt:lpstr>
      <vt:lpstr>Many Layers of Trust</vt:lpstr>
      <vt:lpstr>Problems with Multiple Layers</vt:lpstr>
      <vt:lpstr>Planning and Implementation</vt:lpstr>
      <vt:lpstr>Plan</vt:lpstr>
      <vt:lpstr>Configure</vt:lpstr>
      <vt:lpstr>Test </vt:lpstr>
      <vt:lpstr>Deploy</vt:lpstr>
      <vt:lpstr>Manage</vt:lpstr>
      <vt:lpstr>References</vt:lpstr>
      <vt:lpstr>Topic 9 – Firewalls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24</cp:revision>
  <dcterms:created xsi:type="dcterms:W3CDTF">2018-10-03T15:32:18Z</dcterms:created>
  <dcterms:modified xsi:type="dcterms:W3CDTF">2018-10-04T05:21:51Z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2018-03-18T00:00:00Z</vt:filetime>
  </property>
</Properties>
</file>