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10287000" cx="18288000"/>
  <p:notesSz cx="6858000" cy="9144000"/>
  <p:embeddedFontLst>
    <p:embeddedFont>
      <p:font typeface="Public Sans"/>
      <p:regular r:id="rId29"/>
      <p:bold r:id="rId30"/>
      <p:italic r:id="rId31"/>
      <p:boldItalic r:id="rId32"/>
    </p:embeddedFont>
    <p:embeddedFont>
      <p:font typeface="Promp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ublic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ublicSans-italic.fntdata"/><Relationship Id="rId30" Type="http://schemas.openxmlformats.org/officeDocument/2006/relationships/font" Target="fonts/PublicSans-bold.fntdata"/><Relationship Id="rId11" Type="http://schemas.openxmlformats.org/officeDocument/2006/relationships/slide" Target="slides/slide6.xml"/><Relationship Id="rId33" Type="http://schemas.openxmlformats.org/officeDocument/2006/relationships/font" Target="fonts/Prompt-regular.fntdata"/><Relationship Id="rId10" Type="http://schemas.openxmlformats.org/officeDocument/2006/relationships/slide" Target="slides/slide5.xml"/><Relationship Id="rId32" Type="http://schemas.openxmlformats.org/officeDocument/2006/relationships/font" Target="fonts/PublicSans-boldItalic.fntdata"/><Relationship Id="rId13" Type="http://schemas.openxmlformats.org/officeDocument/2006/relationships/slide" Target="slides/slide8.xml"/><Relationship Id="rId35" Type="http://schemas.openxmlformats.org/officeDocument/2006/relationships/font" Target="fonts/Prompt-italic.fntdata"/><Relationship Id="rId12" Type="http://schemas.openxmlformats.org/officeDocument/2006/relationships/slide" Target="slides/slide7.xml"/><Relationship Id="rId34" Type="http://schemas.openxmlformats.org/officeDocument/2006/relationships/font" Target="fonts/Promp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romp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flipH="1">
            <a:off x="-1443435" y="3988296"/>
            <a:ext cx="10404872" cy="10404872"/>
          </a:xfrm>
          <a:custGeom>
            <a:rect b="b" l="l" r="r" t="t"/>
            <a:pathLst>
              <a:path extrusionOk="0" h="10404872" w="10404872">
                <a:moveTo>
                  <a:pt x="10404873" y="0"/>
                </a:moveTo>
                <a:lnTo>
                  <a:pt x="0" y="0"/>
                </a:lnTo>
                <a:lnTo>
                  <a:pt x="0" y="10404872"/>
                </a:lnTo>
                <a:lnTo>
                  <a:pt x="10404873" y="10404872"/>
                </a:lnTo>
                <a:lnTo>
                  <a:pt x="1040487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 flipH="1" rot="10800000">
            <a:off x="9326562" y="-4106168"/>
            <a:ext cx="10404872" cy="10404872"/>
          </a:xfrm>
          <a:custGeom>
            <a:rect b="b" l="l" r="r" t="t"/>
            <a:pathLst>
              <a:path extrusionOk="0" h="10404872" w="10404872">
                <a:moveTo>
                  <a:pt x="0" y="10404872"/>
                </a:moveTo>
                <a:lnTo>
                  <a:pt x="10404873" y="10404872"/>
                </a:lnTo>
                <a:lnTo>
                  <a:pt x="10404873" y="0"/>
                </a:lnTo>
                <a:lnTo>
                  <a:pt x="0" y="0"/>
                </a:lnTo>
                <a:lnTo>
                  <a:pt x="0" y="1040487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>
            <a:off x="6563519" y="2611643"/>
            <a:ext cx="1785379" cy="1798753"/>
          </a:xfrm>
          <a:custGeom>
            <a:rect b="b" l="l" r="r" t="t"/>
            <a:pathLst>
              <a:path extrusionOk="0" h="1798753" w="1785379">
                <a:moveTo>
                  <a:pt x="0" y="0"/>
                </a:moveTo>
                <a:lnTo>
                  <a:pt x="1785379" y="0"/>
                </a:lnTo>
                <a:lnTo>
                  <a:pt x="1785379" y="1798753"/>
                </a:lnTo>
                <a:lnTo>
                  <a:pt x="0" y="17987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7" name="Google Shape;87;p13"/>
          <p:cNvGrpSpPr/>
          <p:nvPr/>
        </p:nvGrpSpPr>
        <p:grpSpPr>
          <a:xfrm>
            <a:off x="2348126" y="2853743"/>
            <a:ext cx="13591748" cy="4498665"/>
            <a:chOff x="0" y="-76200"/>
            <a:chExt cx="18122331" cy="5998219"/>
          </a:xfrm>
        </p:grpSpPr>
        <p:sp>
          <p:nvSpPr>
            <p:cNvPr id="88" name="Google Shape;88;p13"/>
            <p:cNvSpPr txBox="1"/>
            <p:nvPr/>
          </p:nvSpPr>
          <p:spPr>
            <a:xfrm>
              <a:off x="0" y="-76200"/>
              <a:ext cx="18122331" cy="4960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5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   etflix </a:t>
              </a:r>
              <a:endParaRPr/>
            </a:p>
            <a:p>
              <a:pPr indent="0" lvl="0" marL="0" marR="0" rtl="0" algn="ctr">
                <a:lnSpc>
                  <a:spcPct val="12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5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Dataset Analysis</a:t>
              </a: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51053" y="5171471"/>
              <a:ext cx="18071278" cy="750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436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Utilizing Python Libraries for Data Exploration</a:t>
              </a:r>
              <a:endParaRPr/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13785316" y="9248775"/>
            <a:ext cx="389227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-By </a:t>
            </a:r>
            <a:r>
              <a:rPr lang="en-US" sz="4000">
                <a:solidFill>
                  <a:srgbClr val="FFFFFF"/>
                </a:solidFill>
              </a:rPr>
              <a:t>Kamal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22"/>
          <p:cNvSpPr txBox="1"/>
          <p:nvPr/>
        </p:nvSpPr>
        <p:spPr>
          <a:xfrm>
            <a:off x="1028700" y="806338"/>
            <a:ext cx="16626286" cy="1872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28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Q3.</a:t>
            </a:r>
            <a:r>
              <a:rPr b="1" i="0" lang="en-US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For 'House Of Cards’, what is the show id and who is the director of this show?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700" y="2095500"/>
            <a:ext cx="16230600" cy="76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23"/>
          <p:cNvSpPr txBox="1"/>
          <p:nvPr/>
        </p:nvSpPr>
        <p:spPr>
          <a:xfrm>
            <a:off x="685800" y="495300"/>
            <a:ext cx="16611600" cy="186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Q4.</a:t>
            </a: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which year highest number of the TV Shows and Movies were released  Show with Bar Graph</a:t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219" y="2361324"/>
            <a:ext cx="11911781" cy="758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54781" y="2338464"/>
            <a:ext cx="4572000" cy="758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929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0" y="0"/>
            <a:ext cx="10287000" cy="10287000"/>
          </a:xfrm>
          <a:custGeom>
            <a:rect b="b" l="l" r="r" t="t"/>
            <a:pathLst>
              <a:path extrusionOk="0"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p24"/>
          <p:cNvSpPr txBox="1"/>
          <p:nvPr/>
        </p:nvSpPr>
        <p:spPr>
          <a:xfrm>
            <a:off x="1028700" y="5010150"/>
            <a:ext cx="7079061" cy="559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2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495300"/>
            <a:ext cx="11997221" cy="933023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12954000" y="2095500"/>
            <a:ext cx="430530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bar graph shows the count of data points for each year in the "Date_N" column. The year with the highest count is 2019, followed by 2020 and 2018. </a:t>
            </a:r>
            <a:endParaRPr b="0" i="0" sz="3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929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/>
          <p:nvPr/>
        </p:nvSpPr>
        <p:spPr>
          <a:xfrm>
            <a:off x="0" y="0"/>
            <a:ext cx="10287000" cy="10287000"/>
          </a:xfrm>
          <a:custGeom>
            <a:rect b="b" l="l" r="r" t="t"/>
            <a:pathLst>
              <a:path extrusionOk="0"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25"/>
          <p:cNvSpPr txBox="1"/>
          <p:nvPr/>
        </p:nvSpPr>
        <p:spPr>
          <a:xfrm>
            <a:off x="609600" y="419099"/>
            <a:ext cx="16192500" cy="3309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Q5.</a:t>
            </a:r>
            <a:r>
              <a:rPr b="1" i="0" lang="en-US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many Movies &amp; TV are in the dataset? Show with Bar Graph</a:t>
            </a:r>
            <a:endParaRPr/>
          </a:p>
          <a:p>
            <a:pPr indent="0" lvl="0" marL="0" marR="0" rtl="0" algn="l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790700"/>
            <a:ext cx="10864966" cy="81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0" y="1790699"/>
            <a:ext cx="6591300" cy="81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929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0" y="0"/>
            <a:ext cx="10287000" cy="10287000"/>
          </a:xfrm>
          <a:custGeom>
            <a:rect b="b" l="l" r="r" t="t"/>
            <a:pathLst>
              <a:path extrusionOk="0"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5" name="Google Shape;215;p26"/>
          <p:cNvSpPr txBox="1"/>
          <p:nvPr/>
        </p:nvSpPr>
        <p:spPr>
          <a:xfrm>
            <a:off x="609600" y="723900"/>
            <a:ext cx="14058900" cy="3309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Q6. </a:t>
            </a: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Show all the Movies that were released in year  2020</a:t>
            </a:r>
            <a:endParaRPr/>
          </a:p>
          <a:p>
            <a:pPr indent="0" lvl="0" marL="0" marR="0" rtl="0" algn="l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36076"/>
            <a:ext cx="8839200" cy="770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48800" y="2236076"/>
            <a:ext cx="8534400" cy="755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929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27"/>
          <p:cNvSpPr/>
          <p:nvPr/>
        </p:nvSpPr>
        <p:spPr>
          <a:xfrm>
            <a:off x="13294142" y="3685817"/>
            <a:ext cx="3014006" cy="2915366"/>
          </a:xfrm>
          <a:custGeom>
            <a:rect b="b" l="l" r="r" t="t"/>
            <a:pathLst>
              <a:path extrusionOk="0" h="2915366" w="3014006">
                <a:moveTo>
                  <a:pt x="0" y="0"/>
                </a:moveTo>
                <a:lnTo>
                  <a:pt x="3014006" y="0"/>
                </a:lnTo>
                <a:lnTo>
                  <a:pt x="3014006" y="2915366"/>
                </a:lnTo>
                <a:lnTo>
                  <a:pt x="0" y="29153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4" name="Google Shape;224;p27"/>
          <p:cNvSpPr txBox="1"/>
          <p:nvPr/>
        </p:nvSpPr>
        <p:spPr>
          <a:xfrm>
            <a:off x="1832750" y="4443413"/>
            <a:ext cx="16230600" cy="1390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/>
          <p:nvPr/>
        </p:nvSpPr>
        <p:spPr>
          <a:xfrm>
            <a:off x="0" y="0"/>
            <a:ext cx="10287000" cy="10287000"/>
          </a:xfrm>
          <a:custGeom>
            <a:rect b="b" l="l" r="r" t="t"/>
            <a:pathLst>
              <a:path extrusionOk="0"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0" name="Google Shape;230;p28"/>
          <p:cNvSpPr txBox="1"/>
          <p:nvPr/>
        </p:nvSpPr>
        <p:spPr>
          <a:xfrm>
            <a:off x="626675" y="1751353"/>
            <a:ext cx="6102618" cy="3654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6159" lvl="1" marL="1032318" marR="0" rtl="0" algn="l">
              <a:lnSpc>
                <a:spcPct val="11952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AutoNum type="arabicPeriod"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Show only the Titles of all TV Shows that were released in India only.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400" y="2149855"/>
            <a:ext cx="9059539" cy="569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929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1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929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/>
          <p:nvPr/>
        </p:nvSpPr>
        <p:spPr>
          <a:xfrm>
            <a:off x="15240" y="114300"/>
            <a:ext cx="10287000" cy="10287000"/>
          </a:xfrm>
          <a:custGeom>
            <a:rect b="b" l="l" r="r" t="t"/>
            <a:pathLst>
              <a:path extrusionOk="0"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p30"/>
          <p:cNvSpPr txBox="1"/>
          <p:nvPr/>
        </p:nvSpPr>
        <p:spPr>
          <a:xfrm>
            <a:off x="1028700" y="2973509"/>
            <a:ext cx="6102618" cy="731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8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43" name="Google Shape;243;p30"/>
          <p:cNvSpPr txBox="1"/>
          <p:nvPr/>
        </p:nvSpPr>
        <p:spPr>
          <a:xfrm>
            <a:off x="1028700" y="1103984"/>
            <a:ext cx="14782800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Q2. Show Top 10 Directors, who gave the highest number of TV Shows &amp; Movies to Netflix?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700" y="3009843"/>
            <a:ext cx="16230600" cy="68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929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/>
        </p:nvSpPr>
        <p:spPr>
          <a:xfrm>
            <a:off x="990600" y="952500"/>
            <a:ext cx="13289230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Q3. </a:t>
            </a:r>
            <a:r>
              <a:rPr b="1" i="0" lang="en-US" sz="3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How many TV Shows got the 'R' rating after year 2018?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rPr>
              <a:t>]: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019300"/>
            <a:ext cx="16306800" cy="78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92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0748963" y="1146520"/>
            <a:ext cx="5363221" cy="7993961"/>
          </a:xfrm>
          <a:custGeom>
            <a:rect b="b" l="l" r="r" t="t"/>
            <a:pathLst>
              <a:path extrusionOk="0" h="7993961" w="5363221">
                <a:moveTo>
                  <a:pt x="0" y="0"/>
                </a:moveTo>
                <a:lnTo>
                  <a:pt x="5363221" y="0"/>
                </a:lnTo>
                <a:lnTo>
                  <a:pt x="5363221" y="7993960"/>
                </a:lnTo>
                <a:lnTo>
                  <a:pt x="0" y="7993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6" name="Google Shape;96;p14"/>
          <p:cNvGrpSpPr/>
          <p:nvPr/>
        </p:nvGrpSpPr>
        <p:grpSpPr>
          <a:xfrm>
            <a:off x="9295834" y="2771863"/>
            <a:ext cx="8269479" cy="4743273"/>
            <a:chOff x="0" y="0"/>
            <a:chExt cx="7981950" cy="4578350"/>
          </a:xfrm>
        </p:grpSpPr>
        <p:sp>
          <p:nvSpPr>
            <p:cNvPr id="97" name="Google Shape;97;p14"/>
            <p:cNvSpPr/>
            <p:nvPr/>
          </p:nvSpPr>
          <p:spPr>
            <a:xfrm>
              <a:off x="765810" y="21590"/>
              <a:ext cx="6451600" cy="4326890"/>
            </a:xfrm>
            <a:custGeom>
              <a:rect b="b" l="l" r="r" t="t"/>
              <a:pathLst>
                <a:path extrusionOk="0"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0" y="0"/>
              <a:ext cx="7981950" cy="4542790"/>
            </a:xfrm>
            <a:custGeom>
              <a:rect b="b" l="l" r="r" t="t"/>
              <a:pathLst>
                <a:path extrusionOk="0"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460750" y="4349750"/>
              <a:ext cx="1059180" cy="96520"/>
            </a:xfrm>
            <a:custGeom>
              <a:rect b="b" l="l" r="r" t="t"/>
              <a:pathLst>
                <a:path extrusionOk="0"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63830" y="4542790"/>
              <a:ext cx="7654290" cy="35560"/>
            </a:xfrm>
            <a:custGeom>
              <a:rect b="b" l="l" r="r" t="t"/>
              <a:pathLst>
                <a:path extrusionOk="0"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962660" y="276860"/>
              <a:ext cx="6055360" cy="3789680"/>
            </a:xfrm>
            <a:custGeom>
              <a:rect b="b" l="l" r="r" t="t"/>
              <a:pathLst>
                <a:path extrusionOk="0"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5602" r="-5601" t="0"/>
              </a:stretch>
            </a:blipFill>
            <a:ln>
              <a:noFill/>
            </a:ln>
          </p:spPr>
        </p:sp>
      </p:grpSp>
      <p:grpSp>
        <p:nvGrpSpPr>
          <p:cNvPr id="102" name="Google Shape;102;p14"/>
          <p:cNvGrpSpPr/>
          <p:nvPr/>
        </p:nvGrpSpPr>
        <p:grpSpPr>
          <a:xfrm>
            <a:off x="1028700" y="1802161"/>
            <a:ext cx="7822101" cy="4547942"/>
            <a:chOff x="0" y="0"/>
            <a:chExt cx="10429468" cy="6063923"/>
          </a:xfrm>
        </p:grpSpPr>
        <p:sp>
          <p:nvSpPr>
            <p:cNvPr id="103" name="Google Shape;103;p14"/>
            <p:cNvSpPr txBox="1"/>
            <p:nvPr/>
          </p:nvSpPr>
          <p:spPr>
            <a:xfrm>
              <a:off x="0" y="0"/>
              <a:ext cx="10429468" cy="17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8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0" y="2534837"/>
              <a:ext cx="10429468" cy="3529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This project focuses on analyzing Netflix dataset , focusing on various data analysis techniques using Python functions and libraries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6" name="Google Shape;256;p32"/>
          <p:cNvSpPr/>
          <p:nvPr/>
        </p:nvSpPr>
        <p:spPr>
          <a:xfrm>
            <a:off x="13294142" y="3685817"/>
            <a:ext cx="3014006" cy="2915366"/>
          </a:xfrm>
          <a:custGeom>
            <a:rect b="b" l="l" r="r" t="t"/>
            <a:pathLst>
              <a:path extrusionOk="0" h="2915366" w="3014006">
                <a:moveTo>
                  <a:pt x="0" y="0"/>
                </a:moveTo>
                <a:lnTo>
                  <a:pt x="3014006" y="0"/>
                </a:lnTo>
                <a:lnTo>
                  <a:pt x="3014006" y="2915366"/>
                </a:lnTo>
                <a:lnTo>
                  <a:pt x="0" y="29153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p32"/>
          <p:cNvSpPr txBox="1"/>
          <p:nvPr/>
        </p:nvSpPr>
        <p:spPr>
          <a:xfrm>
            <a:off x="1832750" y="4443413"/>
            <a:ext cx="16230600" cy="1390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Insights and Results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3" name="Google Shape;263;p33"/>
          <p:cNvSpPr txBox="1"/>
          <p:nvPr/>
        </p:nvSpPr>
        <p:spPr>
          <a:xfrm>
            <a:off x="1028700" y="3152503"/>
            <a:ext cx="16230600" cy="643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6236" lvl="1" marL="712472" marR="0" rtl="0" algn="l">
              <a:lnSpc>
                <a:spcPct val="14437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Dataset Structure: The dataset consists of 7789 rows and 11 columns, including columns like Show Id, Category, Title, Director, Cast, Country, Release Date, Rating, Duration, Type, and Description.</a:t>
            </a:r>
            <a:endParaRPr/>
          </a:p>
          <a:p>
            <a:pPr indent="-153036" lvl="1" marL="712472" marR="0" rtl="0" algn="l">
              <a:lnSpc>
                <a:spcPct val="144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56236" lvl="1" marL="712472" marR="0" rtl="0" algn="l">
              <a:lnSpc>
                <a:spcPct val="14437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Data Overview: The head() function reveals the first 5 records, while the tail() function shows the last 5 records, providing a snapshot of the dataset’s content .</a:t>
            </a:r>
            <a:endParaRPr/>
          </a:p>
          <a:p>
            <a:pPr indent="0" lvl="1" marL="356236" marR="0" rtl="0" algn="l">
              <a:lnSpc>
                <a:spcPct val="144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endParaRPr/>
          </a:p>
          <a:p>
            <a:pPr indent="-356236" lvl="1" marL="712472" marR="0" rtl="0" algn="l">
              <a:lnSpc>
                <a:spcPct val="14437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Shape and Size: The shape command indicates the dataset's dimensions (7789 rows and 11 columns), while the size command shows a total of 85,679 elements, highlighting the dataset's extensive scope..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1028700" y="1019175"/>
            <a:ext cx="1489994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Findings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0" name="Google Shape;270;p34"/>
          <p:cNvSpPr txBox="1"/>
          <p:nvPr/>
        </p:nvSpPr>
        <p:spPr>
          <a:xfrm>
            <a:off x="0" y="2413272"/>
            <a:ext cx="18211800" cy="5767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4646" lvl="1" marL="669293" marR="0" rtl="0" algn="l">
              <a:lnSpc>
                <a:spcPct val="13562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ublic Sans"/>
              <a:buAutoNum type="arabicPeriod"/>
            </a:pPr>
            <a:r>
              <a:rPr b="1" i="0" lang="en-US" sz="32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Data Overview and Insights:</a:t>
            </a:r>
            <a:endParaRPr/>
          </a:p>
          <a:p>
            <a:pPr indent="0" lvl="1" marL="334647" marR="0" rtl="0" algn="l">
              <a:lnSpc>
                <a:spcPct val="135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dataset contains 7789 rows and 11 columns, offering a comprehensive view of various TV shows and movies.</a:t>
            </a:r>
            <a:endParaRPr/>
          </a:p>
          <a:p>
            <a:pPr indent="-131446" lvl="1" marL="669293" marR="0" rtl="0" algn="l">
              <a:lnSpc>
                <a:spcPct val="1356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2. Understanding Dataset Structure: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Shape Analysis: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dataset’s  7789 rows and 11 columns reveals its shape and scope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Size Analysis: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  85,679 elements, the dataset offers extensive information for detailed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35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  3 Informed Decision-Making</a:t>
            </a:r>
            <a:endParaRPr/>
          </a:p>
          <a:p>
            <a:pPr indent="0" lvl="1" marL="334647" marR="0" rtl="0" algn="l">
              <a:lnSpc>
                <a:spcPct val="135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Data-driven insights enable precise resource allocation and competitive positioning.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1028700" y="688096"/>
            <a:ext cx="14899943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Impact</a:t>
            </a:r>
            <a:endParaRPr/>
          </a:p>
        </p:txBody>
      </p:sp>
      <p:sp>
        <p:nvSpPr>
          <p:cNvPr id="272" name="Google Shape;272;p34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/>
          <p:nvPr/>
        </p:nvSpPr>
        <p:spPr>
          <a:xfrm>
            <a:off x="-4762" y="0"/>
            <a:ext cx="18297525" cy="10287000"/>
          </a:xfrm>
          <a:custGeom>
            <a:rect b="b" l="l" r="r" t="t"/>
            <a:pathLst>
              <a:path extrusionOk="0" h="10287000" w="18297525">
                <a:moveTo>
                  <a:pt x="0" y="0"/>
                </a:moveTo>
                <a:lnTo>
                  <a:pt x="18297524" y="0"/>
                </a:lnTo>
                <a:lnTo>
                  <a:pt x="182975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78" name="Google Shape;278;p35"/>
          <p:cNvGrpSpPr/>
          <p:nvPr/>
        </p:nvGrpSpPr>
        <p:grpSpPr>
          <a:xfrm>
            <a:off x="3095863" y="3273016"/>
            <a:ext cx="12096273" cy="3740969"/>
            <a:chOff x="0" y="0"/>
            <a:chExt cx="16128364" cy="4987958"/>
          </a:xfrm>
        </p:grpSpPr>
        <p:sp>
          <p:nvSpPr>
            <p:cNvPr id="279" name="Google Shape;279;p35"/>
            <p:cNvSpPr txBox="1"/>
            <p:nvPr/>
          </p:nvSpPr>
          <p:spPr>
            <a:xfrm>
              <a:off x="0" y="0"/>
              <a:ext cx="16128364" cy="17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            Thank you!</a:t>
              </a:r>
              <a:endParaRPr/>
            </a:p>
          </p:txBody>
        </p:sp>
        <p:sp>
          <p:nvSpPr>
            <p:cNvPr id="280" name="Google Shape;280;p35"/>
            <p:cNvSpPr txBox="1"/>
            <p:nvPr/>
          </p:nvSpPr>
          <p:spPr>
            <a:xfrm>
              <a:off x="0" y="1951600"/>
              <a:ext cx="16128364" cy="30363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For exploring this presentation on the Netflix data analysis project. Your interest and engagement are greatly appreciated as we continue to uncover valuable insights from the data.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15"/>
          <p:cNvSpPr/>
          <p:nvPr/>
        </p:nvSpPr>
        <p:spPr>
          <a:xfrm>
            <a:off x="13923382" y="4599001"/>
            <a:ext cx="2199205" cy="2277896"/>
          </a:xfrm>
          <a:custGeom>
            <a:rect b="b" l="l" r="r" t="t"/>
            <a:pathLst>
              <a:path extrusionOk="0" h="2277896" w="2199205">
                <a:moveTo>
                  <a:pt x="0" y="0"/>
                </a:moveTo>
                <a:lnTo>
                  <a:pt x="2199205" y="0"/>
                </a:lnTo>
                <a:lnTo>
                  <a:pt x="2199205" y="2277896"/>
                </a:lnTo>
                <a:lnTo>
                  <a:pt x="0" y="22778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15"/>
          <p:cNvSpPr/>
          <p:nvPr/>
        </p:nvSpPr>
        <p:spPr>
          <a:xfrm>
            <a:off x="11577542" y="1504950"/>
            <a:ext cx="2032906" cy="2341205"/>
          </a:xfrm>
          <a:custGeom>
            <a:rect b="b" l="l" r="r" t="t"/>
            <a:pathLst>
              <a:path extrusionOk="0" h="2341205" w="2032906">
                <a:moveTo>
                  <a:pt x="0" y="0"/>
                </a:moveTo>
                <a:lnTo>
                  <a:pt x="2032906" y="0"/>
                </a:lnTo>
                <a:lnTo>
                  <a:pt x="2032906" y="2341205"/>
                </a:lnTo>
                <a:lnTo>
                  <a:pt x="0" y="23412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15"/>
          <p:cNvSpPr txBox="1"/>
          <p:nvPr/>
        </p:nvSpPr>
        <p:spPr>
          <a:xfrm>
            <a:off x="1028700" y="2166409"/>
            <a:ext cx="14773695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2" lvl="1" marL="64770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Load and clean the Netflix dataset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23852" lvl="1" marL="64770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Understand the dataset’s structure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23852" lvl="1" marL="64770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Perform exploratory data analysis (EDA)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23852" lvl="1" marL="64770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Drive Strategic Decision-Making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1028700" y="1019175"/>
            <a:ext cx="14899943" cy="962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965576" y="6391122"/>
            <a:ext cx="14899943" cy="962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154948" y="7777386"/>
            <a:ext cx="14773695" cy="1030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2" lvl="1" marL="64770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This project analyzes a Netflix dataset , using python and Pandas to explore and gain insights into its structure and content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929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6"/>
          <p:cNvCxnSpPr/>
          <p:nvPr/>
        </p:nvCxnSpPr>
        <p:spPr>
          <a:xfrm>
            <a:off x="1028700" y="5938025"/>
            <a:ext cx="16230600" cy="0"/>
          </a:xfrm>
          <a:prstGeom prst="straightConnector1">
            <a:avLst/>
          </a:pr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16"/>
          <p:cNvSpPr/>
          <p:nvPr/>
        </p:nvSpPr>
        <p:spPr>
          <a:xfrm>
            <a:off x="866775" y="5776100"/>
            <a:ext cx="323850" cy="3238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6324781" y="5776100"/>
            <a:ext cx="323850" cy="3238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12000370" y="5776100"/>
            <a:ext cx="323850" cy="3238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17097375" y="5776100"/>
            <a:ext cx="323850" cy="3238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3019290" y="3335825"/>
            <a:ext cx="1210127" cy="1340265"/>
          </a:xfrm>
          <a:custGeom>
            <a:rect b="b" l="l" r="r" t="t"/>
            <a:pathLst>
              <a:path extrusionOk="0" h="1340265" w="1210127">
                <a:moveTo>
                  <a:pt x="0" y="0"/>
                </a:moveTo>
                <a:lnTo>
                  <a:pt x="1210127" y="0"/>
                </a:lnTo>
                <a:lnTo>
                  <a:pt x="1210127" y="1340265"/>
                </a:lnTo>
                <a:lnTo>
                  <a:pt x="0" y="134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16"/>
          <p:cNvSpPr/>
          <p:nvPr/>
        </p:nvSpPr>
        <p:spPr>
          <a:xfrm>
            <a:off x="8668067" y="3400425"/>
            <a:ext cx="1275665" cy="1275665"/>
          </a:xfrm>
          <a:custGeom>
            <a:rect b="b" l="l" r="r" t="t"/>
            <a:pathLst>
              <a:path extrusionOk="0" h="1275665" w="1275665">
                <a:moveTo>
                  <a:pt x="0" y="0"/>
                </a:moveTo>
                <a:lnTo>
                  <a:pt x="1275665" y="0"/>
                </a:lnTo>
                <a:lnTo>
                  <a:pt x="1275665" y="1275665"/>
                </a:lnTo>
                <a:lnTo>
                  <a:pt x="0" y="12756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16"/>
          <p:cNvSpPr/>
          <p:nvPr/>
        </p:nvSpPr>
        <p:spPr>
          <a:xfrm>
            <a:off x="14382382" y="3400425"/>
            <a:ext cx="1286282" cy="1275665"/>
          </a:xfrm>
          <a:custGeom>
            <a:rect b="b" l="l" r="r" t="t"/>
            <a:pathLst>
              <a:path extrusionOk="0" h="1275665" w="1286282">
                <a:moveTo>
                  <a:pt x="0" y="0"/>
                </a:moveTo>
                <a:lnTo>
                  <a:pt x="1286281" y="0"/>
                </a:lnTo>
                <a:lnTo>
                  <a:pt x="1286281" y="1275665"/>
                </a:lnTo>
                <a:lnTo>
                  <a:pt x="0" y="12756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16"/>
          <p:cNvSpPr txBox="1"/>
          <p:nvPr/>
        </p:nvSpPr>
        <p:spPr>
          <a:xfrm>
            <a:off x="6621577" y="655257"/>
            <a:ext cx="5044845" cy="130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Workflow 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1028700" y="6841212"/>
            <a:ext cx="3364925" cy="9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Collection and Loading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4966169" y="6841212"/>
            <a:ext cx="3364925" cy="9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Cleaning and Transformation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14056300" y="6841212"/>
            <a:ext cx="3364925" cy="9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Analysis and Insights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9734867" y="6841212"/>
            <a:ext cx="3364925" cy="9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Storage and Management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17"/>
          <p:cNvSpPr txBox="1"/>
          <p:nvPr/>
        </p:nvSpPr>
        <p:spPr>
          <a:xfrm>
            <a:off x="1028700" y="2971323"/>
            <a:ext cx="14773695" cy="525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Data Sources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56236" lvl="1" marL="71247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Netflix dataset containing information about movies, TV shows, directors, cast, genres, countries, duration, and ratings.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Data Loading Process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56236" lvl="1" marL="71247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Data is loaded into a  Pandas Data frame using pd.read_csv () after importing the Pandas library in Python.  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1028700" y="1028700"/>
            <a:ext cx="14899943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Collection and Loading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18"/>
          <p:cNvSpPr/>
          <p:nvPr/>
        </p:nvSpPr>
        <p:spPr>
          <a:xfrm>
            <a:off x="13294142" y="3685817"/>
            <a:ext cx="3014006" cy="2915366"/>
          </a:xfrm>
          <a:custGeom>
            <a:rect b="b" l="l" r="r" t="t"/>
            <a:pathLst>
              <a:path extrusionOk="0" h="2915366" w="3014006">
                <a:moveTo>
                  <a:pt x="0" y="0"/>
                </a:moveTo>
                <a:lnTo>
                  <a:pt x="3014006" y="0"/>
                </a:lnTo>
                <a:lnTo>
                  <a:pt x="3014006" y="2915366"/>
                </a:lnTo>
                <a:lnTo>
                  <a:pt x="0" y="29153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18"/>
          <p:cNvSpPr txBox="1"/>
          <p:nvPr/>
        </p:nvSpPr>
        <p:spPr>
          <a:xfrm>
            <a:off x="1832750" y="4443413"/>
            <a:ext cx="16230600" cy="1390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CLEANING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19"/>
          <p:cNvSpPr txBox="1"/>
          <p:nvPr/>
        </p:nvSpPr>
        <p:spPr>
          <a:xfrm>
            <a:off x="613200" y="519113"/>
            <a:ext cx="15865699" cy="1009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712471" lvl="1" marL="142494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AutoNum type="arabicPeriod"/>
            </a:pPr>
            <a:r>
              <a:rPr b="0" i="0" lang="en-US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Enhancements in Netflix Data Set</a:t>
            </a:r>
            <a:endParaRPr/>
          </a:p>
        </p:txBody>
      </p:sp>
      <p:grpSp>
        <p:nvGrpSpPr>
          <p:cNvPr id="153" name="Google Shape;153;p19"/>
          <p:cNvGrpSpPr/>
          <p:nvPr/>
        </p:nvGrpSpPr>
        <p:grpSpPr>
          <a:xfrm>
            <a:off x="1295400" y="2025790"/>
            <a:ext cx="13160847" cy="7111584"/>
            <a:chOff x="-130935" y="-9525"/>
            <a:chExt cx="17547796" cy="9482113"/>
          </a:xfrm>
        </p:grpSpPr>
        <p:sp>
          <p:nvSpPr>
            <p:cNvPr id="154" name="Google Shape;154;p19"/>
            <p:cNvSpPr txBox="1"/>
            <p:nvPr/>
          </p:nvSpPr>
          <p:spPr>
            <a:xfrm>
              <a:off x="0" y="-9525"/>
              <a:ext cx="17416861" cy="657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-130935" y="170895"/>
              <a:ext cx="17416861" cy="93016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59079" lvl="1" marL="518160" marR="0" rtl="0" algn="l">
                <a:lnSpc>
                  <a:spcPct val="104968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Identify missing values using the is null() function</a:t>
              </a:r>
              <a:endParaRPr/>
            </a:p>
            <a:p>
              <a:pPr indent="0" lvl="1" marL="259080" marR="0" rtl="0" algn="l">
                <a:lnSpc>
                  <a:spcPct val="1049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-259079" lvl="1" marL="518160" marR="0" rtl="0" algn="l">
                <a:lnSpc>
                  <a:spcPct val="104968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Remove rows with missing data using the dropna() function</a:t>
              </a:r>
              <a:endParaRPr/>
            </a:p>
            <a:p>
              <a:pPr indent="0" lvl="1" marL="259080" marR="0" rtl="0" algn="l">
                <a:lnSpc>
                  <a:spcPct val="1049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-259079" lvl="1" marL="518160" marR="0" rtl="0" algn="l">
                <a:lnSpc>
                  <a:spcPct val="104968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Delete duplicate records with the duplicate() function</a:t>
              </a:r>
              <a:endParaRPr/>
            </a:p>
            <a:p>
              <a:pPr indent="0" lvl="1" marL="259080" marR="0" rtl="0" algn="l">
                <a:lnSpc>
                  <a:spcPct val="1049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-259079" lvl="1" marL="518160" marR="0" rtl="0" algn="l">
                <a:lnSpc>
                  <a:spcPct val="104968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Remove duplicates using the drop_duplicates() function</a:t>
              </a:r>
              <a:endParaRPr/>
            </a:p>
            <a:p>
              <a:pPr indent="0" lvl="1" marL="259080" marR="0" rtl="0" algn="l">
                <a:lnSpc>
                  <a:spcPct val="1049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-259079" lvl="1" marL="518160" marR="0" rtl="0" algn="l">
                <a:lnSpc>
                  <a:spcPct val="104968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Filter and group data using functions like str . contains (), isin(), and group by()</a:t>
              </a:r>
              <a:endParaRPr/>
            </a:p>
            <a:p>
              <a:pPr indent="-55879" lvl="1" marL="518160" marR="0" rtl="0" algn="l">
                <a:lnSpc>
                  <a:spcPct val="10496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-259079" lvl="1" marL="518160" marR="0" rtl="0" algn="l">
                <a:lnSpc>
                  <a:spcPct val="104968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Create new columns and filtered Data Frames as needed for analysis.</a:t>
              </a:r>
              <a:endParaRPr/>
            </a:p>
            <a:p>
              <a:pPr indent="0" lvl="1" marL="259080" marR="0" rtl="0" algn="l">
                <a:lnSpc>
                  <a:spcPct val="1049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-259079" lvl="1" marL="518160" marR="0" rtl="0" algn="l">
                <a:lnSpc>
                  <a:spcPct val="104968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Ensure data quality before moving on to visualization and further exploration.</a:t>
              </a:r>
              <a:endParaRPr b="0" i="0" sz="32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1393601" y="4701772"/>
            <a:ext cx="13062646" cy="1146337"/>
            <a:chOff x="0" y="-9525"/>
            <a:chExt cx="17416861" cy="1528449"/>
          </a:xfrm>
        </p:grpSpPr>
        <p:sp>
          <p:nvSpPr>
            <p:cNvPr id="157" name="Google Shape;157;p19"/>
            <p:cNvSpPr txBox="1"/>
            <p:nvPr/>
          </p:nvSpPr>
          <p:spPr>
            <a:xfrm>
              <a:off x="0" y="-9525"/>
              <a:ext cx="17416861" cy="657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0" y="988607"/>
              <a:ext cx="17416861" cy="530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" name="Google Shape;159;p19"/>
          <p:cNvGrpSpPr/>
          <p:nvPr/>
        </p:nvGrpSpPr>
        <p:grpSpPr>
          <a:xfrm>
            <a:off x="1393601" y="7377755"/>
            <a:ext cx="13062646" cy="1146337"/>
            <a:chOff x="0" y="-9525"/>
            <a:chExt cx="17416861" cy="1528449"/>
          </a:xfrm>
        </p:grpSpPr>
        <p:sp>
          <p:nvSpPr>
            <p:cNvPr id="160" name="Google Shape;160;p19"/>
            <p:cNvSpPr txBox="1"/>
            <p:nvPr/>
          </p:nvSpPr>
          <p:spPr>
            <a:xfrm>
              <a:off x="0" y="-9525"/>
              <a:ext cx="17416861" cy="657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9"/>
            <p:cNvSpPr txBox="1"/>
            <p:nvPr/>
          </p:nvSpPr>
          <p:spPr>
            <a:xfrm>
              <a:off x="0" y="988607"/>
              <a:ext cx="17416861" cy="530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/>
          <p:nvPr/>
        </p:nvSpPr>
        <p:spPr>
          <a:xfrm>
            <a:off x="0" y="0"/>
            <a:ext cx="10287000" cy="10287000"/>
          </a:xfrm>
          <a:custGeom>
            <a:rect b="b" l="l" r="r" t="t"/>
            <a:pathLst>
              <a:path extrusionOk="0"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20"/>
          <p:cNvSpPr txBox="1"/>
          <p:nvPr/>
        </p:nvSpPr>
        <p:spPr>
          <a:xfrm>
            <a:off x="5143500" y="329596"/>
            <a:ext cx="7499797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622" y="2113093"/>
            <a:ext cx="9448800" cy="744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62044" y="2113093"/>
            <a:ext cx="8001000" cy="7449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>
            <a:off x="0" y="0"/>
            <a:ext cx="10287000" cy="10287000"/>
          </a:xfrm>
          <a:custGeom>
            <a:rect b="b" l="l" r="r" t="t"/>
            <a:pathLst>
              <a:path extrusionOk="0"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21"/>
          <p:cNvSpPr txBox="1"/>
          <p:nvPr/>
        </p:nvSpPr>
        <p:spPr>
          <a:xfrm>
            <a:off x="198541" y="1660572"/>
            <a:ext cx="7079061" cy="3073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2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To identify missing values use the isnull() function to check for entry and find True for null values. Apply this to the Data-frame and use .sum() to count the nulls in each column.</a:t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397081" y="511958"/>
            <a:ext cx="6477922" cy="980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Check Null Values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6622" y="694917"/>
            <a:ext cx="9409778" cy="584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" y="5058182"/>
            <a:ext cx="5943599" cy="4716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