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eN9mqpBfslvTQY367dXmcyFM1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06653d164_0_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06653d16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06653d16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06653d1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6653d164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6653d1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06653d164_0_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06653d16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b5688307369283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b5688307369283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06653d164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06653d1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06653d164_0_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06653d16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06653d164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06653d16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06653d164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06653d16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06653d164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06653d1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06653d164_0_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06653d16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06653d164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06653d1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3600">
                <a:solidFill>
                  <a:srgbClr val="CC0000"/>
                </a:solidFill>
                <a:latin typeface="Montserrat"/>
                <a:ea typeface="Montserrat"/>
                <a:cs typeface="Montserrat"/>
                <a:sym typeface="Montserrat"/>
              </a:rPr>
              <a:t>Capstone Project - 1</a:t>
            </a:r>
            <a:br>
              <a:rPr b="1" lang="en-US" sz="3600">
                <a:solidFill>
                  <a:srgbClr val="CC0000"/>
                </a:solidFill>
                <a:latin typeface="Montserrat"/>
                <a:ea typeface="Montserrat"/>
                <a:cs typeface="Montserrat"/>
                <a:sym typeface="Montserrat"/>
              </a:rPr>
            </a:br>
            <a:r>
              <a:rPr b="1" lang="en-US" sz="3600">
                <a:solidFill>
                  <a:srgbClr val="CC0000"/>
                </a:solidFill>
                <a:latin typeface="Montserrat"/>
                <a:ea typeface="Montserrat"/>
                <a:cs typeface="Montserrat"/>
                <a:sym typeface="Montserrat"/>
              </a:rPr>
              <a:t>         </a:t>
            </a:r>
            <a:r>
              <a:rPr b="1" lang="en-US" sz="3600">
                <a:solidFill>
                  <a:schemeClr val="lt1"/>
                </a:solidFill>
                <a:latin typeface="Montserrat"/>
                <a:ea typeface="Montserrat"/>
                <a:cs typeface="Montserrat"/>
                <a:sym typeface="Montserrat"/>
              </a:rPr>
              <a:t>Global Terrorism Analysis</a:t>
            </a:r>
            <a:br>
              <a:rPr b="1" lang="en-US" sz="5400">
                <a:solidFill>
                  <a:schemeClr val="lt1"/>
                </a:solidFill>
                <a:latin typeface="Montserrat"/>
                <a:ea typeface="Montserrat"/>
                <a:cs typeface="Montserrat"/>
                <a:sym typeface="Montserrat"/>
              </a:rPr>
            </a:br>
            <a:r>
              <a:rPr b="1" lang="en-US" sz="5400">
                <a:solidFill>
                  <a:schemeClr val="lt1"/>
                </a:solidFill>
                <a:latin typeface="Montserrat"/>
                <a:ea typeface="Montserrat"/>
                <a:cs typeface="Montserrat"/>
                <a:sym typeface="Montserrat"/>
              </a:rPr>
              <a:t>              </a:t>
            </a:r>
            <a:r>
              <a:rPr b="1" lang="en-US" sz="2400">
                <a:solidFill>
                  <a:schemeClr val="lt1"/>
                </a:solidFill>
                <a:latin typeface="Montserrat"/>
                <a:ea typeface="Montserrat"/>
                <a:cs typeface="Montserrat"/>
                <a:sym typeface="Montserrat"/>
              </a:rPr>
              <a:t>TEAM MEMBERS</a:t>
            </a:r>
            <a:endParaRPr b="1" sz="2000">
              <a:solidFill>
                <a:schemeClr val="lt1"/>
              </a:solidFill>
              <a:latin typeface="Montserrat"/>
              <a:ea typeface="Montserrat"/>
              <a:cs typeface="Montserrat"/>
              <a:sym typeface="Montserrat"/>
            </a:endParaRPr>
          </a:p>
          <a:p>
            <a:pPr indent="0" lvl="0" marL="2286000" rtl="0" algn="l">
              <a:lnSpc>
                <a:spcPct val="100000"/>
              </a:lnSpc>
              <a:spcBef>
                <a:spcPts val="0"/>
              </a:spcBef>
              <a:spcAft>
                <a:spcPts val="0"/>
              </a:spcAft>
              <a:buSzPts val="5200"/>
              <a:buNone/>
            </a:pPr>
            <a:r>
              <a:rPr b="1" lang="en-US" sz="2000">
                <a:solidFill>
                  <a:schemeClr val="lt1"/>
                </a:solidFill>
                <a:latin typeface="Montserrat"/>
                <a:ea typeface="Montserrat"/>
                <a:cs typeface="Montserrat"/>
                <a:sym typeface="Montserrat"/>
              </a:rPr>
              <a:t>       Yeshamina. Kamal</a:t>
            </a:r>
            <a:endParaRPr b="1" sz="2000">
              <a:solidFill>
                <a:schemeClr val="lt1"/>
              </a:solidFill>
              <a:latin typeface="Montserrat"/>
              <a:ea typeface="Montserrat"/>
              <a:cs typeface="Montserrat"/>
              <a:sym typeface="Montserrat"/>
            </a:endParaRPr>
          </a:p>
          <a:p>
            <a:pPr indent="0" lvl="0" marL="2286000" rtl="0" algn="l">
              <a:spcBef>
                <a:spcPts val="0"/>
              </a:spcBef>
              <a:spcAft>
                <a:spcPts val="0"/>
              </a:spcAft>
              <a:buSzPts val="5200"/>
              <a:buNone/>
            </a:pPr>
            <a:r>
              <a:rPr b="1" lang="en-US" sz="2000">
                <a:solidFill>
                  <a:schemeClr val="lt1"/>
                </a:solidFill>
                <a:latin typeface="Montserrat"/>
                <a:ea typeface="Montserrat"/>
                <a:cs typeface="Montserrat"/>
                <a:sym typeface="Montserrat"/>
              </a:rPr>
              <a:t>   </a:t>
            </a:r>
            <a:r>
              <a:rPr b="1" lang="en-US" sz="2000">
                <a:solidFill>
                  <a:schemeClr val="lt1"/>
                </a:solidFill>
                <a:latin typeface="Montserrat"/>
                <a:ea typeface="Montserrat"/>
                <a:cs typeface="Montserrat"/>
                <a:sym typeface="Montserrat"/>
              </a:rPr>
              <a:t>Vaddempudi. Tejaswini </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275450" y="457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Region wise kills and wounds</a:t>
            </a:r>
            <a:endParaRPr/>
          </a:p>
        </p:txBody>
      </p:sp>
      <p:sp>
        <p:nvSpPr>
          <p:cNvPr id="119" name="Google Shape;119;p9"/>
          <p:cNvSpPr txBox="1"/>
          <p:nvPr>
            <p:ph idx="1" type="body"/>
          </p:nvPr>
        </p:nvSpPr>
        <p:spPr>
          <a:xfrm>
            <a:off x="311700" y="1152475"/>
            <a:ext cx="8448098" cy="1552305"/>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solidFill>
                  <a:srgbClr val="09272E"/>
                </a:solidFill>
              </a:rPr>
              <a:t>1.) We can conclude that most people killed in Middle East &amp; North Africa .</a:t>
            </a:r>
            <a:endParaRPr/>
          </a:p>
          <a:p>
            <a:pPr indent="0" lvl="0" marL="139700" rtl="0" algn="l">
              <a:lnSpc>
                <a:spcPct val="115000"/>
              </a:lnSpc>
              <a:spcBef>
                <a:spcPts val="0"/>
              </a:spcBef>
              <a:spcAft>
                <a:spcPts val="0"/>
              </a:spcAft>
              <a:buSzPts val="1400"/>
              <a:buNone/>
            </a:pPr>
            <a:r>
              <a:rPr lang="en-US" sz="1600">
                <a:solidFill>
                  <a:srgbClr val="09272E"/>
                </a:solidFill>
              </a:rPr>
              <a:t>2.) Most people got wounded in Middle East &amp; North Africa </a:t>
            </a:r>
            <a:endParaRPr/>
          </a:p>
          <a:p>
            <a:pPr indent="-317500" lvl="0" marL="457200" rtl="0" algn="l">
              <a:lnSpc>
                <a:spcPct val="115000"/>
              </a:lnSpc>
              <a:spcBef>
                <a:spcPts val="0"/>
              </a:spcBef>
              <a:spcAft>
                <a:spcPts val="0"/>
              </a:spcAft>
              <a:buSzPts val="1400"/>
              <a:buChar char="●"/>
            </a:pPr>
            <a:r>
              <a:rPr lang="en-US">
                <a:solidFill>
                  <a:srgbClr val="09272E"/>
                </a:solidFill>
              </a:rPr>
              <a:t> </a:t>
            </a:r>
            <a:endParaRPr/>
          </a:p>
        </p:txBody>
      </p:sp>
      <p:sp>
        <p:nvSpPr>
          <p:cNvPr id="120" name="Google Shape;120;p9"/>
          <p:cNvSpPr txBox="1"/>
          <p:nvPr>
            <p:ph idx="2" type="body"/>
          </p:nvPr>
        </p:nvSpPr>
        <p:spPr>
          <a:xfrm>
            <a:off x="430306" y="3829641"/>
            <a:ext cx="8401994" cy="91581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a:p>
        </p:txBody>
      </p:sp>
      <p:pic>
        <p:nvPicPr>
          <p:cNvPr id="121" name="Google Shape;121;p9"/>
          <p:cNvPicPr preferRelativeResize="0"/>
          <p:nvPr/>
        </p:nvPicPr>
        <p:blipFill>
          <a:blip r:embed="rId3">
            <a:alphaModFix/>
          </a:blip>
          <a:stretch>
            <a:fillRect/>
          </a:stretch>
        </p:blipFill>
        <p:spPr>
          <a:xfrm>
            <a:off x="311700" y="2267050"/>
            <a:ext cx="8520600" cy="254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f06653d164_0_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Year wise kills and wounds</a:t>
            </a:r>
            <a:endParaRPr/>
          </a:p>
        </p:txBody>
      </p:sp>
      <p:sp>
        <p:nvSpPr>
          <p:cNvPr id="127" name="Google Shape;127;gf06653d164_0_29"/>
          <p:cNvSpPr txBox="1"/>
          <p:nvPr>
            <p:ph idx="1" type="body"/>
          </p:nvPr>
        </p:nvSpPr>
        <p:spPr>
          <a:xfrm>
            <a:off x="311700" y="1079350"/>
            <a:ext cx="4746600" cy="3416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Arial"/>
              <a:buChar char="●"/>
            </a:pPr>
            <a:r>
              <a:rPr lang="en-US">
                <a:solidFill>
                  <a:schemeClr val="accent2"/>
                </a:solidFill>
                <a:highlight>
                  <a:srgbClr val="FFFFFF"/>
                </a:highlight>
              </a:rPr>
              <a:t>Maximum number of people were killed 2014.</a:t>
            </a:r>
            <a:endParaRPr>
              <a:solidFill>
                <a:schemeClr val="accent2"/>
              </a:solidFill>
              <a:highlight>
                <a:srgbClr val="FFFFFF"/>
              </a:highlight>
            </a:endParaRPr>
          </a:p>
          <a:p>
            <a:pPr indent="-317500" lvl="0" marL="457200" rtl="0" algn="l">
              <a:spcBef>
                <a:spcPts val="0"/>
              </a:spcBef>
              <a:spcAft>
                <a:spcPts val="0"/>
              </a:spcAft>
              <a:buClr>
                <a:schemeClr val="accent2"/>
              </a:buClr>
              <a:buSzPts val="1400"/>
              <a:buFont typeface="Arial"/>
              <a:buChar char="●"/>
            </a:pPr>
            <a:r>
              <a:rPr lang="en-US">
                <a:solidFill>
                  <a:schemeClr val="accent2"/>
                </a:solidFill>
                <a:highlight>
                  <a:srgbClr val="FFFFFF"/>
                </a:highlight>
              </a:rPr>
              <a:t>Maximum number of people got wounded in 2015.</a:t>
            </a:r>
            <a:endParaRPr>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lang="en-US">
                <a:solidFill>
                  <a:schemeClr val="accent2"/>
                </a:solidFill>
                <a:highlight>
                  <a:srgbClr val="FFFFFF"/>
                </a:highlight>
              </a:rPr>
              <a:t>In 1970’s the rate of kills and wounds is very low </a:t>
            </a:r>
            <a:endParaRPr>
              <a:solidFill>
                <a:schemeClr val="accent2"/>
              </a:solidFill>
              <a:highlight>
                <a:srgbClr val="FFFFFF"/>
              </a:highlight>
            </a:endParaRPr>
          </a:p>
          <a:p>
            <a:pPr indent="0" lvl="0" marL="457200" rtl="0" algn="l">
              <a:spcBef>
                <a:spcPts val="600"/>
              </a:spcBef>
              <a:spcAft>
                <a:spcPts val="0"/>
              </a:spcAft>
              <a:buNone/>
            </a:pPr>
            <a:r>
              <a:t/>
            </a:r>
            <a:endParaRPr>
              <a:solidFill>
                <a:schemeClr val="accent2"/>
              </a:solidFill>
              <a:highlight>
                <a:srgbClr val="FFFFFF"/>
              </a:highlight>
            </a:endParaRPr>
          </a:p>
          <a:p>
            <a:pPr indent="0" lvl="0" marL="0" rtl="0" algn="l">
              <a:spcBef>
                <a:spcPts val="500"/>
              </a:spcBef>
              <a:spcAft>
                <a:spcPts val="0"/>
              </a:spcAft>
              <a:buNone/>
            </a:pPr>
            <a:r>
              <a:t/>
            </a:r>
            <a:endParaRPr/>
          </a:p>
        </p:txBody>
      </p:sp>
      <p:sp>
        <p:nvSpPr>
          <p:cNvPr id="128" name="Google Shape;128;gf06653d164_0_29"/>
          <p:cNvSpPr txBox="1"/>
          <p:nvPr>
            <p:ph idx="2" type="body"/>
          </p:nvPr>
        </p:nvSpPr>
        <p:spPr>
          <a:xfrm>
            <a:off x="4435925" y="125965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id="129" name="Google Shape;129;gf06653d164_0_29"/>
          <p:cNvPicPr preferRelativeResize="0"/>
          <p:nvPr/>
        </p:nvPicPr>
        <p:blipFill>
          <a:blip r:embed="rId3">
            <a:alphaModFix/>
          </a:blip>
          <a:stretch>
            <a:fillRect/>
          </a:stretch>
        </p:blipFill>
        <p:spPr>
          <a:xfrm>
            <a:off x="4314700" y="1937950"/>
            <a:ext cx="4676050" cy="3059300"/>
          </a:xfrm>
          <a:prstGeom prst="rect">
            <a:avLst/>
          </a:prstGeom>
          <a:noFill/>
          <a:ln>
            <a:noFill/>
          </a:ln>
        </p:spPr>
      </p:pic>
      <p:pic>
        <p:nvPicPr>
          <p:cNvPr id="130" name="Google Shape;130;gf06653d164_0_29"/>
          <p:cNvPicPr preferRelativeResize="0"/>
          <p:nvPr/>
        </p:nvPicPr>
        <p:blipFill>
          <a:blip r:embed="rId4">
            <a:alphaModFix/>
          </a:blip>
          <a:stretch>
            <a:fillRect/>
          </a:stretch>
        </p:blipFill>
        <p:spPr>
          <a:xfrm>
            <a:off x="311700" y="1937950"/>
            <a:ext cx="3999900" cy="305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Suside analysis </a:t>
            </a:r>
            <a:endParaRPr/>
          </a:p>
        </p:txBody>
      </p:sp>
      <p:sp>
        <p:nvSpPr>
          <p:cNvPr id="136" name="Google Shape;13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t/>
            </a:r>
            <a:endParaRPr/>
          </a:p>
          <a:p>
            <a:pPr indent="-323850" lvl="0" marL="457200" rtl="0" algn="l">
              <a:lnSpc>
                <a:spcPct val="115000"/>
              </a:lnSpc>
              <a:spcBef>
                <a:spcPts val="0"/>
              </a:spcBef>
              <a:spcAft>
                <a:spcPts val="0"/>
              </a:spcAft>
              <a:buClr>
                <a:schemeClr val="accent2"/>
              </a:buClr>
              <a:buSzPts val="1500"/>
              <a:buChar char="➔"/>
            </a:pPr>
            <a:r>
              <a:rPr lang="en-US" sz="1500">
                <a:solidFill>
                  <a:schemeClr val="accent2"/>
                </a:solidFill>
                <a:highlight>
                  <a:srgbClr val="FFFFFF"/>
                </a:highlight>
              </a:rPr>
              <a:t>It's clearly showing that the highest </a:t>
            </a:r>
            <a:endParaRPr sz="1500">
              <a:solidFill>
                <a:schemeClr val="accent2"/>
              </a:solidFill>
              <a:highlight>
                <a:srgbClr val="FFFFFF"/>
              </a:highlight>
            </a:endParaRPr>
          </a:p>
          <a:p>
            <a:pPr indent="0" lvl="0" marL="457200" rtl="0" algn="l">
              <a:lnSpc>
                <a:spcPct val="115000"/>
              </a:lnSpc>
              <a:spcBef>
                <a:spcPts val="0"/>
              </a:spcBef>
              <a:spcAft>
                <a:spcPts val="0"/>
              </a:spcAft>
              <a:buNone/>
            </a:pPr>
            <a:r>
              <a:rPr lang="en-US" sz="1500">
                <a:solidFill>
                  <a:schemeClr val="accent2"/>
                </a:solidFill>
                <a:highlight>
                  <a:srgbClr val="FFFFFF"/>
                </a:highlight>
              </a:rPr>
              <a:t>number of suicide cases are in the</a:t>
            </a:r>
            <a:endParaRPr sz="1500">
              <a:solidFill>
                <a:schemeClr val="accent2"/>
              </a:solidFill>
              <a:highlight>
                <a:srgbClr val="FFFFFF"/>
              </a:highlight>
            </a:endParaRPr>
          </a:p>
          <a:p>
            <a:pPr indent="0" lvl="0" marL="457200" rtl="0" algn="l">
              <a:lnSpc>
                <a:spcPct val="115000"/>
              </a:lnSpc>
              <a:spcBef>
                <a:spcPts val="0"/>
              </a:spcBef>
              <a:spcAft>
                <a:spcPts val="0"/>
              </a:spcAft>
              <a:buNone/>
            </a:pPr>
            <a:r>
              <a:rPr lang="en-US" sz="1500">
                <a:solidFill>
                  <a:schemeClr val="accent2"/>
                </a:solidFill>
                <a:highlight>
                  <a:srgbClr val="FFFFFF"/>
                </a:highlight>
              </a:rPr>
              <a:t>year 2016 followed by 2015,2017, </a:t>
            </a:r>
            <a:endParaRPr sz="1500">
              <a:solidFill>
                <a:schemeClr val="accent2"/>
              </a:solidFill>
              <a:highlight>
                <a:srgbClr val="FFFFFF"/>
              </a:highlight>
            </a:endParaRPr>
          </a:p>
          <a:p>
            <a:pPr indent="0" lvl="0" marL="457200" rtl="0" algn="l">
              <a:lnSpc>
                <a:spcPct val="115000"/>
              </a:lnSpc>
              <a:spcBef>
                <a:spcPts val="0"/>
              </a:spcBef>
              <a:spcAft>
                <a:spcPts val="0"/>
              </a:spcAft>
              <a:buNone/>
            </a:pPr>
            <a:r>
              <a:rPr lang="en-US" sz="1500">
                <a:solidFill>
                  <a:schemeClr val="accent2"/>
                </a:solidFill>
                <a:highlight>
                  <a:srgbClr val="FFFFFF"/>
                </a:highlight>
              </a:rPr>
              <a:t>and so on.</a:t>
            </a:r>
            <a:endParaRPr sz="2100"/>
          </a:p>
        </p:txBody>
      </p:sp>
      <p:pic>
        <p:nvPicPr>
          <p:cNvPr id="137" name="Google Shape;137;p13"/>
          <p:cNvPicPr preferRelativeResize="0"/>
          <p:nvPr/>
        </p:nvPicPr>
        <p:blipFill>
          <a:blip r:embed="rId3">
            <a:alphaModFix/>
          </a:blip>
          <a:stretch>
            <a:fillRect/>
          </a:stretch>
        </p:blipFill>
        <p:spPr>
          <a:xfrm>
            <a:off x="4326875" y="863550"/>
            <a:ext cx="450542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Type of terrorist attacks</a:t>
            </a:r>
            <a:endParaRPr/>
          </a:p>
        </p:txBody>
      </p:sp>
      <p:sp>
        <p:nvSpPr>
          <p:cNvPr id="143" name="Google Shape;14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400">
                <a:solidFill>
                  <a:schemeClr val="accent2"/>
                </a:solidFill>
                <a:highlight>
                  <a:srgbClr val="FFFFFF"/>
                </a:highlight>
              </a:rPr>
              <a:t>from the graph we can conclude that most number of attacks were done by using  "Bombing/Explosion" , this type of attack was used 88255 times.</a:t>
            </a:r>
            <a:endParaRPr sz="1400">
              <a:solidFill>
                <a:schemeClr val="accent2"/>
              </a:solidFill>
              <a:highlight>
                <a:srgbClr val="FFFFFF"/>
              </a:highlight>
            </a:endParaRPr>
          </a:p>
          <a:p>
            <a:pPr indent="0" lvl="0" marL="114300" rtl="0" algn="l">
              <a:lnSpc>
                <a:spcPct val="115000"/>
              </a:lnSpc>
              <a:spcBef>
                <a:spcPts val="0"/>
              </a:spcBef>
              <a:spcAft>
                <a:spcPts val="0"/>
              </a:spcAft>
              <a:buSzPts val="1800"/>
              <a:buNone/>
            </a:pPr>
            <a:r>
              <a:rPr lang="en-US" sz="1400">
                <a:solidFill>
                  <a:schemeClr val="accent2"/>
                </a:solidFill>
                <a:highlight>
                  <a:srgbClr val="FFFFFF"/>
                </a:highlight>
              </a:rPr>
              <a:t> Least type of attack used was "Hijacking" ,it was used only 659 times</a:t>
            </a:r>
            <a:endParaRPr sz="2000"/>
          </a:p>
        </p:txBody>
      </p:sp>
      <p:pic>
        <p:nvPicPr>
          <p:cNvPr id="144" name="Google Shape;144;p15"/>
          <p:cNvPicPr preferRelativeResize="0"/>
          <p:nvPr/>
        </p:nvPicPr>
        <p:blipFill>
          <a:blip r:embed="rId3">
            <a:alphaModFix/>
          </a:blip>
          <a:stretch>
            <a:fillRect/>
          </a:stretch>
        </p:blipFill>
        <p:spPr>
          <a:xfrm>
            <a:off x="414400" y="2279225"/>
            <a:ext cx="8141850" cy="2441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Attack type used in each region</a:t>
            </a:r>
            <a:endParaRPr/>
          </a:p>
        </p:txBody>
      </p:sp>
      <p:sp>
        <p:nvSpPr>
          <p:cNvPr id="150" name="Google Shape;15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2"/>
              </a:buClr>
              <a:buSzPts val="1400"/>
              <a:buChar char="★"/>
            </a:pPr>
            <a:r>
              <a:rPr lang="en-US" sz="1400">
                <a:solidFill>
                  <a:schemeClr val="accent2"/>
                </a:solidFill>
                <a:highlight>
                  <a:srgbClr val="FFFFFF"/>
                </a:highlight>
              </a:rPr>
              <a:t>By observing the plot, we</a:t>
            </a:r>
            <a:endParaRPr sz="1400">
              <a:solidFill>
                <a:schemeClr val="accent2"/>
              </a:solidFill>
              <a:highlight>
                <a:srgbClr val="FFFFFF"/>
              </a:highlight>
            </a:endParaRPr>
          </a:p>
          <a:p>
            <a:pPr indent="0" lvl="0" marL="0" rtl="0" algn="l">
              <a:lnSpc>
                <a:spcPct val="115000"/>
              </a:lnSpc>
              <a:spcBef>
                <a:spcPts val="0"/>
              </a:spcBef>
              <a:spcAft>
                <a:spcPts val="0"/>
              </a:spcAft>
              <a:buNone/>
            </a:pPr>
            <a:r>
              <a:rPr lang="en-US" sz="1400">
                <a:solidFill>
                  <a:schemeClr val="accent2"/>
                </a:solidFill>
                <a:highlight>
                  <a:srgbClr val="FFFFFF"/>
                </a:highlight>
              </a:rPr>
              <a:t>     conclude that most attacks were</a:t>
            </a:r>
            <a:endParaRPr sz="1400">
              <a:solidFill>
                <a:schemeClr val="accent2"/>
              </a:solidFill>
              <a:highlight>
                <a:srgbClr val="FFFFFF"/>
              </a:highlight>
            </a:endParaRPr>
          </a:p>
          <a:p>
            <a:pPr indent="0" lvl="0" marL="0" rtl="0" algn="l">
              <a:lnSpc>
                <a:spcPct val="115000"/>
              </a:lnSpc>
              <a:spcBef>
                <a:spcPts val="0"/>
              </a:spcBef>
              <a:spcAft>
                <a:spcPts val="0"/>
              </a:spcAft>
              <a:buNone/>
            </a:pPr>
            <a:r>
              <a:rPr lang="en-US" sz="1400">
                <a:solidFill>
                  <a:schemeClr val="accent2"/>
                </a:solidFill>
                <a:highlight>
                  <a:srgbClr val="FFFFFF"/>
                </a:highlight>
              </a:rPr>
              <a:t>     done in middle east &amp; north africa</a:t>
            </a:r>
            <a:endParaRPr sz="1400">
              <a:solidFill>
                <a:schemeClr val="accent2"/>
              </a:solidFill>
              <a:highlight>
                <a:srgbClr val="FFFFFF"/>
              </a:highlight>
            </a:endParaRPr>
          </a:p>
          <a:p>
            <a:pPr indent="0" lvl="0" marL="0" rtl="0" algn="l">
              <a:lnSpc>
                <a:spcPct val="115000"/>
              </a:lnSpc>
              <a:spcBef>
                <a:spcPts val="0"/>
              </a:spcBef>
              <a:spcAft>
                <a:spcPts val="0"/>
              </a:spcAft>
              <a:buNone/>
            </a:pPr>
            <a:r>
              <a:rPr lang="en-US" sz="1400">
                <a:solidFill>
                  <a:schemeClr val="accent2"/>
                </a:solidFill>
                <a:highlight>
                  <a:srgbClr val="FFFFFF"/>
                </a:highlight>
              </a:rPr>
              <a:t>     and type of attack used most is</a:t>
            </a:r>
            <a:endParaRPr sz="1400">
              <a:solidFill>
                <a:schemeClr val="accent2"/>
              </a:solidFill>
              <a:highlight>
                <a:srgbClr val="FFFFFF"/>
              </a:highlight>
            </a:endParaRPr>
          </a:p>
          <a:p>
            <a:pPr indent="0" lvl="0" marL="0" rtl="0" algn="l">
              <a:lnSpc>
                <a:spcPct val="115000"/>
              </a:lnSpc>
              <a:spcBef>
                <a:spcPts val="0"/>
              </a:spcBef>
              <a:spcAft>
                <a:spcPts val="0"/>
              </a:spcAft>
              <a:buNone/>
            </a:pPr>
            <a:r>
              <a:rPr lang="en-US" sz="1400">
                <a:solidFill>
                  <a:schemeClr val="accent2"/>
                </a:solidFill>
                <a:highlight>
                  <a:srgbClr val="FFFFFF"/>
                </a:highlight>
              </a:rPr>
              <a:t>      Bombing/Explosion</a:t>
            </a:r>
            <a:endParaRPr sz="2000"/>
          </a:p>
        </p:txBody>
      </p:sp>
      <p:pic>
        <p:nvPicPr>
          <p:cNvPr id="151" name="Google Shape;151;p16"/>
          <p:cNvPicPr preferRelativeResize="0"/>
          <p:nvPr/>
        </p:nvPicPr>
        <p:blipFill>
          <a:blip r:embed="rId3">
            <a:alphaModFix/>
          </a:blip>
          <a:stretch>
            <a:fillRect/>
          </a:stretch>
        </p:blipFill>
        <p:spPr>
          <a:xfrm>
            <a:off x="3680900" y="1201425"/>
            <a:ext cx="5080575" cy="331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06653d164_0_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Attack Based on Target type</a:t>
            </a:r>
            <a:endParaRPr/>
          </a:p>
        </p:txBody>
      </p:sp>
      <p:sp>
        <p:nvSpPr>
          <p:cNvPr id="157" name="Google Shape;157;gf06653d164_0_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accent2"/>
                </a:solidFill>
                <a:highlight>
                  <a:srgbClr val="FFFFFF"/>
                </a:highlight>
              </a:rPr>
              <a:t>By the graph, we can </a:t>
            </a:r>
            <a:endParaRPr sz="1500">
              <a:solidFill>
                <a:schemeClr val="accent2"/>
              </a:solidFill>
              <a:highlight>
                <a:srgbClr val="FFFFFF"/>
              </a:highlight>
            </a:endParaRPr>
          </a:p>
          <a:p>
            <a:pPr indent="0" lvl="0" marL="0" rtl="0" algn="l">
              <a:spcBef>
                <a:spcPts val="0"/>
              </a:spcBef>
              <a:spcAft>
                <a:spcPts val="0"/>
              </a:spcAft>
              <a:buNone/>
            </a:pPr>
            <a:r>
              <a:rPr lang="en-US" sz="1500">
                <a:solidFill>
                  <a:schemeClr val="accent2"/>
                </a:solidFill>
                <a:highlight>
                  <a:srgbClr val="FFFFFF"/>
                </a:highlight>
              </a:rPr>
              <a:t>conclude that</a:t>
            </a:r>
            <a:endParaRPr sz="1500">
              <a:solidFill>
                <a:schemeClr val="accent2"/>
              </a:solidFill>
              <a:highlight>
                <a:srgbClr val="FFFFFF"/>
              </a:highlight>
            </a:endParaRPr>
          </a:p>
          <a:p>
            <a:pPr indent="-323850" lvl="0" marL="457200" rtl="0" algn="l">
              <a:spcBef>
                <a:spcPts val="0"/>
              </a:spcBef>
              <a:spcAft>
                <a:spcPts val="0"/>
              </a:spcAft>
              <a:buClr>
                <a:schemeClr val="accent2"/>
              </a:buClr>
              <a:buSzPts val="1500"/>
              <a:buChar char="➢"/>
            </a:pPr>
            <a:r>
              <a:rPr lang="en-US" sz="1500">
                <a:solidFill>
                  <a:schemeClr val="accent2"/>
                </a:solidFill>
                <a:highlight>
                  <a:srgbClr val="FFFFFF"/>
                </a:highlight>
              </a:rPr>
              <a:t>the terrorist mainly target on</a:t>
            </a:r>
            <a:endParaRPr sz="1500">
              <a:solidFill>
                <a:schemeClr val="accent2"/>
              </a:solidFill>
              <a:highlight>
                <a:srgbClr val="FFFFFF"/>
              </a:highlight>
            </a:endParaRPr>
          </a:p>
          <a:p>
            <a:pPr indent="0" lvl="0" marL="0" rtl="0" algn="l">
              <a:spcBef>
                <a:spcPts val="0"/>
              </a:spcBef>
              <a:spcAft>
                <a:spcPts val="0"/>
              </a:spcAft>
              <a:buNone/>
            </a:pPr>
            <a:r>
              <a:rPr lang="en-US" sz="1500">
                <a:solidFill>
                  <a:schemeClr val="accent2"/>
                </a:solidFill>
                <a:highlight>
                  <a:srgbClr val="FFFFFF"/>
                </a:highlight>
              </a:rPr>
              <a:t>"Private Citizens &amp; Property"</a:t>
            </a:r>
            <a:endParaRPr sz="1500">
              <a:solidFill>
                <a:schemeClr val="accent2"/>
              </a:solidFill>
              <a:highlight>
                <a:srgbClr val="FFFFFF"/>
              </a:highlight>
            </a:endParaRPr>
          </a:p>
          <a:p>
            <a:pPr indent="0" lvl="0" marL="0" rtl="0" algn="l">
              <a:spcBef>
                <a:spcPts val="0"/>
              </a:spcBef>
              <a:spcAft>
                <a:spcPts val="0"/>
              </a:spcAft>
              <a:buNone/>
            </a:pPr>
            <a:r>
              <a:rPr lang="en-US" sz="1500">
                <a:solidFill>
                  <a:schemeClr val="accent2"/>
                </a:solidFill>
                <a:highlight>
                  <a:srgbClr val="FFFFFF"/>
                </a:highlight>
              </a:rPr>
              <a:t>for attacks in which they attacked </a:t>
            </a:r>
            <a:endParaRPr sz="1500">
              <a:solidFill>
                <a:schemeClr val="accent2"/>
              </a:solidFill>
              <a:highlight>
                <a:srgbClr val="FFFFFF"/>
              </a:highlight>
            </a:endParaRPr>
          </a:p>
          <a:p>
            <a:pPr indent="0" lvl="0" marL="0" rtl="0" algn="l">
              <a:spcBef>
                <a:spcPts val="0"/>
              </a:spcBef>
              <a:spcAft>
                <a:spcPts val="0"/>
              </a:spcAft>
              <a:buNone/>
            </a:pPr>
            <a:r>
              <a:rPr lang="en-US" sz="1500">
                <a:solidFill>
                  <a:schemeClr val="accent2"/>
                </a:solidFill>
                <a:highlight>
                  <a:srgbClr val="FFFFFF"/>
                </a:highlight>
              </a:rPr>
              <a:t>43511 times</a:t>
            </a:r>
            <a:endParaRPr sz="2100"/>
          </a:p>
        </p:txBody>
      </p:sp>
      <p:pic>
        <p:nvPicPr>
          <p:cNvPr id="158" name="Google Shape;158;gf06653d164_0_45"/>
          <p:cNvPicPr preferRelativeResize="0"/>
          <p:nvPr/>
        </p:nvPicPr>
        <p:blipFill>
          <a:blip r:embed="rId3">
            <a:alphaModFix/>
          </a:blip>
          <a:stretch>
            <a:fillRect/>
          </a:stretch>
        </p:blipFill>
        <p:spPr>
          <a:xfrm>
            <a:off x="3778400" y="1262175"/>
            <a:ext cx="4944201" cy="351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f06653d164_0_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Attacks based on weapons</a:t>
            </a:r>
            <a:endParaRPr/>
          </a:p>
        </p:txBody>
      </p:sp>
      <p:sp>
        <p:nvSpPr>
          <p:cNvPr id="164" name="Google Shape;164;gf06653d164_0_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Char char="●"/>
            </a:pPr>
            <a:r>
              <a:rPr lang="en-US" sz="1400">
                <a:solidFill>
                  <a:schemeClr val="accent2"/>
                </a:solidFill>
                <a:highlight>
                  <a:srgbClr val="FFFFFF"/>
                </a:highlight>
              </a:rPr>
              <a:t>The terrorists mostly use "Explosive"</a:t>
            </a:r>
            <a:endParaRPr sz="1400">
              <a:solidFill>
                <a:schemeClr val="accent2"/>
              </a:solidFill>
              <a:highlight>
                <a:srgbClr val="FFFFFF"/>
              </a:highlight>
            </a:endParaRPr>
          </a:p>
          <a:p>
            <a:pPr indent="0" lvl="0" marL="0" rtl="0" algn="l">
              <a:spcBef>
                <a:spcPts val="0"/>
              </a:spcBef>
              <a:spcAft>
                <a:spcPts val="0"/>
              </a:spcAft>
              <a:buNone/>
            </a:pPr>
            <a:r>
              <a:rPr lang="en-US" sz="1400">
                <a:solidFill>
                  <a:schemeClr val="accent2"/>
                </a:solidFill>
                <a:highlight>
                  <a:srgbClr val="FFFFFF"/>
                </a:highlight>
              </a:rPr>
              <a:t>type weapons,used 92426 times and </a:t>
            </a:r>
            <a:endParaRPr sz="1400">
              <a:solidFill>
                <a:schemeClr val="accent2"/>
              </a:solidFill>
              <a:highlight>
                <a:srgbClr val="FFFFFF"/>
              </a:highlight>
            </a:endParaRPr>
          </a:p>
          <a:p>
            <a:pPr indent="0" lvl="0" marL="0" rtl="0" algn="l">
              <a:spcBef>
                <a:spcPts val="0"/>
              </a:spcBef>
              <a:spcAft>
                <a:spcPts val="0"/>
              </a:spcAft>
              <a:buNone/>
            </a:pPr>
            <a:r>
              <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Char char="●"/>
            </a:pPr>
            <a:r>
              <a:rPr lang="en-US" sz="1400">
                <a:solidFill>
                  <a:schemeClr val="accent2"/>
                </a:solidFill>
                <a:highlight>
                  <a:srgbClr val="FFFFFF"/>
                </a:highlight>
              </a:rPr>
              <a:t>rarely used weapon was "Radiological",</a:t>
            </a:r>
            <a:endParaRPr sz="1400">
              <a:solidFill>
                <a:schemeClr val="accent2"/>
              </a:solidFill>
              <a:highlight>
                <a:srgbClr val="FFFFFF"/>
              </a:highlight>
            </a:endParaRPr>
          </a:p>
          <a:p>
            <a:pPr indent="0" lvl="0" marL="457200" rtl="0" algn="l">
              <a:spcBef>
                <a:spcPts val="0"/>
              </a:spcBef>
              <a:spcAft>
                <a:spcPts val="0"/>
              </a:spcAft>
              <a:buNone/>
            </a:pPr>
            <a:r>
              <a:rPr lang="en-US" sz="1400">
                <a:solidFill>
                  <a:schemeClr val="accent2"/>
                </a:solidFill>
                <a:highlight>
                  <a:srgbClr val="FFFFFF"/>
                </a:highlight>
              </a:rPr>
              <a:t> it was used only 14 times</a:t>
            </a:r>
            <a:endParaRPr sz="2000"/>
          </a:p>
        </p:txBody>
      </p:sp>
      <p:pic>
        <p:nvPicPr>
          <p:cNvPr id="165" name="Google Shape;165;gf06653d164_0_52"/>
          <p:cNvPicPr preferRelativeResize="0"/>
          <p:nvPr/>
        </p:nvPicPr>
        <p:blipFill rotWithShape="1">
          <a:blip r:embed="rId3">
            <a:alphaModFix/>
          </a:blip>
          <a:srcRect b="29671" l="0" r="0" t="0"/>
          <a:stretch/>
        </p:blipFill>
        <p:spPr>
          <a:xfrm>
            <a:off x="4253750" y="1221338"/>
            <a:ext cx="4476150" cy="3278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f06653d164_0_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Top Terrorist Gangs</a:t>
            </a:r>
            <a:endParaRPr/>
          </a:p>
        </p:txBody>
      </p:sp>
      <p:sp>
        <p:nvSpPr>
          <p:cNvPr id="171" name="Google Shape;171;gf06653d164_0_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chemeClr val="accent2"/>
                </a:solidFill>
                <a:highlight>
                  <a:srgbClr val="FFFFFF"/>
                </a:highlight>
              </a:rPr>
              <a:t>Taliban is the most dangerous gang which is in top with 7478 attacks followed by ISIL with 5163 attacks</a:t>
            </a:r>
            <a:endParaRPr sz="2000"/>
          </a:p>
        </p:txBody>
      </p:sp>
      <p:pic>
        <p:nvPicPr>
          <p:cNvPr id="172" name="Google Shape;172;gf06653d164_0_59"/>
          <p:cNvPicPr preferRelativeResize="0"/>
          <p:nvPr/>
        </p:nvPicPr>
        <p:blipFill>
          <a:blip r:embed="rId3">
            <a:alphaModFix/>
          </a:blip>
          <a:stretch>
            <a:fillRect/>
          </a:stretch>
        </p:blipFill>
        <p:spPr>
          <a:xfrm>
            <a:off x="423850" y="1681688"/>
            <a:ext cx="8296275" cy="326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7b56883073692830_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Terrorist group Active region</a:t>
            </a:r>
            <a:endParaRPr/>
          </a:p>
        </p:txBody>
      </p:sp>
      <p:sp>
        <p:nvSpPr>
          <p:cNvPr id="178" name="Google Shape;178;g7b56883073692830_8"/>
          <p:cNvSpPr txBox="1"/>
          <p:nvPr>
            <p:ph idx="1" type="body"/>
          </p:nvPr>
        </p:nvSpPr>
        <p:spPr>
          <a:xfrm>
            <a:off x="311700" y="1934700"/>
            <a:ext cx="8520600" cy="26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g7b56883073692830_8"/>
          <p:cNvPicPr preferRelativeResize="0"/>
          <p:nvPr/>
        </p:nvPicPr>
        <p:blipFill>
          <a:blip r:embed="rId3">
            <a:alphaModFix/>
          </a:blip>
          <a:stretch>
            <a:fillRect/>
          </a:stretch>
        </p:blipFill>
        <p:spPr>
          <a:xfrm>
            <a:off x="3527300" y="1226000"/>
            <a:ext cx="5304999" cy="3644450"/>
          </a:xfrm>
          <a:prstGeom prst="rect">
            <a:avLst/>
          </a:prstGeom>
          <a:noFill/>
          <a:ln>
            <a:noFill/>
          </a:ln>
        </p:spPr>
      </p:pic>
      <p:sp>
        <p:nvSpPr>
          <p:cNvPr id="180" name="Google Shape;180;g7b56883073692830_8"/>
          <p:cNvSpPr txBox="1"/>
          <p:nvPr/>
        </p:nvSpPr>
        <p:spPr>
          <a:xfrm>
            <a:off x="0" y="825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1" name="Google Shape;181;g7b56883073692830_8"/>
          <p:cNvSpPr txBox="1"/>
          <p:nvPr/>
        </p:nvSpPr>
        <p:spPr>
          <a:xfrm>
            <a:off x="291300" y="1922400"/>
            <a:ext cx="3000000" cy="20649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accent2"/>
              </a:buClr>
              <a:buSzPts val="1400"/>
              <a:buChar char="●"/>
            </a:pPr>
            <a:r>
              <a:rPr lang="en-US" sz="1200">
                <a:solidFill>
                  <a:schemeClr val="accent2"/>
                </a:solidFill>
                <a:highlight>
                  <a:srgbClr val="FFFFFF"/>
                </a:highlight>
                <a:latin typeface="Roboto"/>
                <a:ea typeface="Roboto"/>
                <a:cs typeface="Roboto"/>
                <a:sym typeface="Roboto"/>
              </a:rPr>
              <a:t> </a:t>
            </a:r>
            <a:r>
              <a:rPr lang="en-US">
                <a:solidFill>
                  <a:schemeClr val="accent2"/>
                </a:solidFill>
                <a:highlight>
                  <a:srgbClr val="FFFFFF"/>
                </a:highlight>
              </a:rPr>
              <a:t>T</a:t>
            </a:r>
            <a:r>
              <a:rPr lang="en-US">
                <a:solidFill>
                  <a:schemeClr val="accent2"/>
                </a:solidFill>
                <a:highlight>
                  <a:srgbClr val="FFFFFF"/>
                </a:highlight>
              </a:rPr>
              <a:t>aliban is active in</a:t>
            </a:r>
            <a:endParaRPr>
              <a:solidFill>
                <a:schemeClr val="accent2"/>
              </a:solidFill>
              <a:highlight>
                <a:srgbClr val="FFFFFF"/>
              </a:highlight>
            </a:endParaRPr>
          </a:p>
          <a:p>
            <a:pPr indent="0" lvl="0" marL="0" rtl="0" algn="l">
              <a:spcBef>
                <a:spcPts val="0"/>
              </a:spcBef>
              <a:spcAft>
                <a:spcPts val="0"/>
              </a:spcAft>
              <a:buNone/>
            </a:pPr>
            <a:r>
              <a:rPr lang="en-US">
                <a:solidFill>
                  <a:schemeClr val="accent2"/>
                </a:solidFill>
                <a:highlight>
                  <a:srgbClr val="FFFFFF"/>
                </a:highlight>
              </a:rPr>
              <a:t>      Afganistan of South Asia region</a:t>
            </a:r>
            <a:endParaRPr>
              <a:solidFill>
                <a:schemeClr val="accent2"/>
              </a:solidFill>
              <a:highlight>
                <a:srgbClr val="FFFFFF"/>
              </a:highlight>
            </a:endParaRPr>
          </a:p>
          <a:p>
            <a:pPr indent="0" lvl="0" marL="0" rtl="0" algn="l">
              <a:spcBef>
                <a:spcPts val="0"/>
              </a:spcBef>
              <a:spcAft>
                <a:spcPts val="0"/>
              </a:spcAft>
              <a:buNone/>
            </a:pPr>
            <a:r>
              <a:t/>
            </a:r>
            <a:endParaRPr>
              <a:solidFill>
                <a:schemeClr val="accent2"/>
              </a:solidFill>
              <a:highlight>
                <a:srgbClr val="FFFFFF"/>
              </a:highlight>
            </a:endParaRPr>
          </a:p>
          <a:p>
            <a:pPr indent="0" lvl="0" marL="0" rtl="0" algn="l">
              <a:spcBef>
                <a:spcPts val="0"/>
              </a:spcBef>
              <a:spcAft>
                <a:spcPts val="0"/>
              </a:spcAft>
              <a:buNone/>
            </a:pPr>
            <a:r>
              <a:t/>
            </a:r>
            <a:endParaRPr>
              <a:solidFill>
                <a:schemeClr val="accent2"/>
              </a:solidFill>
              <a:highlight>
                <a:srgbClr val="FFFFFF"/>
              </a:highlight>
            </a:endParaRPr>
          </a:p>
          <a:p>
            <a:pPr indent="-317500" lvl="0" marL="457200" rtl="0" algn="l">
              <a:spcBef>
                <a:spcPts val="0"/>
              </a:spcBef>
              <a:spcAft>
                <a:spcPts val="0"/>
              </a:spcAft>
              <a:buClr>
                <a:schemeClr val="accent2"/>
              </a:buClr>
              <a:buSzPts val="1400"/>
              <a:buChar char="●"/>
            </a:pPr>
            <a:r>
              <a:rPr lang="en-US">
                <a:solidFill>
                  <a:schemeClr val="accent2"/>
                </a:solidFill>
                <a:highlight>
                  <a:srgbClr val="FFFFFF"/>
                </a:highlight>
              </a:rPr>
              <a:t>ISIL is active in Iraq of Middle </a:t>
            </a:r>
            <a:endParaRPr>
              <a:solidFill>
                <a:schemeClr val="accent2"/>
              </a:solidFill>
              <a:highlight>
                <a:srgbClr val="FFFFFF"/>
              </a:highlight>
            </a:endParaRPr>
          </a:p>
          <a:p>
            <a:pPr indent="0" lvl="0" marL="0" rtl="0" algn="l">
              <a:spcBef>
                <a:spcPts val="0"/>
              </a:spcBef>
              <a:spcAft>
                <a:spcPts val="0"/>
              </a:spcAft>
              <a:buNone/>
            </a:pPr>
            <a:r>
              <a:rPr lang="en-US">
                <a:solidFill>
                  <a:schemeClr val="accent2"/>
                </a:solidFill>
                <a:highlight>
                  <a:srgbClr val="FFFFFF"/>
                </a:highlight>
              </a:rPr>
              <a:t>     East &amp; North Africa Region</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f06653d164_0_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Most active terrorist group</a:t>
            </a:r>
            <a:endParaRPr/>
          </a:p>
        </p:txBody>
      </p:sp>
      <p:sp>
        <p:nvSpPr>
          <p:cNvPr id="187" name="Google Shape;187;gf06653d164_0_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accent2"/>
                </a:solidFill>
                <a:highlight>
                  <a:srgbClr val="FFFFFF"/>
                </a:highlight>
              </a:rPr>
              <a:t>Taliban is the most active terrorist group then followed by ISIL.</a:t>
            </a:r>
            <a:endParaRPr sz="1500">
              <a:solidFill>
                <a:schemeClr val="accent2"/>
              </a:solidFill>
              <a:highlight>
                <a:srgbClr val="FFFFFF"/>
              </a:highlight>
            </a:endParaRPr>
          </a:p>
        </p:txBody>
      </p:sp>
      <p:pic>
        <p:nvPicPr>
          <p:cNvPr id="188" name="Google Shape;188;gf06653d164_0_65"/>
          <p:cNvPicPr preferRelativeResize="0"/>
          <p:nvPr/>
        </p:nvPicPr>
        <p:blipFill>
          <a:blip r:embed="rId3">
            <a:alphaModFix/>
          </a:blip>
          <a:stretch>
            <a:fillRect/>
          </a:stretch>
        </p:blipFill>
        <p:spPr>
          <a:xfrm>
            <a:off x="47200" y="1880887"/>
            <a:ext cx="9144000" cy="3127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f06653d164_0_9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gf06653d164_0_9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2" name="Google Shape;62;gf06653d164_0_90"/>
          <p:cNvPicPr preferRelativeResize="0"/>
          <p:nvPr/>
        </p:nvPicPr>
        <p:blipFill>
          <a:blip r:embed="rId3">
            <a:alphaModFix/>
          </a:blip>
          <a:stretch>
            <a:fillRect/>
          </a:stretch>
        </p:blipFill>
        <p:spPr>
          <a:xfrm>
            <a:off x="0" y="0"/>
            <a:ext cx="9144000" cy="51624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f06653d164_0_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194" name="Google Shape;194;gf06653d164_0_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US" sz="1300">
                <a:solidFill>
                  <a:schemeClr val="accent2"/>
                </a:solidFill>
                <a:highlight>
                  <a:srgbClr val="FFFFFF"/>
                </a:highlight>
              </a:rPr>
              <a:t>From our study,we conclude that</a:t>
            </a:r>
            <a:endParaRPr b="1" i="1" sz="1300">
              <a:solidFill>
                <a:schemeClr val="accent2"/>
              </a:solidFill>
              <a:highlight>
                <a:srgbClr val="FFFFFF"/>
              </a:highlight>
            </a:endParaRPr>
          </a:p>
          <a:p>
            <a:pPr indent="-311150" lvl="0" marL="457200" rtl="0" algn="l">
              <a:spcBef>
                <a:spcPts val="600"/>
              </a:spcBef>
              <a:spcAft>
                <a:spcPts val="0"/>
              </a:spcAft>
              <a:buClr>
                <a:schemeClr val="accent2"/>
              </a:buClr>
              <a:buSzPts val="1300"/>
              <a:buFont typeface="Arial"/>
              <a:buChar char="●"/>
            </a:pPr>
            <a:r>
              <a:rPr lang="en-US" sz="1300">
                <a:solidFill>
                  <a:schemeClr val="accent2"/>
                </a:solidFill>
                <a:highlight>
                  <a:srgbClr val="FFFFFF"/>
                </a:highlight>
              </a:rPr>
              <a:t>Middle East &amp; North Africa,South Asia,South America Regions are 3 most affected regions by terrorist attacks.</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Iraq is the most affected country following by Pakistan,Afghanistan,India,Colombia,etc.</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where as moving to cities, the baghdad was most affected city with 7589 attacks.</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Taliban is the Most dangerous Terrorist Group.</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The year 2014 witnessed the highest number of terrorist attack and after 2004 the number of terrorist attacks started increasing.and in 1970's no.of attacks were very low.</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Mostly Bombing Explosion attack type is used by the terrorists.</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Terrorists are mostly Targeting on private citizen &amp; property,Military,police,Government,business persons,etc.</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terrorist groups mostly use explosives,firearms,incendiary,melee for attacks</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The highest number of suicide cases are in the year 2016 followed by 2015,2017,2014,2013 and so on.</a:t>
            </a:r>
            <a:endParaRPr sz="1300">
              <a:solidFill>
                <a:schemeClr val="accent2"/>
              </a:solidFill>
              <a:highlight>
                <a:srgbClr val="FFFFFF"/>
              </a:highlight>
            </a:endParaRPr>
          </a:p>
          <a:p>
            <a:pPr indent="-311150" lvl="0" marL="457200" rtl="0" algn="l">
              <a:spcBef>
                <a:spcPts val="0"/>
              </a:spcBef>
              <a:spcAft>
                <a:spcPts val="0"/>
              </a:spcAft>
              <a:buClr>
                <a:schemeClr val="accent2"/>
              </a:buClr>
              <a:buSzPts val="1300"/>
              <a:buFont typeface="Arial"/>
              <a:buChar char="●"/>
            </a:pPr>
            <a:r>
              <a:rPr lang="en-US" sz="1300">
                <a:solidFill>
                  <a:schemeClr val="accent2"/>
                </a:solidFill>
                <a:highlight>
                  <a:srgbClr val="FFFFFF"/>
                </a:highlight>
              </a:rPr>
              <a:t>The highest number of kills are done by Bombing/Explosion method in each year.</a:t>
            </a:r>
            <a:endParaRPr sz="1300">
              <a:solidFill>
                <a:schemeClr val="accent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06653d164_0_8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0" name="Google Shape;200;gf06653d164_0_85"/>
          <p:cNvPicPr preferRelativeResize="0"/>
          <p:nvPr/>
        </p:nvPicPr>
        <p:blipFill>
          <a:blip r:embed="rId3">
            <a:alphaModFix/>
          </a:blip>
          <a:stretch>
            <a:fillRect/>
          </a:stretch>
        </p:blipFill>
        <p:spPr>
          <a:xfrm>
            <a:off x="0" y="60950"/>
            <a:ext cx="9154535" cy="508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06653d164_0_7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i="1"/>
          </a:p>
        </p:txBody>
      </p:sp>
      <p:pic>
        <p:nvPicPr>
          <p:cNvPr id="206" name="Google Shape;206;gf06653d164_0_7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f06653d164_0_9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 </a:t>
            </a:r>
            <a:endParaRPr/>
          </a:p>
        </p:txBody>
      </p:sp>
      <p:pic>
        <p:nvPicPr>
          <p:cNvPr id="212" name="Google Shape;212;gf06653d164_0_96"/>
          <p:cNvPicPr preferRelativeResize="0"/>
          <p:nvPr/>
        </p:nvPicPr>
        <p:blipFill>
          <a:blip r:embed="rId3">
            <a:alphaModFix/>
          </a:blip>
          <a:stretch>
            <a:fillRect/>
          </a:stretch>
        </p:blipFill>
        <p:spPr>
          <a:xfrm>
            <a:off x="1596675" y="859312"/>
            <a:ext cx="5793175" cy="342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8" name="Google Shape;68;p2"/>
          <p:cNvSpPr txBox="1"/>
          <p:nvPr/>
        </p:nvSpPr>
        <p:spPr>
          <a:xfrm>
            <a:off x="468150" y="661900"/>
            <a:ext cx="5579184" cy="3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en-US" sz="3200" u="none" cap="none" strike="noStrike">
                <a:solidFill>
                  <a:srgbClr val="CC0000"/>
                </a:solidFill>
                <a:latin typeface="Montserrat"/>
                <a:ea typeface="Montserrat"/>
                <a:cs typeface="Montserrat"/>
                <a:sym typeface="Montserrat"/>
              </a:rPr>
              <a:t>Global terrorism Analysis</a:t>
            </a:r>
            <a:endParaRPr b="1" i="0" sz="3200" u="none" cap="none" strike="noStrike">
              <a:solidFill>
                <a:srgbClr val="CC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5200"/>
              <a:buFont typeface="Arial"/>
              <a:buNone/>
            </a:pPr>
            <a:r>
              <a:t/>
            </a:r>
            <a:endParaRPr b="1" sz="3200">
              <a:solidFill>
                <a:srgbClr val="CC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5200"/>
              <a:buFont typeface="Arial"/>
              <a:buNone/>
            </a:pPr>
            <a:r>
              <a:rPr b="1" i="0" lang="en-US" sz="2000" u="none" cap="none" strike="noStrike">
                <a:solidFill>
                  <a:srgbClr val="09272E"/>
                </a:solidFill>
                <a:latin typeface="Montserrat"/>
                <a:ea typeface="Montserrat"/>
                <a:cs typeface="Montserrat"/>
                <a:sym typeface="Montserrat"/>
              </a:rPr>
              <a:t>1.) Defining Problem Statement</a:t>
            </a:r>
            <a:endParaRPr/>
          </a:p>
          <a:p>
            <a:pPr indent="0" lvl="0" marL="0" marR="0" rtl="0" algn="l">
              <a:lnSpc>
                <a:spcPct val="100000"/>
              </a:lnSpc>
              <a:spcBef>
                <a:spcPts val="0"/>
              </a:spcBef>
              <a:spcAft>
                <a:spcPts val="0"/>
              </a:spcAft>
              <a:buClr>
                <a:schemeClr val="dk1"/>
              </a:buClr>
              <a:buSzPts val="5200"/>
              <a:buFont typeface="Arial"/>
              <a:buNone/>
            </a:pPr>
            <a:r>
              <a:rPr b="1" i="0" lang="en-US" sz="2000" u="none" cap="none" strike="noStrike">
                <a:solidFill>
                  <a:srgbClr val="09272E"/>
                </a:solidFill>
                <a:latin typeface="Montserrat"/>
                <a:ea typeface="Montserrat"/>
                <a:cs typeface="Montserrat"/>
                <a:sym typeface="Montserrat"/>
              </a:rPr>
              <a:t>2.) </a:t>
            </a:r>
            <a:r>
              <a:rPr b="1" i="0" lang="en-US" sz="2000" u="none" cap="none" strike="noStrike">
                <a:solidFill>
                  <a:srgbClr val="09272E"/>
                </a:solidFill>
                <a:latin typeface="Arial"/>
                <a:ea typeface="Arial"/>
                <a:cs typeface="Arial"/>
                <a:sym typeface="Arial"/>
              </a:rPr>
              <a:t>Importing libraries</a:t>
            </a:r>
            <a:endParaRPr/>
          </a:p>
          <a:p>
            <a:pPr indent="0" lvl="0" marL="0" marR="0" rtl="0" algn="l">
              <a:lnSpc>
                <a:spcPct val="100000"/>
              </a:lnSpc>
              <a:spcBef>
                <a:spcPts val="0"/>
              </a:spcBef>
              <a:spcAft>
                <a:spcPts val="0"/>
              </a:spcAft>
              <a:buClr>
                <a:schemeClr val="dk1"/>
              </a:buClr>
              <a:buSzPts val="5200"/>
              <a:buFont typeface="Arial"/>
              <a:buNone/>
            </a:pPr>
            <a:r>
              <a:rPr b="1" i="0" lang="en-US" sz="2000" u="none" cap="none" strike="noStrike">
                <a:solidFill>
                  <a:srgbClr val="09272E"/>
                </a:solidFill>
                <a:latin typeface="Montserrat"/>
                <a:ea typeface="Montserrat"/>
                <a:cs typeface="Montserrat"/>
                <a:sym typeface="Montserrat"/>
              </a:rPr>
              <a:t>3.) </a:t>
            </a:r>
            <a:r>
              <a:rPr b="1" i="0" lang="en-US" sz="2000" u="none" cap="none" strike="noStrike">
                <a:solidFill>
                  <a:srgbClr val="09272E"/>
                </a:solidFill>
                <a:latin typeface="Arial"/>
                <a:ea typeface="Arial"/>
                <a:cs typeface="Arial"/>
                <a:sym typeface="Arial"/>
              </a:rPr>
              <a:t>Descriptive Statistics</a:t>
            </a:r>
            <a:endParaRPr/>
          </a:p>
          <a:p>
            <a:pPr indent="0" lvl="0" marL="0" marR="0" rtl="0" algn="l">
              <a:lnSpc>
                <a:spcPct val="100000"/>
              </a:lnSpc>
              <a:spcBef>
                <a:spcPts val="0"/>
              </a:spcBef>
              <a:spcAft>
                <a:spcPts val="0"/>
              </a:spcAft>
              <a:buClr>
                <a:schemeClr val="dk1"/>
              </a:buClr>
              <a:buSzPts val="5200"/>
              <a:buFont typeface="Arial"/>
              <a:buNone/>
            </a:pPr>
            <a:r>
              <a:rPr b="1" i="0" lang="en-US" sz="2000" u="none" cap="none" strike="noStrike">
                <a:solidFill>
                  <a:srgbClr val="09272E"/>
                </a:solidFill>
                <a:latin typeface="Arial"/>
                <a:ea typeface="Arial"/>
                <a:cs typeface="Arial"/>
                <a:sym typeface="Arial"/>
              </a:rPr>
              <a:t>4.) Missing value imputation</a:t>
            </a:r>
            <a:endParaRPr/>
          </a:p>
          <a:p>
            <a:pPr indent="0" lvl="0" marL="0" marR="0" rtl="0" algn="l">
              <a:lnSpc>
                <a:spcPct val="100000"/>
              </a:lnSpc>
              <a:spcBef>
                <a:spcPts val="0"/>
              </a:spcBef>
              <a:spcAft>
                <a:spcPts val="0"/>
              </a:spcAft>
              <a:buClr>
                <a:schemeClr val="dk1"/>
              </a:buClr>
              <a:buSzPts val="5200"/>
              <a:buFont typeface="Arial"/>
              <a:buNone/>
            </a:pPr>
            <a:r>
              <a:rPr b="1" i="0" lang="en-US" sz="2000" u="none" cap="none" strike="noStrike">
                <a:solidFill>
                  <a:srgbClr val="09272E"/>
                </a:solidFill>
                <a:latin typeface="Arial"/>
                <a:ea typeface="Arial"/>
                <a:cs typeface="Arial"/>
                <a:sym typeface="Arial"/>
              </a:rPr>
              <a:t>5.) Graphical representation</a:t>
            </a:r>
            <a:endParaRPr/>
          </a:p>
          <a:p>
            <a:pPr indent="0" lvl="0" marL="0" marR="0" rtl="0" algn="l">
              <a:lnSpc>
                <a:spcPct val="100000"/>
              </a:lnSpc>
              <a:spcBef>
                <a:spcPts val="0"/>
              </a:spcBef>
              <a:spcAft>
                <a:spcPts val="0"/>
              </a:spcAft>
              <a:buClr>
                <a:schemeClr val="dk1"/>
              </a:buClr>
              <a:buSzPts val="5200"/>
              <a:buFont typeface="Arial"/>
              <a:buNone/>
            </a:pPr>
            <a:r>
              <a:t/>
            </a:r>
            <a:endParaRPr b="1" i="0" sz="20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p:txBody>
      </p:sp>
      <p:sp>
        <p:nvSpPr>
          <p:cNvPr id="69" name="Google Shape;69;p2"/>
          <p:cNvSpPr txBox="1"/>
          <p:nvPr/>
        </p:nvSpPr>
        <p:spPr>
          <a:xfrm flipH="1">
            <a:off x="6199734" y="1467650"/>
            <a:ext cx="23910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0" name="Google Shape;70;p2"/>
          <p:cNvPicPr preferRelativeResize="0"/>
          <p:nvPr/>
        </p:nvPicPr>
        <p:blipFill>
          <a:blip r:embed="rId3">
            <a:alphaModFix/>
          </a:blip>
          <a:stretch>
            <a:fillRect/>
          </a:stretch>
        </p:blipFill>
        <p:spPr>
          <a:xfrm>
            <a:off x="4887550" y="1714550"/>
            <a:ext cx="3571200" cy="232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Global Terrorism</a:t>
            </a:r>
            <a:endParaRPr/>
          </a:p>
        </p:txBody>
      </p:sp>
      <p:sp>
        <p:nvSpPr>
          <p:cNvPr id="76" name="Google Shape;76;p3"/>
          <p:cNvSpPr txBox="1"/>
          <p:nvPr>
            <p:ph idx="1" type="body"/>
          </p:nvPr>
        </p:nvSpPr>
        <p:spPr>
          <a:xfrm>
            <a:off x="311700" y="1152475"/>
            <a:ext cx="8520600" cy="354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US">
                <a:solidFill>
                  <a:srgbClr val="09272E"/>
                </a:solidFill>
              </a:rPr>
              <a:t>Terrorism poses a direct threat to the security of the citizens of NATO countries, and to international stability and prosperity. It is a persistent global threat that knows no border, nationality or religion. The idea of this project is to create a Exploratory Data Analysis report through which we can identify the most affected region, pattern of attack and weapons used in Terrorist activities. We divided whole analysis in four parts as mentioned</a:t>
            </a:r>
            <a:endParaRPr/>
          </a:p>
        </p:txBody>
      </p:sp>
      <p:pic>
        <p:nvPicPr>
          <p:cNvPr descr="2,560 BEST Global Terrorism IMAGES, STOCK PHOTOS &amp; VECTORS | Adobe Stock" id="77" name="Google Shape;77;p3"/>
          <p:cNvPicPr preferRelativeResize="0"/>
          <p:nvPr/>
        </p:nvPicPr>
        <p:blipFill rotWithShape="1">
          <a:blip r:embed="rId3">
            <a:alphaModFix/>
          </a:blip>
          <a:srcRect b="0" l="0" r="0" t="0"/>
          <a:stretch/>
        </p:blipFill>
        <p:spPr>
          <a:xfrm>
            <a:off x="750500" y="1135725"/>
            <a:ext cx="3344825" cy="1582275"/>
          </a:xfrm>
          <a:prstGeom prst="rect">
            <a:avLst/>
          </a:prstGeom>
          <a:noFill/>
          <a:ln>
            <a:noFill/>
          </a:ln>
        </p:spPr>
      </p:pic>
      <p:pic>
        <p:nvPicPr>
          <p:cNvPr id="78" name="Google Shape;78;p3"/>
          <p:cNvPicPr preferRelativeResize="0"/>
          <p:nvPr/>
        </p:nvPicPr>
        <p:blipFill>
          <a:blip r:embed="rId4">
            <a:alphaModFix/>
          </a:blip>
          <a:stretch>
            <a:fillRect/>
          </a:stretch>
        </p:blipFill>
        <p:spPr>
          <a:xfrm>
            <a:off x="4899725" y="1106600"/>
            <a:ext cx="2973975" cy="158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0" y="579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Heat Map</a:t>
            </a:r>
            <a:endParaRPr/>
          </a:p>
        </p:txBody>
      </p:sp>
      <p:pic>
        <p:nvPicPr>
          <p:cNvPr id="84" name="Google Shape;84;p5"/>
          <p:cNvPicPr preferRelativeResize="0"/>
          <p:nvPr/>
        </p:nvPicPr>
        <p:blipFill>
          <a:blip r:embed="rId3">
            <a:alphaModFix/>
          </a:blip>
          <a:stretch>
            <a:fillRect/>
          </a:stretch>
        </p:blipFill>
        <p:spPr>
          <a:xfrm>
            <a:off x="4899900" y="1316400"/>
            <a:ext cx="3932400" cy="3338300"/>
          </a:xfrm>
          <a:prstGeom prst="rect">
            <a:avLst/>
          </a:prstGeom>
          <a:noFill/>
          <a:ln>
            <a:noFill/>
          </a:ln>
        </p:spPr>
      </p:pic>
      <p:sp>
        <p:nvSpPr>
          <p:cNvPr id="85" name="Google Shape;85;p5"/>
          <p:cNvSpPr txBox="1"/>
          <p:nvPr/>
        </p:nvSpPr>
        <p:spPr>
          <a:xfrm>
            <a:off x="311700" y="1480150"/>
            <a:ext cx="44733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9272E"/>
              </a:buClr>
              <a:buSzPts val="1800"/>
              <a:buChar char="❖"/>
            </a:pPr>
            <a:r>
              <a:rPr lang="en-US" sz="1800">
                <a:solidFill>
                  <a:srgbClr val="09272E"/>
                </a:solidFill>
              </a:rPr>
              <a:t> Heatmap conclude that correlation between any two columns</a:t>
            </a:r>
            <a:endParaRPr sz="1800">
              <a:solidFill>
                <a:schemeClr val="dk2"/>
              </a:solidFill>
            </a:endParaRPr>
          </a:p>
          <a:p>
            <a:pPr indent="-342900" lvl="0" marL="457200" rtl="0" algn="l">
              <a:lnSpc>
                <a:spcPct val="115000"/>
              </a:lnSpc>
              <a:spcBef>
                <a:spcPts val="0"/>
              </a:spcBef>
              <a:spcAft>
                <a:spcPts val="0"/>
              </a:spcAft>
              <a:buClr>
                <a:srgbClr val="09272E"/>
              </a:buClr>
              <a:buSzPts val="1800"/>
              <a:buChar char="➢"/>
            </a:pPr>
            <a:r>
              <a:rPr lang="en-US" sz="1800">
                <a:solidFill>
                  <a:srgbClr val="09272E"/>
                </a:solidFill>
              </a:rPr>
              <a:t>some data part of Heatmap is having</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US" sz="1800">
                <a:solidFill>
                  <a:srgbClr val="09272E"/>
                </a:solidFill>
              </a:rPr>
              <a:t>positive correlation</a:t>
            </a:r>
            <a:endParaRPr sz="1800">
              <a:solidFill>
                <a:schemeClr val="dk2"/>
              </a:solidFill>
            </a:endParaRPr>
          </a:p>
          <a:p>
            <a:pPr indent="-342900" lvl="0" marL="457200" rtl="0" algn="l">
              <a:lnSpc>
                <a:spcPct val="115000"/>
              </a:lnSpc>
              <a:spcBef>
                <a:spcPts val="0"/>
              </a:spcBef>
              <a:spcAft>
                <a:spcPts val="0"/>
              </a:spcAft>
              <a:buClr>
                <a:srgbClr val="09272E"/>
              </a:buClr>
              <a:buSzPts val="1800"/>
              <a:buChar char="➢"/>
            </a:pPr>
            <a:r>
              <a:rPr lang="en-US" sz="1800">
                <a:solidFill>
                  <a:srgbClr val="09272E"/>
                </a:solidFill>
              </a:rPr>
              <a:t>some data part of Heatmap is having</a:t>
            </a:r>
            <a:endParaRPr sz="1800">
              <a:solidFill>
                <a:schemeClr val="dk2"/>
              </a:solidFill>
            </a:endParaRPr>
          </a:p>
          <a:p>
            <a:pPr indent="0" lvl="0" marL="114300" rtl="0" algn="l">
              <a:lnSpc>
                <a:spcPct val="115000"/>
              </a:lnSpc>
              <a:spcBef>
                <a:spcPts val="0"/>
              </a:spcBef>
              <a:spcAft>
                <a:spcPts val="0"/>
              </a:spcAft>
              <a:buNone/>
            </a:pPr>
            <a:r>
              <a:rPr lang="en-US" sz="1800">
                <a:solidFill>
                  <a:srgbClr val="09272E"/>
                </a:solidFill>
              </a:rPr>
              <a:t>     zero correlation</a:t>
            </a:r>
            <a:endParaRPr sz="1800">
              <a:solidFill>
                <a:srgbClr val="09272E"/>
              </a:solidFill>
            </a:endParaRPr>
          </a:p>
          <a:p>
            <a:pPr indent="-342900" lvl="0" marL="457200" rtl="0" algn="l">
              <a:lnSpc>
                <a:spcPct val="115000"/>
              </a:lnSpc>
              <a:spcBef>
                <a:spcPts val="0"/>
              </a:spcBef>
              <a:spcAft>
                <a:spcPts val="0"/>
              </a:spcAft>
              <a:buClr>
                <a:srgbClr val="09272E"/>
              </a:buClr>
              <a:buSzPts val="1800"/>
              <a:buChar char="➢"/>
            </a:pPr>
            <a:r>
              <a:rPr lang="en-US" sz="1800">
                <a:solidFill>
                  <a:srgbClr val="09272E"/>
                </a:solidFill>
              </a:rPr>
              <a:t>And very few data is showing Negative correlation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Year wise terrorist attacks</a:t>
            </a:r>
            <a:endParaRPr/>
          </a:p>
        </p:txBody>
      </p:sp>
      <p:sp>
        <p:nvSpPr>
          <p:cNvPr id="91" name="Google Shape;91;p6"/>
          <p:cNvSpPr txBox="1"/>
          <p:nvPr>
            <p:ph idx="1" type="body"/>
          </p:nvPr>
        </p:nvSpPr>
        <p:spPr>
          <a:xfrm>
            <a:off x="250725" y="1170100"/>
            <a:ext cx="8520600" cy="37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09272E"/>
                </a:solidFill>
              </a:rPr>
              <a:t>Bar diagram indicates the year wise Terrorist attacks ,</a:t>
            </a:r>
            <a:endParaRPr>
              <a:solidFill>
                <a:srgbClr val="09272E"/>
              </a:solidFill>
            </a:endParaRPr>
          </a:p>
          <a:p>
            <a:pPr indent="0" lvl="0" marL="0" rtl="0" algn="l">
              <a:lnSpc>
                <a:spcPct val="115000"/>
              </a:lnSpc>
              <a:spcBef>
                <a:spcPts val="0"/>
              </a:spcBef>
              <a:spcAft>
                <a:spcPts val="0"/>
              </a:spcAft>
              <a:buNone/>
            </a:pPr>
            <a:r>
              <a:rPr lang="en-US">
                <a:solidFill>
                  <a:srgbClr val="09272E"/>
                </a:solidFill>
              </a:rPr>
              <a:t>from this we can conclude that-</a:t>
            </a:r>
            <a:endParaRPr>
              <a:solidFill>
                <a:srgbClr val="09272E"/>
              </a:solidFill>
            </a:endParaRPr>
          </a:p>
          <a:p>
            <a:pPr indent="-342900" lvl="0" marL="457200" rtl="0" algn="l">
              <a:lnSpc>
                <a:spcPct val="115000"/>
              </a:lnSpc>
              <a:spcBef>
                <a:spcPts val="0"/>
              </a:spcBef>
              <a:spcAft>
                <a:spcPts val="0"/>
              </a:spcAft>
              <a:buClr>
                <a:srgbClr val="09272E"/>
              </a:buClr>
              <a:buSzPts val="1800"/>
              <a:buChar char="●"/>
            </a:pPr>
            <a:r>
              <a:rPr lang="en-US">
                <a:solidFill>
                  <a:srgbClr val="09272E"/>
                </a:solidFill>
              </a:rPr>
              <a:t>Most frequently Terrorist </a:t>
            </a:r>
            <a:endParaRPr/>
          </a:p>
          <a:p>
            <a:pPr indent="0" lvl="0" marL="114300" rtl="0" algn="l">
              <a:lnSpc>
                <a:spcPct val="115000"/>
              </a:lnSpc>
              <a:spcBef>
                <a:spcPts val="0"/>
              </a:spcBef>
              <a:spcAft>
                <a:spcPts val="0"/>
              </a:spcAft>
              <a:buSzPts val="1800"/>
              <a:buNone/>
            </a:pPr>
            <a:r>
              <a:rPr lang="en-US">
                <a:solidFill>
                  <a:srgbClr val="09272E"/>
                </a:solidFill>
              </a:rPr>
              <a:t>attacks happen in 2014</a:t>
            </a:r>
            <a:endParaRPr/>
          </a:p>
          <a:p>
            <a:pPr indent="0" lvl="0" marL="114300" rtl="0" algn="l">
              <a:lnSpc>
                <a:spcPct val="115000"/>
              </a:lnSpc>
              <a:spcBef>
                <a:spcPts val="0"/>
              </a:spcBef>
              <a:spcAft>
                <a:spcPts val="0"/>
              </a:spcAft>
              <a:buSzPts val="1800"/>
              <a:buNone/>
            </a:pPr>
            <a:r>
              <a:t/>
            </a:r>
            <a:endParaRPr/>
          </a:p>
        </p:txBody>
      </p:sp>
      <p:pic>
        <p:nvPicPr>
          <p:cNvPr id="92" name="Google Shape;92;p6"/>
          <p:cNvPicPr preferRelativeResize="0"/>
          <p:nvPr/>
        </p:nvPicPr>
        <p:blipFill>
          <a:blip r:embed="rId3">
            <a:alphaModFix/>
          </a:blip>
          <a:stretch>
            <a:fillRect/>
          </a:stretch>
        </p:blipFill>
        <p:spPr>
          <a:xfrm>
            <a:off x="3250000" y="1829250"/>
            <a:ext cx="5521325" cy="286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Country wise Terrorist attacks</a:t>
            </a:r>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rgbClr val="09272E"/>
                </a:solidFill>
              </a:rPr>
              <a:t>From</a:t>
            </a:r>
            <a:r>
              <a:rPr lang="en-US">
                <a:solidFill>
                  <a:srgbClr val="09272E"/>
                </a:solidFill>
              </a:rPr>
              <a:t> this Bar diagram, we concluded</a:t>
            </a:r>
            <a:r>
              <a:rPr lang="en-US"/>
              <a:t> </a:t>
            </a:r>
            <a:r>
              <a:rPr lang="en-US">
                <a:solidFill>
                  <a:srgbClr val="09272E"/>
                </a:solidFill>
              </a:rPr>
              <a:t>that</a:t>
            </a:r>
            <a:endParaRPr>
              <a:solidFill>
                <a:srgbClr val="09272E"/>
              </a:solidFill>
            </a:endParaRPr>
          </a:p>
          <a:p>
            <a:pPr indent="0" lvl="0" marL="0" rtl="0" algn="l">
              <a:lnSpc>
                <a:spcPct val="115000"/>
              </a:lnSpc>
              <a:spcBef>
                <a:spcPts val="0"/>
              </a:spcBef>
              <a:spcAft>
                <a:spcPts val="0"/>
              </a:spcAft>
              <a:buNone/>
            </a:pPr>
            <a:r>
              <a:t/>
            </a:r>
            <a:endParaRPr>
              <a:solidFill>
                <a:srgbClr val="09272E"/>
              </a:solidFill>
            </a:endParaRPr>
          </a:p>
          <a:p>
            <a:pPr indent="-342900" lvl="0" marL="457200" rtl="0" algn="l">
              <a:lnSpc>
                <a:spcPct val="115000"/>
              </a:lnSpc>
              <a:spcBef>
                <a:spcPts val="0"/>
              </a:spcBef>
              <a:spcAft>
                <a:spcPts val="0"/>
              </a:spcAft>
              <a:buClr>
                <a:srgbClr val="09272E"/>
              </a:buClr>
              <a:buSzPts val="1800"/>
              <a:buChar char="★"/>
            </a:pPr>
            <a:r>
              <a:rPr lang="en-US">
                <a:solidFill>
                  <a:srgbClr val="09272E"/>
                </a:solidFill>
              </a:rPr>
              <a:t>"IRAQ" is first place in top</a:t>
            </a:r>
            <a:endParaRPr/>
          </a:p>
          <a:p>
            <a:pPr indent="0" lvl="0" marL="114300" rtl="0" algn="l">
              <a:lnSpc>
                <a:spcPct val="115000"/>
              </a:lnSpc>
              <a:spcBef>
                <a:spcPts val="0"/>
              </a:spcBef>
              <a:spcAft>
                <a:spcPts val="0"/>
              </a:spcAft>
              <a:buSzPts val="1800"/>
              <a:buNone/>
            </a:pPr>
            <a:r>
              <a:rPr lang="en-US">
                <a:solidFill>
                  <a:srgbClr val="09272E"/>
                </a:solidFill>
              </a:rPr>
              <a:t>     10 most terrorist attacked country</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followed by pakistan,</a:t>
            </a:r>
            <a:r>
              <a:rPr lang="en-US">
                <a:solidFill>
                  <a:schemeClr val="accent2"/>
                </a:solidFill>
                <a:highlight>
                  <a:srgbClr val="FFFFFF"/>
                </a:highlight>
              </a:rPr>
              <a:t>Afghanistan</a:t>
            </a:r>
            <a:r>
              <a:rPr lang="en-US">
                <a:solidFill>
                  <a:srgbClr val="09272E"/>
                </a:solidFill>
              </a:rPr>
              <a:t>,</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India..etc</a:t>
            </a:r>
            <a:endParaRPr>
              <a:solidFill>
                <a:srgbClr val="09272E"/>
              </a:solidFill>
            </a:endParaRPr>
          </a:p>
          <a:p>
            <a:pPr indent="0" lvl="0" marL="1143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None/>
            </a:pPr>
            <a:r>
              <a:t/>
            </a:r>
            <a:endParaRPr/>
          </a:p>
          <a:p>
            <a:pPr indent="0" lvl="0" marL="114300" rtl="0" algn="l">
              <a:lnSpc>
                <a:spcPct val="115000"/>
              </a:lnSpc>
              <a:spcBef>
                <a:spcPts val="0"/>
              </a:spcBef>
              <a:spcAft>
                <a:spcPts val="0"/>
              </a:spcAft>
              <a:buSzPts val="1800"/>
              <a:buNone/>
            </a:pPr>
            <a:r>
              <a:rPr lang="en-US"/>
              <a:t>  </a:t>
            </a:r>
            <a:endParaRPr/>
          </a:p>
          <a:p>
            <a:pPr indent="0" lvl="0" marL="114300" rtl="0" algn="l">
              <a:lnSpc>
                <a:spcPct val="115000"/>
              </a:lnSpc>
              <a:spcBef>
                <a:spcPts val="0"/>
              </a:spcBef>
              <a:spcAft>
                <a:spcPts val="0"/>
              </a:spcAft>
              <a:buSzPts val="1800"/>
              <a:buNone/>
            </a:pPr>
            <a:r>
              <a:t/>
            </a:r>
            <a:endParaRPr/>
          </a:p>
        </p:txBody>
      </p:sp>
      <p:pic>
        <p:nvPicPr>
          <p:cNvPr id="99" name="Google Shape;99;p7"/>
          <p:cNvPicPr preferRelativeResize="0"/>
          <p:nvPr/>
        </p:nvPicPr>
        <p:blipFill>
          <a:blip r:embed="rId3">
            <a:alphaModFix/>
          </a:blip>
          <a:stretch>
            <a:fillRect/>
          </a:stretch>
        </p:blipFill>
        <p:spPr>
          <a:xfrm>
            <a:off x="4253750" y="1535725"/>
            <a:ext cx="4460950" cy="3033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City wise terrorist attacks</a:t>
            </a:r>
            <a:endParaRPr/>
          </a:p>
        </p:txBody>
      </p:sp>
      <p:sp>
        <p:nvSpPr>
          <p:cNvPr id="105" name="Google Shape;10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09272E"/>
                </a:solidFill>
              </a:rPr>
              <a:t>Barplot tells that</a:t>
            </a:r>
            <a:endParaRPr>
              <a:solidFill>
                <a:srgbClr val="09272E"/>
              </a:solidFill>
            </a:endParaRPr>
          </a:p>
          <a:p>
            <a:pPr indent="0" lvl="0" marL="0" rtl="0" algn="l">
              <a:lnSpc>
                <a:spcPct val="115000"/>
              </a:lnSpc>
              <a:spcBef>
                <a:spcPts val="0"/>
              </a:spcBef>
              <a:spcAft>
                <a:spcPts val="0"/>
              </a:spcAft>
              <a:buNone/>
            </a:pPr>
            <a:r>
              <a:t/>
            </a:r>
            <a:endParaRPr>
              <a:solidFill>
                <a:srgbClr val="09272E"/>
              </a:solidFill>
            </a:endParaRPr>
          </a:p>
          <a:p>
            <a:pPr indent="-342900" lvl="0" marL="457200" rtl="0" algn="l">
              <a:lnSpc>
                <a:spcPct val="115000"/>
              </a:lnSpc>
              <a:spcBef>
                <a:spcPts val="0"/>
              </a:spcBef>
              <a:spcAft>
                <a:spcPts val="0"/>
              </a:spcAft>
              <a:buClr>
                <a:srgbClr val="09272E"/>
              </a:buClr>
              <a:buSzPts val="1800"/>
              <a:buChar char="➔"/>
            </a:pPr>
            <a:r>
              <a:rPr lang="en-US">
                <a:solidFill>
                  <a:srgbClr val="09272E"/>
                </a:solidFill>
              </a:rPr>
              <a:t> “Baghdad” is the</a:t>
            </a:r>
            <a:r>
              <a:rPr lang="en-US"/>
              <a:t> </a:t>
            </a:r>
            <a:r>
              <a:rPr lang="en-US">
                <a:solidFill>
                  <a:srgbClr val="09272E"/>
                </a:solidFill>
              </a:rPr>
              <a:t>most affected</a:t>
            </a:r>
            <a:endParaRPr>
              <a:solidFill>
                <a:srgbClr val="09272E"/>
              </a:solidFill>
            </a:endParaRPr>
          </a:p>
          <a:p>
            <a:pPr indent="0" lvl="0" marL="457200" rtl="0" algn="l">
              <a:lnSpc>
                <a:spcPct val="115000"/>
              </a:lnSpc>
              <a:spcBef>
                <a:spcPts val="0"/>
              </a:spcBef>
              <a:spcAft>
                <a:spcPts val="0"/>
              </a:spcAft>
              <a:buNone/>
            </a:pPr>
            <a:r>
              <a:rPr lang="en-US">
                <a:solidFill>
                  <a:srgbClr val="09272E"/>
                </a:solidFill>
              </a:rPr>
              <a:t> city </a:t>
            </a:r>
            <a:r>
              <a:rPr lang="en-US">
                <a:solidFill>
                  <a:srgbClr val="09272E"/>
                </a:solidFill>
              </a:rPr>
              <a:t>in the world,b</a:t>
            </a:r>
            <a:r>
              <a:rPr lang="en-US">
                <a:solidFill>
                  <a:srgbClr val="09272E"/>
                </a:solidFill>
              </a:rPr>
              <a:t>y</a:t>
            </a:r>
            <a:r>
              <a:rPr lang="en-US"/>
              <a:t> </a:t>
            </a:r>
            <a:r>
              <a:rPr lang="en-US">
                <a:solidFill>
                  <a:srgbClr val="09272E"/>
                </a:solidFill>
              </a:rPr>
              <a:t>terrorist </a:t>
            </a:r>
            <a:endParaRPr>
              <a:solidFill>
                <a:srgbClr val="09272E"/>
              </a:solidFill>
            </a:endParaRPr>
          </a:p>
          <a:p>
            <a:pPr indent="0" lvl="0" marL="457200" rtl="0" algn="l">
              <a:lnSpc>
                <a:spcPct val="115000"/>
              </a:lnSpc>
              <a:spcBef>
                <a:spcPts val="0"/>
              </a:spcBef>
              <a:spcAft>
                <a:spcPts val="0"/>
              </a:spcAft>
              <a:buNone/>
            </a:pPr>
            <a:r>
              <a:rPr lang="en-US">
                <a:solidFill>
                  <a:srgbClr val="09272E"/>
                </a:solidFill>
              </a:rPr>
              <a:t> attacks with 7985 times .</a:t>
            </a:r>
            <a:endParaRPr/>
          </a:p>
        </p:txBody>
      </p:sp>
      <p:pic>
        <p:nvPicPr>
          <p:cNvPr id="106" name="Google Shape;106;p12"/>
          <p:cNvPicPr preferRelativeResize="0"/>
          <p:nvPr/>
        </p:nvPicPr>
        <p:blipFill>
          <a:blip r:embed="rId3">
            <a:alphaModFix/>
          </a:blip>
          <a:stretch>
            <a:fillRect/>
          </a:stretch>
        </p:blipFill>
        <p:spPr>
          <a:xfrm>
            <a:off x="4222957" y="938475"/>
            <a:ext cx="4609343" cy="341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f06653d164_0_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Region Wise Attacks</a:t>
            </a:r>
            <a:endParaRPr/>
          </a:p>
          <a:p>
            <a:pPr indent="0" lvl="0" marL="0" rtl="0" algn="l">
              <a:spcBef>
                <a:spcPts val="0"/>
              </a:spcBef>
              <a:spcAft>
                <a:spcPts val="0"/>
              </a:spcAft>
              <a:buNone/>
            </a:pPr>
            <a:r>
              <a:t/>
            </a:r>
            <a:endParaRPr/>
          </a:p>
        </p:txBody>
      </p:sp>
      <p:sp>
        <p:nvSpPr>
          <p:cNvPr id="112" name="Google Shape;112;gf06653d164_0_16"/>
          <p:cNvSpPr txBox="1"/>
          <p:nvPr>
            <p:ph idx="1" type="body"/>
          </p:nvPr>
        </p:nvSpPr>
        <p:spPr>
          <a:xfrm>
            <a:off x="311700" y="1135988"/>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Char char="➢"/>
            </a:pPr>
            <a:r>
              <a:rPr lang="en-US" sz="1400">
                <a:solidFill>
                  <a:schemeClr val="accent2"/>
                </a:solidFill>
                <a:highlight>
                  <a:srgbClr val="FFFFFF"/>
                </a:highlight>
              </a:rPr>
              <a:t>It's clearly showing that Middle </a:t>
            </a:r>
            <a:endParaRPr sz="1400">
              <a:solidFill>
                <a:schemeClr val="accent2"/>
              </a:solidFill>
              <a:highlight>
                <a:srgbClr val="FFFFFF"/>
              </a:highlight>
            </a:endParaRPr>
          </a:p>
          <a:p>
            <a:pPr indent="0" lvl="0" marL="457200" rtl="0" algn="l">
              <a:spcBef>
                <a:spcPts val="0"/>
              </a:spcBef>
              <a:spcAft>
                <a:spcPts val="0"/>
              </a:spcAft>
              <a:buNone/>
            </a:pPr>
            <a:r>
              <a:rPr lang="en-US" sz="1400">
                <a:solidFill>
                  <a:schemeClr val="accent2"/>
                </a:solidFill>
                <a:highlight>
                  <a:srgbClr val="FFFFFF"/>
                </a:highlight>
              </a:rPr>
              <a:t>East &amp; North Africa,South Asia</a:t>
            </a:r>
            <a:endParaRPr sz="1400">
              <a:solidFill>
                <a:schemeClr val="accent2"/>
              </a:solidFill>
              <a:highlight>
                <a:srgbClr val="FFFFFF"/>
              </a:highlight>
            </a:endParaRPr>
          </a:p>
          <a:p>
            <a:pPr indent="0" lvl="0" marL="0" rtl="0" algn="l">
              <a:spcBef>
                <a:spcPts val="0"/>
              </a:spcBef>
              <a:spcAft>
                <a:spcPts val="0"/>
              </a:spcAft>
              <a:buNone/>
            </a:pPr>
            <a:r>
              <a:rPr lang="en-US" sz="1400">
                <a:solidFill>
                  <a:schemeClr val="accent2"/>
                </a:solidFill>
                <a:highlight>
                  <a:srgbClr val="FFFFFF"/>
                </a:highlight>
              </a:rPr>
              <a:t>         Regions are most affected regions</a:t>
            </a:r>
            <a:endParaRPr sz="1400">
              <a:solidFill>
                <a:schemeClr val="accent2"/>
              </a:solidFill>
              <a:highlight>
                <a:srgbClr val="FFFFFF"/>
              </a:highlight>
            </a:endParaRPr>
          </a:p>
          <a:p>
            <a:pPr indent="0" lvl="0" marL="0" rtl="0" algn="l">
              <a:spcBef>
                <a:spcPts val="0"/>
              </a:spcBef>
              <a:spcAft>
                <a:spcPts val="0"/>
              </a:spcAft>
              <a:buNone/>
            </a:pPr>
            <a:r>
              <a:rPr lang="en-US" sz="1400">
                <a:solidFill>
                  <a:schemeClr val="accent2"/>
                </a:solidFill>
                <a:highlight>
                  <a:srgbClr val="FFFFFF"/>
                </a:highlight>
              </a:rPr>
              <a:t>         by terrorist attacks with nearly </a:t>
            </a:r>
            <a:endParaRPr sz="1400">
              <a:solidFill>
                <a:schemeClr val="accent2"/>
              </a:solidFill>
              <a:highlight>
                <a:srgbClr val="FFFFFF"/>
              </a:highlight>
            </a:endParaRPr>
          </a:p>
          <a:p>
            <a:pPr indent="0" lvl="0" marL="0" rtl="0" algn="l">
              <a:spcBef>
                <a:spcPts val="0"/>
              </a:spcBef>
              <a:spcAft>
                <a:spcPts val="0"/>
              </a:spcAft>
              <a:buNone/>
            </a:pPr>
            <a:r>
              <a:rPr lang="en-US" sz="1400">
                <a:solidFill>
                  <a:schemeClr val="accent2"/>
                </a:solidFill>
                <a:highlight>
                  <a:srgbClr val="FFFFFF"/>
                </a:highlight>
              </a:rPr>
              <a:t>         50474 attacks.</a:t>
            </a:r>
            <a:endParaRPr sz="1400">
              <a:solidFill>
                <a:schemeClr val="accent2"/>
              </a:solidFill>
              <a:highlight>
                <a:srgbClr val="FFFFFF"/>
              </a:highlight>
            </a:endParaRPr>
          </a:p>
        </p:txBody>
      </p:sp>
      <p:pic>
        <p:nvPicPr>
          <p:cNvPr id="113" name="Google Shape;113;gf06653d164_0_16"/>
          <p:cNvPicPr preferRelativeResize="0"/>
          <p:nvPr/>
        </p:nvPicPr>
        <p:blipFill>
          <a:blip r:embed="rId3">
            <a:alphaModFix/>
          </a:blip>
          <a:stretch>
            <a:fillRect/>
          </a:stretch>
        </p:blipFill>
        <p:spPr>
          <a:xfrm>
            <a:off x="3647600" y="1349300"/>
            <a:ext cx="5184699" cy="298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CHANTI</dc:creator>
</cp:coreProperties>
</file>