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35AE26-427B-40A4-A1BC-E9A41B44B02F}">
          <p14:sldIdLst>
            <p14:sldId id="256"/>
            <p14:sldId id="257"/>
            <p14:sldId id="258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083" autoAdjust="0"/>
  </p:normalViewPr>
  <p:slideViewPr>
    <p:cSldViewPr snapToGrid="0">
      <p:cViewPr varScale="1">
        <p:scale>
          <a:sx n="45" d="100"/>
          <a:sy n="45" d="100"/>
        </p:scale>
        <p:origin x="141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74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C9019-C8A6-4B90-8F56-686087AC671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7C81-EC29-4AB2-9DFD-F8845B73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https://www.mygreatlearning.com/blog/nltk-tutorial-with-python/</a:t>
            </a:r>
          </a:p>
          <a:p>
            <a:r>
              <a:rPr lang="en-US" dirty="0"/>
              <a:t>https://github.com/hhursev/recipe-scrapers</a:t>
            </a:r>
          </a:p>
          <a:p>
            <a:r>
              <a:rPr lang="en-US" dirty="0"/>
              <a:t>https://www.datacamp.com/community/tutorials/wordcloud-python</a:t>
            </a:r>
          </a:p>
          <a:p>
            <a:r>
              <a:rPr lang="en-US"/>
              <a:t>https://stackabuse.com/removing-stop-words-from-strings-in-python/</a:t>
            </a:r>
            <a:endParaRPr lang="en-US" dirty="0"/>
          </a:p>
          <a:p>
            <a:r>
              <a:rPr lang="en-US" dirty="0" err="1"/>
              <a:t>gensim</a:t>
            </a:r>
            <a:endParaRPr lang="en-US" dirty="0"/>
          </a:p>
          <a:p>
            <a:r>
              <a:rPr lang="en-US" dirty="0"/>
              <a:t>LDA</a:t>
            </a:r>
          </a:p>
          <a:p>
            <a:endParaRPr lang="en-US" dirty="0"/>
          </a:p>
          <a:p>
            <a:r>
              <a:rPr lang="en-US" dirty="0"/>
              <a:t>content base recommender (naive- bayes)</a:t>
            </a:r>
          </a:p>
          <a:p>
            <a:r>
              <a:rPr lang="en-US" dirty="0"/>
              <a:t>upload 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7C81-EC29-4AB2-9DFD-F8845B730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7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8337-99FE-4565-8709-A3215B206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3364-EF08-400D-9974-A5B65AA95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AD3B7-C58C-4555-8EC8-184D47E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E078-F775-42CB-9C73-729A4398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C430-7E96-493F-91EA-1E76A067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7FC-C8BE-49DC-A072-7A2593D1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246C6-92E7-4AF0-86B3-D7BC2CCAF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6565A-D390-4D5E-8AFA-C927ACB4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175FF-C360-4108-ADF0-ED9B3215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8AB8-11E1-435C-92A0-922D3607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A07C8-9B3F-42BB-90E4-8B713E716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3E830-E536-4FB6-AC18-A4A78175F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1EE5-61E1-4EB9-A76F-A32860FD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64F8B-E8B7-4F4B-AA2F-EE1AB9E8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3E0D-1A61-4376-B537-08B33FA4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A23D-B8F6-4FE7-A6B6-F331C0EC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84BC-6B8C-462A-902C-AB3D8194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E9EE-2440-4D42-B5A7-1E1AA57C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8AF1-90BD-4C00-9023-638C04E6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DC48-5A23-407D-A839-1994FC31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7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29FE-35A4-416B-945A-0BE026EB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68041-489F-4427-8CC5-53F22F68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6A24-0FD9-4481-BFD5-7240E890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BC0A7-9568-4294-A4AD-841A21E6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73B3-34F1-4A41-A38D-2BABA343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EED0-8D75-4C40-B061-EC81455A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3ADF-493A-4BD2-914E-41D161C83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6B8CE-175D-4753-9135-22C82C429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7D06E-FC3C-40F0-865E-275C18AF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513C7-5ECA-421B-A271-FA17C424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BCE2-CCE2-4272-9BA4-0A708EF4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6369-97D5-4E08-B0C4-E7CB998C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0C66D-5530-4DE9-B230-C95FF361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17698-E65E-41F7-A44C-573270C18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D402-461A-4B59-94C2-25B135800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5E14F-C5C1-4E9F-BE19-C0F3EDED4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16DF4-1160-4D1E-B8FC-036655A9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6C84F-8EE6-41D1-921B-665EA25D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ED9BD-E615-4A66-99DB-23DA7711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A3AF-E128-40E5-8425-2E4EE9D4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7C83B-214C-4C32-8F3D-8AC29715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74795-584F-40DD-9D3F-8043D02D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BA91-039E-487F-AA0D-3F92EB43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33D54-1D91-41F0-9CE3-DD1FBE15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9519C-6795-45B3-9C41-FF0F44CC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4BEDF-A1F0-4401-A189-1E6FCA39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C282-3121-4152-989D-C5C3C2B9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C63A-2AF1-436E-ABFA-B3387F04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0781F-F816-4185-BCA0-6C34E4C09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A8650-C15C-4D38-9EC6-4F43A97A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D0FF9-9772-4CF0-AFB1-056ED050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825EE-8B11-4940-A3F2-78EE9854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1ABC-EBE3-4B64-9A64-BEBD062F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7DBBC-2B27-4713-A7AE-1F2AD2D42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F6830-7943-4779-9CA0-45FD4707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460BA-6D7F-4FC9-952D-BFB5FCC5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C858B-E00D-49FD-903C-D1F4EA7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8B313-7D41-4DDD-9E5A-649532AF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33C12-D729-415E-B26E-EFF1576F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66798-B1DC-452D-AA20-B03BA3AC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604E0-B216-43B9-939C-33ED63A18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C89C-45C9-47D1-BCFB-36AC0404138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D466C-7034-4D7F-81B1-0F07E222E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673C-EB6B-4B53-A072-5146374FB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jour/boston-results" TargetMode="External"/><Relationship Id="rId2" Type="http://schemas.openxmlformats.org/officeDocument/2006/relationships/hyperlink" Target="https://www.kaggle.com/jguerreiro/run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uyangli94/food-com-recipes-and-user-interac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ia.gov/electricity/data/emiss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F0CD-3329-45FC-B9E5-19E23FF14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95FAE-7031-4F61-9836-AB4B0C5A8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CC84-EF20-4DC4-A1EF-837365CB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Finishing Time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ECA6-4470-4D07-8FA1-D3735AA8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 Given a runners training frequency and recent paces (racing or training) can a race time be accurately predicted?</a:t>
            </a:r>
          </a:p>
          <a:p>
            <a:pPr lvl="1"/>
            <a:r>
              <a:rPr lang="en-US" dirty="0"/>
              <a:t>Are there other factors that have an impact on the actual race time?</a:t>
            </a:r>
          </a:p>
          <a:p>
            <a:pPr lvl="2"/>
            <a:r>
              <a:rPr lang="en-US" dirty="0"/>
              <a:t>Difficulty of course?</a:t>
            </a:r>
          </a:p>
          <a:p>
            <a:pPr lvl="2"/>
            <a:r>
              <a:rPr lang="en-US" dirty="0"/>
              <a:t>Weather?</a:t>
            </a:r>
          </a:p>
          <a:p>
            <a:pPr lvl="1"/>
            <a:r>
              <a:rPr lang="en-US" dirty="0"/>
              <a:t>Are there optimum splits?</a:t>
            </a:r>
          </a:p>
          <a:p>
            <a:pPr lvl="2"/>
            <a:r>
              <a:rPr lang="en-US" dirty="0"/>
              <a:t>No one runs even splits (first half slower then accelerate)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My training data</a:t>
            </a:r>
          </a:p>
          <a:p>
            <a:pPr lvl="2"/>
            <a:r>
              <a:rPr lang="en-US" dirty="0"/>
              <a:t>15 years of race and training data</a:t>
            </a:r>
          </a:p>
          <a:p>
            <a:pPr lvl="1"/>
            <a:r>
              <a:rPr lang="en-US" dirty="0"/>
              <a:t>Publicly available data sets of race results</a:t>
            </a:r>
          </a:p>
          <a:p>
            <a:pPr lvl="2"/>
            <a:r>
              <a:rPr lang="en-US" dirty="0">
                <a:hlinkClick r:id="rId2"/>
              </a:rPr>
              <a:t>https://www.kaggle.com/jguerreiro/running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https://www.kaggle.com/rojour/boston-results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1F02-5FA8-45BB-B4DE-15C69C37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Optimum Recipe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38DC-8373-4A08-9C32-F2F9F457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 Often there are several options for to make an item, but how do you choose the best one? </a:t>
            </a:r>
          </a:p>
          <a:p>
            <a:pPr lvl="1"/>
            <a:r>
              <a:rPr lang="en-US" dirty="0"/>
              <a:t>Usually my approach is a mix of the best rated recipes</a:t>
            </a:r>
          </a:p>
          <a:p>
            <a:pPr lvl="1"/>
            <a:r>
              <a:rPr lang="en-US" dirty="0"/>
              <a:t>Analyze what the most popular/highest rated have in common and extract the  “ideal” recipe</a:t>
            </a:r>
          </a:p>
          <a:p>
            <a:pPr lvl="2"/>
            <a:r>
              <a:rPr lang="en-US" dirty="0"/>
              <a:t>Recipe recommendation algorithm (top 5)</a:t>
            </a:r>
          </a:p>
          <a:p>
            <a:pPr lvl="2"/>
            <a:r>
              <a:rPr lang="en-US" dirty="0"/>
              <a:t>Scale back to identify recipes with ingredients</a:t>
            </a:r>
          </a:p>
          <a:p>
            <a:pPr lvl="2"/>
            <a:r>
              <a:rPr lang="es-ES" dirty="0"/>
              <a:t>Dificultades que veo en el de comida:</a:t>
            </a:r>
          </a:p>
          <a:p>
            <a:pPr lvl="2"/>
            <a:r>
              <a:rPr lang="es-ES" dirty="0"/>
              <a:t>Homologar la información de medidas (oz, kg, cucharadita, espolvoreada, etc.)</a:t>
            </a:r>
          </a:p>
          <a:p>
            <a:pPr lvl="2"/>
            <a:r>
              <a:rPr lang="es-ES" dirty="0"/>
              <a:t>Homologar los nombres de los productos (manzana, manzanita, </a:t>
            </a:r>
            <a:r>
              <a:rPr lang="es-ES" dirty="0" err="1"/>
              <a:t>etc</a:t>
            </a:r>
            <a:r>
              <a:rPr lang="es-ES"/>
              <a:t>)</a:t>
            </a:r>
          </a:p>
          <a:p>
            <a:pPr lvl="2"/>
            <a:endParaRPr lang="en-US" dirty="0"/>
          </a:p>
          <a:p>
            <a:r>
              <a:rPr lang="en-US" dirty="0"/>
              <a:t>Data: </a:t>
            </a:r>
          </a:p>
          <a:p>
            <a:pPr lvl="1"/>
            <a:r>
              <a:rPr lang="en-US" dirty="0">
                <a:hlinkClick r:id="rId2"/>
              </a:rPr>
              <a:t>https://www.kaggle.com/shuyangli94/food-com-recipes-and-user-interactions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2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AC11-DBEA-4495-8F12-CC5F4FE2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 Climate Accord/ US Emissions from Energy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5FFB-1936-4014-A183-63DC3244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The US has to reduce emissions by 40% from the 1990 benchmark by 2030.  What does that look like for energy production? </a:t>
            </a:r>
          </a:p>
          <a:p>
            <a:pPr lvl="1"/>
            <a:r>
              <a:rPr lang="en-US" dirty="0"/>
              <a:t>Is there an optimum mix that will still support the energy needs while reducing overall emissions</a:t>
            </a:r>
          </a:p>
          <a:p>
            <a:pPr lvl="1"/>
            <a:r>
              <a:rPr lang="en-US" dirty="0"/>
              <a:t>What are the trends in supply/demand?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dirty="0">
                <a:hlinkClick r:id="rId2"/>
              </a:rPr>
              <a:t>https://www.eia.gov/electricity/data/emissions/</a:t>
            </a:r>
            <a:endParaRPr lang="en-US" dirty="0"/>
          </a:p>
          <a:p>
            <a:pPr lvl="2"/>
            <a:r>
              <a:rPr lang="en-US" dirty="0"/>
              <a:t>Energy production/emissions by state 2013-2019</a:t>
            </a:r>
          </a:p>
        </p:txBody>
      </p:sp>
    </p:spTree>
    <p:extLst>
      <p:ext uri="{BB962C8B-B14F-4D97-AF65-F5344CB8AC3E}">
        <p14:creationId xmlns:p14="http://schemas.microsoft.com/office/powerpoint/2010/main" val="370251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74F6-68AB-4FEC-977E-B3AEBF5B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260"/>
          </a:xfrm>
        </p:spPr>
        <p:txBody>
          <a:bodyPr/>
          <a:lstStyle/>
          <a:p>
            <a:r>
              <a:rPr lang="en-US" dirty="0"/>
              <a:t>Optimum Recipe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ADE5-AEAD-4A2A-9332-02B203697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4738"/>
            <a:ext cx="10861431" cy="5591907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Week 1:</a:t>
            </a:r>
          </a:p>
          <a:p>
            <a:pPr lvl="1"/>
            <a:r>
              <a:rPr lang="en-US" dirty="0"/>
              <a:t>Explore data and clean up data</a:t>
            </a:r>
          </a:p>
          <a:p>
            <a:pPr lvl="2"/>
            <a:r>
              <a:rPr lang="en-US" dirty="0"/>
              <a:t>Remove outliers</a:t>
            </a:r>
          </a:p>
          <a:p>
            <a:pPr lvl="3"/>
            <a:r>
              <a:rPr lang="en-US" dirty="0"/>
              <a:t>More than 20 steps</a:t>
            </a:r>
          </a:p>
          <a:p>
            <a:pPr lvl="3"/>
            <a:r>
              <a:rPr lang="en-US" dirty="0"/>
              <a:t>More than 25 ingredients</a:t>
            </a:r>
          </a:p>
          <a:p>
            <a:pPr lvl="2"/>
            <a:r>
              <a:rPr lang="en-US" dirty="0"/>
              <a:t>Make sure data has required columns that I have deemed important </a:t>
            </a:r>
          </a:p>
          <a:p>
            <a:pPr lvl="2"/>
            <a:r>
              <a:rPr lang="en-US" dirty="0"/>
              <a:t>Minimum number of ratings</a:t>
            </a:r>
          </a:p>
          <a:p>
            <a:pPr lvl="1"/>
            <a:r>
              <a:rPr lang="en-US" dirty="0"/>
              <a:t>Figure out how to categorize</a:t>
            </a:r>
          </a:p>
          <a:p>
            <a:pPr lvl="2"/>
            <a:r>
              <a:rPr lang="en-US" dirty="0"/>
              <a:t>Tags</a:t>
            </a:r>
          </a:p>
          <a:p>
            <a:pPr lvl="2"/>
            <a:r>
              <a:rPr lang="en-US" dirty="0"/>
              <a:t>Ingredient list</a:t>
            </a:r>
          </a:p>
          <a:p>
            <a:pPr lvl="3"/>
            <a:r>
              <a:rPr lang="en-US" dirty="0"/>
              <a:t>Clean up ingredients (</a:t>
            </a:r>
            <a:r>
              <a:rPr lang="en-US" dirty="0" err="1"/>
              <a:t>ie</a:t>
            </a:r>
            <a:r>
              <a:rPr lang="en-US" dirty="0"/>
              <a:t> “ground pepper, ground black pepper, black pepper”</a:t>
            </a:r>
          </a:p>
          <a:p>
            <a:r>
              <a:rPr lang="en-US" dirty="0"/>
              <a:t>Week 2</a:t>
            </a:r>
          </a:p>
          <a:p>
            <a:pPr lvl="1"/>
            <a:r>
              <a:rPr lang="en-US" dirty="0"/>
              <a:t>Develop Scoring algorithm</a:t>
            </a:r>
          </a:p>
          <a:p>
            <a:pPr lvl="2"/>
            <a:r>
              <a:rPr lang="en-US" dirty="0"/>
              <a:t>Number of steps</a:t>
            </a:r>
          </a:p>
          <a:p>
            <a:pPr lvl="2"/>
            <a:r>
              <a:rPr lang="en-US" dirty="0"/>
              <a:t>Average rating</a:t>
            </a:r>
          </a:p>
          <a:p>
            <a:pPr lvl="2"/>
            <a:r>
              <a:rPr lang="en-US" dirty="0"/>
              <a:t>Time to prepare</a:t>
            </a:r>
          </a:p>
          <a:p>
            <a:pPr lvl="2"/>
            <a:r>
              <a:rPr lang="en-US" dirty="0"/>
              <a:t>User preferences/priorities (low-calorie, gluten-free, prep time)</a:t>
            </a:r>
          </a:p>
          <a:p>
            <a:pPr lvl="2"/>
            <a:r>
              <a:rPr lang="en-US" dirty="0"/>
              <a:t>Ingredients</a:t>
            </a:r>
          </a:p>
          <a:p>
            <a:pPr lvl="3"/>
            <a:r>
              <a:rPr lang="en-US" dirty="0"/>
              <a:t>Number</a:t>
            </a:r>
          </a:p>
          <a:p>
            <a:pPr lvl="3"/>
            <a:r>
              <a:rPr lang="en-US" dirty="0"/>
              <a:t>Exoticness of ingredients</a:t>
            </a:r>
          </a:p>
          <a:p>
            <a:pPr lvl="4"/>
            <a:r>
              <a:rPr lang="en-US" dirty="0"/>
              <a:t>How to rate?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Filtering of recipes</a:t>
            </a:r>
          </a:p>
          <a:p>
            <a:pPr lvl="2"/>
            <a:r>
              <a:rPr lang="en-US" dirty="0"/>
              <a:t>Focus on vegan/vegetarian?</a:t>
            </a:r>
          </a:p>
          <a:p>
            <a:pPr lvl="2"/>
            <a:r>
              <a:rPr lang="en-US" dirty="0"/>
              <a:t>See how they are titled to see how search could work (</a:t>
            </a:r>
            <a:r>
              <a:rPr lang="en-US" dirty="0" err="1"/>
              <a:t>ie</a:t>
            </a:r>
            <a:r>
              <a:rPr lang="en-US" dirty="0"/>
              <a:t> “butternut squash soup” gets all soups that meet that requirement)</a:t>
            </a:r>
          </a:p>
          <a:p>
            <a:pPr lvl="3"/>
            <a:r>
              <a:rPr lang="en-US" dirty="0"/>
              <a:t>Similarity of search phrase (NLTK)</a:t>
            </a:r>
          </a:p>
          <a:p>
            <a:pPr lvl="1"/>
            <a:r>
              <a:rPr lang="en-US" dirty="0"/>
              <a:t>Week 3</a:t>
            </a:r>
          </a:p>
          <a:p>
            <a:pPr lvl="2"/>
            <a:r>
              <a:rPr lang="en-US" dirty="0"/>
              <a:t>Implement optimizer to deliver 5 best recipes with user comments</a:t>
            </a:r>
          </a:p>
          <a:p>
            <a:pPr lvl="1"/>
            <a:r>
              <a:rPr lang="en-US" dirty="0"/>
              <a:t>Week 4 </a:t>
            </a:r>
          </a:p>
          <a:p>
            <a:pPr lvl="2"/>
            <a:r>
              <a:rPr lang="en-US" dirty="0"/>
              <a:t>Troubleshooting buffer</a:t>
            </a:r>
          </a:p>
          <a:p>
            <a:pPr lvl="2"/>
            <a:r>
              <a:rPr lang="en-US" dirty="0"/>
              <a:t>Deploy to web?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2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7D24-6EC7-4D5C-9FEA-440FBD05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0FAF73-30E9-41E3-AD4E-8D8B665657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993624"/>
              </p:ext>
            </p:extLst>
          </p:nvPr>
        </p:nvGraphicFramePr>
        <p:xfrm>
          <a:off x="963246" y="1575532"/>
          <a:ext cx="10515600" cy="22199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47831">
                  <a:extLst>
                    <a:ext uri="{9D8B030D-6E8A-4147-A177-3AD203B41FA5}">
                      <a16:colId xmlns:a16="http://schemas.microsoft.com/office/drawing/2014/main" val="3886160388"/>
                    </a:ext>
                  </a:extLst>
                </a:gridCol>
                <a:gridCol w="1453661">
                  <a:extLst>
                    <a:ext uri="{9D8B030D-6E8A-4147-A177-3AD203B41FA5}">
                      <a16:colId xmlns:a16="http://schemas.microsoft.com/office/drawing/2014/main" val="3002162553"/>
                    </a:ext>
                  </a:extLst>
                </a:gridCol>
                <a:gridCol w="1555262">
                  <a:extLst>
                    <a:ext uri="{9D8B030D-6E8A-4147-A177-3AD203B41FA5}">
                      <a16:colId xmlns:a16="http://schemas.microsoft.com/office/drawing/2014/main" val="518452566"/>
                    </a:ext>
                  </a:extLst>
                </a:gridCol>
                <a:gridCol w="1755726">
                  <a:extLst>
                    <a:ext uri="{9D8B030D-6E8A-4147-A177-3AD203B41FA5}">
                      <a16:colId xmlns:a16="http://schemas.microsoft.com/office/drawing/2014/main" val="26127562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7673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Explore data and clean up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78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 Scoring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5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Filtering/Search of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9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Recipe Optimizer (Output for user)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8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Buffer/Deploy on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507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25FB3A-944A-45CE-8DEF-4947077EA014}"/>
              </a:ext>
            </a:extLst>
          </p:cNvPr>
          <p:cNvSpPr txBox="1"/>
          <p:nvPr/>
        </p:nvSpPr>
        <p:spPr>
          <a:xfrm flipH="1">
            <a:off x="963246" y="4059203"/>
            <a:ext cx="3822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MVP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enters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receives Top 5 Recipes w/ basic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Common Ingredient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CCBA7-8EE9-4798-A0A0-5E48F39DD694}"/>
              </a:ext>
            </a:extLst>
          </p:cNvPr>
          <p:cNvSpPr txBox="1"/>
          <p:nvPr/>
        </p:nvSpPr>
        <p:spPr>
          <a:xfrm flipH="1">
            <a:off x="7655949" y="4059204"/>
            <a:ext cx="3822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MVP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enters recipe </a:t>
            </a:r>
            <a:r>
              <a:rPr lang="en-US" b="1" u="sng" dirty="0"/>
              <a:t>and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receives Top 5 Recipes w/ basic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Common Ingredient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3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598</Words>
  <Application>Microsoft Office PowerPoint</Application>
  <PresentationFormat>Widescreen</PresentationFormat>
  <Paragraphs>96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Final Project Ideas</vt:lpstr>
      <vt:lpstr>Race Finishing Time Predictor</vt:lpstr>
      <vt:lpstr>Optimum Recipe Generator</vt:lpstr>
      <vt:lpstr>Paris Climate Accord/ US Emissions from Energy Production</vt:lpstr>
      <vt:lpstr>Optimum Recipe Generator</vt:lpstr>
      <vt:lpstr>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Ideas</dc:title>
  <dc:creator>Kamalah Chang</dc:creator>
  <cp:lastModifiedBy>Kamalah Chang</cp:lastModifiedBy>
  <cp:revision>34</cp:revision>
  <dcterms:created xsi:type="dcterms:W3CDTF">2021-02-27T15:47:02Z</dcterms:created>
  <dcterms:modified xsi:type="dcterms:W3CDTF">2021-03-16T03:53:08Z</dcterms:modified>
</cp:coreProperties>
</file>