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3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46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27122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3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214222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E2406-BABC-497A-BB86-D742CC64669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D0F3-4DA4-45B2-B634-858924FE44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02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E2406-BABC-497A-BB86-D742CC64669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33225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E2406-BABC-497A-BB86-D742CC646693}"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81563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E2406-BABC-497A-BB86-D742CC646693}"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428970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2406-BABC-497A-BB86-D742CC646693}"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92869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E2406-BABC-497A-BB86-D742CC64669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D0F3-4DA4-45B2-B634-858924FE449E}" type="slidenum">
              <a:rPr lang="en-US" smtClean="0"/>
              <a:t>‹#›</a:t>
            </a:fld>
            <a:endParaRPr lang="en-US"/>
          </a:p>
        </p:txBody>
      </p:sp>
    </p:spTree>
    <p:extLst>
      <p:ext uri="{BB962C8B-B14F-4D97-AF65-F5344CB8AC3E}">
        <p14:creationId xmlns:p14="http://schemas.microsoft.com/office/powerpoint/2010/main" val="210413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E2406-BABC-497A-BB86-D742CC64669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D0F3-4DA4-45B2-B634-858924FE44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24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BE2406-BABC-497A-BB86-D742CC646693}" type="datetimeFigureOut">
              <a:rPr lang="en-US" smtClean="0"/>
              <a:t>12/18/2020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2FAD0F3-4DA4-45B2-B634-858924FE449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21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F232-2032-4936-8C61-F26FE5D3CBEB}"/>
              </a:ext>
            </a:extLst>
          </p:cNvPr>
          <p:cNvSpPr>
            <a:spLocks noGrp="1"/>
          </p:cNvSpPr>
          <p:nvPr>
            <p:ph type="ctrTitle"/>
          </p:nvPr>
        </p:nvSpPr>
        <p:spPr/>
        <p:txBody>
          <a:bodyPr/>
          <a:lstStyle/>
          <a:p>
            <a:r>
              <a:rPr lang="en-US" dirty="0"/>
              <a:t>Popular Vote vs Electoral College</a:t>
            </a:r>
          </a:p>
        </p:txBody>
      </p:sp>
      <p:sp>
        <p:nvSpPr>
          <p:cNvPr id="3" name="Subtitle 2">
            <a:extLst>
              <a:ext uri="{FF2B5EF4-FFF2-40B4-BE49-F238E27FC236}">
                <a16:creationId xmlns:a16="http://schemas.microsoft.com/office/drawing/2014/main" id="{4D806910-B463-44D2-A86E-EA215F9385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444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882-F534-470B-9B34-8C119E559E58}"/>
              </a:ext>
            </a:extLst>
          </p:cNvPr>
          <p:cNvSpPr>
            <a:spLocks noGrp="1"/>
          </p:cNvSpPr>
          <p:nvPr>
            <p:ph type="title"/>
          </p:nvPr>
        </p:nvSpPr>
        <p:spPr/>
        <p:txBody>
          <a:bodyPr/>
          <a:lstStyle/>
          <a:p>
            <a:r>
              <a:rPr lang="en-US" dirty="0"/>
              <a:t>History of the Electoral College</a:t>
            </a:r>
          </a:p>
        </p:txBody>
      </p:sp>
      <p:sp>
        <p:nvSpPr>
          <p:cNvPr id="3" name="Content Placeholder 2">
            <a:extLst>
              <a:ext uri="{FF2B5EF4-FFF2-40B4-BE49-F238E27FC236}">
                <a16:creationId xmlns:a16="http://schemas.microsoft.com/office/drawing/2014/main" id="{B6B11D56-2839-4881-927B-1CD8870B9294}"/>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"The function of the College of Electors in choosing the president can be likened to that in the Roman Catholic Church of the </a:t>
            </a:r>
            <a:r>
              <a:rPr lang="en-US" b="0" i="0" u="none" strike="noStrike" dirty="0">
                <a:solidFill>
                  <a:srgbClr val="0B0080"/>
                </a:solidFill>
                <a:effectLst/>
                <a:latin typeface="Arial" panose="020B0604020202020204" pitchFamily="34" charset="0"/>
              </a:rPr>
              <a:t>College of Cardinals</a:t>
            </a:r>
            <a:r>
              <a:rPr lang="en-US" b="0" i="0" dirty="0">
                <a:solidFill>
                  <a:srgbClr val="202122"/>
                </a:solidFill>
                <a:effectLst/>
                <a:latin typeface="Arial" panose="020B0604020202020204" pitchFamily="34" charset="0"/>
              </a:rPr>
              <a:t> selecting the Pope. The original idea was for the most knowledgeable and informed individuals from each State to select the president based solely on merit and without regard to State of origin or political party.”</a:t>
            </a:r>
          </a:p>
          <a:p>
            <a:pPr marL="0" indent="0">
              <a:buNone/>
            </a:pPr>
            <a:r>
              <a:rPr lang="en-US" b="0" i="0" dirty="0">
                <a:solidFill>
                  <a:srgbClr val="202122"/>
                </a:solidFill>
                <a:effectLst/>
                <a:latin typeface="Arial" panose="020B0604020202020204" pitchFamily="34" charset="0"/>
              </a:rPr>
              <a:t>Election expert, William C. Kimberling,</a:t>
            </a:r>
            <a:endParaRPr lang="en-US" dirty="0"/>
          </a:p>
        </p:txBody>
      </p:sp>
    </p:spTree>
    <p:extLst>
      <p:ext uri="{BB962C8B-B14F-4D97-AF65-F5344CB8AC3E}">
        <p14:creationId xmlns:p14="http://schemas.microsoft.com/office/powerpoint/2010/main" val="149698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2210-C84E-4E64-BFE4-C821D24BF03B}"/>
              </a:ext>
            </a:extLst>
          </p:cNvPr>
          <p:cNvSpPr>
            <a:spLocks noGrp="1"/>
          </p:cNvSpPr>
          <p:nvPr>
            <p:ph type="title"/>
          </p:nvPr>
        </p:nvSpPr>
        <p:spPr/>
        <p:txBody>
          <a:bodyPr/>
          <a:lstStyle/>
          <a:p>
            <a:r>
              <a:rPr lang="en-US" dirty="0"/>
              <a:t>Win the Popular Vote Lose the Election</a:t>
            </a:r>
          </a:p>
        </p:txBody>
      </p:sp>
      <p:graphicFrame>
        <p:nvGraphicFramePr>
          <p:cNvPr id="4" name="Table 4">
            <a:extLst>
              <a:ext uri="{FF2B5EF4-FFF2-40B4-BE49-F238E27FC236}">
                <a16:creationId xmlns:a16="http://schemas.microsoft.com/office/drawing/2014/main" id="{DD7FB0C4-3936-4E7E-8497-CAAC9FADBE57}"/>
              </a:ext>
            </a:extLst>
          </p:cNvPr>
          <p:cNvGraphicFramePr>
            <a:graphicFrameLocks noGrp="1"/>
          </p:cNvGraphicFramePr>
          <p:nvPr>
            <p:ph idx="1"/>
            <p:extLst>
              <p:ext uri="{D42A27DB-BD31-4B8C-83A1-F6EECF244321}">
                <p14:modId xmlns:p14="http://schemas.microsoft.com/office/powerpoint/2010/main" val="1760856963"/>
              </p:ext>
            </p:extLst>
          </p:nvPr>
        </p:nvGraphicFramePr>
        <p:xfrm>
          <a:off x="759663" y="1572882"/>
          <a:ext cx="10934210" cy="1310640"/>
        </p:xfrm>
        <a:graphic>
          <a:graphicData uri="http://schemas.openxmlformats.org/drawingml/2006/table">
            <a:tbl>
              <a:tblPr firstRow="1" bandRow="1">
                <a:tableStyleId>{5C22544A-7EE6-4342-B048-85BDC9FD1C3A}</a:tableStyleId>
              </a:tblPr>
              <a:tblGrid>
                <a:gridCol w="962550">
                  <a:extLst>
                    <a:ext uri="{9D8B030D-6E8A-4147-A177-3AD203B41FA5}">
                      <a16:colId xmlns:a16="http://schemas.microsoft.com/office/drawing/2014/main" val="3332898898"/>
                    </a:ext>
                  </a:extLst>
                </a:gridCol>
                <a:gridCol w="2967593">
                  <a:extLst>
                    <a:ext uri="{9D8B030D-6E8A-4147-A177-3AD203B41FA5}">
                      <a16:colId xmlns:a16="http://schemas.microsoft.com/office/drawing/2014/main" val="3660996739"/>
                    </a:ext>
                  </a:extLst>
                </a:gridCol>
                <a:gridCol w="1765807">
                  <a:extLst>
                    <a:ext uri="{9D8B030D-6E8A-4147-A177-3AD203B41FA5}">
                      <a16:colId xmlns:a16="http://schemas.microsoft.com/office/drawing/2014/main" val="1944319312"/>
                    </a:ext>
                  </a:extLst>
                </a:gridCol>
                <a:gridCol w="1904822">
                  <a:extLst>
                    <a:ext uri="{9D8B030D-6E8A-4147-A177-3AD203B41FA5}">
                      <a16:colId xmlns:a16="http://schemas.microsoft.com/office/drawing/2014/main" val="538919986"/>
                    </a:ext>
                  </a:extLst>
                </a:gridCol>
                <a:gridCol w="3333438">
                  <a:extLst>
                    <a:ext uri="{9D8B030D-6E8A-4147-A177-3AD203B41FA5}">
                      <a16:colId xmlns:a16="http://schemas.microsoft.com/office/drawing/2014/main" val="1503665273"/>
                    </a:ext>
                  </a:extLst>
                </a:gridCol>
              </a:tblGrid>
              <a:tr h="370840">
                <a:tc>
                  <a:txBody>
                    <a:bodyPr/>
                    <a:lstStyle/>
                    <a:p>
                      <a:pPr algn="ctr"/>
                      <a:r>
                        <a:rPr lang="en-US" sz="2000" dirty="0"/>
                        <a:t>Year</a:t>
                      </a:r>
                    </a:p>
                  </a:txBody>
                  <a:tcPr/>
                </a:tc>
                <a:tc>
                  <a:txBody>
                    <a:bodyPr/>
                    <a:lstStyle/>
                    <a:p>
                      <a:pPr algn="ctr"/>
                      <a:r>
                        <a:rPr lang="en-US" sz="2000" dirty="0"/>
                        <a:t>Candidate</a:t>
                      </a:r>
                    </a:p>
                  </a:txBody>
                  <a:tcPr/>
                </a:tc>
                <a:tc>
                  <a:txBody>
                    <a:bodyPr/>
                    <a:lstStyle/>
                    <a:p>
                      <a:pPr algn="ctr"/>
                      <a:r>
                        <a:rPr lang="en-US" sz="2000" dirty="0"/>
                        <a:t>Popular Vote</a:t>
                      </a:r>
                    </a:p>
                  </a:txBody>
                  <a:tcPr/>
                </a:tc>
                <a:tc>
                  <a:txBody>
                    <a:bodyPr/>
                    <a:lstStyle/>
                    <a:p>
                      <a:pPr algn="ctr"/>
                      <a:r>
                        <a:rPr lang="en-US" sz="2000" dirty="0"/>
                        <a:t>Electoral Votes</a:t>
                      </a:r>
                    </a:p>
                  </a:txBody>
                  <a:tcPr/>
                </a:tc>
                <a:tc>
                  <a:txBody>
                    <a:bodyPr/>
                    <a:lstStyle/>
                    <a:p>
                      <a:pPr algn="ctr"/>
                      <a:r>
                        <a:rPr lang="en-US" sz="2000" dirty="0"/>
                        <a:t>Winner</a:t>
                      </a:r>
                    </a:p>
                  </a:txBody>
                  <a:tcPr/>
                </a:tc>
                <a:extLst>
                  <a:ext uri="{0D108BD9-81ED-4DB2-BD59-A6C34878D82A}">
                    <a16:rowId xmlns:a16="http://schemas.microsoft.com/office/drawing/2014/main" val="2476397129"/>
                  </a:ext>
                </a:extLst>
              </a:tr>
              <a:tr h="370840">
                <a:tc rowSpan="2">
                  <a:txBody>
                    <a:bodyPr/>
                    <a:lstStyle/>
                    <a:p>
                      <a:pPr algn="ctr"/>
                      <a:r>
                        <a:rPr lang="en-US" sz="2000" b="1" dirty="0"/>
                        <a:t>1876</a:t>
                      </a:r>
                    </a:p>
                  </a:txBody>
                  <a:tcPr anchor="ctr"/>
                </a:tc>
                <a:tc>
                  <a:txBody>
                    <a:bodyPr/>
                    <a:lstStyle/>
                    <a:p>
                      <a:r>
                        <a:rPr lang="en-US" sz="2000" dirty="0"/>
                        <a:t>Rutherford B. Hayes (R)</a:t>
                      </a:r>
                    </a:p>
                  </a:txBody>
                  <a:tcPr/>
                </a:tc>
                <a:tc>
                  <a:txBody>
                    <a:bodyPr/>
                    <a:lstStyle/>
                    <a:p>
                      <a:r>
                        <a:rPr lang="en-US" sz="2000" dirty="0"/>
                        <a:t>4,024,311</a:t>
                      </a:r>
                    </a:p>
                  </a:txBody>
                  <a:tcPr/>
                </a:tc>
                <a:tc>
                  <a:txBody>
                    <a:bodyPr/>
                    <a:lstStyle/>
                    <a:p>
                      <a:r>
                        <a:rPr lang="en-US" sz="2400" b="1" dirty="0"/>
                        <a:t>185</a:t>
                      </a:r>
                    </a:p>
                  </a:txBody>
                  <a:tcPr/>
                </a:tc>
                <a:tc rowSpan="2">
                  <a:txBody>
                    <a:bodyPr/>
                    <a:lstStyle/>
                    <a:p>
                      <a:pPr algn="ctr"/>
                      <a:r>
                        <a:rPr lang="en-US" sz="2000" dirty="0"/>
                        <a:t>Rutherford B. Hayes (R)</a:t>
                      </a:r>
                    </a:p>
                  </a:txBody>
                  <a:tcPr anchor="ctr"/>
                </a:tc>
                <a:extLst>
                  <a:ext uri="{0D108BD9-81ED-4DB2-BD59-A6C34878D82A}">
                    <a16:rowId xmlns:a16="http://schemas.microsoft.com/office/drawing/2014/main" val="1260451113"/>
                  </a:ext>
                </a:extLst>
              </a:tr>
              <a:tr h="370840">
                <a:tc vMerge="1">
                  <a:txBody>
                    <a:bodyPr/>
                    <a:lstStyle/>
                    <a:p>
                      <a:endParaRPr lang="en-US" dirty="0"/>
                    </a:p>
                  </a:txBody>
                  <a:tcPr/>
                </a:tc>
                <a:tc>
                  <a:txBody>
                    <a:bodyPr/>
                    <a:lstStyle/>
                    <a:p>
                      <a:r>
                        <a:rPr lang="en-US" sz="2000" dirty="0"/>
                        <a:t>Samuel Tilden (D)</a:t>
                      </a:r>
                    </a:p>
                  </a:txBody>
                  <a:tcPr/>
                </a:tc>
                <a:tc>
                  <a:txBody>
                    <a:bodyPr/>
                    <a:lstStyle/>
                    <a:p>
                      <a:r>
                        <a:rPr lang="en-US" sz="2400" b="1" dirty="0"/>
                        <a:t>4,288,546</a:t>
                      </a:r>
                    </a:p>
                  </a:txBody>
                  <a:tcPr/>
                </a:tc>
                <a:tc>
                  <a:txBody>
                    <a:bodyPr/>
                    <a:lstStyle/>
                    <a:p>
                      <a:r>
                        <a:rPr lang="en-US" sz="2000" dirty="0"/>
                        <a:t>184</a:t>
                      </a:r>
                    </a:p>
                  </a:txBody>
                  <a:tcPr/>
                </a:tc>
                <a:tc vMerge="1">
                  <a:txBody>
                    <a:bodyPr/>
                    <a:lstStyle/>
                    <a:p>
                      <a:endParaRPr lang="en-US" dirty="0"/>
                    </a:p>
                  </a:txBody>
                  <a:tcPr/>
                </a:tc>
                <a:extLst>
                  <a:ext uri="{0D108BD9-81ED-4DB2-BD59-A6C34878D82A}">
                    <a16:rowId xmlns:a16="http://schemas.microsoft.com/office/drawing/2014/main" val="2137400530"/>
                  </a:ext>
                </a:extLst>
              </a:tr>
            </a:tbl>
          </a:graphicData>
        </a:graphic>
      </p:graphicFrame>
      <p:graphicFrame>
        <p:nvGraphicFramePr>
          <p:cNvPr id="7" name="Table 6">
            <a:extLst>
              <a:ext uri="{FF2B5EF4-FFF2-40B4-BE49-F238E27FC236}">
                <a16:creationId xmlns:a16="http://schemas.microsoft.com/office/drawing/2014/main" id="{EE2E77CD-C4B0-45E4-9BDB-863CB1FB2849}"/>
              </a:ext>
            </a:extLst>
          </p:cNvPr>
          <p:cNvGraphicFramePr>
            <a:graphicFrameLocks noGrp="1"/>
          </p:cNvGraphicFramePr>
          <p:nvPr>
            <p:extLst>
              <p:ext uri="{D42A27DB-BD31-4B8C-83A1-F6EECF244321}">
                <p14:modId xmlns:p14="http://schemas.microsoft.com/office/powerpoint/2010/main" val="2676814691"/>
              </p:ext>
            </p:extLst>
          </p:nvPr>
        </p:nvGraphicFramePr>
        <p:xfrm>
          <a:off x="759663" y="2883522"/>
          <a:ext cx="10934210" cy="914400"/>
        </p:xfrm>
        <a:graphic>
          <a:graphicData uri="http://schemas.openxmlformats.org/drawingml/2006/table">
            <a:tbl>
              <a:tblPr bandRow="1">
                <a:tableStyleId>{5C22544A-7EE6-4342-B048-85BDC9FD1C3A}</a:tableStyleId>
              </a:tblPr>
              <a:tblGrid>
                <a:gridCol w="962550">
                  <a:extLst>
                    <a:ext uri="{9D8B030D-6E8A-4147-A177-3AD203B41FA5}">
                      <a16:colId xmlns:a16="http://schemas.microsoft.com/office/drawing/2014/main" val="3980055937"/>
                    </a:ext>
                  </a:extLst>
                </a:gridCol>
                <a:gridCol w="2967593">
                  <a:extLst>
                    <a:ext uri="{9D8B030D-6E8A-4147-A177-3AD203B41FA5}">
                      <a16:colId xmlns:a16="http://schemas.microsoft.com/office/drawing/2014/main" val="757659850"/>
                    </a:ext>
                  </a:extLst>
                </a:gridCol>
                <a:gridCol w="1765807">
                  <a:extLst>
                    <a:ext uri="{9D8B030D-6E8A-4147-A177-3AD203B41FA5}">
                      <a16:colId xmlns:a16="http://schemas.microsoft.com/office/drawing/2014/main" val="3972299008"/>
                    </a:ext>
                  </a:extLst>
                </a:gridCol>
                <a:gridCol w="1904822">
                  <a:extLst>
                    <a:ext uri="{9D8B030D-6E8A-4147-A177-3AD203B41FA5}">
                      <a16:colId xmlns:a16="http://schemas.microsoft.com/office/drawing/2014/main" val="2683628953"/>
                    </a:ext>
                  </a:extLst>
                </a:gridCol>
                <a:gridCol w="3333438">
                  <a:extLst>
                    <a:ext uri="{9D8B030D-6E8A-4147-A177-3AD203B41FA5}">
                      <a16:colId xmlns:a16="http://schemas.microsoft.com/office/drawing/2014/main" val="2772225311"/>
                    </a:ext>
                  </a:extLst>
                </a:gridCol>
              </a:tblGrid>
              <a:tr h="370840">
                <a:tc rowSpan="2">
                  <a:txBody>
                    <a:bodyPr/>
                    <a:lstStyle/>
                    <a:p>
                      <a:pPr algn="ctr"/>
                      <a:r>
                        <a:rPr lang="en-US" sz="2000" b="1" dirty="0"/>
                        <a:t>1888</a:t>
                      </a:r>
                    </a:p>
                  </a:txBody>
                  <a:tcPr anchor="ctr"/>
                </a:tc>
                <a:tc>
                  <a:txBody>
                    <a:bodyPr/>
                    <a:lstStyle/>
                    <a:p>
                      <a:r>
                        <a:rPr lang="en-US" sz="2000" dirty="0"/>
                        <a:t>Benjamin Harrison (R)</a:t>
                      </a:r>
                    </a:p>
                  </a:txBody>
                  <a:tcPr/>
                </a:tc>
                <a:tc>
                  <a:txBody>
                    <a:bodyPr/>
                    <a:lstStyle/>
                    <a:p>
                      <a:r>
                        <a:rPr lang="en-US" sz="2000" dirty="0"/>
                        <a:t>5,443,892</a:t>
                      </a:r>
                    </a:p>
                  </a:txBody>
                  <a:tcPr/>
                </a:tc>
                <a:tc>
                  <a:txBody>
                    <a:bodyPr/>
                    <a:lstStyle/>
                    <a:p>
                      <a:r>
                        <a:rPr lang="en-US" sz="2400" b="1" dirty="0"/>
                        <a:t>233</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Benjamin Harrison (R)</a:t>
                      </a:r>
                    </a:p>
                  </a:txBody>
                  <a:tcPr anchor="ctr"/>
                </a:tc>
                <a:extLst>
                  <a:ext uri="{0D108BD9-81ED-4DB2-BD59-A6C34878D82A}">
                    <a16:rowId xmlns:a16="http://schemas.microsoft.com/office/drawing/2014/main" val="2860992004"/>
                  </a:ext>
                </a:extLst>
              </a:tr>
              <a:tr h="413024">
                <a:tc vMerge="1">
                  <a:txBody>
                    <a:bodyPr/>
                    <a:lstStyle/>
                    <a:p>
                      <a:endParaRPr lang="en-US" dirty="0"/>
                    </a:p>
                  </a:txBody>
                  <a:tcPr/>
                </a:tc>
                <a:tc>
                  <a:txBody>
                    <a:bodyPr/>
                    <a:lstStyle/>
                    <a:p>
                      <a:r>
                        <a:rPr lang="en-US" sz="2000" dirty="0"/>
                        <a:t>Grover Cleveland (D)</a:t>
                      </a:r>
                    </a:p>
                  </a:txBody>
                  <a:tcPr/>
                </a:tc>
                <a:tc>
                  <a:txBody>
                    <a:bodyPr/>
                    <a:lstStyle/>
                    <a:p>
                      <a:r>
                        <a:rPr lang="en-US" sz="2400" b="1" dirty="0"/>
                        <a:t>5,534,488</a:t>
                      </a:r>
                    </a:p>
                  </a:txBody>
                  <a:tcPr/>
                </a:tc>
                <a:tc>
                  <a:txBody>
                    <a:bodyPr/>
                    <a:lstStyle/>
                    <a:p>
                      <a:r>
                        <a:rPr lang="en-US" sz="2000" dirty="0"/>
                        <a:t>168</a:t>
                      </a:r>
                    </a:p>
                  </a:txBody>
                  <a:tcPr/>
                </a:tc>
                <a:tc vMerge="1">
                  <a:txBody>
                    <a:bodyPr/>
                    <a:lstStyle/>
                    <a:p>
                      <a:endParaRPr lang="en-US" dirty="0"/>
                    </a:p>
                  </a:txBody>
                  <a:tcPr/>
                </a:tc>
                <a:extLst>
                  <a:ext uri="{0D108BD9-81ED-4DB2-BD59-A6C34878D82A}">
                    <a16:rowId xmlns:a16="http://schemas.microsoft.com/office/drawing/2014/main" val="2677333859"/>
                  </a:ext>
                </a:extLst>
              </a:tr>
            </a:tbl>
          </a:graphicData>
        </a:graphic>
      </p:graphicFrame>
      <p:graphicFrame>
        <p:nvGraphicFramePr>
          <p:cNvPr id="8" name="Table 7">
            <a:extLst>
              <a:ext uri="{FF2B5EF4-FFF2-40B4-BE49-F238E27FC236}">
                <a16:creationId xmlns:a16="http://schemas.microsoft.com/office/drawing/2014/main" id="{8B1B276B-0D2C-4DA3-908B-C575C2347D3B}"/>
              </a:ext>
            </a:extLst>
          </p:cNvPr>
          <p:cNvGraphicFramePr>
            <a:graphicFrameLocks noGrp="1"/>
          </p:cNvGraphicFramePr>
          <p:nvPr>
            <p:extLst>
              <p:ext uri="{D42A27DB-BD31-4B8C-83A1-F6EECF244321}">
                <p14:modId xmlns:p14="http://schemas.microsoft.com/office/powerpoint/2010/main" val="1785370023"/>
              </p:ext>
            </p:extLst>
          </p:nvPr>
        </p:nvGraphicFramePr>
        <p:xfrm>
          <a:off x="759663" y="3797922"/>
          <a:ext cx="10934210" cy="914400"/>
        </p:xfrm>
        <a:graphic>
          <a:graphicData uri="http://schemas.openxmlformats.org/drawingml/2006/table">
            <a:tbl>
              <a:tblPr bandRow="1">
                <a:tableStyleId>{5C22544A-7EE6-4342-B048-85BDC9FD1C3A}</a:tableStyleId>
              </a:tblPr>
              <a:tblGrid>
                <a:gridCol w="962550">
                  <a:extLst>
                    <a:ext uri="{9D8B030D-6E8A-4147-A177-3AD203B41FA5}">
                      <a16:colId xmlns:a16="http://schemas.microsoft.com/office/drawing/2014/main" val="3168056884"/>
                    </a:ext>
                  </a:extLst>
                </a:gridCol>
                <a:gridCol w="2967593">
                  <a:extLst>
                    <a:ext uri="{9D8B030D-6E8A-4147-A177-3AD203B41FA5}">
                      <a16:colId xmlns:a16="http://schemas.microsoft.com/office/drawing/2014/main" val="570337867"/>
                    </a:ext>
                  </a:extLst>
                </a:gridCol>
                <a:gridCol w="1765807">
                  <a:extLst>
                    <a:ext uri="{9D8B030D-6E8A-4147-A177-3AD203B41FA5}">
                      <a16:colId xmlns:a16="http://schemas.microsoft.com/office/drawing/2014/main" val="906692502"/>
                    </a:ext>
                  </a:extLst>
                </a:gridCol>
                <a:gridCol w="1904822">
                  <a:extLst>
                    <a:ext uri="{9D8B030D-6E8A-4147-A177-3AD203B41FA5}">
                      <a16:colId xmlns:a16="http://schemas.microsoft.com/office/drawing/2014/main" val="1578354975"/>
                    </a:ext>
                  </a:extLst>
                </a:gridCol>
                <a:gridCol w="3333438">
                  <a:extLst>
                    <a:ext uri="{9D8B030D-6E8A-4147-A177-3AD203B41FA5}">
                      <a16:colId xmlns:a16="http://schemas.microsoft.com/office/drawing/2014/main" val="2093103424"/>
                    </a:ext>
                  </a:extLst>
                </a:gridCol>
              </a:tblGrid>
              <a:tr h="229870">
                <a:tc rowSpan="2">
                  <a:txBody>
                    <a:bodyPr/>
                    <a:lstStyle/>
                    <a:p>
                      <a:pPr algn="ctr"/>
                      <a:r>
                        <a:rPr lang="en-US" sz="2000" b="1" dirty="0"/>
                        <a:t>2000</a:t>
                      </a:r>
                    </a:p>
                  </a:txBody>
                  <a:tcPr anchor="ctr"/>
                </a:tc>
                <a:tc>
                  <a:txBody>
                    <a:bodyPr/>
                    <a:lstStyle/>
                    <a:p>
                      <a:r>
                        <a:rPr lang="en-US" sz="2000" dirty="0"/>
                        <a:t>George W. Bush (R)</a:t>
                      </a:r>
                    </a:p>
                  </a:txBody>
                  <a:tcPr/>
                </a:tc>
                <a:tc>
                  <a:txBody>
                    <a:bodyPr/>
                    <a:lstStyle/>
                    <a:p>
                      <a:pPr algn="l" fontAlgn="t"/>
                      <a:r>
                        <a:rPr lang="en-US" sz="2000" dirty="0">
                          <a:effectLst/>
                        </a:rPr>
                        <a:t>50,456,002</a:t>
                      </a:r>
                    </a:p>
                  </a:txBody>
                  <a:tcPr/>
                </a:tc>
                <a:tc>
                  <a:txBody>
                    <a:bodyPr/>
                    <a:lstStyle/>
                    <a:p>
                      <a:pPr algn="l" fontAlgn="t"/>
                      <a:r>
                        <a:rPr lang="en-US" sz="2400" b="1" dirty="0">
                          <a:effectLst/>
                        </a:rPr>
                        <a:t>271</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George W. Bush (R)</a:t>
                      </a:r>
                    </a:p>
                  </a:txBody>
                  <a:tcPr anchor="ctr"/>
                </a:tc>
                <a:extLst>
                  <a:ext uri="{0D108BD9-81ED-4DB2-BD59-A6C34878D82A}">
                    <a16:rowId xmlns:a16="http://schemas.microsoft.com/office/drawing/2014/main" val="4172258930"/>
                  </a:ext>
                </a:extLst>
              </a:tr>
              <a:tr h="229870">
                <a:tc vMerge="1">
                  <a:txBody>
                    <a:bodyPr/>
                    <a:lstStyle/>
                    <a:p>
                      <a:endParaRPr lang="en-US" dirty="0"/>
                    </a:p>
                  </a:txBody>
                  <a:tcPr/>
                </a:tc>
                <a:tc>
                  <a:txBody>
                    <a:bodyPr/>
                    <a:lstStyle/>
                    <a:p>
                      <a:r>
                        <a:rPr lang="en-US" sz="2000" dirty="0"/>
                        <a:t>Al Gore (D)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rPr>
                        <a:t>50,999,897</a:t>
                      </a:r>
                      <a:endParaRPr lang="en-US" sz="2400" b="1" dirty="0"/>
                    </a:p>
                  </a:txBody>
                  <a:tcPr/>
                </a:tc>
                <a:tc>
                  <a:txBody>
                    <a:bodyPr/>
                    <a:lstStyle/>
                    <a:p>
                      <a:pPr algn="l"/>
                      <a:r>
                        <a:rPr lang="en-US" sz="2000" dirty="0"/>
                        <a:t>266</a:t>
                      </a:r>
                    </a:p>
                  </a:txBody>
                  <a:tcPr/>
                </a:tc>
                <a:tc vMerge="1">
                  <a:txBody>
                    <a:bodyPr/>
                    <a:lstStyle/>
                    <a:p>
                      <a:endParaRPr lang="en-US" dirty="0"/>
                    </a:p>
                  </a:txBody>
                  <a:tcPr/>
                </a:tc>
                <a:extLst>
                  <a:ext uri="{0D108BD9-81ED-4DB2-BD59-A6C34878D82A}">
                    <a16:rowId xmlns:a16="http://schemas.microsoft.com/office/drawing/2014/main" val="3493467180"/>
                  </a:ext>
                </a:extLst>
              </a:tr>
            </a:tbl>
          </a:graphicData>
        </a:graphic>
      </p:graphicFrame>
      <p:graphicFrame>
        <p:nvGraphicFramePr>
          <p:cNvPr id="9" name="Table 8">
            <a:extLst>
              <a:ext uri="{FF2B5EF4-FFF2-40B4-BE49-F238E27FC236}">
                <a16:creationId xmlns:a16="http://schemas.microsoft.com/office/drawing/2014/main" id="{88281FA2-1704-4F91-88FD-7EE62FBF020A}"/>
              </a:ext>
            </a:extLst>
          </p:cNvPr>
          <p:cNvGraphicFramePr>
            <a:graphicFrameLocks noGrp="1"/>
          </p:cNvGraphicFramePr>
          <p:nvPr>
            <p:extLst>
              <p:ext uri="{D42A27DB-BD31-4B8C-83A1-F6EECF244321}">
                <p14:modId xmlns:p14="http://schemas.microsoft.com/office/powerpoint/2010/main" val="844086692"/>
              </p:ext>
            </p:extLst>
          </p:nvPr>
        </p:nvGraphicFramePr>
        <p:xfrm>
          <a:off x="759663" y="4712322"/>
          <a:ext cx="10934210" cy="914400"/>
        </p:xfrm>
        <a:graphic>
          <a:graphicData uri="http://schemas.openxmlformats.org/drawingml/2006/table">
            <a:tbl>
              <a:tblPr bandRow="1">
                <a:tableStyleId>{5C22544A-7EE6-4342-B048-85BDC9FD1C3A}</a:tableStyleId>
              </a:tblPr>
              <a:tblGrid>
                <a:gridCol w="962550">
                  <a:extLst>
                    <a:ext uri="{9D8B030D-6E8A-4147-A177-3AD203B41FA5}">
                      <a16:colId xmlns:a16="http://schemas.microsoft.com/office/drawing/2014/main" val="2634448013"/>
                    </a:ext>
                  </a:extLst>
                </a:gridCol>
                <a:gridCol w="2967593">
                  <a:extLst>
                    <a:ext uri="{9D8B030D-6E8A-4147-A177-3AD203B41FA5}">
                      <a16:colId xmlns:a16="http://schemas.microsoft.com/office/drawing/2014/main" val="2413321543"/>
                    </a:ext>
                  </a:extLst>
                </a:gridCol>
                <a:gridCol w="1765807">
                  <a:extLst>
                    <a:ext uri="{9D8B030D-6E8A-4147-A177-3AD203B41FA5}">
                      <a16:colId xmlns:a16="http://schemas.microsoft.com/office/drawing/2014/main" val="3256293430"/>
                    </a:ext>
                  </a:extLst>
                </a:gridCol>
                <a:gridCol w="1904822">
                  <a:extLst>
                    <a:ext uri="{9D8B030D-6E8A-4147-A177-3AD203B41FA5}">
                      <a16:colId xmlns:a16="http://schemas.microsoft.com/office/drawing/2014/main" val="2671661709"/>
                    </a:ext>
                  </a:extLst>
                </a:gridCol>
                <a:gridCol w="3333438">
                  <a:extLst>
                    <a:ext uri="{9D8B030D-6E8A-4147-A177-3AD203B41FA5}">
                      <a16:colId xmlns:a16="http://schemas.microsoft.com/office/drawing/2014/main" val="1150945241"/>
                    </a:ext>
                  </a:extLst>
                </a:gridCol>
              </a:tblGrid>
              <a:tr h="229870">
                <a:tc rowSpan="2">
                  <a:txBody>
                    <a:bodyPr/>
                    <a:lstStyle/>
                    <a:p>
                      <a:pPr algn="ctr"/>
                      <a:r>
                        <a:rPr lang="en-US" sz="2000" b="1" dirty="0"/>
                        <a:t>2016</a:t>
                      </a:r>
                    </a:p>
                  </a:txBody>
                  <a:tcPr anchor="ctr"/>
                </a:tc>
                <a:tc>
                  <a:txBody>
                    <a:bodyPr/>
                    <a:lstStyle/>
                    <a:p>
                      <a:r>
                        <a:rPr lang="en-US" sz="2000" dirty="0"/>
                        <a:t>Donald J. Trump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mn-lt"/>
                          <a:ea typeface="+mn-ea"/>
                          <a:cs typeface="+mn-cs"/>
                        </a:rPr>
                        <a:t>62,984,828</a:t>
                      </a:r>
                      <a:endParaRPr lang="en-US" sz="2000" b="1" dirty="0"/>
                    </a:p>
                  </a:txBody>
                  <a:tcPr/>
                </a:tc>
                <a:tc>
                  <a:txBody>
                    <a:bodyPr/>
                    <a:lstStyle/>
                    <a:p>
                      <a:pPr algn="l"/>
                      <a:r>
                        <a:rPr lang="en-US" sz="2400" b="1" dirty="0"/>
                        <a:t>304</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Donald J. Trump (R)</a:t>
                      </a:r>
                    </a:p>
                  </a:txBody>
                  <a:tcPr anchor="ctr"/>
                </a:tc>
                <a:extLst>
                  <a:ext uri="{0D108BD9-81ED-4DB2-BD59-A6C34878D82A}">
                    <a16:rowId xmlns:a16="http://schemas.microsoft.com/office/drawing/2014/main" val="848841185"/>
                  </a:ext>
                </a:extLst>
              </a:tr>
              <a:tr h="0">
                <a:tc vMerge="1">
                  <a:txBody>
                    <a:bodyPr/>
                    <a:lstStyle/>
                    <a:p>
                      <a:pPr algn="ctr"/>
                      <a:endParaRPr lang="en-US" b="1" dirty="0"/>
                    </a:p>
                  </a:txBody>
                  <a:tcPr anchor="ctr"/>
                </a:tc>
                <a:tc>
                  <a:txBody>
                    <a:bodyPr/>
                    <a:lstStyle/>
                    <a:p>
                      <a:r>
                        <a:rPr lang="en-US" sz="2000" dirty="0"/>
                        <a:t>Hilary Clinton (D)</a:t>
                      </a:r>
                    </a:p>
                  </a:txBody>
                  <a:tcPr/>
                </a:tc>
                <a:tc>
                  <a:txBody>
                    <a:bodyPr/>
                    <a:lstStyle/>
                    <a:p>
                      <a:r>
                        <a:rPr lang="en-US" sz="2400" b="1" i="0" kern="1200" dirty="0">
                          <a:solidFill>
                            <a:schemeClr val="dk1"/>
                          </a:solidFill>
                          <a:effectLst/>
                          <a:latin typeface="+mn-lt"/>
                          <a:ea typeface="+mn-ea"/>
                          <a:cs typeface="+mn-cs"/>
                        </a:rPr>
                        <a:t>65,853,514</a:t>
                      </a:r>
                      <a:endParaRPr lang="en-US" sz="2400" dirty="0"/>
                    </a:p>
                  </a:txBody>
                  <a:tcPr/>
                </a:tc>
                <a:tc>
                  <a:txBody>
                    <a:bodyPr/>
                    <a:lstStyle/>
                    <a:p>
                      <a:r>
                        <a:rPr lang="en-US" sz="2000" dirty="0"/>
                        <a:t>227</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182956577"/>
                  </a:ext>
                </a:extLst>
              </a:tr>
            </a:tbl>
          </a:graphicData>
        </a:graphic>
      </p:graphicFrame>
    </p:spTree>
    <p:extLst>
      <p:ext uri="{BB962C8B-B14F-4D97-AF65-F5344CB8AC3E}">
        <p14:creationId xmlns:p14="http://schemas.microsoft.com/office/powerpoint/2010/main" val="211916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424F-548B-4D30-A99A-680338B5696C}"/>
              </a:ext>
            </a:extLst>
          </p:cNvPr>
          <p:cNvSpPr>
            <a:spLocks noGrp="1"/>
          </p:cNvSpPr>
          <p:nvPr>
            <p:ph type="title"/>
          </p:nvPr>
        </p:nvSpPr>
        <p:spPr/>
        <p:txBody>
          <a:bodyPr/>
          <a:lstStyle/>
          <a:p>
            <a:r>
              <a:rPr lang="en-US" dirty="0"/>
              <a:t>Electoral vote value (Traditional)</a:t>
            </a:r>
          </a:p>
        </p:txBody>
      </p:sp>
      <p:sp>
        <p:nvSpPr>
          <p:cNvPr id="6" name="Content Placeholder 5">
            <a:extLst>
              <a:ext uri="{FF2B5EF4-FFF2-40B4-BE49-F238E27FC236}">
                <a16:creationId xmlns:a16="http://schemas.microsoft.com/office/drawing/2014/main" id="{B2388229-DB8F-49DC-B7F9-91E3F8CD74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591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424F-548B-4D30-A99A-680338B5696C}"/>
              </a:ext>
            </a:extLst>
          </p:cNvPr>
          <p:cNvSpPr>
            <a:spLocks noGrp="1"/>
          </p:cNvSpPr>
          <p:nvPr>
            <p:ph type="title"/>
          </p:nvPr>
        </p:nvSpPr>
        <p:spPr/>
        <p:txBody>
          <a:bodyPr/>
          <a:lstStyle/>
          <a:p>
            <a:r>
              <a:rPr lang="en-US" dirty="0"/>
              <a:t>Electoral vote value</a:t>
            </a:r>
          </a:p>
        </p:txBody>
      </p:sp>
      <p:sp>
        <p:nvSpPr>
          <p:cNvPr id="3" name="Content Placeholder 2">
            <a:extLst>
              <a:ext uri="{FF2B5EF4-FFF2-40B4-BE49-F238E27FC236}">
                <a16:creationId xmlns:a16="http://schemas.microsoft.com/office/drawing/2014/main" id="{DBEC8AFB-BCD4-4301-8EA1-3DCF19A27CE0}"/>
              </a:ext>
            </a:extLst>
          </p:cNvPr>
          <p:cNvSpPr>
            <a:spLocks noGrp="1"/>
          </p:cNvSpPr>
          <p:nvPr>
            <p:ph idx="1"/>
          </p:nvPr>
        </p:nvSpPr>
        <p:spPr>
          <a:xfrm>
            <a:off x="838200" y="1825625"/>
            <a:ext cx="10515600" cy="2196613"/>
          </a:xfrm>
        </p:spPr>
        <p:txBody>
          <a:bodyPr/>
          <a:lstStyle/>
          <a:p>
            <a:r>
              <a:rPr lang="en-US" dirty="0"/>
              <a:t>Outcomes based on Traditional (Electoral College winner take all, by state)</a:t>
            </a:r>
          </a:p>
          <a:p>
            <a:r>
              <a:rPr lang="en-US" dirty="0"/>
              <a:t>Outcomes based on straight National Popular Vote</a:t>
            </a:r>
          </a:p>
          <a:p>
            <a:r>
              <a:rPr lang="en-US" dirty="0"/>
              <a:t>Outcomes based on Popular vote by State with Electoral College</a:t>
            </a:r>
          </a:p>
          <a:p>
            <a:endParaRPr lang="en-US" dirty="0"/>
          </a:p>
        </p:txBody>
      </p:sp>
      <p:sp>
        <p:nvSpPr>
          <p:cNvPr id="4" name="TextBox 3">
            <a:extLst>
              <a:ext uri="{FF2B5EF4-FFF2-40B4-BE49-F238E27FC236}">
                <a16:creationId xmlns:a16="http://schemas.microsoft.com/office/drawing/2014/main" id="{B6BE6E35-BED2-49B7-AEF7-BF2BF0205F7D}"/>
              </a:ext>
            </a:extLst>
          </p:cNvPr>
          <p:cNvSpPr txBox="1"/>
          <p:nvPr/>
        </p:nvSpPr>
        <p:spPr>
          <a:xfrm>
            <a:off x="1464162" y="4398096"/>
            <a:ext cx="788179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Graphics to show vote impact on 5 biggest and 5 smallest states</a:t>
            </a:r>
          </a:p>
        </p:txBody>
      </p:sp>
    </p:spTree>
    <p:extLst>
      <p:ext uri="{BB962C8B-B14F-4D97-AF65-F5344CB8AC3E}">
        <p14:creationId xmlns:p14="http://schemas.microsoft.com/office/powerpoint/2010/main" val="1343843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1374</TotalTime>
  <Words>240</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Tw Cen MT</vt:lpstr>
      <vt:lpstr>Tw Cen MT Condensed</vt:lpstr>
      <vt:lpstr>Wingdings 3</vt:lpstr>
      <vt:lpstr>Integral</vt:lpstr>
      <vt:lpstr>Popular Vote vs Electoral College</vt:lpstr>
      <vt:lpstr>History of the Electoral College</vt:lpstr>
      <vt:lpstr>Win the Popular Vote Lose the Election</vt:lpstr>
      <vt:lpstr>Electoral vote value (Traditional)</vt:lpstr>
      <vt:lpstr>Electoral vote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Vote vs Electoral College</dc:title>
  <dc:creator>Kamalah Chang</dc:creator>
  <cp:lastModifiedBy>Kamalah Chang</cp:lastModifiedBy>
  <cp:revision>8</cp:revision>
  <dcterms:created xsi:type="dcterms:W3CDTF">2020-12-12T19:56:57Z</dcterms:created>
  <dcterms:modified xsi:type="dcterms:W3CDTF">2020-12-18T17:20:38Z</dcterms:modified>
</cp:coreProperties>
</file>