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malah Chang" initials="KC" lastIdx="1" clrIdx="0">
    <p:extLst>
      <p:ext uri="{19B8F6BF-5375-455C-9EA6-DF929625EA0E}">
        <p15:presenceInfo xmlns:p15="http://schemas.microsoft.com/office/powerpoint/2012/main" userId="759677c11cf327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6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11297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2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9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9" y="6810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BE2406-BABC-497A-BB86-D742CC64669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FAD0F3-4DA4-45B2-B634-858924FE44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4925" y="360709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F232-2032-4936-8C61-F26FE5D3C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Vote vs Electoral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6910-B463-44D2-A86E-EA215F938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F882-F534-470B-9B34-8C119E55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Electoral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1D56-2839-4881-927B-1CD8870B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"The function of the College of Electors in choosing the president can be likened to that in the Roman Catholic Church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…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College of Cardinals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selecting the Pope. The original idea was for the most </a:t>
            </a:r>
            <a:r>
              <a:rPr lang="en-US" b="1" i="0" dirty="0">
                <a:effectLst/>
                <a:latin typeface="Arial" panose="020B0604020202020204" pitchFamily="34" charset="0"/>
              </a:rPr>
              <a:t>knowledgeable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informed individuals </a:t>
            </a:r>
            <a:r>
              <a:rPr lang="en-US" b="0" i="0" dirty="0">
                <a:effectLst/>
                <a:latin typeface="Arial" panose="020B0604020202020204" pitchFamily="34" charset="0"/>
              </a:rPr>
              <a:t>from each State to </a:t>
            </a:r>
            <a:r>
              <a:rPr lang="en-US" b="1" i="0" dirty="0">
                <a:effectLst/>
                <a:latin typeface="Arial" panose="020B0604020202020204" pitchFamily="34" charset="0"/>
              </a:rPr>
              <a:t>select the president based </a:t>
            </a:r>
            <a:r>
              <a:rPr lang="en-US" b="0" i="0" dirty="0">
                <a:effectLst/>
                <a:latin typeface="Arial" panose="020B0604020202020204" pitchFamily="34" charset="0"/>
              </a:rPr>
              <a:t>solely </a:t>
            </a:r>
            <a:r>
              <a:rPr lang="en-US" b="1" i="0" dirty="0">
                <a:effectLst/>
                <a:latin typeface="Arial" panose="020B0604020202020204" pitchFamily="34" charset="0"/>
              </a:rPr>
              <a:t>on merit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</a:rPr>
              <a:t>without regard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</a:t>
            </a:r>
            <a:r>
              <a:rPr lang="en-US" b="1" i="0" dirty="0">
                <a:effectLst/>
                <a:latin typeface="Arial" panose="020B0604020202020204" pitchFamily="34" charset="0"/>
              </a:rPr>
              <a:t>State of origin</a:t>
            </a:r>
            <a:r>
              <a:rPr lang="en-US" b="0" i="0" dirty="0">
                <a:effectLst/>
                <a:latin typeface="Arial" panose="020B0604020202020204" pitchFamily="34" charset="0"/>
              </a:rPr>
              <a:t> or </a:t>
            </a:r>
            <a:r>
              <a:rPr lang="en-US" b="1" i="0" dirty="0">
                <a:effectLst/>
                <a:latin typeface="Arial" panose="020B0604020202020204" pitchFamily="34" charset="0"/>
              </a:rPr>
              <a:t>political party</a:t>
            </a:r>
            <a:r>
              <a:rPr lang="en-US" b="0" i="0" dirty="0">
                <a:effectLst/>
                <a:latin typeface="Arial" panose="020B0604020202020204" pitchFamily="34" charset="0"/>
              </a:rPr>
              <a:t>.”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Election expert, William C. Kimberling,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210-C84E-4E64-BFE4-C821D24B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the Popular Vote Lose the 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B0C4-3936-4E7E-8497-CAAC9FADB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56963"/>
              </p:ext>
            </p:extLst>
          </p:nvPr>
        </p:nvGraphicFramePr>
        <p:xfrm>
          <a:off x="759663" y="1572882"/>
          <a:ext cx="109342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332898898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3660996739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1944319312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538919986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150366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Popular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Electoral Votes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971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Rutherford B. Hayes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4,024,311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185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Rutherford B. Hayes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4511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Samuel Tilden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4,288,546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4005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2E77CD-C4B0-45E4-9BDB-863CB1FB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14691"/>
              </p:ext>
            </p:extLst>
          </p:nvPr>
        </p:nvGraphicFramePr>
        <p:xfrm>
          <a:off x="759663" y="28835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980055937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757659850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3972299008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2683628953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27722253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Benjamin Harrison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5,443,892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233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Benjamin Harrison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992004"/>
                  </a:ext>
                </a:extLst>
              </a:tr>
              <a:tr h="413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Grover Cleveland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5,534,488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338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1B276B-0D2C-4DA3-908B-C575C234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70023"/>
              </p:ext>
            </p:extLst>
          </p:nvPr>
        </p:nvGraphicFramePr>
        <p:xfrm>
          <a:off x="759663" y="37979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3168056884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570337867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906692502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1578354975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2093103424"/>
                    </a:ext>
                  </a:extLst>
                </a:gridCol>
              </a:tblGrid>
              <a:tr h="2298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George W. Bush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50,456,002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</a:rPr>
                        <a:t>271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George W. Bush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258930"/>
                  </a:ext>
                </a:extLst>
              </a:tr>
              <a:tr h="2298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 Gore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50,999,897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266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71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81FA2-1704-4F91-88FD-7EE62FBF0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86692"/>
              </p:ext>
            </p:extLst>
          </p:nvPr>
        </p:nvGraphicFramePr>
        <p:xfrm>
          <a:off x="759663" y="4712322"/>
          <a:ext cx="1093421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2550">
                  <a:extLst>
                    <a:ext uri="{9D8B030D-6E8A-4147-A177-3AD203B41FA5}">
                      <a16:colId xmlns:a16="http://schemas.microsoft.com/office/drawing/2014/main" val="2634448013"/>
                    </a:ext>
                  </a:extLst>
                </a:gridCol>
                <a:gridCol w="2967593">
                  <a:extLst>
                    <a:ext uri="{9D8B030D-6E8A-4147-A177-3AD203B41FA5}">
                      <a16:colId xmlns:a16="http://schemas.microsoft.com/office/drawing/2014/main" val="2413321543"/>
                    </a:ext>
                  </a:extLst>
                </a:gridCol>
                <a:gridCol w="1765807">
                  <a:extLst>
                    <a:ext uri="{9D8B030D-6E8A-4147-A177-3AD203B41FA5}">
                      <a16:colId xmlns:a16="http://schemas.microsoft.com/office/drawing/2014/main" val="3256293430"/>
                    </a:ext>
                  </a:extLst>
                </a:gridCol>
                <a:gridCol w="1904822">
                  <a:extLst>
                    <a:ext uri="{9D8B030D-6E8A-4147-A177-3AD203B41FA5}">
                      <a16:colId xmlns:a16="http://schemas.microsoft.com/office/drawing/2014/main" val="2671661709"/>
                    </a:ext>
                  </a:extLst>
                </a:gridCol>
                <a:gridCol w="3333438">
                  <a:extLst>
                    <a:ext uri="{9D8B030D-6E8A-4147-A177-3AD203B41FA5}">
                      <a16:colId xmlns:a16="http://schemas.microsoft.com/office/drawing/2014/main" val="1150945241"/>
                    </a:ext>
                  </a:extLst>
                </a:gridCol>
              </a:tblGrid>
              <a:tr h="22987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Donald J. Trump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62,984,828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304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Donald J. Trump 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841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Hilary Clinton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65,853,514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5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558190-E923-40AD-B51C-321D19F6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9" r="8614" b="6152"/>
          <a:stretch/>
        </p:blipFill>
        <p:spPr>
          <a:xfrm>
            <a:off x="347257" y="1251031"/>
            <a:ext cx="8308768" cy="53980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6424F-548B-4D30-A99A-680338B5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4" y="113991"/>
            <a:ext cx="9720072" cy="1499616"/>
          </a:xfrm>
        </p:spPr>
        <p:txBody>
          <a:bodyPr/>
          <a:lstStyle/>
          <a:p>
            <a:r>
              <a:rPr lang="en-US" dirty="0"/>
              <a:t>Electoral vote value (Traditional)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5FD58-FCAD-44CD-AEAC-A5563872A48E}"/>
              </a:ext>
            </a:extLst>
          </p:cNvPr>
          <p:cNvSpPr txBox="1"/>
          <p:nvPr/>
        </p:nvSpPr>
        <p:spPr>
          <a:xfrm>
            <a:off x="8715884" y="2513086"/>
            <a:ext cx="649609" cy="6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4E1F7-5B20-4404-9982-E00091173886}"/>
              </a:ext>
            </a:extLst>
          </p:cNvPr>
          <p:cNvGrpSpPr/>
          <p:nvPr/>
        </p:nvGrpSpPr>
        <p:grpSpPr>
          <a:xfrm>
            <a:off x="8622649" y="1659242"/>
            <a:ext cx="911877" cy="3064149"/>
            <a:chOff x="9971221" y="1659242"/>
            <a:chExt cx="911877" cy="306414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FF0EEA-9591-4CC2-9183-1FD27B4DA78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7838" y="1659242"/>
              <a:ext cx="0" cy="3064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7C8936-8F91-48A5-9491-03BB285531CF}"/>
                </a:ext>
              </a:extLst>
            </p:cNvPr>
            <p:cNvSpPr txBox="1"/>
            <p:nvPr/>
          </p:nvSpPr>
          <p:spPr>
            <a:xfrm>
              <a:off x="9971221" y="2891593"/>
              <a:ext cx="9118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527k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CEC37-E2F0-4E45-BBEE-35DD9F8F1B7A}"/>
              </a:ext>
            </a:extLst>
          </p:cNvPr>
          <p:cNvGrpSpPr/>
          <p:nvPr/>
        </p:nvGrpSpPr>
        <p:grpSpPr>
          <a:xfrm>
            <a:off x="851134" y="5571194"/>
            <a:ext cx="597994" cy="369332"/>
            <a:chOff x="2199706" y="5571194"/>
            <a:chExt cx="597994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46B293-4B16-4C1E-BBCC-D428D75E0212}"/>
                </a:ext>
              </a:extLst>
            </p:cNvPr>
            <p:cNvSpPr txBox="1"/>
            <p:nvPr/>
          </p:nvSpPr>
          <p:spPr>
            <a:xfrm>
              <a:off x="2199706" y="5571194"/>
              <a:ext cx="597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27k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F204158-C8BA-440E-B573-E59A64921B76}"/>
                </a:ext>
              </a:extLst>
            </p:cNvPr>
            <p:cNvCxnSpPr>
              <a:cxnSpLocks/>
            </p:cNvCxnSpPr>
            <p:nvPr/>
          </p:nvCxnSpPr>
          <p:spPr>
            <a:xfrm>
              <a:off x="2691536" y="5619624"/>
              <a:ext cx="0" cy="2724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7939D6-BC7F-49F2-B050-8DB84841C9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15890" r="295" b="11202"/>
          <a:stretch/>
        </p:blipFill>
        <p:spPr>
          <a:xfrm>
            <a:off x="482073" y="1077253"/>
            <a:ext cx="10643798" cy="5475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04B47C-7C1E-4211-9352-076DDD070D2F}"/>
              </a:ext>
            </a:extLst>
          </p:cNvPr>
          <p:cNvSpPr txBox="1"/>
          <p:nvPr/>
        </p:nvSpPr>
        <p:spPr>
          <a:xfrm flipH="1">
            <a:off x="9179167" y="2107290"/>
            <a:ext cx="28217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Current Electoral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Electors  decided based on number of senators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representatives: based on relative population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 (minimum of 1) currently </a:t>
            </a:r>
            <a:r>
              <a:rPr lang="en-US" b="1" i="0" dirty="0">
                <a:solidFill>
                  <a:srgbClr val="000000"/>
                </a:solidFill>
                <a:effectLst/>
                <a:latin typeface="Lora"/>
              </a:rPr>
              <a:t>capped at 535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has a minimum of 3 electors</a:t>
            </a:r>
          </a:p>
        </p:txBody>
      </p:sp>
    </p:spTree>
    <p:extLst>
      <p:ext uri="{BB962C8B-B14F-4D97-AF65-F5344CB8AC3E}">
        <p14:creationId xmlns:p14="http://schemas.microsoft.com/office/powerpoint/2010/main" val="22359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424F-548B-4D30-A99A-680338B5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#1:</a:t>
            </a:r>
            <a:br>
              <a:rPr lang="en-US" dirty="0"/>
            </a:br>
            <a:r>
              <a:rPr lang="en-US" dirty="0"/>
              <a:t>Popular vote with electoral college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8F934-1525-45A8-9F2D-87D9A65D7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 r="1205" b="10172"/>
          <a:stretch/>
        </p:blipFill>
        <p:spPr>
          <a:xfrm>
            <a:off x="109845" y="1330569"/>
            <a:ext cx="9202327" cy="485554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643F5D-5D8D-4194-B6BF-E1D65F98CC22}"/>
              </a:ext>
            </a:extLst>
          </p:cNvPr>
          <p:cNvSpPr/>
          <p:nvPr/>
        </p:nvSpPr>
        <p:spPr>
          <a:xfrm>
            <a:off x="3105011" y="2907323"/>
            <a:ext cx="341574" cy="2914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3B42B-4260-4EE6-90E7-C8A10FED9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51"/>
          <a:stretch/>
        </p:blipFill>
        <p:spPr>
          <a:xfrm>
            <a:off x="6638507" y="2745687"/>
            <a:ext cx="5033690" cy="307621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5FF604-C9F0-4645-A6DB-E85456831A47}"/>
              </a:ext>
            </a:extLst>
          </p:cNvPr>
          <p:cNvSpPr/>
          <p:nvPr/>
        </p:nvSpPr>
        <p:spPr>
          <a:xfrm>
            <a:off x="6840415" y="4062046"/>
            <a:ext cx="838201" cy="8323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8D733-4B72-4738-9789-7B4D8E801977}"/>
              </a:ext>
            </a:extLst>
          </p:cNvPr>
          <p:cNvSpPr txBox="1"/>
          <p:nvPr/>
        </p:nvSpPr>
        <p:spPr>
          <a:xfrm>
            <a:off x="3446585" y="6221804"/>
            <a:ext cx="605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outcomes changed</a:t>
            </a:r>
          </a:p>
        </p:txBody>
      </p:sp>
    </p:spTree>
    <p:extLst>
      <p:ext uri="{BB962C8B-B14F-4D97-AF65-F5344CB8AC3E}">
        <p14:creationId xmlns:p14="http://schemas.microsoft.com/office/powerpoint/2010/main" val="134384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4141-430E-4782-95EF-85219EEF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#2: </a:t>
            </a:r>
            <a:br>
              <a:rPr lang="en-US" dirty="0"/>
            </a:br>
            <a:r>
              <a:rPr lang="en-US" dirty="0"/>
              <a:t>Increase Congressional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6C841-5424-4DBA-95CA-2FF774B1F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929" r="-275" b="11046"/>
          <a:stretch/>
        </p:blipFill>
        <p:spPr>
          <a:xfrm>
            <a:off x="459398" y="1386903"/>
            <a:ext cx="9779423" cy="4958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7767A-FA97-4797-9746-398499E07DDA}"/>
              </a:ext>
            </a:extLst>
          </p:cNvPr>
          <p:cNvSpPr txBox="1"/>
          <p:nvPr/>
        </p:nvSpPr>
        <p:spPr>
          <a:xfrm flipH="1">
            <a:off x="9014306" y="2854996"/>
            <a:ext cx="296027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Electoral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Electors  decided based on number of senators (2)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representatives: based on relative population</a:t>
            </a:r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 (minimum of 1) </a:t>
            </a:r>
            <a:r>
              <a:rPr lang="en-US" b="1" i="0" dirty="0">
                <a:solidFill>
                  <a:srgbClr val="000000"/>
                </a:solidFill>
                <a:effectLst/>
                <a:latin typeface="Lora"/>
              </a:rPr>
              <a:t>capped at 2712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has a minimum of 14 electors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B4AC3-5D99-428D-AA77-81E6FDD6E9CA}"/>
              </a:ext>
            </a:extLst>
          </p:cNvPr>
          <p:cNvSpPr txBox="1"/>
          <p:nvPr/>
        </p:nvSpPr>
        <p:spPr>
          <a:xfrm>
            <a:off x="2514601" y="6345765"/>
            <a:ext cx="605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outcomes changed</a:t>
            </a:r>
          </a:p>
        </p:txBody>
      </p:sp>
    </p:spTree>
    <p:extLst>
      <p:ext uri="{BB962C8B-B14F-4D97-AF65-F5344CB8AC3E}">
        <p14:creationId xmlns:p14="http://schemas.microsoft.com/office/powerpoint/2010/main" val="9641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4664-AB29-4878-8AE8-198AA72B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5EA6-341C-4CE1-A7D9-B8528FD0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9169"/>
            <a:ext cx="9720073" cy="4750191"/>
          </a:xfrm>
        </p:spPr>
        <p:txBody>
          <a:bodyPr/>
          <a:lstStyle/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2800" dirty="0"/>
              <a:t>There would have to be </a:t>
            </a:r>
            <a:r>
              <a:rPr lang="en-US" sz="2800" b="1" dirty="0"/>
              <a:t>significant changes </a:t>
            </a:r>
            <a:r>
              <a:rPr lang="en-US" sz="2800" dirty="0"/>
              <a:t>to the </a:t>
            </a:r>
            <a:r>
              <a:rPr lang="en-US" sz="2800" b="1" dirty="0"/>
              <a:t>allocation</a:t>
            </a:r>
            <a:r>
              <a:rPr lang="en-US" sz="2800" dirty="0"/>
              <a:t> to impact the outcome and maintain the </a:t>
            </a:r>
            <a:r>
              <a:rPr lang="en-US" sz="2800" b="1" dirty="0"/>
              <a:t>electoral college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3200" dirty="0"/>
              <a:t>Alternatively, change to a straight popular vote.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1661</TotalTime>
  <Words>324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Lora</vt:lpstr>
      <vt:lpstr>Tw Cen MT</vt:lpstr>
      <vt:lpstr>Tw Cen MT Condensed</vt:lpstr>
      <vt:lpstr>Wingdings</vt:lpstr>
      <vt:lpstr>Wingdings 3</vt:lpstr>
      <vt:lpstr>Integral</vt:lpstr>
      <vt:lpstr>Popular Vote vs Electoral College</vt:lpstr>
      <vt:lpstr>History of the Electoral College</vt:lpstr>
      <vt:lpstr>Win the Popular Vote Lose the Election</vt:lpstr>
      <vt:lpstr>Electoral vote value (Traditional)</vt:lpstr>
      <vt:lpstr>Alternative #1: Popular vote with electoral college</vt:lpstr>
      <vt:lpstr>Alternative #2:  Increase Congressional representation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Vote vs Electoral College</dc:title>
  <dc:creator>Kamalah Chang</dc:creator>
  <cp:lastModifiedBy>Kamalah Chang</cp:lastModifiedBy>
  <cp:revision>19</cp:revision>
  <dcterms:created xsi:type="dcterms:W3CDTF">2020-12-12T19:56:57Z</dcterms:created>
  <dcterms:modified xsi:type="dcterms:W3CDTF">2020-12-19T00:21:04Z</dcterms:modified>
</cp:coreProperties>
</file>