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3" r:id="rId12"/>
    <p:sldId id="268" r:id="rId13"/>
    <p:sldId id="2146847055" r:id="rId14"/>
    <p:sldId id="269" r:id="rId15"/>
    <p:sldId id="2146847059" r:id="rId16"/>
    <p:sldId id="2146847060" r:id="rId17"/>
    <p:sldId id="2146847061" r:id="rId18"/>
    <p:sldId id="2146847062"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DC56D6-7BF4-4394-BBFB-3F512170956D}">
          <p14:sldIdLst>
            <p14:sldId id="256"/>
            <p14:sldId id="2146847054"/>
            <p14:sldId id="262"/>
            <p14:sldId id="263"/>
            <p14:sldId id="265"/>
          </p14:sldIdLst>
        </p14:section>
        <p14:section name="Untitled Section" id="{E70DD17D-7D34-4ED9-8AE5-0F88BAFFA9A9}">
          <p14:sldIdLst>
            <p14:sldId id="266"/>
            <p14:sldId id="267"/>
            <p14:sldId id="2146847063"/>
            <p14:sldId id="268"/>
            <p14:sldId id="2146847055"/>
            <p14:sldId id="269"/>
            <p14:sldId id="2146847059"/>
            <p14:sldId id="2146847060"/>
            <p14:sldId id="2146847061"/>
            <p14:sldId id="2146847062"/>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bm.com/docs/en/cloud-paks/cp-data/4.6.x?topic=projects-autoai" TargetMode="External"/><Relationship Id="rId2" Type="http://schemas.openxmlformats.org/officeDocument/2006/relationships/hyperlink" Target="https://www.unb.ca/cic/datasets/nsl.html" TargetMode="External"/><Relationship Id="rId1" Type="http://schemas.openxmlformats.org/officeDocument/2006/relationships/slideLayout" Target="../slideLayouts/slideLayout2.xml"/><Relationship Id="rId4" Type="http://schemas.openxmlformats.org/officeDocument/2006/relationships/hyperlink" Target="https://scikit-lear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Times New Roman" panose="02020603050405020304" pitchFamily="18" charset="0"/>
                <a:cs typeface="Times New Roman" panose="02020603050405020304" pitchFamily="18"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a:t>
            </a:r>
          </a:p>
          <a:p>
            <a:pPr marL="457200" indent="-457200">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SAINI KAMALAKAR</a:t>
            </a:r>
          </a:p>
          <a:p>
            <a:pPr marL="457200" indent="-457200">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Kakatiya Institute of Technology &amp; Science, Warangal</a:t>
            </a:r>
          </a:p>
          <a:p>
            <a:pPr marL="457200" indent="-457200">
              <a:buAutoNum type="arabicPeriod"/>
            </a:pPr>
            <a:r>
              <a:rPr lang="en-US" sz="2000" b="1" dirty="0">
                <a:solidFill>
                  <a:schemeClr val="accent1">
                    <a:lumMod val="75000"/>
                  </a:schemeClr>
                </a:solidFill>
                <a:latin typeface="Times New Roman" panose="02020603050405020304" pitchFamily="18" charset="0"/>
                <a:cs typeface="Times New Roman" panose="02020603050405020304" pitchFamily="18" charset="0"/>
              </a:rPr>
              <a:t>Electronics and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latin typeface="Times New Roman" panose="02020603050405020304" pitchFamily="18" charset="0"/>
                <a:cs typeface="Times New Roman" panose="02020603050405020304" pitchFamily="18" charset="0"/>
              </a:rPr>
              <a:t>Integrate the system with real-time network monitoring tools (e.g., Wireshark, Suricata)</a:t>
            </a:r>
          </a:p>
          <a:p>
            <a:pPr marL="305435" indent="-305435"/>
            <a:r>
              <a:rPr lang="en-US" dirty="0">
                <a:latin typeface="Times New Roman" panose="02020603050405020304" pitchFamily="18" charset="0"/>
                <a:cs typeface="Times New Roman" panose="02020603050405020304" pitchFamily="18" charset="0"/>
              </a:rPr>
              <a:t>Extend the model to detect zero-day attacks using deep learning approaches</a:t>
            </a:r>
          </a:p>
          <a:p>
            <a:pPr marL="305435" indent="-305435"/>
            <a:r>
              <a:rPr lang="en-US" dirty="0">
                <a:latin typeface="Times New Roman" panose="02020603050405020304" pitchFamily="18" charset="0"/>
                <a:cs typeface="Times New Roman" panose="02020603050405020304" pitchFamily="18" charset="0"/>
              </a:rPr>
              <a:t>Implement an automated alert system and visualization dashboard</a:t>
            </a:r>
          </a:p>
          <a:p>
            <a:pPr marL="305435" indent="-305435"/>
            <a:r>
              <a:rPr lang="en-US" dirty="0">
                <a:latin typeface="Times New Roman" panose="02020603050405020304" pitchFamily="18" charset="0"/>
                <a:cs typeface="Times New Roman" panose="02020603050405020304" pitchFamily="18" charset="0"/>
              </a:rPr>
              <a:t>Periodically retrain the model with live traffic to adapt to evolving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References</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latin typeface="Times New Roman" panose="02020603050405020304" pitchFamily="18" charset="0"/>
                <a:cs typeface="Times New Roman" panose="02020603050405020304" pitchFamily="18" charset="0"/>
              </a:rPr>
              <a:t>NSL-KDD Dataset – </a:t>
            </a:r>
            <a:r>
              <a:rPr lang="en-IN" sz="2400" dirty="0">
                <a:latin typeface="Times New Roman" panose="02020603050405020304" pitchFamily="18" charset="0"/>
                <a:cs typeface="Times New Roman" panose="02020603050405020304" pitchFamily="18" charset="0"/>
                <a:hlinkClick r:id="rId2"/>
              </a:rPr>
              <a:t>https://www.unb.ca/cic/datasets/nsl.htmlIBM</a:t>
            </a:r>
            <a:r>
              <a:rPr lang="en-IN" sz="2400" dirty="0">
                <a:latin typeface="Times New Roman" panose="02020603050405020304" pitchFamily="18" charset="0"/>
                <a:cs typeface="Times New Roman" panose="02020603050405020304" pitchFamily="18" charset="0"/>
              </a:rPr>
              <a:t> </a:t>
            </a:r>
          </a:p>
          <a:p>
            <a:pPr marL="305435" indent="-305435"/>
            <a:r>
              <a:rPr lang="en-IN" sz="2400" dirty="0" err="1">
                <a:latin typeface="Times New Roman" panose="02020603050405020304" pitchFamily="18" charset="0"/>
                <a:cs typeface="Times New Roman" panose="02020603050405020304" pitchFamily="18" charset="0"/>
              </a:rPr>
              <a:t>AutoAI</a:t>
            </a:r>
            <a:r>
              <a:rPr lang="en-IN" sz="2400" dirty="0">
                <a:latin typeface="Times New Roman" panose="02020603050405020304" pitchFamily="18" charset="0"/>
                <a:cs typeface="Times New Roman" panose="02020603050405020304" pitchFamily="18" charset="0"/>
              </a:rPr>
              <a:t> Documentation – </a:t>
            </a:r>
            <a:r>
              <a:rPr lang="en-IN" sz="2400" dirty="0">
                <a:latin typeface="Times New Roman" panose="02020603050405020304" pitchFamily="18" charset="0"/>
                <a:cs typeface="Times New Roman" panose="02020603050405020304" pitchFamily="18" charset="0"/>
                <a:hlinkClick r:id="rId3"/>
              </a:rPr>
              <a:t>https://www.ibm.com/docs/en/cloud-paks/cp-data/4.6.x?topic=projects-autoai</a:t>
            </a:r>
            <a:endParaRPr lang="en-IN" sz="2400" dirty="0">
              <a:latin typeface="Times New Roman" panose="02020603050405020304" pitchFamily="18" charset="0"/>
              <a:cs typeface="Times New Roman" panose="02020603050405020304" pitchFamily="18" charset="0"/>
            </a:endParaRPr>
          </a:p>
          <a:p>
            <a:pPr marL="305435" indent="-305435"/>
            <a:r>
              <a:rPr lang="en-IN" sz="2400" dirty="0">
                <a:latin typeface="Times New Roman" panose="02020603050405020304" pitchFamily="18" charset="0"/>
                <a:cs typeface="Times New Roman" panose="02020603050405020304" pitchFamily="18" charset="0"/>
              </a:rPr>
              <a:t>Tavallaee, M., et al. </a:t>
            </a:r>
            <a:r>
              <a:rPr lang="en-IN" sz="1800" i="1" dirty="0">
                <a:latin typeface="Times New Roman" panose="02020603050405020304" pitchFamily="18" charset="0"/>
                <a:cs typeface="Times New Roman" panose="02020603050405020304" pitchFamily="18" charset="0"/>
              </a:rPr>
              <a:t>A detailed analysis of the KDD Cup 99 data set. (2009)</a:t>
            </a:r>
          </a:p>
          <a:p>
            <a:pPr marL="305435" indent="-305435"/>
            <a:r>
              <a:rPr lang="en-IN" sz="2400" dirty="0">
                <a:latin typeface="Times New Roman" panose="02020603050405020304" pitchFamily="18" charset="0"/>
                <a:cs typeface="Times New Roman" panose="02020603050405020304" pitchFamily="18" charset="0"/>
              </a:rPr>
              <a:t>Scikit-learn Documentation – </a:t>
            </a:r>
            <a:r>
              <a:rPr lang="en-IN" sz="2400" dirty="0">
                <a:latin typeface="Times New Roman" panose="02020603050405020304" pitchFamily="18" charset="0"/>
                <a:cs typeface="Times New Roman" panose="02020603050405020304" pitchFamily="18" charset="0"/>
                <a:hlinkClick r:id="rId4"/>
              </a:rPr>
              <a:t>https://scikit-learn.org/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US" dirty="0">
                <a:solidFill>
                  <a:schemeClr val="accent1"/>
                </a:solidFill>
                <a:latin typeface="Times New Roman" panose="02020603050405020304" pitchFamily="18" charset="0"/>
                <a:cs typeface="Times New Roman" panose="02020603050405020304" pitchFamily="18" charset="0"/>
              </a:rPr>
              <a:t>G</a:t>
            </a:r>
            <a:r>
              <a:rPr lang="en-IN">
                <a:solidFill>
                  <a:schemeClr val="accent1"/>
                </a:solidFill>
                <a:latin typeface="Times New Roman" panose="02020603050405020304" pitchFamily="18" charset="0"/>
                <a:cs typeface="Times New Roman" panose="02020603050405020304" pitchFamily="18" charset="0"/>
              </a:rPr>
              <a:t>itHUB</a:t>
            </a:r>
            <a:r>
              <a:rPr lang="en-IN" dirty="0">
                <a:solidFill>
                  <a:schemeClr val="accent1"/>
                </a:solidFill>
                <a:latin typeface="Times New Roman" panose="02020603050405020304" pitchFamily="18" charset="0"/>
                <a:cs typeface="Times New Roman" panose="02020603050405020304" pitchFamily="18" charset="0"/>
              </a:rPr>
              <a:t> LINK</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Link:- </a:t>
            </a:r>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9" name="Content Placeholder 8">
            <a:extLst>
              <a:ext uri="{FF2B5EF4-FFF2-40B4-BE49-F238E27FC236}">
                <a16:creationId xmlns:a16="http://schemas.microsoft.com/office/drawing/2014/main" id="{6AC4D6CF-41D1-455E-5075-B60F52EB42A6}"/>
              </a:ext>
            </a:extLst>
          </p:cNvPr>
          <p:cNvPicPr>
            <a:picLocks noGrp="1" noChangeAspect="1"/>
          </p:cNvPicPr>
          <p:nvPr>
            <p:ph idx="1"/>
          </p:nvPr>
        </p:nvPicPr>
        <p:blipFill>
          <a:blip r:embed="rId2"/>
          <a:stretch>
            <a:fillRect/>
          </a:stretch>
        </p:blipFill>
        <p:spPr>
          <a:xfrm>
            <a:off x="3044727" y="1232452"/>
            <a:ext cx="6240198" cy="4673600"/>
          </a:xfr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84C57D0C-C3C1-6077-6210-85E0BCAB5091}"/>
              </a:ext>
            </a:extLst>
          </p:cNvPr>
          <p:cNvPicPr>
            <a:picLocks noGrp="1" noChangeAspect="1"/>
          </p:cNvPicPr>
          <p:nvPr>
            <p:ph idx="1"/>
          </p:nvPr>
        </p:nvPicPr>
        <p:blipFill>
          <a:blip r:embed="rId2"/>
          <a:stretch>
            <a:fillRect/>
          </a:stretch>
        </p:blipFill>
        <p:spPr>
          <a:xfrm>
            <a:off x="2303690" y="1232452"/>
            <a:ext cx="7584620"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E07FB-874F-9314-5C2D-66D0CEEB8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45FD5-0DE6-B669-75AC-1A001C09B7D7}"/>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IBM Certifications</a:t>
            </a:r>
          </a:p>
        </p:txBody>
      </p:sp>
      <p:pic>
        <p:nvPicPr>
          <p:cNvPr id="5" name="Content Placeholder 4">
            <a:extLst>
              <a:ext uri="{FF2B5EF4-FFF2-40B4-BE49-F238E27FC236}">
                <a16:creationId xmlns:a16="http://schemas.microsoft.com/office/drawing/2014/main" id="{65831A6F-12B6-A789-AAB5-6F0292C061B2}"/>
              </a:ext>
            </a:extLst>
          </p:cNvPr>
          <p:cNvPicPr>
            <a:picLocks noGrp="1" noChangeAspect="1"/>
          </p:cNvPicPr>
          <p:nvPr>
            <p:ph idx="1"/>
          </p:nvPr>
        </p:nvPicPr>
        <p:blipFill>
          <a:blip r:embed="rId2"/>
          <a:stretch>
            <a:fillRect/>
          </a:stretch>
        </p:blipFill>
        <p:spPr>
          <a:xfrm>
            <a:off x="2975004" y="1232452"/>
            <a:ext cx="6241992" cy="4673600"/>
          </a:xfrm>
        </p:spPr>
      </p:pic>
    </p:spTree>
    <p:extLst>
      <p:ext uri="{BB962C8B-B14F-4D97-AF65-F5344CB8AC3E}">
        <p14:creationId xmlns:p14="http://schemas.microsoft.com/office/powerpoint/2010/main" val="253738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cs typeface="Times New Roman" panose="02020603050405020304" pitchFamily="18" charset="0"/>
              </a:rPr>
              <a:t>Problem Statement</a:t>
            </a:r>
            <a:endParaRPr lang="en-US" sz="440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latin typeface="Times New Roman" panose="02020603050405020304" pitchFamily="18" charset="0"/>
                <a:ea typeface="+mn-lt"/>
                <a:cs typeface="Times New Roman" panose="02020603050405020304" pitchFamily="18" charset="0"/>
              </a:rPr>
              <a:t>Detecting cyberattacks in real time is critical to securing modern networks. Traditional methods are often slow and inaccurate. This project aims to build a system that analyzes network activity and classifies it as normal or malicious, helping identify threats early and improve cybersecurity.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2389"/>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Proposed Solution</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4633" y="632686"/>
            <a:ext cx="11740524" cy="6018666"/>
          </a:xfrm>
        </p:spPr>
        <p:txBody>
          <a:bodyPr vert="horz" lIns="91440" tIns="45720" rIns="91440" bIns="45720" rtlCol="0" anchor="ctr">
            <a:noAutofit/>
          </a:bodyPr>
          <a:lstStyle/>
          <a:p>
            <a:pPr marL="0" indent="0">
              <a:buNone/>
            </a:pPr>
            <a:r>
              <a:rPr lang="en-US" sz="1400" dirty="0">
                <a:latin typeface="Times New Roman" panose="02020603050405020304" pitchFamily="18" charset="0"/>
                <a:cs typeface="Times New Roman" panose="02020603050405020304" pitchFamily="18" charset="0"/>
              </a:rPr>
              <a:t>The proposed system aims to address the challenge of detecting and classifying network intrusions in order to safeguard communication systems from cyber threats. This involves leveraging data analytics and machine learning techniques to accurately identify malicious activity in network traffic. The solution will consist of the following components:</a:t>
            </a:r>
          </a:p>
          <a:p>
            <a:pPr marL="305435" indent="-305435"/>
            <a:r>
              <a:rPr lang="en-US" sz="1400" b="1" dirty="0">
                <a:latin typeface="Times New Roman" panose="02020603050405020304" pitchFamily="18" charset="0"/>
                <a:cs typeface="Times New Roman" panose="02020603050405020304" pitchFamily="18" charset="0"/>
              </a:rPr>
              <a:t>Data Collection: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Gather labeled network traffic data containing both normal and malicious connections. The dataset includes various features such as protocol type, duration, source bytes, destination bytes, and other connection-level attributes.</a:t>
            </a:r>
          </a:p>
          <a:p>
            <a:pPr marL="305435" indent="-305435"/>
            <a:r>
              <a:rPr lang="en-US" sz="1400" b="1" dirty="0">
                <a:latin typeface="Times New Roman" panose="02020603050405020304" pitchFamily="18" charset="0"/>
                <a:cs typeface="Times New Roman" panose="02020603050405020304" pitchFamily="18" charset="0"/>
              </a:rPr>
              <a:t>Data Preprocessing:</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Clean and preprocess the data to handle missing values and standardize formats. Apply encoding techniques to categorical features and normalize numerical attributes. Group raw attack types into broader categories like DoS, Probe, R2L, U2R, and Normal to simplify classification.</a:t>
            </a:r>
          </a:p>
          <a:p>
            <a:pPr marL="305435" indent="-305435"/>
            <a:r>
              <a:rPr lang="en-US" sz="1400" b="1" dirty="0">
                <a:latin typeface="Times New Roman" panose="02020603050405020304" pitchFamily="18" charset="0"/>
                <a:cs typeface="Times New Roman" panose="02020603050405020304" pitchFamily="18" charset="0"/>
              </a:rPr>
              <a:t>Machine Learning Algorithm:</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Implement a multi-class classification model using an automated machine learning platform such as IBM AutoAI. Train the model to recognize attack patterns from historical data. Optimize performance by tuning hyperparameters and validating results through test data.</a:t>
            </a:r>
          </a:p>
          <a:p>
            <a:pPr marL="305435" indent="-305435"/>
            <a:r>
              <a:rPr lang="en-US" sz="1400" b="1" dirty="0">
                <a:latin typeface="Times New Roman" panose="02020603050405020304" pitchFamily="18" charset="0"/>
                <a:cs typeface="Times New Roman" panose="02020603050405020304" pitchFamily="18" charset="0"/>
              </a:rPr>
              <a:t>Deployment: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Deploy the trained model on IBM Watson or a similar scalable platform. The system should be capable of making predictions on live or batch network traffic data and provide classification outputs for further action.</a:t>
            </a:r>
          </a:p>
          <a:p>
            <a:pPr marL="305435" indent="-305435"/>
            <a:r>
              <a:rPr lang="en-US" sz="1400" b="1" dirty="0">
                <a:latin typeface="Times New Roman" panose="02020603050405020304" pitchFamily="18" charset="0"/>
                <a:cs typeface="Times New Roman" panose="02020603050405020304" pitchFamily="18" charset="0"/>
              </a:rPr>
              <a:t>Evaluation: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Assess the model's effectiveness using metrics such as Accuracy, Precision, Recall, and F1-score. Monitor class-wise performance to ensure reliable detection across all attack types. Continuously update the model as new patterns of network behavior emerge.</a:t>
            </a:r>
          </a:p>
          <a:p>
            <a:pPr marL="305435" indent="-305435"/>
            <a:r>
              <a:rPr lang="en-US" sz="1400" b="1" dirty="0">
                <a:latin typeface="Times New Roman" panose="02020603050405020304" pitchFamily="18" charset="0"/>
                <a:cs typeface="Times New Roman" panose="02020603050405020304" pitchFamily="18" charset="0"/>
              </a:rPr>
              <a:t>Result: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reliable and efficient intrusion detection system capable of classifying network activity into multiple threat categories, enhancing overall network security and supporting early threat mitigation.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4715" y="92301"/>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15" name="Rectangle 12">
            <a:extLst>
              <a:ext uri="{FF2B5EF4-FFF2-40B4-BE49-F238E27FC236}">
                <a16:creationId xmlns:a16="http://schemas.microsoft.com/office/drawing/2014/main" id="{7FBDCE96-3B3D-4DBC-7EE7-9C00BF18782D}"/>
              </a:ext>
            </a:extLst>
          </p:cNvPr>
          <p:cNvSpPr>
            <a:spLocks noChangeArrowheads="1"/>
          </p:cNvSpPr>
          <p:nvPr/>
        </p:nvSpPr>
        <p:spPr bwMode="auto">
          <a:xfrm>
            <a:off x="176980" y="2181268"/>
            <a:ext cx="120150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Requirements:</a:t>
            </a:r>
            <a:r>
              <a:rPr lang="en-IN" dirty="0">
                <a:latin typeface="Times New Roman" panose="02020603050405020304" pitchFamily="18" charset="0"/>
                <a:cs typeface="Times New Roman" panose="02020603050405020304" pitchFamily="18" charset="0"/>
              </a:rPr>
              <a:t> 8GB RAM, IBM Cloud Lite (Watson Studio &amp; </a:t>
            </a:r>
            <a:r>
              <a:rPr lang="en-IN" dirty="0" err="1">
                <a:latin typeface="Times New Roman" panose="02020603050405020304" pitchFamily="18" charset="0"/>
                <a:cs typeface="Times New Roman" panose="02020603050405020304" pitchFamily="18" charset="0"/>
              </a:rPr>
              <a:t>AutoAI</a:t>
            </a:r>
            <a:r>
              <a:rPr lang="en-IN" dirty="0">
                <a:latin typeface="Times New Roman" panose="02020603050405020304" pitchFamily="18" charset="0"/>
                <a:cs typeface="Times New Roman" panose="02020603050405020304" pitchFamily="18" charset="0"/>
              </a:rPr>
              <a:t>), stable internet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Tools:</a:t>
            </a:r>
            <a:r>
              <a:rPr lang="en-IN" dirty="0">
                <a:latin typeface="Times New Roman" panose="02020603050405020304" pitchFamily="18" charset="0"/>
                <a:cs typeface="Times New Roman" panose="02020603050405020304" pitchFamily="18" charset="0"/>
              </a:rPr>
              <a:t> 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scikit-learn, seaborn, matplotlib, IBM </a:t>
            </a:r>
            <a:r>
              <a:rPr lang="en-IN" dirty="0" err="1">
                <a:latin typeface="Times New Roman" panose="02020603050405020304" pitchFamily="18" charset="0"/>
                <a:cs typeface="Times New Roman" panose="02020603050405020304" pitchFamily="18" charset="0"/>
              </a:rPr>
              <a:t>AutoAI</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Load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NSL-KDD dataset (normal + various attacks)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Preprocess: encode categorical features, normalize </a:t>
            </a:r>
            <a:r>
              <a:rPr lang="en-IN" dirty="0" err="1">
                <a:latin typeface="Times New Roman" panose="02020603050405020304" pitchFamily="18" charset="0"/>
                <a:cs typeface="Times New Roman" panose="02020603050405020304" pitchFamily="18" charset="0"/>
              </a:rPr>
              <a:t>numerics</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Group attack types into 5 categories: DoS, Probe, R2L, U2R, Normal</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a:t>
            </a:r>
            <a:r>
              <a:rPr lang="en-IN" b="1" dirty="0">
                <a:latin typeface="Times New Roman" panose="02020603050405020304" pitchFamily="18" charset="0"/>
                <a:cs typeface="Times New Roman" panose="02020603050405020304" pitchFamily="18" charset="0"/>
              </a:rPr>
              <a:t>IBM </a:t>
            </a:r>
            <a:r>
              <a:rPr lang="en-IN" b="1" dirty="0" err="1">
                <a:latin typeface="Times New Roman" panose="02020603050405020304" pitchFamily="18" charset="0"/>
                <a:cs typeface="Times New Roman" panose="02020603050405020304" pitchFamily="18" charset="0"/>
              </a:rPr>
              <a:t>AutoAI</a:t>
            </a:r>
            <a:r>
              <a:rPr lang="en-IN" dirty="0">
                <a:latin typeface="Times New Roman" panose="02020603050405020304" pitchFamily="18" charset="0"/>
                <a:cs typeface="Times New Roman" panose="02020603050405020304" pitchFamily="18" charset="0"/>
              </a:rPr>
              <a:t> for automated model selection and training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Best model: </a:t>
            </a:r>
            <a:r>
              <a:rPr lang="en-IN" b="1" dirty="0">
                <a:latin typeface="Times New Roman" panose="02020603050405020304" pitchFamily="18" charset="0"/>
                <a:cs typeface="Times New Roman" panose="02020603050405020304" pitchFamily="18" charset="0"/>
              </a:rPr>
              <a:t>Batched Tree Ensemble Classifier</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Evaluate using accuracy, precision, recall, F1-score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 on </a:t>
            </a:r>
            <a:r>
              <a:rPr lang="en-IN" b="1" dirty="0">
                <a:latin typeface="Times New Roman" panose="02020603050405020304" pitchFamily="18" charset="0"/>
                <a:cs typeface="Times New Roman" panose="02020603050405020304" pitchFamily="18" charset="0"/>
              </a:rPr>
              <a:t>IBM Watson</a:t>
            </a:r>
            <a:r>
              <a:rPr lang="en-IN" dirty="0">
                <a:latin typeface="Times New Roman" panose="02020603050405020304" pitchFamily="18" charset="0"/>
                <a:cs typeface="Times New Roman" panose="02020603050405020304" pitchFamily="18" charset="0"/>
              </a:rPr>
              <a:t> for real-time or batch intrusion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86B814C-FBF3-4382-4D2A-7A993E19C71A}"/>
              </a:ext>
            </a:extLst>
          </p:cNvPr>
          <p:cNvSpPr>
            <a:spLocks noChangeArrowheads="1"/>
          </p:cNvSpPr>
          <p:nvPr/>
        </p:nvSpPr>
        <p:spPr bwMode="auto">
          <a:xfrm>
            <a:off x="581192" y="1593784"/>
            <a:ext cx="838075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Batched Tree Ensemble Classifier (Snap Random Forest)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for multi-class tasks with imbalanced, high-dimensional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multiple decision trees to improve accuracy and reduce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Grouped attack labels – DoS, Probe, R2L, U2R, Normal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handled feature selection, preprocessing, and hyperparameter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deployed 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 Machine Learning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real-time or batch classification of network traffic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integrated with existing security tools for live monitoring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41 features from NSL-KDD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protocol_type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duration,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src_bytes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EB95FD7-160F-409E-CE45-9A5EFC4C74B3}"/>
              </a:ext>
            </a:extLst>
          </p:cNvPr>
          <p:cNvPicPr>
            <a:picLocks noChangeAspect="1"/>
          </p:cNvPicPr>
          <p:nvPr/>
        </p:nvPicPr>
        <p:blipFill>
          <a:blip r:embed="rId2"/>
          <a:srcRect l="18801" t="14238" r="5521"/>
          <a:stretch>
            <a:fillRect/>
          </a:stretch>
        </p:blipFill>
        <p:spPr>
          <a:xfrm>
            <a:off x="904568" y="2098565"/>
            <a:ext cx="4886632" cy="2670121"/>
          </a:xfrm>
          <a:prstGeom prst="rect">
            <a:avLst/>
          </a:prstGeom>
        </p:spPr>
      </p:pic>
      <p:sp>
        <p:nvSpPr>
          <p:cNvPr id="6" name="TextBox 5">
            <a:extLst>
              <a:ext uri="{FF2B5EF4-FFF2-40B4-BE49-F238E27FC236}">
                <a16:creationId xmlns:a16="http://schemas.microsoft.com/office/drawing/2014/main" id="{4B8C1B78-0820-C8B9-8969-23455E6171F5}"/>
              </a:ext>
            </a:extLst>
          </p:cNvPr>
          <p:cNvSpPr txBox="1"/>
          <p:nvPr/>
        </p:nvSpPr>
        <p:spPr>
          <a:xfrm>
            <a:off x="1022555" y="1533833"/>
            <a:ext cx="24481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B643517-EC7B-9782-DBF3-89B529BE0967}"/>
              </a:ext>
            </a:extLst>
          </p:cNvPr>
          <p:cNvPicPr>
            <a:picLocks noChangeAspect="1"/>
          </p:cNvPicPr>
          <p:nvPr/>
        </p:nvPicPr>
        <p:blipFill>
          <a:blip r:embed="rId3"/>
          <a:srcRect r="17169" b="9461"/>
          <a:stretch>
            <a:fillRect/>
          </a:stretch>
        </p:blipFill>
        <p:spPr>
          <a:xfrm>
            <a:off x="5791200" y="2279297"/>
            <a:ext cx="3578942" cy="2489389"/>
          </a:xfrm>
          <a:prstGeom prst="rect">
            <a:avLst/>
          </a:prstGeom>
        </p:spPr>
      </p:pic>
      <p:sp>
        <p:nvSpPr>
          <p:cNvPr id="9" name="TextBox 8">
            <a:extLst>
              <a:ext uri="{FF2B5EF4-FFF2-40B4-BE49-F238E27FC236}">
                <a16:creationId xmlns:a16="http://schemas.microsoft.com/office/drawing/2014/main" id="{D032862B-EAFA-3363-63B8-18D8B34A3794}"/>
              </a:ext>
            </a:extLst>
          </p:cNvPr>
          <p:cNvSpPr txBox="1"/>
          <p:nvPr/>
        </p:nvSpPr>
        <p:spPr>
          <a:xfrm>
            <a:off x="6302477" y="1533833"/>
            <a:ext cx="3145605" cy="369332"/>
          </a:xfrm>
          <a:prstGeom prst="rect">
            <a:avLst/>
          </a:prstGeom>
          <a:noFill/>
        </p:spPr>
        <p:txBody>
          <a:bodyPr wrap="none" rtlCol="0">
            <a:spAutoFit/>
          </a:bodyPr>
          <a:lstStyle/>
          <a:p>
            <a:r>
              <a:rPr lang="en-US" cap="all" dirty="0">
                <a:latin typeface="Times New Roman" panose="02020603050405020304" pitchFamily="18" charset="0"/>
                <a:cs typeface="Times New Roman" panose="02020603050405020304" pitchFamily="18" charset="0"/>
              </a:rPr>
              <a:t>Precision recall curve</a:t>
            </a:r>
            <a:endParaRPr lang="en-IN" cap="al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835E7-7BFD-7043-9230-BD60A1E12A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138F4A-E038-EB5B-DD92-4ACB6E32CA7B}"/>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Result</a:t>
            </a:r>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DDBDE29-6380-F384-98B5-AEE811A687DC}"/>
              </a:ext>
            </a:extLst>
          </p:cNvPr>
          <p:cNvPicPr>
            <a:picLocks noChangeAspect="1"/>
          </p:cNvPicPr>
          <p:nvPr/>
        </p:nvPicPr>
        <p:blipFill>
          <a:blip r:embed="rId2"/>
          <a:stretch>
            <a:fillRect/>
          </a:stretch>
        </p:blipFill>
        <p:spPr>
          <a:xfrm>
            <a:off x="0" y="1843708"/>
            <a:ext cx="12221496" cy="2507310"/>
          </a:xfrm>
          <a:prstGeom prst="rect">
            <a:avLst/>
          </a:prstGeom>
        </p:spPr>
      </p:pic>
    </p:spTree>
    <p:extLst>
      <p:ext uri="{BB962C8B-B14F-4D97-AF65-F5344CB8AC3E}">
        <p14:creationId xmlns:p14="http://schemas.microsoft.com/office/powerpoint/2010/main" val="39288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ea typeface="+mj-lt"/>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An intelligent network intrusion detection system was successfully developed using IBM </a:t>
            </a:r>
            <a:r>
              <a:rPr lang="en-US" sz="2000"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The best-performing model, the Batched Tree Ensemble Classifier, demonstrated high accuracy in detecting and classifying various cyber-attack types. The system ensures early detection and supports real-time or batch-based network security monitoring, improving overall infrastructure protection.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287</TotalTime>
  <Words>805</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Times New Roman</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Kamalakar saini</cp:lastModifiedBy>
  <cp:revision>26</cp:revision>
  <dcterms:created xsi:type="dcterms:W3CDTF">2021-05-26T16:50:10Z</dcterms:created>
  <dcterms:modified xsi:type="dcterms:W3CDTF">2025-08-04T05:22:06Z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