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270402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FB3D54-07BB-4403-A90F-08941052290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120791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3582415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489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3642412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1844289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107419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420172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26047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353241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36531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FB3D54-07BB-4403-A90F-08941052290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209530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FB3D54-07BB-4403-A90F-089410522905}"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69515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36473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131729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FB3D54-07BB-4403-A90F-089410522905}" type="datetimeFigureOut">
              <a:rPr lang="en-GB" smtClean="0"/>
              <a:t>18/03/2019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229441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FB3D54-07BB-4403-A90F-08941052290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725E8-CCA5-434F-87F1-94F4BB17258D}" type="slidenum">
              <a:rPr lang="en-GB" smtClean="0"/>
              <a:t>‹#›</a:t>
            </a:fld>
            <a:endParaRPr lang="en-GB"/>
          </a:p>
        </p:txBody>
      </p:sp>
    </p:spTree>
    <p:extLst>
      <p:ext uri="{BB962C8B-B14F-4D97-AF65-F5344CB8AC3E}">
        <p14:creationId xmlns:p14="http://schemas.microsoft.com/office/powerpoint/2010/main" val="293553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FB3D54-07BB-4403-A90F-089410522905}" type="datetimeFigureOut">
              <a:rPr lang="en-GB" smtClean="0"/>
              <a:t>18/03/2019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7725E8-CCA5-434F-87F1-94F4BB17258D}" type="slidenum">
              <a:rPr lang="en-GB" smtClean="0"/>
              <a:t>‹#›</a:t>
            </a:fld>
            <a:endParaRPr lang="en-GB"/>
          </a:p>
        </p:txBody>
      </p:sp>
    </p:spTree>
    <p:extLst>
      <p:ext uri="{BB962C8B-B14F-4D97-AF65-F5344CB8AC3E}">
        <p14:creationId xmlns:p14="http://schemas.microsoft.com/office/powerpoint/2010/main" val="29487130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137745"/>
          </a:xfrm>
        </p:spPr>
        <p:txBody>
          <a:bodyPr/>
          <a:lstStyle/>
          <a:p>
            <a:r>
              <a:rPr lang="en-US" dirty="0" smtClean="0"/>
              <a:t>Content Server 16</a:t>
            </a:r>
            <a:endParaRPr lang="en-GB" dirty="0"/>
          </a:p>
        </p:txBody>
      </p:sp>
      <p:sp>
        <p:nvSpPr>
          <p:cNvPr id="3" name="Subtitle 2"/>
          <p:cNvSpPr>
            <a:spLocks noGrp="1"/>
          </p:cNvSpPr>
          <p:nvPr>
            <p:ph type="subTitle" idx="1"/>
          </p:nvPr>
        </p:nvSpPr>
        <p:spPr>
          <a:xfrm>
            <a:off x="1302100" y="2585545"/>
            <a:ext cx="8825658" cy="861420"/>
          </a:xfrm>
        </p:spPr>
        <p:txBody>
          <a:bodyPr>
            <a:normAutofit/>
          </a:bodyPr>
          <a:lstStyle/>
          <a:p>
            <a:pPr algn="ctr"/>
            <a:r>
              <a:rPr lang="en-US" sz="4800" dirty="0" smtClean="0"/>
              <a:t>Security </a:t>
            </a:r>
            <a:endParaRPr lang="en-GB" sz="4800" dirty="0"/>
          </a:p>
        </p:txBody>
      </p:sp>
      <p:sp>
        <p:nvSpPr>
          <p:cNvPr id="4" name="Rectangle 3"/>
          <p:cNvSpPr/>
          <p:nvPr/>
        </p:nvSpPr>
        <p:spPr>
          <a:xfrm>
            <a:off x="1534509" y="3723290"/>
            <a:ext cx="7809187" cy="1631216"/>
          </a:xfrm>
          <a:prstGeom prst="rect">
            <a:avLst/>
          </a:prstGeom>
        </p:spPr>
        <p:txBody>
          <a:bodyPr wrap="square">
            <a:spAutoFit/>
          </a:bodyPr>
          <a:lstStyle/>
          <a:p>
            <a:r>
              <a:rPr lang="en-US" sz="1600" dirty="0"/>
              <a:t>Based on following OpenText knowledge based Documents.</a:t>
            </a:r>
            <a:br>
              <a:rPr lang="en-US" sz="1600" dirty="0"/>
            </a:br>
            <a:r>
              <a:rPr lang="en-US" sz="1600" dirty="0"/>
              <a:t>Which are </a:t>
            </a:r>
            <a:br>
              <a:rPr lang="en-US" sz="1600" dirty="0"/>
            </a:br>
            <a:r>
              <a:rPr lang="en-US" sz="1600" dirty="0"/>
              <a:t>		1) Content Server 16.2.7 release notes.</a:t>
            </a:r>
            <a:br>
              <a:rPr lang="en-US" sz="1600" dirty="0"/>
            </a:br>
            <a:r>
              <a:rPr lang="en-US" sz="1600" dirty="0"/>
              <a:t>		2) Content Server Application Security Hardening Guide.</a:t>
            </a: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188888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723289"/>
          </a:xfrm>
        </p:spPr>
        <p:txBody>
          <a:bodyPr/>
          <a:lstStyle/>
          <a:p>
            <a:r>
              <a:rPr lang="en-US" sz="1800" dirty="0"/>
              <a:t>Application security </a:t>
            </a:r>
            <a:r>
              <a:rPr lang="en-US" sz="1800" dirty="0" smtClean="0"/>
              <a:t>offerings: </a:t>
            </a:r>
            <a:br>
              <a:rPr lang="en-US" sz="1800" dirty="0" smtClean="0"/>
            </a:br>
            <a:r>
              <a:rPr lang="en-US" sz="1800" dirty="0"/>
              <a:t/>
            </a:r>
            <a:br>
              <a:rPr lang="en-US" sz="1800" dirty="0"/>
            </a:br>
            <a:r>
              <a:rPr lang="en-US" sz="1800" dirty="0" smtClean="0"/>
              <a:t>1) Audit </a:t>
            </a:r>
            <a:r>
              <a:rPr lang="en-US" sz="1800" dirty="0"/>
              <a:t>Interests: </a:t>
            </a:r>
            <a:br>
              <a:rPr lang="en-US" sz="1800" dirty="0"/>
            </a:br>
            <a:r>
              <a:rPr lang="en-US" sz="1800" dirty="0"/>
              <a:t>2) Security Clearance Metadata :</a:t>
            </a:r>
            <a:br>
              <a:rPr lang="en-US" sz="1800" dirty="0"/>
            </a:br>
            <a:r>
              <a:rPr lang="en-US" sz="1800" dirty="0"/>
              <a:t>3) </a:t>
            </a:r>
            <a:r>
              <a:rPr lang="en-US" sz="1800" dirty="0" err="1"/>
              <a:t>LiveReports</a:t>
            </a:r>
            <a:r>
              <a:rPr lang="en-US" sz="1800" dirty="0"/>
              <a:t> :</a:t>
            </a:r>
            <a:br>
              <a:rPr lang="en-US" sz="1800" dirty="0"/>
            </a:br>
            <a:r>
              <a:rPr lang="en-US" sz="1800" dirty="0"/>
              <a:t>4) Trusted Referring Websites: </a:t>
            </a:r>
            <a:br>
              <a:rPr lang="en-US" sz="1800" dirty="0"/>
            </a:br>
            <a:r>
              <a:rPr lang="en-US" sz="1800" dirty="0"/>
              <a:t>5) Administration Auditing:</a:t>
            </a:r>
            <a:br>
              <a:rPr lang="en-US" sz="1800" dirty="0"/>
            </a:br>
            <a:r>
              <a:rPr lang="en-US" sz="1800" dirty="0"/>
              <a:t>6) Security Clearance :</a:t>
            </a:r>
            <a:br>
              <a:rPr lang="en-US" sz="1800" dirty="0"/>
            </a:br>
            <a:r>
              <a:rPr lang="en-US" sz="1800" dirty="0"/>
              <a:t>7) Administration Security Hardening :</a:t>
            </a:r>
            <a:br>
              <a:rPr lang="en-US" sz="1800" dirty="0"/>
            </a:br>
            <a:r>
              <a:rPr lang="en-US" sz="1800" dirty="0"/>
              <a:t>8) Secure Email Notification</a:t>
            </a:r>
            <a:r>
              <a:rPr lang="en-US" sz="1800" dirty="0" smtClean="0"/>
              <a:t>:</a:t>
            </a:r>
            <a:br>
              <a:rPr lang="en-US" sz="1800" dirty="0" smtClean="0"/>
            </a:br>
            <a:endParaRPr lang="en-GB" sz="1800" dirty="0"/>
          </a:p>
        </p:txBody>
      </p:sp>
    </p:spTree>
    <p:extLst>
      <p:ext uri="{BB962C8B-B14F-4D97-AF65-F5344CB8AC3E}">
        <p14:creationId xmlns:p14="http://schemas.microsoft.com/office/powerpoint/2010/main" val="37339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762" y="911037"/>
            <a:ext cx="10892438" cy="4308872"/>
          </a:xfrm>
          <a:prstGeom prst="rect">
            <a:avLst/>
          </a:prstGeom>
        </p:spPr>
        <p:txBody>
          <a:bodyPr wrap="square">
            <a:spAutoFit/>
          </a:bodyPr>
          <a:lstStyle/>
          <a:p>
            <a:pPr marL="342900" indent="-342900">
              <a:buAutoNum type="arabicParenR"/>
            </a:pPr>
            <a:r>
              <a:rPr lang="en-GB" sz="1600" dirty="0" smtClean="0"/>
              <a:t>Audit </a:t>
            </a:r>
            <a:r>
              <a:rPr lang="en-GB" sz="1600" dirty="0"/>
              <a:t>Interests</a:t>
            </a:r>
            <a:r>
              <a:rPr lang="en-GB" sz="1600" dirty="0" smtClean="0"/>
              <a:t>:</a:t>
            </a:r>
          </a:p>
          <a:p>
            <a:pPr marL="342900" indent="-342900">
              <a:buAutoNum type="arabicParenR"/>
            </a:pPr>
            <a:endParaRPr lang="en-GB" sz="1600" dirty="0"/>
          </a:p>
          <a:p>
            <a:r>
              <a:rPr lang="en-GB" sz="1600" dirty="0"/>
              <a:t>N</a:t>
            </a:r>
            <a:r>
              <a:rPr lang="en-GB" sz="1600" dirty="0" smtClean="0"/>
              <a:t>ew </a:t>
            </a:r>
            <a:r>
              <a:rPr lang="en-GB" sz="1600" dirty="0"/>
              <a:t>audit interests added to accommodate Business Administrators or other users who may now be granted usage privileges to these interests: </a:t>
            </a:r>
          </a:p>
          <a:p>
            <a:pPr marL="285750" indent="-285750">
              <a:buFont typeface="Arial" panose="020B0604020202020204" pitchFamily="34" charset="0"/>
              <a:buChar char="•"/>
            </a:pPr>
            <a:r>
              <a:rPr lang="en-GB" sz="1600" dirty="0"/>
              <a:t>Classification - System Settings Changed </a:t>
            </a:r>
          </a:p>
          <a:p>
            <a:pPr marL="285750" indent="-285750">
              <a:buFont typeface="Arial" panose="020B0604020202020204" pitchFamily="34" charset="0"/>
              <a:buChar char="•"/>
            </a:pPr>
            <a:r>
              <a:rPr lang="en-GB" sz="1600" dirty="0"/>
              <a:t>Classification - Manage Pending Objects </a:t>
            </a:r>
          </a:p>
          <a:p>
            <a:pPr marL="285750" indent="-285750">
              <a:buFont typeface="Arial" panose="020B0604020202020204" pitchFamily="34" charset="0"/>
              <a:buChar char="•"/>
            </a:pPr>
            <a:r>
              <a:rPr lang="en-GB" sz="1600" dirty="0"/>
              <a:t>Classification - Purge Rejected </a:t>
            </a:r>
          </a:p>
          <a:p>
            <a:pPr marL="285750" indent="-285750">
              <a:buFont typeface="Arial" panose="020B0604020202020204" pitchFamily="34" charset="0"/>
              <a:buChar char="•"/>
            </a:pPr>
            <a:r>
              <a:rPr lang="en-GB" sz="1600" dirty="0"/>
              <a:t>Classifications Classification - Taxonomy Export </a:t>
            </a:r>
          </a:p>
          <a:p>
            <a:pPr marL="285750" indent="-285750">
              <a:buFont typeface="Arial" panose="020B0604020202020204" pitchFamily="34" charset="0"/>
              <a:buChar char="•"/>
            </a:pPr>
            <a:r>
              <a:rPr lang="en-GB" sz="1600" dirty="0"/>
              <a:t>Classification - Taxonomy Import </a:t>
            </a:r>
          </a:p>
          <a:p>
            <a:endParaRPr lang="en-GB" sz="1600" dirty="0"/>
          </a:p>
          <a:p>
            <a:pPr marL="285750" indent="-285750">
              <a:buFont typeface="Arial" panose="020B0604020202020204" pitchFamily="34" charset="0"/>
              <a:buChar char="•"/>
            </a:pPr>
            <a:r>
              <a:rPr lang="en-GB" sz="1600" dirty="0"/>
              <a:t>Security Clearance - Security Clearance Level Code Edited </a:t>
            </a:r>
          </a:p>
          <a:p>
            <a:pPr marL="285750" indent="-285750">
              <a:buFont typeface="Arial" panose="020B0604020202020204" pitchFamily="34" charset="0"/>
              <a:buChar char="•"/>
            </a:pPr>
            <a:r>
              <a:rPr lang="en-GB" sz="1600" dirty="0"/>
              <a:t>Security Clearance - Supplemental Marking Code Edited </a:t>
            </a:r>
          </a:p>
          <a:p>
            <a:pPr marL="285750" indent="-285750">
              <a:buFont typeface="Arial" panose="020B0604020202020204" pitchFamily="34" charset="0"/>
              <a:buChar char="•"/>
            </a:pPr>
            <a:r>
              <a:rPr lang="en-GB" sz="1600" dirty="0"/>
              <a:t>Security Clearance - System Settings Changed </a:t>
            </a:r>
          </a:p>
          <a:p>
            <a:pPr marL="285750" indent="-285750">
              <a:buFont typeface="Arial" panose="020B0604020202020204" pitchFamily="34" charset="0"/>
              <a:buChar char="•"/>
            </a:pPr>
            <a:r>
              <a:rPr lang="en-GB" sz="1600" dirty="0"/>
              <a:t>Security Clearance - User Session Parameter Added </a:t>
            </a:r>
          </a:p>
          <a:p>
            <a:pPr marL="285750" indent="-285750">
              <a:buFont typeface="Arial" panose="020B0604020202020204" pitchFamily="34" charset="0"/>
              <a:buChar char="•"/>
            </a:pPr>
            <a:r>
              <a:rPr lang="en-GB" sz="1600" dirty="0"/>
              <a:t>Security Clearance - User Session Parameter Deleted </a:t>
            </a:r>
          </a:p>
          <a:p>
            <a:pPr marL="285750" indent="-285750">
              <a:buFont typeface="Arial" panose="020B0604020202020204" pitchFamily="34" charset="0"/>
              <a:buChar char="•"/>
            </a:pPr>
            <a:r>
              <a:rPr lang="en-GB" sz="1600" dirty="0"/>
              <a:t>Security Clearance - User Session Parameter Edited</a:t>
            </a:r>
          </a:p>
          <a:p>
            <a:r>
              <a:rPr lang="en-GB" dirty="0" smtClean="0"/>
              <a:t> </a:t>
            </a:r>
            <a:endParaRPr lang="en-GB" dirty="0"/>
          </a:p>
        </p:txBody>
      </p:sp>
    </p:spTree>
    <p:extLst>
      <p:ext uri="{BB962C8B-B14F-4D97-AF65-F5344CB8AC3E}">
        <p14:creationId xmlns:p14="http://schemas.microsoft.com/office/powerpoint/2010/main" val="181218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659" y="1867479"/>
            <a:ext cx="10892438" cy="2308324"/>
          </a:xfrm>
          <a:prstGeom prst="rect">
            <a:avLst/>
          </a:prstGeom>
        </p:spPr>
        <p:txBody>
          <a:bodyPr wrap="square">
            <a:spAutoFit/>
          </a:bodyPr>
          <a:lstStyle/>
          <a:p>
            <a:r>
              <a:rPr lang="en-US" sz="1600" dirty="0"/>
              <a:t>2) Security Clearance Metadata </a:t>
            </a:r>
            <a:r>
              <a:rPr lang="en-US" sz="1600" dirty="0" smtClean="0"/>
              <a:t>:</a:t>
            </a:r>
          </a:p>
          <a:p>
            <a:endParaRPr lang="en-GB" sz="1600" dirty="0"/>
          </a:p>
          <a:p>
            <a:r>
              <a:rPr lang="en-GB" sz="1600" dirty="0"/>
              <a:t>When not configured, the Security Clearance module metadata fields will be hidden from use in the Smart and Classic views. Users with no assigned security levels and supplemental marking will not see the Security Clearance tab in the Smart view. In the Classic view, they will not see the Security Clearance function menu option on the item or actions in a collection or search. </a:t>
            </a:r>
          </a:p>
          <a:p>
            <a:endParaRPr lang="en-GB" sz="1600" dirty="0" smtClean="0"/>
          </a:p>
          <a:p>
            <a:r>
              <a:rPr lang="en-GB" sz="1600" dirty="0" smtClean="0"/>
              <a:t>A </a:t>
            </a:r>
            <a:r>
              <a:rPr lang="en-GB" sz="1600" dirty="0"/>
              <a:t>new Security Level Name data source can be used to display the Security Clearance Level name in a custom column to help clarify the Security Clearance Level’s numerical value.</a:t>
            </a:r>
            <a:r>
              <a:rPr lang="en-GB" sz="1600" dirty="0" smtClean="0"/>
              <a:t> </a:t>
            </a:r>
            <a:endParaRPr lang="en-GB" sz="1600" dirty="0"/>
          </a:p>
        </p:txBody>
      </p:sp>
    </p:spTree>
    <p:extLst>
      <p:ext uri="{BB962C8B-B14F-4D97-AF65-F5344CB8AC3E}">
        <p14:creationId xmlns:p14="http://schemas.microsoft.com/office/powerpoint/2010/main" val="3846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291" y="378373"/>
            <a:ext cx="10615448" cy="3785652"/>
          </a:xfrm>
          <a:prstGeom prst="rect">
            <a:avLst/>
          </a:prstGeom>
        </p:spPr>
        <p:txBody>
          <a:bodyPr wrap="square">
            <a:spAutoFit/>
          </a:bodyPr>
          <a:lstStyle/>
          <a:p>
            <a:r>
              <a:rPr lang="en-US" sz="1600" dirty="0"/>
              <a:t>3) </a:t>
            </a:r>
            <a:r>
              <a:rPr lang="en-US" sz="1600" dirty="0" err="1"/>
              <a:t>LiveReports</a:t>
            </a:r>
            <a:r>
              <a:rPr lang="en-US" sz="1600" dirty="0"/>
              <a:t> :</a:t>
            </a:r>
            <a:endParaRPr lang="en-US" sz="1600" dirty="0" smtClean="0"/>
          </a:p>
          <a:p>
            <a:endParaRPr lang="en-GB" sz="1600" dirty="0"/>
          </a:p>
          <a:p>
            <a:r>
              <a:rPr lang="en-GB" sz="1600" dirty="0"/>
              <a:t>There is now an Admin Page to control the use of </a:t>
            </a:r>
            <a:r>
              <a:rPr lang="en-GB" sz="1600" dirty="0" err="1"/>
              <a:t>LiveReport</a:t>
            </a:r>
            <a:r>
              <a:rPr lang="en-GB" sz="1600" dirty="0"/>
              <a:t> database connections. Customers are encouraged to restrict access using database permissions on the secure DB connections, and switch </a:t>
            </a:r>
            <a:r>
              <a:rPr lang="en-GB" sz="1600" dirty="0" err="1"/>
              <a:t>LiveReports</a:t>
            </a:r>
            <a:r>
              <a:rPr lang="en-GB" sz="1600" dirty="0"/>
              <a:t> to use these alternative connections. No keyword checking will be done on these connections as the DBA can apply fine-grained permissions to control whether users have the right access. The default Content Server connection will still have keyword checking applied. For new reports there will be no way to switch this off, and for reports that already have the check box ticked to allow DB updates, the setting will be maintained and respected for backwards compatibility. Customers are encouraged to migrate these reports to use secure connections</a:t>
            </a:r>
            <a:r>
              <a:rPr lang="en-GB" sz="1600" dirty="0" smtClean="0"/>
              <a:t>.</a:t>
            </a:r>
          </a:p>
          <a:p>
            <a:endParaRPr lang="en-US" sz="1600" dirty="0"/>
          </a:p>
          <a:p>
            <a:r>
              <a:rPr lang="en-GB" sz="1600" dirty="0"/>
              <a:t>The Records Management modules, including Records Management, Physical Objects and Security Clearance modules, are now included in the baseline installation package and no longer need to be separately installed</a:t>
            </a:r>
            <a:r>
              <a:rPr lang="en-GB" sz="1600" dirty="0" smtClean="0"/>
              <a:t>.</a:t>
            </a:r>
          </a:p>
          <a:p>
            <a:endParaRPr lang="en-GB" sz="1600" dirty="0"/>
          </a:p>
        </p:txBody>
      </p:sp>
      <p:pic>
        <p:nvPicPr>
          <p:cNvPr id="2" name="Picture 1"/>
          <p:cNvPicPr>
            <a:picLocks noChangeAspect="1"/>
          </p:cNvPicPr>
          <p:nvPr/>
        </p:nvPicPr>
        <p:blipFill>
          <a:blip r:embed="rId2"/>
          <a:stretch>
            <a:fillRect/>
          </a:stretch>
        </p:blipFill>
        <p:spPr>
          <a:xfrm>
            <a:off x="2731211" y="3634331"/>
            <a:ext cx="8851189" cy="2875186"/>
          </a:xfrm>
          <a:prstGeom prst="rect">
            <a:avLst/>
          </a:prstGeom>
        </p:spPr>
      </p:pic>
    </p:spTree>
    <p:extLst>
      <p:ext uri="{BB962C8B-B14F-4D97-AF65-F5344CB8AC3E}">
        <p14:creationId xmlns:p14="http://schemas.microsoft.com/office/powerpoint/2010/main" val="412571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6293" y="1478595"/>
            <a:ext cx="10293348" cy="3323987"/>
          </a:xfrm>
          <a:prstGeom prst="rect">
            <a:avLst/>
          </a:prstGeom>
        </p:spPr>
        <p:txBody>
          <a:bodyPr wrap="square">
            <a:spAutoFit/>
          </a:bodyPr>
          <a:lstStyle/>
          <a:p>
            <a:r>
              <a:rPr lang="en-US" sz="1600" dirty="0"/>
              <a:t>4) Trusted Referring Websites</a:t>
            </a:r>
            <a:r>
              <a:rPr lang="en-US" sz="1600" dirty="0" smtClean="0"/>
              <a:t>:</a:t>
            </a:r>
          </a:p>
          <a:p>
            <a:endParaRPr lang="en-GB" sz="1600" dirty="0" smtClean="0"/>
          </a:p>
          <a:p>
            <a:r>
              <a:rPr lang="en-US" sz="1600" dirty="0"/>
              <a:t>This security configuration setting was changed to increase security and allow more configuration flexibility. If using this feature, review the changes after an upgrade to ensure security settings are correct</a:t>
            </a:r>
            <a:r>
              <a:rPr lang="en-US" sz="1600" dirty="0" smtClean="0"/>
              <a:t>.</a:t>
            </a:r>
          </a:p>
          <a:p>
            <a:endParaRPr lang="en-US" sz="1600" dirty="0" smtClean="0"/>
          </a:p>
          <a:p>
            <a:r>
              <a:rPr lang="en-US" sz="1600" dirty="0" smtClean="0"/>
              <a:t>5</a:t>
            </a:r>
            <a:r>
              <a:rPr lang="en-US" sz="1600" dirty="0"/>
              <a:t>) Administration Auditing:</a:t>
            </a:r>
            <a:endParaRPr lang="en-GB" sz="1600" dirty="0"/>
          </a:p>
          <a:p>
            <a:endParaRPr lang="en-GB" sz="1600" dirty="0"/>
          </a:p>
          <a:p>
            <a:r>
              <a:rPr lang="en-GB" sz="1600" dirty="0"/>
              <a:t>New administration pages that now have auditing that captures before/after values and performer information include: </a:t>
            </a:r>
          </a:p>
          <a:p>
            <a:r>
              <a:rPr lang="en-GB" sz="1600" dirty="0"/>
              <a:t>System Messages, Control IP Access to search Components, Purge Search Statistics, Configure Search Statistics, Audit Security Settings, Search Forms and Search results template.</a:t>
            </a:r>
          </a:p>
          <a:p>
            <a:endParaRPr lang="en-GB" dirty="0"/>
          </a:p>
        </p:txBody>
      </p:sp>
    </p:spTree>
    <p:extLst>
      <p:ext uri="{BB962C8B-B14F-4D97-AF65-F5344CB8AC3E}">
        <p14:creationId xmlns:p14="http://schemas.microsoft.com/office/powerpoint/2010/main" val="166422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6293" y="1478595"/>
            <a:ext cx="10293348" cy="3046988"/>
          </a:xfrm>
          <a:prstGeom prst="rect">
            <a:avLst/>
          </a:prstGeom>
        </p:spPr>
        <p:txBody>
          <a:bodyPr wrap="square">
            <a:spAutoFit/>
          </a:bodyPr>
          <a:lstStyle/>
          <a:p>
            <a:r>
              <a:rPr lang="en-US" sz="1600" dirty="0"/>
              <a:t>6) Security Clearance :</a:t>
            </a:r>
            <a:br>
              <a:rPr lang="en-US" sz="1600" dirty="0"/>
            </a:br>
            <a:endParaRPr lang="en-GB" sz="1600" dirty="0" smtClean="0"/>
          </a:p>
          <a:p>
            <a:r>
              <a:rPr lang="en-GB" sz="1600" dirty="0"/>
              <a:t>New Security Clearance Level usage statistics tile displays Security Clearance Level statistics with the option to filter the results. New Supplemental Markings usage statistics tile chart displays Supplemental Markings statistics with the option to filter the results. The Security Clearance tiles can be configured to display using Perspective Manager. </a:t>
            </a:r>
          </a:p>
          <a:p>
            <a:r>
              <a:rPr lang="en-GB" sz="1600" dirty="0"/>
              <a:t>There is a new Security Clearance </a:t>
            </a:r>
            <a:r>
              <a:rPr lang="en-GB" sz="1600" dirty="0" err="1"/>
              <a:t>WebReports</a:t>
            </a:r>
            <a:r>
              <a:rPr lang="en-GB" sz="1600" dirty="0"/>
              <a:t> release, </a:t>
            </a:r>
            <a:r>
              <a:rPr lang="en-GB" sz="1600" dirty="0" err="1"/>
              <a:t>OTRMSecReports</a:t>
            </a:r>
            <a:r>
              <a:rPr lang="en-GB" sz="1600" dirty="0"/>
              <a:t> package version 1.6. The </a:t>
            </a:r>
            <a:r>
              <a:rPr lang="en-GB" sz="1600" dirty="0" err="1"/>
              <a:t>OTRMSecReports</a:t>
            </a:r>
            <a:r>
              <a:rPr lang="en-GB" sz="1600" dirty="0"/>
              <a:t> can be configured to display within the Smart UI as tiles using Perspective Manager. See Install and Upgrade section for important </a:t>
            </a:r>
            <a:r>
              <a:rPr lang="en-GB" sz="1600" dirty="0" err="1"/>
              <a:t>OTRMSecReports</a:t>
            </a:r>
            <a:r>
              <a:rPr lang="en-GB" sz="1600" dirty="0"/>
              <a:t> upgrade note</a:t>
            </a:r>
            <a:r>
              <a:rPr lang="en-GB" sz="1600" dirty="0" smtClean="0"/>
              <a:t>. </a:t>
            </a:r>
            <a:r>
              <a:rPr lang="en-GB" sz="1600" dirty="0"/>
              <a:t> </a:t>
            </a:r>
          </a:p>
          <a:p>
            <a:r>
              <a:rPr lang="en-GB" sz="1600" dirty="0"/>
              <a:t> </a:t>
            </a:r>
          </a:p>
          <a:p>
            <a:r>
              <a:rPr lang="en-GB" sz="1600" dirty="0"/>
              <a:t>A node upgrade script was created to add support for secure request tokens in the </a:t>
            </a:r>
            <a:r>
              <a:rPr lang="en-GB" sz="1600" dirty="0" err="1"/>
              <a:t>ActiveView</a:t>
            </a:r>
            <a:r>
              <a:rPr lang="en-GB" sz="1600" dirty="0"/>
              <a:t> tab override templates.</a:t>
            </a:r>
          </a:p>
        </p:txBody>
      </p:sp>
    </p:spTree>
    <p:extLst>
      <p:ext uri="{BB962C8B-B14F-4D97-AF65-F5344CB8AC3E}">
        <p14:creationId xmlns:p14="http://schemas.microsoft.com/office/powerpoint/2010/main" val="68326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767" y="1193908"/>
            <a:ext cx="10094422" cy="3046988"/>
          </a:xfrm>
          <a:prstGeom prst="rect">
            <a:avLst/>
          </a:prstGeom>
        </p:spPr>
        <p:txBody>
          <a:bodyPr wrap="square">
            <a:spAutoFit/>
          </a:bodyPr>
          <a:lstStyle/>
          <a:p>
            <a:r>
              <a:rPr lang="en-US" sz="1600" dirty="0"/>
              <a:t>7) Administration Security Hardening </a:t>
            </a:r>
            <a:r>
              <a:rPr lang="en-US" sz="1600" dirty="0" smtClean="0"/>
              <a:t>:</a:t>
            </a:r>
          </a:p>
          <a:p>
            <a:endParaRPr lang="en-US" sz="1600" dirty="0"/>
          </a:p>
          <a:p>
            <a:r>
              <a:rPr lang="en-GB" sz="1600" dirty="0"/>
              <a:t>A number of changes have been made to the Administration pages for Content Server to improve application security. In addition to the existing security features such as the administration passwords and IP address restrictions, the following additional restrictions have been implemented. • Cross Site Request Forgery risk has been reduced by the introduction of tokens on pages that perform actions and submit forms. </a:t>
            </a:r>
          </a:p>
          <a:p>
            <a:r>
              <a:rPr lang="en-GB" sz="1600" dirty="0"/>
              <a:t>• Old administration passwords must be provided before new passwords can be set. </a:t>
            </a:r>
          </a:p>
          <a:p>
            <a:r>
              <a:rPr lang="en-GB" sz="1600" dirty="0"/>
              <a:t>• The Web Administration password must now be provided for several operations that can change data, disrupt processes, disconnect the database or may have an impact on system performance. </a:t>
            </a:r>
          </a:p>
          <a:p>
            <a:r>
              <a:rPr lang="en-GB" sz="1600" dirty="0"/>
              <a:t>• A number of administration actions that were triggered by links or function menus now introduce a confirmation step</a:t>
            </a:r>
            <a:r>
              <a:rPr lang="en-GB" sz="1600" dirty="0" smtClean="0"/>
              <a:t>.</a:t>
            </a:r>
            <a:endParaRPr lang="en-GB" sz="1600" dirty="0"/>
          </a:p>
        </p:txBody>
      </p:sp>
    </p:spTree>
    <p:extLst>
      <p:ext uri="{BB962C8B-B14F-4D97-AF65-F5344CB8AC3E}">
        <p14:creationId xmlns:p14="http://schemas.microsoft.com/office/powerpoint/2010/main" val="209211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2203" y="811523"/>
            <a:ext cx="10094422" cy="4770537"/>
          </a:xfrm>
          <a:prstGeom prst="rect">
            <a:avLst/>
          </a:prstGeom>
        </p:spPr>
        <p:txBody>
          <a:bodyPr wrap="square">
            <a:spAutoFit/>
          </a:bodyPr>
          <a:lstStyle/>
          <a:p>
            <a:r>
              <a:rPr lang="en-US" sz="1600" dirty="0"/>
              <a:t>8) Secure Email Notification</a:t>
            </a:r>
            <a:r>
              <a:rPr lang="en-US" sz="1600" dirty="0" smtClean="0"/>
              <a:t>:</a:t>
            </a:r>
          </a:p>
          <a:p>
            <a:endParaRPr lang="en-US" sz="1600" dirty="0"/>
          </a:p>
          <a:p>
            <a:r>
              <a:rPr lang="en-GB" sz="1600" dirty="0"/>
              <a:t>Secure SMTP mail server connectivity is now available for use with notifications. Most standard notification methods were upgraded to support secure SMTP connections (TLS). Authenticated user support is also available, with adjustments to the Reply To field changing as appropriate</a:t>
            </a:r>
          </a:p>
          <a:p>
            <a:r>
              <a:rPr lang="en-GB" sz="1600" dirty="0"/>
              <a:t> </a:t>
            </a:r>
          </a:p>
          <a:p>
            <a:r>
              <a:rPr lang="en-GB" sz="1600" dirty="0"/>
              <a:t>Any modifications to the Records Management and Physical Objects </a:t>
            </a:r>
            <a:r>
              <a:rPr lang="en-GB" sz="1600" dirty="0" err="1"/>
              <a:t>WebReports</a:t>
            </a:r>
            <a:r>
              <a:rPr lang="en-GB" sz="1600" dirty="0"/>
              <a:t> shipped with previous releases will not be maintained on upgrade. You may wish to copy any reports you have modified prior to upgrade.</a:t>
            </a:r>
          </a:p>
          <a:p>
            <a:r>
              <a:rPr lang="en-GB" sz="1600" dirty="0"/>
              <a:t>Important : </a:t>
            </a:r>
          </a:p>
          <a:p>
            <a:r>
              <a:rPr lang="en-GB" sz="1600" dirty="0"/>
              <a:t>The release of Records Management </a:t>
            </a:r>
            <a:r>
              <a:rPr lang="en-GB" sz="1600" dirty="0" err="1"/>
              <a:t>OTRMReports</a:t>
            </a:r>
            <a:r>
              <a:rPr lang="en-GB" sz="1600" dirty="0"/>
              <a:t> 1.5, Physical Objects </a:t>
            </a:r>
            <a:r>
              <a:rPr lang="en-GB" sz="1600" dirty="0" err="1"/>
              <a:t>OTPOReports</a:t>
            </a:r>
            <a:r>
              <a:rPr lang="en-GB" sz="1600" dirty="0"/>
              <a:t> 1.5 and Security Clearance </a:t>
            </a:r>
            <a:r>
              <a:rPr lang="en-GB" sz="1600" dirty="0" err="1"/>
              <a:t>OTRMSecReports</a:t>
            </a:r>
            <a:r>
              <a:rPr lang="en-GB" sz="1600" dirty="0"/>
              <a:t> 1.5 reports will need to be manually upgraded by going to Content Server Applications Administration &gt; Applications Management. There is an issue with upgrading </a:t>
            </a:r>
            <a:r>
              <a:rPr lang="en-GB" sz="1600" dirty="0" err="1"/>
              <a:t>OTPOReports</a:t>
            </a:r>
            <a:r>
              <a:rPr lang="en-GB" sz="1600" dirty="0"/>
              <a:t> from version 1.4 to 1.5 whereby upgrading the Physical Object Reports leads to nodes incorrectly being added to the manifest. This has been resolved for 16.2.5 (See Known Issues.)</a:t>
            </a:r>
          </a:p>
          <a:p>
            <a:r>
              <a:rPr lang="en-GB" sz="1600" dirty="0"/>
              <a:t> </a:t>
            </a:r>
          </a:p>
          <a:p>
            <a:r>
              <a:rPr lang="en-GB" sz="1600" dirty="0"/>
              <a:t>Pattern detection and normalization for search indexing is enabled by default on new installations for credit cards, social security numbers, and US 10 digit phone numbers.</a:t>
            </a:r>
          </a:p>
        </p:txBody>
      </p:sp>
    </p:spTree>
    <p:extLst>
      <p:ext uri="{BB962C8B-B14F-4D97-AF65-F5344CB8AC3E}">
        <p14:creationId xmlns:p14="http://schemas.microsoft.com/office/powerpoint/2010/main" val="190536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TotalTime>
  <Words>660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Content Server 16</vt:lpstr>
      <vt:lpstr>Application security offerings:   1) Audit Interests:  2) Security Clearance Metadata : 3) LiveReports : 4) Trusted Referring Websites:  5) Administration Auditing: 6) Security Clearance : 7) Administration Security Hardening : 8) Secure Email Notification: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European Investment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Server 16</dc:title>
  <dc:creator>SANUGULA Kamalakar (Ext)</dc:creator>
  <cp:lastModifiedBy>SANUGULA Kamalakar (Ext)</cp:lastModifiedBy>
  <cp:revision>9</cp:revision>
  <dcterms:created xsi:type="dcterms:W3CDTF">2019-03-14T13:21:25Z</dcterms:created>
  <dcterms:modified xsi:type="dcterms:W3CDTF">2019-03-18T13:48:30Z</dcterms:modified>
</cp:coreProperties>
</file>