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76" r:id="rId4"/>
    <p:sldId id="274" r:id="rId5"/>
    <p:sldId id="273" r:id="rId6"/>
    <p:sldId id="272" r:id="rId7"/>
    <p:sldId id="275" r:id="rId8"/>
    <p:sldId id="277" r:id="rId9"/>
    <p:sldId id="258" r:id="rId10"/>
    <p:sldId id="257" r:id="rId11"/>
    <p:sldId id="259" r:id="rId12"/>
    <p:sldId id="261" r:id="rId13"/>
    <p:sldId id="262" r:id="rId14"/>
    <p:sldId id="279" r:id="rId15"/>
    <p:sldId id="267"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4921"/>
            <a:ext cx="9704927" cy="393797"/>
          </a:xfrm>
          <a:prstGeom prst="rect">
            <a:avLst/>
          </a:prstGeom>
        </p:spPr>
      </p:pic>
      <p:sp>
        <p:nvSpPr>
          <p:cNvPr id="2" name="Title 1"/>
          <p:cNvSpPr>
            <a:spLocks noGrp="1"/>
          </p:cNvSpPr>
          <p:nvPr>
            <p:ph type="ctrTitle"/>
          </p:nvPr>
        </p:nvSpPr>
        <p:spPr>
          <a:xfrm>
            <a:off x="0" y="34922"/>
            <a:ext cx="12337960" cy="6674972"/>
          </a:xfrm>
        </p:spPr>
        <p:txBody>
          <a:bodyPr/>
          <a:lstStyle/>
          <a:p>
            <a:r>
              <a:rPr lang="en-IN" sz="5400" dirty="0" smtClean="0">
                <a:latin typeface="Curlz MT" panose="04040404050702020202" pitchFamily="82" charset="0"/>
              </a:rPr>
              <a:t/>
            </a:r>
            <a:br>
              <a:rPr lang="en-IN" sz="5400" dirty="0" smtClean="0">
                <a:latin typeface="Curlz MT" panose="04040404050702020202" pitchFamily="82" charset="0"/>
              </a:rPr>
            </a:br>
            <a:r>
              <a:rPr lang="en-IN" sz="5400" dirty="0">
                <a:latin typeface="Curlz MT" panose="04040404050702020202" pitchFamily="82" charset="0"/>
              </a:rPr>
              <a:t/>
            </a:r>
            <a:br>
              <a:rPr lang="en-IN" sz="5400" dirty="0">
                <a:latin typeface="Curlz MT" panose="04040404050702020202" pitchFamily="82" charset="0"/>
              </a:rPr>
            </a:br>
            <a:r>
              <a:rPr lang="en-IN" sz="5400" dirty="0" smtClean="0">
                <a:latin typeface="Curlz MT" panose="04040404050702020202" pitchFamily="82" charset="0"/>
              </a:rPr>
              <a:t/>
            </a:r>
            <a:br>
              <a:rPr lang="en-IN" sz="5400" dirty="0" smtClean="0">
                <a:latin typeface="Curlz MT" panose="04040404050702020202" pitchFamily="82" charset="0"/>
              </a:rPr>
            </a:br>
            <a:r>
              <a:rPr lang="en-IN" sz="5400" b="1" dirty="0" smtClean="0">
                <a:solidFill>
                  <a:schemeClr val="bg2">
                    <a:lumMod val="20000"/>
                    <a:lumOff val="80000"/>
                  </a:schemeClr>
                </a:solidFill>
                <a:latin typeface="Bradley Hand ITC" panose="03070402050302030203" pitchFamily="66" charset="0"/>
              </a:rPr>
              <a:t>Docker </a:t>
            </a:r>
            <a:r>
              <a:rPr lang="en-IN" sz="5400" b="1" dirty="0">
                <a:solidFill>
                  <a:schemeClr val="bg2">
                    <a:lumMod val="20000"/>
                    <a:lumOff val="80000"/>
                  </a:schemeClr>
                </a:solidFill>
                <a:latin typeface="Bradley Hand ITC" panose="03070402050302030203" pitchFamily="66" charset="0"/>
              </a:rPr>
              <a:t>Swarm and </a:t>
            </a:r>
            <a:r>
              <a:rPr lang="en-IN" sz="5400" b="1" dirty="0" smtClean="0">
                <a:solidFill>
                  <a:schemeClr val="bg2">
                    <a:lumMod val="20000"/>
                    <a:lumOff val="80000"/>
                  </a:schemeClr>
                </a:solidFill>
                <a:latin typeface="Bradley Hand ITC" panose="03070402050302030203" pitchFamily="66" charset="0"/>
              </a:rPr>
              <a:t>Kubernetes </a:t>
            </a:r>
            <a:r>
              <a:rPr lang="en-IN" sz="5400" b="1" dirty="0">
                <a:solidFill>
                  <a:schemeClr val="bg2">
                    <a:lumMod val="20000"/>
                    <a:lumOff val="80000"/>
                  </a:schemeClr>
                </a:solidFill>
                <a:latin typeface="Bradley Hand ITC" panose="03070402050302030203" pitchFamily="66" charset="0"/>
              </a:rPr>
              <a:t>in  </a:t>
            </a:r>
            <a:r>
              <a:rPr lang="en-IN" sz="5400" b="1" dirty="0" smtClean="0">
                <a:solidFill>
                  <a:schemeClr val="bg2">
                    <a:lumMod val="20000"/>
                    <a:lumOff val="80000"/>
                  </a:schemeClr>
                </a:solidFill>
                <a:latin typeface="Bradley Hand ITC" panose="03070402050302030203" pitchFamily="66" charset="0"/>
              </a:rPr>
              <a:t>cloud </a:t>
            </a:r>
            <a:r>
              <a:rPr lang="en-IN" sz="5400" b="1" dirty="0">
                <a:solidFill>
                  <a:schemeClr val="bg2">
                    <a:lumMod val="20000"/>
                    <a:lumOff val="80000"/>
                  </a:schemeClr>
                </a:solidFill>
                <a:latin typeface="Bradley Hand ITC" panose="03070402050302030203" pitchFamily="66" charset="0"/>
              </a:rPr>
              <a:t>computing environment </a:t>
            </a:r>
            <a:r>
              <a:rPr lang="en-IN" sz="4000" dirty="0" smtClean="0">
                <a:solidFill>
                  <a:schemeClr val="bg2">
                    <a:lumMod val="20000"/>
                    <a:lumOff val="80000"/>
                  </a:schemeClr>
                </a:solidFill>
              </a:rPr>
              <a:t/>
            </a:r>
            <a:br>
              <a:rPr lang="en-IN" sz="4000" dirty="0" smtClean="0">
                <a:solidFill>
                  <a:schemeClr val="bg2">
                    <a:lumMod val="20000"/>
                    <a:lumOff val="80000"/>
                  </a:schemeClr>
                </a:solidFill>
              </a:rPr>
            </a:br>
            <a:r>
              <a:rPr lang="en-IN" sz="4000" dirty="0" smtClean="0"/>
              <a:t/>
            </a:r>
            <a:br>
              <a:rPr lang="en-IN" sz="4000" dirty="0" smtClean="0"/>
            </a:br>
            <a:r>
              <a:rPr lang="en-IN" sz="4000" dirty="0"/>
              <a:t/>
            </a:r>
            <a:br>
              <a:rPr lang="en-IN" sz="4000" dirty="0"/>
            </a:br>
            <a:r>
              <a:rPr lang="en-IN" sz="4000" dirty="0"/>
              <a:t/>
            </a:r>
            <a:br>
              <a:rPr lang="en-IN" sz="4000" dirty="0"/>
            </a:br>
            <a:r>
              <a:rPr lang="en-IN" sz="3200" b="1" dirty="0" smtClean="0">
                <a:solidFill>
                  <a:schemeClr val="tx1"/>
                </a:solidFill>
                <a:latin typeface="Bradley Hand ITC" panose="03070402050302030203" pitchFamily="66" charset="0"/>
              </a:rPr>
              <a:t>presented by:</a:t>
            </a:r>
            <a:br>
              <a:rPr lang="en-IN" sz="3200" b="1" dirty="0" smtClean="0">
                <a:solidFill>
                  <a:schemeClr val="tx1"/>
                </a:solidFill>
                <a:latin typeface="Bradley Hand ITC" panose="03070402050302030203" pitchFamily="66" charset="0"/>
              </a:rPr>
            </a:br>
            <a:r>
              <a:rPr lang="en-IN" sz="3200" b="1" dirty="0" smtClean="0">
                <a:solidFill>
                  <a:schemeClr val="tx1"/>
                </a:solidFill>
                <a:latin typeface="Bradley Hand ITC" panose="03070402050302030203" pitchFamily="66" charset="0"/>
              </a:rPr>
              <a:t>Kamalaksha NC</a:t>
            </a:r>
            <a:br>
              <a:rPr lang="en-IN" sz="3200" b="1" dirty="0" smtClean="0">
                <a:solidFill>
                  <a:schemeClr val="tx1"/>
                </a:solidFill>
                <a:latin typeface="Bradley Hand ITC" panose="03070402050302030203" pitchFamily="66" charset="0"/>
              </a:rPr>
            </a:br>
            <a:r>
              <a:rPr lang="en-IN" sz="3200" dirty="0" smtClean="0">
                <a:solidFill>
                  <a:schemeClr val="tx1"/>
                </a:solidFill>
                <a:latin typeface="Bradley Hand ITC" panose="03070402050302030203" pitchFamily="66" charset="0"/>
              </a:rPr>
              <a:t>												 </a:t>
            </a:r>
            <a:r>
              <a:rPr lang="en-IN" sz="3200" b="1" dirty="0" smtClean="0">
                <a:solidFill>
                  <a:schemeClr val="tx1"/>
                </a:solidFill>
                <a:latin typeface="Bradley Hand ITC" panose="03070402050302030203" pitchFamily="66" charset="0"/>
              </a:rPr>
              <a:t>																	</a:t>
            </a:r>
            <a:br>
              <a:rPr lang="en-IN" sz="3200" b="1" dirty="0" smtClean="0">
                <a:solidFill>
                  <a:schemeClr val="tx1"/>
                </a:solidFill>
                <a:latin typeface="Bradley Hand ITC" panose="03070402050302030203" pitchFamily="66" charset="0"/>
              </a:rPr>
            </a:br>
            <a:r>
              <a:rPr lang="en-IN" sz="3200" b="1" dirty="0" smtClean="0">
                <a:solidFill>
                  <a:schemeClr val="tx1"/>
                </a:solidFill>
                <a:latin typeface="Bradley Hand ITC" panose="03070402050302030203" pitchFamily="66" charset="0"/>
              </a:rPr>
              <a:t>                                                                             </a:t>
            </a:r>
            <a:endParaRPr lang="en-IN" sz="4000" b="1" dirty="0">
              <a:solidFill>
                <a:schemeClr val="tx1"/>
              </a:solidFill>
            </a:endParaRPr>
          </a:p>
        </p:txBody>
      </p:sp>
      <p:sp>
        <p:nvSpPr>
          <p:cNvPr id="3" name="Subtitle 2"/>
          <p:cNvSpPr>
            <a:spLocks noGrp="1"/>
          </p:cNvSpPr>
          <p:nvPr>
            <p:ph type="subTitle" idx="1"/>
          </p:nvPr>
        </p:nvSpPr>
        <p:spPr>
          <a:xfrm>
            <a:off x="-318053" y="5177131"/>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404524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2562216" y="529991"/>
            <a:ext cx="329536" cy="1400530"/>
          </a:xfrm>
        </p:spPr>
        <p:txBody>
          <a:bodyPr/>
          <a:lstStyle/>
          <a:p>
            <a:endParaRPr lang="en-IN" dirty="0"/>
          </a:p>
        </p:txBody>
      </p:sp>
      <p:sp>
        <p:nvSpPr>
          <p:cNvPr id="3" name="Content Placeholder 2"/>
          <p:cNvSpPr>
            <a:spLocks noGrp="1"/>
          </p:cNvSpPr>
          <p:nvPr>
            <p:ph idx="1"/>
          </p:nvPr>
        </p:nvSpPr>
        <p:spPr>
          <a:xfrm>
            <a:off x="682582" y="1712891"/>
            <a:ext cx="9753639" cy="4856170"/>
          </a:xfrm>
        </p:spPr>
        <p:txBody>
          <a:bodyPr/>
          <a:lstStyle/>
          <a:p>
            <a:pPr marL="0" indent="0">
              <a:buNone/>
            </a:pPr>
            <a:r>
              <a:rPr lang="en-US" sz="2800" dirty="0" smtClean="0">
                <a:solidFill>
                  <a:schemeClr val="bg2">
                    <a:lumMod val="20000"/>
                    <a:lumOff val="80000"/>
                  </a:schemeClr>
                </a:solidFill>
              </a:rPr>
              <a:t>Docker Swarm</a:t>
            </a:r>
          </a:p>
          <a:p>
            <a:pPr marL="0" indent="0">
              <a:buNone/>
            </a:pPr>
            <a:r>
              <a:rPr lang="en-US" sz="2400" dirty="0" smtClean="0"/>
              <a:t>Docker Swarm is a container orchestration tool part of </a:t>
            </a:r>
            <a:r>
              <a:rPr lang="en-US" sz="2400" dirty="0"/>
              <a:t>D</a:t>
            </a:r>
            <a:r>
              <a:rPr lang="en-US" sz="2400" dirty="0" smtClean="0"/>
              <a:t>ocker engine with it, developer and IT administration can deploy and manage a cluster of </a:t>
            </a:r>
            <a:r>
              <a:rPr lang="en-US" sz="2400" dirty="0"/>
              <a:t>D</a:t>
            </a:r>
            <a:r>
              <a:rPr lang="en-US" sz="2400" dirty="0" smtClean="0"/>
              <a:t>ocker nodes.</a:t>
            </a:r>
          </a:p>
          <a:p>
            <a:pPr marL="0" indent="0">
              <a:buNone/>
            </a:pPr>
            <a:endParaRPr lang="en-IN" sz="2400" dirty="0"/>
          </a:p>
        </p:txBody>
      </p:sp>
    </p:spTree>
    <p:extLst>
      <p:ext uri="{BB962C8B-B14F-4D97-AF65-F5344CB8AC3E}">
        <p14:creationId xmlns:p14="http://schemas.microsoft.com/office/powerpoint/2010/main" val="1956459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20000"/>
                    <a:lumOff val="80000"/>
                  </a:schemeClr>
                </a:solidFill>
              </a:rPr>
              <a:t>Docker Swarm Architecture</a:t>
            </a:r>
            <a:endParaRPr lang="en-IN" dirty="0">
              <a:solidFill>
                <a:schemeClr val="bg2">
                  <a:lumMod val="20000"/>
                  <a:lumOff val="8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077" y="1558343"/>
            <a:ext cx="8878715" cy="4623515"/>
          </a:xfrm>
        </p:spPr>
      </p:pic>
    </p:spTree>
    <p:extLst>
      <p:ext uri="{BB962C8B-B14F-4D97-AF65-F5344CB8AC3E}">
        <p14:creationId xmlns:p14="http://schemas.microsoft.com/office/powerpoint/2010/main" val="931528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32" y="2196336"/>
            <a:ext cx="9404723" cy="1400530"/>
          </a:xfrm>
        </p:spPr>
        <p:txBody>
          <a:bodyPr/>
          <a:lstStyle/>
          <a:p>
            <a:r>
              <a:rPr lang="en-US" dirty="0" smtClean="0"/>
              <a:t>Kubernetes</a:t>
            </a:r>
            <a:endParaRPr lang="en-IN" dirty="0"/>
          </a:p>
        </p:txBody>
      </p:sp>
      <p:sp>
        <p:nvSpPr>
          <p:cNvPr id="3" name="Content Placeholder 2"/>
          <p:cNvSpPr>
            <a:spLocks noGrp="1"/>
          </p:cNvSpPr>
          <p:nvPr>
            <p:ph idx="1"/>
          </p:nvPr>
        </p:nvSpPr>
        <p:spPr>
          <a:xfrm>
            <a:off x="781340" y="1499126"/>
            <a:ext cx="8117961" cy="4195481"/>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lgn="just">
              <a:buNone/>
            </a:pPr>
            <a:r>
              <a:rPr lang="en-IN" dirty="0" smtClean="0"/>
              <a:t>Kubernetes </a:t>
            </a:r>
            <a:r>
              <a:rPr lang="en-IN" dirty="0"/>
              <a:t>(also known as k8s or </a:t>
            </a:r>
            <a:r>
              <a:rPr lang="en-IN" dirty="0" smtClean="0"/>
              <a:t>kube</a:t>
            </a:r>
            <a:r>
              <a:rPr lang="en-IN" dirty="0"/>
              <a:t>) is an open </a:t>
            </a:r>
            <a:r>
              <a:rPr lang="en-IN" dirty="0" smtClean="0"/>
              <a:t>source</a:t>
            </a:r>
            <a:r>
              <a:rPr lang="en-IN" dirty="0"/>
              <a:t> </a:t>
            </a:r>
            <a:r>
              <a:rPr lang="en-IN" dirty="0" smtClean="0"/>
              <a:t>container </a:t>
            </a:r>
            <a:r>
              <a:rPr lang="en-IN" dirty="0"/>
              <a:t>orchestration platform that automates many of the manual processes involved in deploying, managing, and scaling containerized applications</a:t>
            </a:r>
            <a:r>
              <a:rPr lang="en-IN" sz="2400" dirty="0" smtClean="0"/>
              <a:t>.</a:t>
            </a:r>
          </a:p>
          <a:p>
            <a:pPr marL="0" indent="0">
              <a:buNone/>
            </a:pPr>
            <a:endParaRPr lang="en-IN" dirty="0"/>
          </a:p>
        </p:txBody>
      </p:sp>
    </p:spTree>
    <p:extLst>
      <p:ext uri="{BB962C8B-B14F-4D97-AF65-F5344CB8AC3E}">
        <p14:creationId xmlns:p14="http://schemas.microsoft.com/office/powerpoint/2010/main" val="3266379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20000"/>
                    <a:lumOff val="80000"/>
                  </a:schemeClr>
                </a:solidFill>
              </a:rPr>
              <a:t>Kubernetes </a:t>
            </a:r>
            <a:r>
              <a:rPr lang="en-US" dirty="0">
                <a:solidFill>
                  <a:schemeClr val="bg2">
                    <a:lumMod val="20000"/>
                    <a:lumOff val="80000"/>
                  </a:schemeClr>
                </a:solidFill>
              </a:rPr>
              <a:t>Architecture</a:t>
            </a:r>
            <a:endParaRPr lang="en-IN" dirty="0">
              <a:solidFill>
                <a:schemeClr val="bg2">
                  <a:lumMod val="20000"/>
                  <a:lumOff val="8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52" y="2198572"/>
            <a:ext cx="5692462" cy="3304186"/>
          </a:xfrm>
        </p:spPr>
      </p:pic>
      <p:pic>
        <p:nvPicPr>
          <p:cNvPr id="1026" name="Picture 2" descr="Cluster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098" y="2198572"/>
            <a:ext cx="5987647" cy="330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262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8172"/>
            <a:ext cx="9404723" cy="1400530"/>
          </a:xfrm>
        </p:spPr>
        <p:txBody>
          <a:bodyPr/>
          <a:lstStyle/>
          <a:p>
            <a:r>
              <a:rPr lang="en-US" dirty="0" smtClean="0"/>
              <a:t>6. Experimental Results         </a:t>
            </a:r>
            <a:br>
              <a:rPr lang="en-US" dirty="0" smtClean="0"/>
            </a:br>
            <a:r>
              <a:rPr lang="en-US" dirty="0"/>
              <a:t> </a:t>
            </a:r>
            <a:r>
              <a:rPr lang="en-US" dirty="0" smtClean="0"/>
              <a:t>                 </a:t>
            </a:r>
            <a:r>
              <a:rPr lang="en-US" sz="3600" dirty="0" smtClean="0">
                <a:solidFill>
                  <a:schemeClr val="bg2">
                    <a:lumMod val="20000"/>
                    <a:lumOff val="80000"/>
                  </a:schemeClr>
                </a:solidFill>
              </a:rPr>
              <a:t>swarm master node</a:t>
            </a:r>
            <a:endParaRPr lang="en-IN" sz="3600" dirty="0">
              <a:solidFill>
                <a:schemeClr val="bg2">
                  <a:lumMod val="20000"/>
                  <a:lumOff val="80000"/>
                </a:schemeClr>
              </a:solidFill>
            </a:endParaRPr>
          </a:p>
        </p:txBody>
      </p:sp>
      <p:pic>
        <p:nvPicPr>
          <p:cNvPr id="4" name="Content Placeholder 3"/>
          <p:cNvPicPr>
            <a:picLocks noGrp="1" noChangeAspect="1"/>
          </p:cNvPicPr>
          <p:nvPr>
            <p:ph idx="1"/>
          </p:nvPr>
        </p:nvPicPr>
        <p:blipFill>
          <a:blip r:embed="rId2"/>
          <a:stretch>
            <a:fillRect/>
          </a:stretch>
        </p:blipFill>
        <p:spPr>
          <a:xfrm>
            <a:off x="1456726" y="1853248"/>
            <a:ext cx="8594108" cy="4664796"/>
          </a:xfrm>
          <a:prstGeom prst="rect">
            <a:avLst/>
          </a:prstGeom>
        </p:spPr>
      </p:pic>
    </p:spTree>
    <p:extLst>
      <p:ext uri="{BB962C8B-B14F-4D97-AF65-F5344CB8AC3E}">
        <p14:creationId xmlns:p14="http://schemas.microsoft.com/office/powerpoint/2010/main" val="1170769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771" y="282969"/>
            <a:ext cx="5092906" cy="528400"/>
          </a:xfrm>
        </p:spPr>
        <p:txBody>
          <a:bodyPr>
            <a:noAutofit/>
          </a:bodyPr>
          <a:lstStyle/>
          <a:p>
            <a:r>
              <a:rPr lang="en-US" sz="3200" dirty="0" smtClean="0">
                <a:solidFill>
                  <a:schemeClr val="bg2">
                    <a:lumMod val="20000"/>
                    <a:lumOff val="80000"/>
                  </a:schemeClr>
                </a:solidFill>
              </a:rPr>
              <a:t>Swarm worker node 1</a:t>
            </a:r>
            <a:endParaRPr lang="en-IN" sz="3200" dirty="0">
              <a:solidFill>
                <a:schemeClr val="bg2">
                  <a:lumMod val="20000"/>
                  <a:lumOff val="80000"/>
                </a:schemeClr>
              </a:solidFill>
            </a:endParaRPr>
          </a:p>
        </p:txBody>
      </p:sp>
      <p:pic>
        <p:nvPicPr>
          <p:cNvPr id="6" name="Picture Placeholder 5"/>
          <p:cNvPicPr>
            <a:picLocks noGrp="1" noChangeAspect="1"/>
          </p:cNvPicPr>
          <p:nvPr>
            <p:ph type="pic" idx="1"/>
          </p:nvPr>
        </p:nvPicPr>
        <p:blipFill>
          <a:blip r:embed="rId2"/>
          <a:srcRect l="343" r="343"/>
          <a:stretch>
            <a:fillRect/>
          </a:stretch>
        </p:blipFill>
        <p:spPr>
          <a:xfrm>
            <a:off x="1129198" y="1318262"/>
            <a:ext cx="9019354" cy="4884738"/>
          </a:xfrm>
          <a:prstGeom prst="rect">
            <a:avLst/>
          </a:prstGeom>
        </p:spPr>
      </p:pic>
      <p:sp>
        <p:nvSpPr>
          <p:cNvPr id="4" name="Text Placeholder 3"/>
          <p:cNvSpPr>
            <a:spLocks noGrp="1"/>
          </p:cNvSpPr>
          <p:nvPr>
            <p:ph type="body" sz="half" idx="2"/>
          </p:nvPr>
        </p:nvSpPr>
        <p:spPr>
          <a:xfrm flipH="1" flipV="1">
            <a:off x="9118241" y="5981592"/>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677242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20000"/>
                    <a:lumOff val="80000"/>
                  </a:schemeClr>
                </a:solidFill>
              </a:rPr>
              <a:t>7. Conclusion</a:t>
            </a:r>
            <a:endParaRPr lang="en-IN" dirty="0">
              <a:solidFill>
                <a:schemeClr val="bg2">
                  <a:lumMod val="20000"/>
                  <a:lumOff val="80000"/>
                </a:schemeClr>
              </a:solidFill>
            </a:endParaRPr>
          </a:p>
        </p:txBody>
      </p:sp>
      <p:sp>
        <p:nvSpPr>
          <p:cNvPr id="3" name="Content Placeholder 2"/>
          <p:cNvSpPr>
            <a:spLocks noGrp="1"/>
          </p:cNvSpPr>
          <p:nvPr>
            <p:ph idx="1"/>
          </p:nvPr>
        </p:nvSpPr>
        <p:spPr>
          <a:xfrm>
            <a:off x="646112" y="1537763"/>
            <a:ext cx="7918340" cy="4195481"/>
          </a:xfrm>
        </p:spPr>
        <p:txBody>
          <a:bodyPr/>
          <a:lstStyle/>
          <a:p>
            <a:pPr algn="just">
              <a:buFont typeface="Wingdings" panose="05000000000000000000" pitchFamily="2" charset="2"/>
              <a:buChar char="q"/>
            </a:pPr>
            <a:r>
              <a:rPr lang="en-IN" dirty="0" smtClean="0"/>
              <a:t>Using the Technology docker, container and container orchestration which would </a:t>
            </a:r>
            <a:r>
              <a:rPr lang="en-IN" dirty="0"/>
              <a:t>be helpful everyone in terms </a:t>
            </a:r>
            <a:r>
              <a:rPr lang="en-IN" dirty="0" smtClean="0"/>
              <a:t>of loadbalancing, allow </a:t>
            </a:r>
            <a:r>
              <a:rPr lang="en-IN" dirty="0"/>
              <a:t>upgrades of individual containers with no </a:t>
            </a:r>
            <a:r>
              <a:rPr lang="en-IN" dirty="0" smtClean="0"/>
              <a:t>downtime.</a:t>
            </a:r>
          </a:p>
          <a:p>
            <a:pPr algn="just">
              <a:buFont typeface="Wingdings" panose="05000000000000000000" pitchFamily="2" charset="2"/>
              <a:buChar char="q"/>
            </a:pPr>
            <a:r>
              <a:rPr lang="en-IN" dirty="0" smtClean="0"/>
              <a:t>further </a:t>
            </a:r>
            <a:r>
              <a:rPr lang="en-IN" dirty="0"/>
              <a:t>we had implemented </a:t>
            </a:r>
            <a:r>
              <a:rPr lang="en-IN" dirty="0" smtClean="0"/>
              <a:t>the docker </a:t>
            </a:r>
            <a:r>
              <a:rPr lang="en-IN" dirty="0"/>
              <a:t>swarm and kubernetes in form of cluster and run </a:t>
            </a:r>
            <a:r>
              <a:rPr lang="en-IN" dirty="0" smtClean="0"/>
              <a:t>the services </a:t>
            </a:r>
            <a:r>
              <a:rPr lang="en-IN" dirty="0"/>
              <a:t>on it and we got that kubernetes is superior than </a:t>
            </a:r>
            <a:r>
              <a:rPr lang="en-IN" dirty="0" smtClean="0"/>
              <a:t>the docker swarm.</a:t>
            </a:r>
            <a:endParaRPr lang="en-IN" dirty="0"/>
          </a:p>
        </p:txBody>
      </p:sp>
    </p:spTree>
    <p:extLst>
      <p:ext uri="{BB962C8B-B14F-4D97-AF65-F5344CB8AC3E}">
        <p14:creationId xmlns:p14="http://schemas.microsoft.com/office/powerpoint/2010/main" val="2921355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49" y="2436064"/>
            <a:ext cx="9404723" cy="1400530"/>
          </a:xfrm>
        </p:spPr>
        <p:txBody>
          <a:bodyPr/>
          <a:lstStyle/>
          <a:p>
            <a:r>
              <a:rPr lang="en-US" sz="7200" dirty="0">
                <a:solidFill>
                  <a:schemeClr val="bg2">
                    <a:lumMod val="40000"/>
                    <a:lumOff val="60000"/>
                  </a:schemeClr>
                </a:solidFill>
                <a:latin typeface="Showcard Gothic" panose="04020904020102020604" pitchFamily="82" charset="0"/>
              </a:rPr>
              <a:t>Thank you</a:t>
            </a:r>
            <a:endParaRPr lang="en-IN" sz="7200" dirty="0"/>
          </a:p>
        </p:txBody>
      </p:sp>
      <p:sp>
        <p:nvSpPr>
          <p:cNvPr id="3" name="Content Placeholder 2"/>
          <p:cNvSpPr>
            <a:spLocks noGrp="1"/>
          </p:cNvSpPr>
          <p:nvPr>
            <p:ph idx="1"/>
          </p:nvPr>
        </p:nvSpPr>
        <p:spPr>
          <a:xfrm>
            <a:off x="-725488" y="2168828"/>
            <a:ext cx="8946541" cy="4195481"/>
          </a:xfrm>
        </p:spPr>
        <p:txBody>
          <a:bodyPr>
            <a:normAutofit/>
          </a:bodyPr>
          <a:lstStyle/>
          <a:p>
            <a:pPr marL="0" indent="0">
              <a:buNone/>
            </a:pPr>
            <a:r>
              <a:rPr lang="en-US" sz="8800" dirty="0" smtClean="0">
                <a:latin typeface="Lucida Handwriting" panose="03010101010101010101" pitchFamily="66" charset="0"/>
              </a:rPr>
              <a:t>    </a:t>
            </a:r>
            <a:endParaRPr lang="en-IN" sz="4800" dirty="0">
              <a:solidFill>
                <a:schemeClr val="bg2">
                  <a:lumMod val="40000"/>
                  <a:lumOff val="60000"/>
                </a:schemeClr>
              </a:solidFill>
              <a:latin typeface="Showcard Gothic" panose="04020904020102020604" pitchFamily="82" charset="0"/>
            </a:endParaRPr>
          </a:p>
        </p:txBody>
      </p:sp>
    </p:spTree>
    <p:extLst>
      <p:ext uri="{BB962C8B-B14F-4D97-AF65-F5344CB8AC3E}">
        <p14:creationId xmlns:p14="http://schemas.microsoft.com/office/powerpoint/2010/main" val="2788599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902" y="452718"/>
            <a:ext cx="9404723" cy="1400530"/>
          </a:xfrm>
        </p:spPr>
        <p:txBody>
          <a:bodyPr/>
          <a:lstStyle/>
          <a:p>
            <a:r>
              <a:rPr lang="en-US" dirty="0" smtClean="0"/>
              <a:t>Abstract</a:t>
            </a:r>
            <a:endParaRPr lang="en-IN" dirty="0"/>
          </a:p>
        </p:txBody>
      </p:sp>
      <p:sp>
        <p:nvSpPr>
          <p:cNvPr id="3" name="Content Placeholder 2"/>
          <p:cNvSpPr>
            <a:spLocks noGrp="1"/>
          </p:cNvSpPr>
          <p:nvPr>
            <p:ph idx="1"/>
          </p:nvPr>
        </p:nvSpPr>
        <p:spPr>
          <a:xfrm>
            <a:off x="1104294" y="1563521"/>
            <a:ext cx="8207132" cy="4195481"/>
          </a:xfrm>
        </p:spPr>
        <p:txBody>
          <a:bodyPr/>
          <a:lstStyle/>
          <a:p>
            <a:pPr algn="just"/>
            <a:r>
              <a:rPr lang="en-IN" dirty="0"/>
              <a:t>The main ambition is work balancing, which means to balance the work on each and every node in Docker Swarm and comparing the performance of the Docker Swarm with the Kubernetes.</a:t>
            </a:r>
          </a:p>
          <a:p>
            <a:pPr algn="just"/>
            <a:r>
              <a:rPr lang="en-IN" dirty="0"/>
              <a:t>Container orchestration is fast evolving, Docker Swarm and Kubernetes are the two major technologies used and firmly cemented their position in the Docker ecosystem.</a:t>
            </a:r>
          </a:p>
          <a:p>
            <a:pPr algn="just"/>
            <a:r>
              <a:rPr lang="en-IN" dirty="0"/>
              <a:t>Developers love using Docker Swarm because it leverages </a:t>
            </a:r>
            <a:r>
              <a:rPr lang="en-IN" dirty="0" smtClean="0"/>
              <a:t>the power </a:t>
            </a:r>
            <a:r>
              <a:rPr lang="en-IN" dirty="0"/>
              <a:t>of containers, helps guarantee high service availability and reduces time consuming.</a:t>
            </a:r>
          </a:p>
          <a:p>
            <a:endParaRPr lang="en-IN" dirty="0"/>
          </a:p>
        </p:txBody>
      </p:sp>
    </p:spTree>
    <p:extLst>
      <p:ext uri="{BB962C8B-B14F-4D97-AF65-F5344CB8AC3E}">
        <p14:creationId xmlns:p14="http://schemas.microsoft.com/office/powerpoint/2010/main" val="370981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66670"/>
            <a:ext cx="9404723" cy="1056068"/>
          </a:xfrm>
        </p:spPr>
        <p:txBody>
          <a:bodyPr/>
          <a:lstStyle/>
          <a:p>
            <a:r>
              <a:rPr lang="en-US" dirty="0" smtClean="0"/>
              <a:t>  </a:t>
            </a:r>
            <a:r>
              <a:rPr lang="en-US" dirty="0" smtClean="0">
                <a:solidFill>
                  <a:schemeClr val="bg2">
                    <a:lumMod val="20000"/>
                    <a:lumOff val="80000"/>
                  </a:schemeClr>
                </a:solidFill>
              </a:rPr>
              <a:t>Contents</a:t>
            </a:r>
            <a:endParaRPr lang="en-IN" dirty="0">
              <a:solidFill>
                <a:schemeClr val="bg2">
                  <a:lumMod val="20000"/>
                  <a:lumOff val="80000"/>
                </a:schemeClr>
              </a:solidFill>
            </a:endParaRPr>
          </a:p>
        </p:txBody>
      </p:sp>
      <p:sp>
        <p:nvSpPr>
          <p:cNvPr id="3" name="Content Placeholder 2"/>
          <p:cNvSpPr>
            <a:spLocks noGrp="1"/>
          </p:cNvSpPr>
          <p:nvPr>
            <p:ph idx="1"/>
          </p:nvPr>
        </p:nvSpPr>
        <p:spPr>
          <a:xfrm>
            <a:off x="875201" y="1236372"/>
            <a:ext cx="8946541" cy="4329447"/>
          </a:xfrm>
        </p:spPr>
        <p:txBody>
          <a:bodyPr>
            <a:normAutofit fontScale="92500" lnSpcReduction="10000"/>
          </a:bodyPr>
          <a:lstStyle/>
          <a:p>
            <a:pPr marL="0" indent="0">
              <a:buNone/>
            </a:pPr>
            <a:endParaRPr lang="en-US" sz="2800" dirty="0" smtClean="0"/>
          </a:p>
          <a:p>
            <a:pPr>
              <a:buFont typeface="Wingdings" panose="05000000000000000000" pitchFamily="2" charset="2"/>
              <a:buChar char="v"/>
            </a:pPr>
            <a:r>
              <a:rPr lang="en-US" sz="2800" dirty="0" smtClean="0"/>
              <a:t>Introduction</a:t>
            </a:r>
          </a:p>
          <a:p>
            <a:pPr>
              <a:buFont typeface="Wingdings" panose="05000000000000000000" pitchFamily="2" charset="2"/>
              <a:buChar char="v"/>
            </a:pPr>
            <a:r>
              <a:rPr lang="en-US" sz="2800" dirty="0"/>
              <a:t>Existing </a:t>
            </a:r>
            <a:r>
              <a:rPr lang="en-US" sz="2800" dirty="0" smtClean="0"/>
              <a:t>System</a:t>
            </a:r>
          </a:p>
          <a:p>
            <a:pPr>
              <a:buFont typeface="Wingdings" panose="05000000000000000000" pitchFamily="2" charset="2"/>
              <a:buChar char="v"/>
            </a:pPr>
            <a:r>
              <a:rPr lang="en-IN" altLang="en-US" sz="2800" dirty="0" smtClean="0">
                <a:cs typeface="Times New Roman" panose="02020603050405020304" charset="0"/>
              </a:rPr>
              <a:t>Problem Statement</a:t>
            </a:r>
          </a:p>
          <a:p>
            <a:pPr>
              <a:buFont typeface="Wingdings" panose="05000000000000000000" pitchFamily="2" charset="2"/>
              <a:buChar char="v"/>
            </a:pPr>
            <a:r>
              <a:rPr lang="en-US" sz="2800" dirty="0" smtClean="0"/>
              <a:t>Proposed System</a:t>
            </a:r>
          </a:p>
          <a:p>
            <a:pPr>
              <a:buFont typeface="Wingdings" panose="05000000000000000000" pitchFamily="2" charset="2"/>
              <a:buChar char="v"/>
            </a:pPr>
            <a:r>
              <a:rPr lang="en-US" sz="2800" dirty="0" smtClean="0"/>
              <a:t>Methodology</a:t>
            </a:r>
          </a:p>
          <a:p>
            <a:pPr>
              <a:buFont typeface="Wingdings" panose="05000000000000000000" pitchFamily="2" charset="2"/>
              <a:buChar char="v"/>
            </a:pPr>
            <a:r>
              <a:rPr lang="en-US" sz="2800" dirty="0" smtClean="0"/>
              <a:t>Experimental results</a:t>
            </a:r>
          </a:p>
          <a:p>
            <a:pPr>
              <a:buFont typeface="Wingdings" panose="05000000000000000000" pitchFamily="2" charset="2"/>
              <a:buChar char="v"/>
            </a:pPr>
            <a:r>
              <a:rPr lang="en-US" sz="2800" dirty="0"/>
              <a:t>Conclusion</a:t>
            </a:r>
            <a:br>
              <a:rPr lang="en-US" sz="2800" dirty="0"/>
            </a:br>
            <a:endParaRPr lang="en-IN" sz="2800" dirty="0"/>
          </a:p>
        </p:txBody>
      </p:sp>
    </p:spTree>
    <p:extLst>
      <p:ext uri="{BB962C8B-B14F-4D97-AF65-F5344CB8AC3E}">
        <p14:creationId xmlns:p14="http://schemas.microsoft.com/office/powerpoint/2010/main" val="3691608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2" y="478476"/>
            <a:ext cx="9404723" cy="1400530"/>
          </a:xfrm>
        </p:spPr>
        <p:txBody>
          <a:bodyPr/>
          <a:lstStyle/>
          <a:p>
            <a:r>
              <a:rPr lang="en-US" dirty="0" smtClean="0">
                <a:solidFill>
                  <a:schemeClr val="bg2">
                    <a:lumMod val="20000"/>
                    <a:lumOff val="80000"/>
                  </a:schemeClr>
                </a:solidFill>
              </a:rPr>
              <a:t>1.Introduction</a:t>
            </a:r>
            <a:endParaRPr lang="en-IN" dirty="0">
              <a:solidFill>
                <a:schemeClr val="bg2">
                  <a:lumMod val="20000"/>
                  <a:lumOff val="80000"/>
                </a:schemeClr>
              </a:solidFill>
            </a:endParaRPr>
          </a:p>
        </p:txBody>
      </p:sp>
      <p:sp>
        <p:nvSpPr>
          <p:cNvPr id="3" name="Content Placeholder 2"/>
          <p:cNvSpPr>
            <a:spLocks noGrp="1"/>
          </p:cNvSpPr>
          <p:nvPr>
            <p:ph idx="1"/>
          </p:nvPr>
        </p:nvSpPr>
        <p:spPr>
          <a:xfrm>
            <a:off x="875202" y="1473369"/>
            <a:ext cx="8114252" cy="4195481"/>
          </a:xfrm>
        </p:spPr>
        <p:txBody>
          <a:bodyPr/>
          <a:lstStyle/>
          <a:p>
            <a:pPr algn="just"/>
            <a:r>
              <a:rPr lang="en-IN" dirty="0" smtClean="0"/>
              <a:t>In </a:t>
            </a:r>
            <a:r>
              <a:rPr lang="en-IN" dirty="0"/>
              <a:t>the early days, software applications were designed and deployed as </a:t>
            </a:r>
            <a:r>
              <a:rPr lang="en-IN" i="1" dirty="0"/>
              <a:t>monolithic </a:t>
            </a:r>
            <a:r>
              <a:rPr lang="en-IN" i="1" dirty="0" smtClean="0"/>
              <a:t>applications</a:t>
            </a:r>
            <a:r>
              <a:rPr lang="en-IN" dirty="0" smtClean="0"/>
              <a:t>.</a:t>
            </a:r>
          </a:p>
          <a:p>
            <a:pPr algn="just"/>
            <a:r>
              <a:rPr lang="en-IN" dirty="0">
                <a:solidFill>
                  <a:schemeClr val="accent3"/>
                </a:solidFill>
              </a:rPr>
              <a:t>Cloud computing platforms </a:t>
            </a:r>
            <a:r>
              <a:rPr lang="en-IN" dirty="0"/>
              <a:t>offered the physical hardware resources required to run the applications as a service. </a:t>
            </a:r>
            <a:endParaRPr lang="en-IN" dirty="0" smtClean="0"/>
          </a:p>
          <a:p>
            <a:pPr algn="just"/>
            <a:r>
              <a:rPr lang="en-IN" dirty="0">
                <a:solidFill>
                  <a:schemeClr val="accent3"/>
                </a:solidFill>
              </a:rPr>
              <a:t>M</a:t>
            </a:r>
            <a:r>
              <a:rPr lang="en-IN" dirty="0" smtClean="0">
                <a:solidFill>
                  <a:schemeClr val="accent3"/>
                </a:solidFill>
              </a:rPr>
              <a:t>icroservice architectures</a:t>
            </a:r>
            <a:r>
              <a:rPr lang="en-IN" dirty="0" smtClean="0"/>
              <a:t>  </a:t>
            </a:r>
            <a:r>
              <a:rPr lang="en-IN" dirty="0"/>
              <a:t>applications are further broken up into </a:t>
            </a:r>
            <a:r>
              <a:rPr lang="en-IN" dirty="0" smtClean="0"/>
              <a:t>various </a:t>
            </a:r>
            <a:r>
              <a:rPr lang="en-IN" dirty="0"/>
              <a:t>discrete services that are each packaged in a separate container.</a:t>
            </a:r>
            <a:endParaRPr lang="en-IN" dirty="0" smtClean="0"/>
          </a:p>
          <a:p>
            <a:pPr algn="just"/>
            <a:r>
              <a:rPr lang="en-IN" dirty="0" smtClean="0"/>
              <a:t>The </a:t>
            </a:r>
            <a:r>
              <a:rPr lang="en-IN" dirty="0"/>
              <a:t>first key innovation, that became an integral part of the </a:t>
            </a:r>
            <a:r>
              <a:rPr lang="en-IN" dirty="0" smtClean="0"/>
              <a:t>solution to handle </a:t>
            </a:r>
            <a:r>
              <a:rPr lang="en-IN" dirty="0"/>
              <a:t>the deployment of distributed applications on the </a:t>
            </a:r>
            <a:r>
              <a:rPr lang="en-IN" dirty="0" smtClean="0"/>
              <a:t>cloud was</a:t>
            </a:r>
            <a:r>
              <a:rPr lang="en-IN" dirty="0"/>
              <a:t> </a:t>
            </a:r>
            <a:r>
              <a:rPr lang="en-IN" dirty="0" smtClean="0"/>
              <a:t> </a:t>
            </a:r>
            <a:r>
              <a:rPr lang="en-IN" i="1" dirty="0" smtClean="0">
                <a:solidFill>
                  <a:schemeClr val="accent3"/>
                </a:solidFill>
              </a:rPr>
              <a:t>Containerization</a:t>
            </a:r>
            <a:r>
              <a:rPr lang="en-IN" dirty="0" smtClean="0">
                <a:solidFill>
                  <a:schemeClr val="accent3"/>
                </a:solidFill>
              </a:rPr>
              <a:t>.</a:t>
            </a:r>
          </a:p>
          <a:p>
            <a:pPr marL="0" indent="0">
              <a:buNone/>
            </a:pPr>
            <a:endParaRPr lang="en-IN" dirty="0"/>
          </a:p>
        </p:txBody>
      </p:sp>
    </p:spTree>
    <p:extLst>
      <p:ext uri="{BB962C8B-B14F-4D97-AF65-F5344CB8AC3E}">
        <p14:creationId xmlns:p14="http://schemas.microsoft.com/office/powerpoint/2010/main" val="938010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465597"/>
            <a:ext cx="9404723" cy="1400530"/>
          </a:xfrm>
        </p:spPr>
        <p:txBody>
          <a:bodyPr/>
          <a:lstStyle/>
          <a:p>
            <a:r>
              <a:rPr lang="en-US" dirty="0" smtClean="0">
                <a:solidFill>
                  <a:schemeClr val="bg2">
                    <a:lumMod val="20000"/>
                    <a:lumOff val="80000"/>
                  </a:schemeClr>
                </a:solidFill>
              </a:rPr>
              <a:t>2. Existing System</a:t>
            </a:r>
            <a:endParaRPr lang="en-IN" dirty="0">
              <a:solidFill>
                <a:schemeClr val="bg2">
                  <a:lumMod val="20000"/>
                  <a:lumOff val="80000"/>
                </a:schemeClr>
              </a:solidFill>
            </a:endParaRPr>
          </a:p>
        </p:txBody>
      </p:sp>
      <p:sp>
        <p:nvSpPr>
          <p:cNvPr id="3" name="Content Placeholder 2"/>
          <p:cNvSpPr>
            <a:spLocks noGrp="1"/>
          </p:cNvSpPr>
          <p:nvPr>
            <p:ph idx="1"/>
          </p:nvPr>
        </p:nvSpPr>
        <p:spPr>
          <a:xfrm>
            <a:off x="875201" y="1262130"/>
            <a:ext cx="8946541" cy="4432477"/>
          </a:xfrm>
        </p:spPr>
        <p:txBody>
          <a:bodyPr>
            <a:normAutofit/>
          </a:bodyPr>
          <a:lstStyle/>
          <a:p>
            <a:pPr marL="0" indent="0">
              <a:buNone/>
            </a:pPr>
            <a:r>
              <a:rPr lang="en-IN" dirty="0"/>
              <a:t> </a:t>
            </a:r>
            <a:endParaRPr lang="en-IN" dirty="0" smtClean="0"/>
          </a:p>
          <a:p>
            <a:r>
              <a:rPr lang="en-US" dirty="0"/>
              <a:t>Docker are now been used for </a:t>
            </a:r>
            <a:r>
              <a:rPr lang="en-IN" dirty="0"/>
              <a:t> package applications so that they can access a specific set of resources on a physical or virtual host’s operating system</a:t>
            </a:r>
            <a:r>
              <a:rPr lang="en-IN" dirty="0" smtClean="0"/>
              <a:t>.</a:t>
            </a:r>
          </a:p>
          <a:p>
            <a:r>
              <a:rPr lang="en-IN" dirty="0"/>
              <a:t>But scalability is an operational </a:t>
            </a:r>
            <a:r>
              <a:rPr lang="en-IN" dirty="0" smtClean="0"/>
              <a:t>challenge when we have more containers </a:t>
            </a:r>
            <a:endParaRPr lang="en-IN" dirty="0"/>
          </a:p>
        </p:txBody>
      </p:sp>
    </p:spTree>
    <p:extLst>
      <p:ext uri="{BB962C8B-B14F-4D97-AF65-F5344CB8AC3E}">
        <p14:creationId xmlns:p14="http://schemas.microsoft.com/office/powerpoint/2010/main" val="3822479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263" y="452718"/>
            <a:ext cx="9404723" cy="1400530"/>
          </a:xfrm>
        </p:spPr>
        <p:txBody>
          <a:bodyPr/>
          <a:lstStyle/>
          <a:p>
            <a:r>
              <a:rPr lang="en-US" dirty="0" smtClean="0">
                <a:solidFill>
                  <a:schemeClr val="bg2">
                    <a:lumMod val="20000"/>
                    <a:lumOff val="80000"/>
                  </a:schemeClr>
                </a:solidFill>
                <a:latin typeface="+mn-lt"/>
              </a:rPr>
              <a:t>3.</a:t>
            </a:r>
            <a:r>
              <a:rPr lang="en-IN" altLang="en-US" sz="4400" dirty="0">
                <a:solidFill>
                  <a:schemeClr val="bg2">
                    <a:lumMod val="20000"/>
                    <a:lumOff val="80000"/>
                  </a:schemeClr>
                </a:solidFill>
                <a:latin typeface="+mn-lt"/>
                <a:cs typeface="Times New Roman" panose="02020603050405020304" charset="0"/>
              </a:rPr>
              <a:t> Problem Statement</a:t>
            </a:r>
            <a:endParaRPr lang="en-IN" dirty="0">
              <a:solidFill>
                <a:schemeClr val="bg2">
                  <a:lumMod val="20000"/>
                  <a:lumOff val="80000"/>
                </a:schemeClr>
              </a:solidFill>
              <a:latin typeface="+mn-lt"/>
            </a:endParaRPr>
          </a:p>
        </p:txBody>
      </p:sp>
      <p:sp>
        <p:nvSpPr>
          <p:cNvPr id="3" name="Content Placeholder 2"/>
          <p:cNvSpPr>
            <a:spLocks noGrp="1"/>
          </p:cNvSpPr>
          <p:nvPr>
            <p:ph idx="1"/>
          </p:nvPr>
        </p:nvSpPr>
        <p:spPr>
          <a:xfrm>
            <a:off x="875201" y="1853248"/>
            <a:ext cx="8946541" cy="4195481"/>
          </a:xfrm>
        </p:spPr>
        <p:txBody>
          <a:bodyPr>
            <a:normAutofit/>
          </a:bodyPr>
          <a:lstStyle/>
          <a:p>
            <a:r>
              <a:rPr lang="en-IN" dirty="0"/>
              <a:t>Although the Microservices style solved most of the problems with monolithic on-premises applications, it introduced new challenges</a:t>
            </a:r>
            <a:r>
              <a:rPr lang="en-IN" dirty="0" smtClean="0"/>
              <a:t>.</a:t>
            </a:r>
          </a:p>
          <a:p>
            <a:r>
              <a:rPr lang="en-US" dirty="0" smtClean="0"/>
              <a:t>Tracking all the containers and information of all the containers whenever there are 100’s containers .</a:t>
            </a:r>
          </a:p>
          <a:p>
            <a:r>
              <a:rPr lang="en-US" dirty="0" smtClean="0"/>
              <a:t>Load Balancing  in all Containers.</a:t>
            </a:r>
          </a:p>
          <a:p>
            <a:pPr marL="0" indent="0">
              <a:buNone/>
            </a:pPr>
            <a:endParaRPr lang="en-US" dirty="0" smtClean="0"/>
          </a:p>
        </p:txBody>
      </p:sp>
    </p:spTree>
    <p:extLst>
      <p:ext uri="{BB962C8B-B14F-4D97-AF65-F5344CB8AC3E}">
        <p14:creationId xmlns:p14="http://schemas.microsoft.com/office/powerpoint/2010/main" val="2327225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452718"/>
            <a:ext cx="9404723" cy="1400530"/>
          </a:xfrm>
        </p:spPr>
        <p:txBody>
          <a:bodyPr/>
          <a:lstStyle/>
          <a:p>
            <a:r>
              <a:rPr lang="en-US" dirty="0" smtClean="0">
                <a:solidFill>
                  <a:schemeClr val="bg2">
                    <a:lumMod val="20000"/>
                    <a:lumOff val="80000"/>
                  </a:schemeClr>
                </a:solidFill>
              </a:rPr>
              <a:t>4.Proposed System</a:t>
            </a:r>
            <a:endParaRPr lang="en-IN" dirty="0">
              <a:solidFill>
                <a:schemeClr val="bg2">
                  <a:lumMod val="20000"/>
                  <a:lumOff val="80000"/>
                </a:schemeClr>
              </a:solidFill>
            </a:endParaRPr>
          </a:p>
        </p:txBody>
      </p:sp>
      <p:sp>
        <p:nvSpPr>
          <p:cNvPr id="3" name="Content Placeholder 2"/>
          <p:cNvSpPr>
            <a:spLocks noGrp="1"/>
          </p:cNvSpPr>
          <p:nvPr>
            <p:ph idx="1"/>
          </p:nvPr>
        </p:nvSpPr>
        <p:spPr>
          <a:xfrm>
            <a:off x="875201" y="1615036"/>
            <a:ext cx="8946541" cy="4195481"/>
          </a:xfrm>
        </p:spPr>
        <p:txBody>
          <a:bodyPr/>
          <a:lstStyle/>
          <a:p>
            <a:pPr algn="just"/>
            <a:r>
              <a:rPr lang="en-IN" dirty="0"/>
              <a:t>Container orchestration tools provide a framework for managing containers and microservices architecture at scale</a:t>
            </a:r>
            <a:r>
              <a:rPr lang="en-IN" dirty="0" smtClean="0"/>
              <a:t>.</a:t>
            </a:r>
          </a:p>
          <a:p>
            <a:pPr algn="just"/>
            <a:r>
              <a:rPr lang="en-IN" dirty="0"/>
              <a:t>container </a:t>
            </a:r>
            <a:r>
              <a:rPr lang="en-IN" dirty="0" smtClean="0"/>
              <a:t>orchestration can greatly</a:t>
            </a:r>
            <a:r>
              <a:rPr lang="en-IN" dirty="0"/>
              <a:t> </a:t>
            </a:r>
            <a:r>
              <a:rPr lang="en-IN" dirty="0" smtClean="0"/>
              <a:t>reduce</a:t>
            </a:r>
            <a:r>
              <a:rPr lang="en-IN" dirty="0"/>
              <a:t> the complexity in production as these tools are designed to </a:t>
            </a:r>
            <a:r>
              <a:rPr lang="en-IN" dirty="0" smtClean="0"/>
              <a:t>resolve, like </a:t>
            </a:r>
            <a:r>
              <a:rPr lang="en-IN" dirty="0"/>
              <a:t>load </a:t>
            </a:r>
            <a:r>
              <a:rPr lang="en-IN" dirty="0" smtClean="0"/>
              <a:t>balance</a:t>
            </a:r>
            <a:r>
              <a:rPr lang="en-US" dirty="0" smtClean="0"/>
              <a:t> </a:t>
            </a:r>
            <a:r>
              <a:rPr lang="en-IN" dirty="0" smtClean="0"/>
              <a:t>allow </a:t>
            </a:r>
            <a:r>
              <a:rPr lang="en-IN" dirty="0"/>
              <a:t>upgrades of individual containers with no downtime.</a:t>
            </a:r>
          </a:p>
          <a:p>
            <a:pPr marL="0" indent="0" algn="just">
              <a:buNone/>
            </a:pPr>
            <a:endParaRPr lang="en-IN" dirty="0" smtClean="0"/>
          </a:p>
        </p:txBody>
      </p:sp>
    </p:spTree>
    <p:extLst>
      <p:ext uri="{BB962C8B-B14F-4D97-AF65-F5344CB8AC3E}">
        <p14:creationId xmlns:p14="http://schemas.microsoft.com/office/powerpoint/2010/main" val="3151998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20000"/>
                    <a:lumOff val="80000"/>
                  </a:schemeClr>
                </a:solidFill>
              </a:rPr>
              <a:t>5.Methodolgy</a:t>
            </a:r>
            <a:endParaRPr lang="en-IN" dirty="0">
              <a:solidFill>
                <a:schemeClr val="bg2">
                  <a:lumMod val="20000"/>
                  <a:lumOff val="80000"/>
                </a:schemeClr>
              </a:solidFill>
            </a:endParaRPr>
          </a:p>
        </p:txBody>
      </p:sp>
      <p:pic>
        <p:nvPicPr>
          <p:cNvPr id="4" name="Content Placeholder 3" descr="C:\Users\PC\Downloads\cc.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16618" y="1853247"/>
            <a:ext cx="4434176" cy="3839214"/>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229412" y="2607317"/>
            <a:ext cx="5683545" cy="2331075"/>
          </a:xfrm>
          <a:prstGeom prst="rect">
            <a:avLst/>
          </a:prstGeom>
          <a:noFill/>
          <a:ln>
            <a:noFill/>
          </a:ln>
        </p:spPr>
      </p:pic>
    </p:spTree>
    <p:extLst>
      <p:ext uri="{BB962C8B-B14F-4D97-AF65-F5344CB8AC3E}">
        <p14:creationId xmlns:p14="http://schemas.microsoft.com/office/powerpoint/2010/main" val="161708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884" y="734096"/>
            <a:ext cx="9404723" cy="334850"/>
          </a:xfrm>
        </p:spPr>
        <p:txBody>
          <a:bodyPr/>
          <a:lstStyle/>
          <a:p>
            <a:r>
              <a:rPr lang="en-US" sz="4000" dirty="0">
                <a:solidFill>
                  <a:schemeClr val="bg2">
                    <a:lumMod val="20000"/>
                    <a:lumOff val="80000"/>
                  </a:schemeClr>
                </a:solidFill>
                <a:latin typeface="Times New Roman" panose="02020603050405020304" pitchFamily="18" charset="0"/>
                <a:cs typeface="Times New Roman" panose="02020603050405020304" pitchFamily="18" charset="0"/>
              </a:rPr>
              <a:t>Container Orchestration</a:t>
            </a:r>
            <a:r>
              <a:rPr lang="en-US" sz="4000" dirty="0">
                <a:latin typeface="Times New Roman" panose="02020603050405020304" pitchFamily="18" charset="0"/>
                <a:cs typeface="Times New Roman" panose="02020603050405020304" pitchFamily="18" charset="0"/>
              </a:rPr>
              <a:t>:</a:t>
            </a:r>
            <a:br>
              <a:rPr lang="en-US" sz="4000" dirty="0">
                <a:latin typeface="Times New Roman" panose="02020603050405020304" pitchFamily="18" charset="0"/>
                <a:cs typeface="Times New Roman" panose="02020603050405020304" pitchFamily="18" charset="0"/>
              </a:rPr>
            </a:br>
            <a:endParaRPr lang="en-IN" sz="4000" dirty="0"/>
          </a:p>
        </p:txBody>
      </p:sp>
      <p:sp>
        <p:nvSpPr>
          <p:cNvPr id="3" name="Content Placeholder 2"/>
          <p:cNvSpPr>
            <a:spLocks noGrp="1"/>
          </p:cNvSpPr>
          <p:nvPr>
            <p:ph idx="1"/>
          </p:nvPr>
        </p:nvSpPr>
        <p:spPr>
          <a:xfrm>
            <a:off x="510884" y="1640794"/>
            <a:ext cx="8946541" cy="4195481"/>
          </a:xfrm>
        </p:spPr>
        <p:txBody>
          <a:bodyPr>
            <a:normAutofit/>
          </a:bodyPr>
          <a:lstStyle/>
          <a:p>
            <a:pPr marL="0" indent="0" algn="just">
              <a:buNone/>
            </a:pPr>
            <a:r>
              <a:rPr lang="en-IN" sz="2200" b="1" dirty="0" smtClean="0"/>
              <a:t>Container </a:t>
            </a:r>
            <a:r>
              <a:rPr lang="en-IN" sz="2200" b="1" dirty="0"/>
              <a:t>orchestration</a:t>
            </a:r>
            <a:r>
              <a:rPr lang="en-IN" sz="2200" dirty="0"/>
              <a:t> is the automatic process of managing or scheduling the work of individual containers for applications based on </a:t>
            </a:r>
            <a:r>
              <a:rPr lang="en-IN" sz="2200" dirty="0" smtClean="0"/>
              <a:t>microservices</a:t>
            </a:r>
            <a:r>
              <a:rPr lang="en-IN" sz="2200" dirty="0"/>
              <a:t> within </a:t>
            </a:r>
            <a:r>
              <a:rPr lang="en-IN" sz="2200" dirty="0" smtClean="0"/>
              <a:t>multiple clusters.</a:t>
            </a:r>
          </a:p>
          <a:p>
            <a:pPr marL="0" indent="0">
              <a:buNone/>
            </a:pPr>
            <a:endParaRPr lang="en-IN" sz="2200" dirty="0" smtClean="0"/>
          </a:p>
          <a:p>
            <a:pPr marL="0" indent="0">
              <a:buNone/>
            </a:pPr>
            <a:r>
              <a:rPr lang="en-IN" sz="2200" dirty="0" smtClean="0"/>
              <a:t> </a:t>
            </a:r>
            <a:r>
              <a:rPr lang="en-IN" sz="2200" dirty="0"/>
              <a:t>The widely deployed container orchestration platforms </a:t>
            </a:r>
            <a:r>
              <a:rPr lang="en-IN" sz="2200" dirty="0" smtClean="0"/>
              <a:t>are</a:t>
            </a:r>
          </a:p>
          <a:p>
            <a:pPr>
              <a:buFont typeface="Wingdings" panose="05000000000000000000" pitchFamily="2" charset="2"/>
              <a:buChar char="Ø"/>
            </a:pPr>
            <a:r>
              <a:rPr lang="en-US" sz="3200" dirty="0" smtClean="0">
                <a:solidFill>
                  <a:schemeClr val="bg2">
                    <a:lumMod val="20000"/>
                    <a:lumOff val="80000"/>
                  </a:schemeClr>
                </a:solidFill>
                <a:latin typeface="Times New Roman" panose="02020603050405020304" pitchFamily="18" charset="0"/>
                <a:cs typeface="Times New Roman" panose="02020603050405020304" pitchFamily="18" charset="0"/>
              </a:rPr>
              <a:t>Docker Swarm</a:t>
            </a:r>
          </a:p>
          <a:p>
            <a:pPr>
              <a:buFont typeface="Wingdings" panose="05000000000000000000" pitchFamily="2" charset="2"/>
              <a:buChar char="Ø"/>
            </a:pPr>
            <a:r>
              <a:rPr lang="en-US" sz="3200" dirty="0" smtClean="0">
                <a:solidFill>
                  <a:schemeClr val="bg2">
                    <a:lumMod val="20000"/>
                    <a:lumOff val="80000"/>
                  </a:schemeClr>
                </a:solidFill>
                <a:latin typeface="Times New Roman" panose="02020603050405020304" pitchFamily="18" charset="0"/>
                <a:cs typeface="Times New Roman" panose="02020603050405020304" pitchFamily="18" charset="0"/>
              </a:rPr>
              <a:t>Kubernetes</a:t>
            </a:r>
          </a:p>
          <a:p>
            <a:pPr marL="0" indent="0">
              <a:buNone/>
            </a:pPr>
            <a:endParaRPr lang="en-IN" sz="3200"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0542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976</TotalTime>
  <Words>304</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Bradley Hand ITC</vt:lpstr>
      <vt:lpstr>Century Gothic</vt:lpstr>
      <vt:lpstr>Curlz MT</vt:lpstr>
      <vt:lpstr>Lucida Handwriting</vt:lpstr>
      <vt:lpstr>Showcard Gothic</vt:lpstr>
      <vt:lpstr>Times New Roman</vt:lpstr>
      <vt:lpstr>Wingdings</vt:lpstr>
      <vt:lpstr>Wingdings 3</vt:lpstr>
      <vt:lpstr>Ion</vt:lpstr>
      <vt:lpstr>   Docker Swarm and Kubernetes in  cloud computing environment     presented by: Kamalaksha NC                                                                                                             </vt:lpstr>
      <vt:lpstr>Abstract</vt:lpstr>
      <vt:lpstr>  Contents</vt:lpstr>
      <vt:lpstr>1.Introduction</vt:lpstr>
      <vt:lpstr>2. Existing System</vt:lpstr>
      <vt:lpstr>3. Problem Statement</vt:lpstr>
      <vt:lpstr>4.Proposed System</vt:lpstr>
      <vt:lpstr>5.Methodolgy</vt:lpstr>
      <vt:lpstr>Container Orchestration: </vt:lpstr>
      <vt:lpstr>PowerPoint Presentation</vt:lpstr>
      <vt:lpstr>Docker Swarm Architecture</vt:lpstr>
      <vt:lpstr>Kubernetes</vt:lpstr>
      <vt:lpstr>Kubernetes Architecture</vt:lpstr>
      <vt:lpstr>6. Experimental Results                            swarm master node</vt:lpstr>
      <vt:lpstr>Swarm worker node 1</vt:lpstr>
      <vt:lpstr>7. 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Swarm and kubernetes in    cloud computing environment</dc:title>
  <dc:creator>Admin</dc:creator>
  <cp:lastModifiedBy>Admin</cp:lastModifiedBy>
  <cp:revision>71</cp:revision>
  <dcterms:created xsi:type="dcterms:W3CDTF">2020-04-08T05:46:40Z</dcterms:created>
  <dcterms:modified xsi:type="dcterms:W3CDTF">2020-05-16T14:26:17Z</dcterms:modified>
</cp:coreProperties>
</file>