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C12403-294F-4EC7-A621-E23FCC46C284}">
          <p14:sldIdLst>
            <p14:sldId id="256"/>
            <p14:sldId id="257"/>
          </p14:sldIdLst>
        </p14:section>
        <p14:section name="Untitled Section" id="{7FD571FD-9D16-4B94-A1E7-08EC5010CD41}">
          <p14:sldIdLst>
            <p14:sldId id="258"/>
            <p14:sldId id="259"/>
            <p14:sldId id="260"/>
            <p14:sldId id="261"/>
            <p14:sldId id="262"/>
            <p14:sldId id="263"/>
            <p14:sldId id="264"/>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3F4692-103A-4DAF-8CE9-87229C95107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10811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F4692-103A-4DAF-8CE9-87229C95107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4058470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F4692-103A-4DAF-8CE9-87229C95107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183524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F4692-103A-4DAF-8CE9-87229C95107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C4279-E438-4635-AC86-3A6BBC94FACB}"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6206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F4692-103A-4DAF-8CE9-87229C95107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1405682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3F4692-103A-4DAF-8CE9-87229C951076}"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3708441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3F4692-103A-4DAF-8CE9-87229C951076}"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2693766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F4692-103A-4DAF-8CE9-87229C95107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813085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F4692-103A-4DAF-8CE9-87229C95107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2607928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3F4692-103A-4DAF-8CE9-87229C95107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2113160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3F4692-103A-4DAF-8CE9-87229C95107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1827177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3F4692-103A-4DAF-8CE9-87229C95107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1927795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3F4692-103A-4DAF-8CE9-87229C951076}"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2192579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3F4692-103A-4DAF-8CE9-87229C951076}"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1456931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73F4692-103A-4DAF-8CE9-87229C951076}"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3775110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F4692-103A-4DAF-8CE9-87229C95107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6422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3F4692-103A-4DAF-8CE9-87229C95107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8C4279-E438-4635-AC86-3A6BBC94FACB}" type="slidenum">
              <a:rPr lang="en-US" smtClean="0"/>
              <a:t>‹#›</a:t>
            </a:fld>
            <a:endParaRPr lang="en-US"/>
          </a:p>
        </p:txBody>
      </p:sp>
    </p:spTree>
    <p:extLst>
      <p:ext uri="{BB962C8B-B14F-4D97-AF65-F5344CB8AC3E}">
        <p14:creationId xmlns:p14="http://schemas.microsoft.com/office/powerpoint/2010/main" val="199897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73F4692-103A-4DAF-8CE9-87229C951076}" type="datetimeFigureOut">
              <a:rPr lang="en-US" smtClean="0"/>
              <a:t>5/21/2025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D8C4279-E438-4635-AC86-3A6BBC94FACB}" type="slidenum">
              <a:rPr lang="en-US" smtClean="0"/>
              <a:t>‹#›</a:t>
            </a:fld>
            <a:endParaRPr lang="en-US"/>
          </a:p>
        </p:txBody>
      </p:sp>
    </p:spTree>
    <p:extLst>
      <p:ext uri="{BB962C8B-B14F-4D97-AF65-F5344CB8AC3E}">
        <p14:creationId xmlns:p14="http://schemas.microsoft.com/office/powerpoint/2010/main" val="250801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766E-B235-09EE-AC67-994279C19972}"/>
              </a:ext>
            </a:extLst>
          </p:cNvPr>
          <p:cNvSpPr>
            <a:spLocks noGrp="1"/>
          </p:cNvSpPr>
          <p:nvPr>
            <p:ph type="ctrTitle"/>
          </p:nvPr>
        </p:nvSpPr>
        <p:spPr>
          <a:xfrm>
            <a:off x="1751012" y="1300785"/>
            <a:ext cx="8327053" cy="1452247"/>
          </a:xfrm>
        </p:spPr>
        <p:txBody>
          <a:bodyPr/>
          <a:lstStyle/>
          <a:p>
            <a:r>
              <a:rPr lang="en-US" dirty="0"/>
              <a:t>UML CLASS DIAGRAM</a:t>
            </a:r>
            <a:br>
              <a:rPr lang="en-US" dirty="0"/>
            </a:br>
            <a:r>
              <a:rPr lang="en-US" dirty="0"/>
              <a:t>PRESENTATION</a:t>
            </a:r>
          </a:p>
        </p:txBody>
      </p:sp>
      <p:sp>
        <p:nvSpPr>
          <p:cNvPr id="3" name="Subtitle 2">
            <a:extLst>
              <a:ext uri="{FF2B5EF4-FFF2-40B4-BE49-F238E27FC236}">
                <a16:creationId xmlns:a16="http://schemas.microsoft.com/office/drawing/2014/main" id="{0B38745D-6944-5650-31C1-0B9CFB63E752}"/>
              </a:ext>
            </a:extLst>
          </p:cNvPr>
          <p:cNvSpPr>
            <a:spLocks noGrp="1"/>
          </p:cNvSpPr>
          <p:nvPr>
            <p:ph type="subTitle" idx="1"/>
          </p:nvPr>
        </p:nvSpPr>
        <p:spPr/>
        <p:txBody>
          <a:bodyPr>
            <a:normAutofit fontScale="92500" lnSpcReduction="10000"/>
          </a:bodyPr>
          <a:lstStyle/>
          <a:p>
            <a:r>
              <a:rPr lang="en-US" b="1" dirty="0">
                <a:solidFill>
                  <a:schemeClr val="accent6"/>
                </a:solidFill>
              </a:rPr>
              <a:t>Kamal </a:t>
            </a:r>
            <a:r>
              <a:rPr lang="en-US" b="1" dirty="0" err="1">
                <a:solidFill>
                  <a:schemeClr val="accent6"/>
                </a:solidFill>
              </a:rPr>
              <a:t>ali</a:t>
            </a:r>
            <a:r>
              <a:rPr lang="en-US" b="1" dirty="0">
                <a:solidFill>
                  <a:schemeClr val="accent6"/>
                </a:solidFill>
              </a:rPr>
              <a:t> Akmal</a:t>
            </a:r>
          </a:p>
          <a:p>
            <a:r>
              <a:rPr lang="en-US" b="1" dirty="0">
                <a:solidFill>
                  <a:schemeClr val="accent6"/>
                </a:solidFill>
              </a:rPr>
              <a:t>2024-se-38</a:t>
            </a:r>
          </a:p>
          <a:p>
            <a:r>
              <a:rPr lang="en-US" b="1" dirty="0">
                <a:solidFill>
                  <a:schemeClr val="accent6"/>
                </a:solidFill>
              </a:rPr>
              <a:t>Software engineering</a:t>
            </a:r>
          </a:p>
        </p:txBody>
      </p:sp>
    </p:spTree>
    <p:extLst>
      <p:ext uri="{BB962C8B-B14F-4D97-AF65-F5344CB8AC3E}">
        <p14:creationId xmlns:p14="http://schemas.microsoft.com/office/powerpoint/2010/main" val="1117429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21307-4193-1C28-6943-3203E076F3EB}"/>
              </a:ext>
            </a:extLst>
          </p:cNvPr>
          <p:cNvSpPr>
            <a:spLocks noGrp="1"/>
          </p:cNvSpPr>
          <p:nvPr>
            <p:ph type="title"/>
          </p:nvPr>
        </p:nvSpPr>
        <p:spPr>
          <a:xfrm>
            <a:off x="913775" y="3028335"/>
            <a:ext cx="10364451" cy="2359742"/>
          </a:xfrm>
        </p:spPr>
        <p:txBody>
          <a:bodyPr/>
          <a:lstStyle/>
          <a:p>
            <a:r>
              <a:rPr lang="en-US" dirty="0"/>
              <a:t>Thank you very much……..</a:t>
            </a:r>
          </a:p>
        </p:txBody>
      </p:sp>
    </p:spTree>
    <p:extLst>
      <p:ext uri="{BB962C8B-B14F-4D97-AF65-F5344CB8AC3E}">
        <p14:creationId xmlns:p14="http://schemas.microsoft.com/office/powerpoint/2010/main" val="1766802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60D5C-65BC-4A24-7274-9766D4F0109C}"/>
              </a:ext>
            </a:extLst>
          </p:cNvPr>
          <p:cNvSpPr>
            <a:spLocks noGrp="1"/>
          </p:cNvSpPr>
          <p:nvPr>
            <p:ph type="title"/>
          </p:nvPr>
        </p:nvSpPr>
        <p:spPr>
          <a:xfrm>
            <a:off x="913776" y="904352"/>
            <a:ext cx="4230980" cy="723481"/>
          </a:xfrm>
        </p:spPr>
        <p:txBody>
          <a:bodyPr>
            <a:normAutofit fontScale="90000"/>
          </a:bodyPr>
          <a:lstStyle/>
          <a:p>
            <a:r>
              <a:rPr lang="en-US" u="sng" dirty="0"/>
              <a:t>UML Class diagram</a:t>
            </a:r>
          </a:p>
        </p:txBody>
      </p:sp>
      <p:sp>
        <p:nvSpPr>
          <p:cNvPr id="3" name="Content Placeholder 2">
            <a:extLst>
              <a:ext uri="{FF2B5EF4-FFF2-40B4-BE49-F238E27FC236}">
                <a16:creationId xmlns:a16="http://schemas.microsoft.com/office/drawing/2014/main" id="{AFA81EA8-60B8-0E67-C23A-4E9D7EB96047}"/>
              </a:ext>
            </a:extLst>
          </p:cNvPr>
          <p:cNvSpPr>
            <a:spLocks noGrp="1"/>
          </p:cNvSpPr>
          <p:nvPr>
            <p:ph sz="quarter" idx="13"/>
          </p:nvPr>
        </p:nvSpPr>
        <p:spPr>
          <a:xfrm>
            <a:off x="913774" y="1995948"/>
            <a:ext cx="10363826" cy="3795252"/>
          </a:xfrm>
        </p:spPr>
        <p:txBody>
          <a:bodyPr/>
          <a:lstStyle/>
          <a:p>
            <a:r>
              <a:rPr lang="en-US" dirty="0"/>
              <a:t>Introduction of UML Class Diagram</a:t>
            </a:r>
          </a:p>
          <a:p>
            <a:r>
              <a:rPr lang="en-US" dirty="0"/>
              <a:t>Inheritance In Class Diagram </a:t>
            </a:r>
          </a:p>
          <a:p>
            <a:r>
              <a:rPr lang="en-US" dirty="0"/>
              <a:t>Types of Inheritance with class diagram</a:t>
            </a:r>
          </a:p>
          <a:p>
            <a:pPr marL="0" indent="0">
              <a:buNone/>
            </a:pPr>
            <a:endParaRPr lang="en-US" dirty="0"/>
          </a:p>
        </p:txBody>
      </p:sp>
    </p:spTree>
    <p:extLst>
      <p:ext uri="{BB962C8B-B14F-4D97-AF65-F5344CB8AC3E}">
        <p14:creationId xmlns:p14="http://schemas.microsoft.com/office/powerpoint/2010/main" val="3990828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C6B2-C54B-6D50-0690-9DD5BAE4CF2C}"/>
              </a:ext>
            </a:extLst>
          </p:cNvPr>
          <p:cNvSpPr>
            <a:spLocks noGrp="1"/>
          </p:cNvSpPr>
          <p:nvPr>
            <p:ph type="title"/>
          </p:nvPr>
        </p:nvSpPr>
        <p:spPr>
          <a:xfrm>
            <a:off x="913775" y="1229032"/>
            <a:ext cx="3294431" cy="825910"/>
          </a:xfrm>
        </p:spPr>
        <p:txBody>
          <a:bodyPr/>
          <a:lstStyle/>
          <a:p>
            <a:r>
              <a:rPr lang="en-US" dirty="0"/>
              <a:t>introduction</a:t>
            </a:r>
          </a:p>
        </p:txBody>
      </p:sp>
      <p:sp>
        <p:nvSpPr>
          <p:cNvPr id="3" name="Content Placeholder 2">
            <a:extLst>
              <a:ext uri="{FF2B5EF4-FFF2-40B4-BE49-F238E27FC236}">
                <a16:creationId xmlns:a16="http://schemas.microsoft.com/office/drawing/2014/main" id="{4C82BEBD-1717-25BC-0FBE-4F3A2A8BE5D5}"/>
              </a:ext>
            </a:extLst>
          </p:cNvPr>
          <p:cNvSpPr>
            <a:spLocks noGrp="1"/>
          </p:cNvSpPr>
          <p:nvPr>
            <p:ph sz="quarter" idx="13"/>
          </p:nvPr>
        </p:nvSpPr>
        <p:spPr/>
        <p:txBody>
          <a:bodyPr/>
          <a:lstStyle/>
          <a:p>
            <a:r>
              <a:rPr lang="en-US" sz="2000" cap="none" dirty="0">
                <a:latin typeface="Arial" panose="020B0604020202020204" pitchFamily="34" charset="0"/>
                <a:cs typeface="Arial" panose="020B0604020202020204" pitchFamily="34" charset="0"/>
              </a:rPr>
              <a:t>The UML class diagram is a graphical notation used to construct and visualize object-oriented systems.</a:t>
            </a:r>
          </a:p>
          <a:p>
            <a:r>
              <a:rPr lang="en-US" b="0" i="0" cap="none" dirty="0">
                <a:effectLst/>
                <a:latin typeface="Segoe UI" panose="020B0502040204020203" pitchFamily="34" charset="0"/>
              </a:rPr>
              <a:t>UML class diagram to show a static view of a system's classes, their attributes and methods, and the relationships among objects. </a:t>
            </a:r>
          </a:p>
          <a:p>
            <a:endParaRPr lang="en-US" dirty="0"/>
          </a:p>
        </p:txBody>
      </p:sp>
    </p:spTree>
    <p:extLst>
      <p:ext uri="{BB962C8B-B14F-4D97-AF65-F5344CB8AC3E}">
        <p14:creationId xmlns:p14="http://schemas.microsoft.com/office/powerpoint/2010/main" val="107491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FFFB-9154-5FD7-0A9F-D53794D24252}"/>
              </a:ext>
            </a:extLst>
          </p:cNvPr>
          <p:cNvSpPr>
            <a:spLocks noGrp="1"/>
          </p:cNvSpPr>
          <p:nvPr>
            <p:ph type="title"/>
          </p:nvPr>
        </p:nvSpPr>
        <p:spPr>
          <a:xfrm>
            <a:off x="913775" y="618517"/>
            <a:ext cx="6480083" cy="1596177"/>
          </a:xfrm>
        </p:spPr>
        <p:txBody>
          <a:bodyPr/>
          <a:lstStyle/>
          <a:p>
            <a:r>
              <a:rPr lang="en-US" u="sng" dirty="0"/>
              <a:t>Inheritance in class diagram</a:t>
            </a:r>
          </a:p>
        </p:txBody>
      </p:sp>
      <p:sp>
        <p:nvSpPr>
          <p:cNvPr id="3" name="Content Placeholder 2">
            <a:extLst>
              <a:ext uri="{FF2B5EF4-FFF2-40B4-BE49-F238E27FC236}">
                <a16:creationId xmlns:a16="http://schemas.microsoft.com/office/drawing/2014/main" id="{65F519E1-0D6F-A6B5-60D9-F97E088B5911}"/>
              </a:ext>
            </a:extLst>
          </p:cNvPr>
          <p:cNvSpPr>
            <a:spLocks noGrp="1"/>
          </p:cNvSpPr>
          <p:nvPr>
            <p:ph sz="quarter" idx="13"/>
          </p:nvPr>
        </p:nvSpPr>
        <p:spPr/>
        <p:txBody>
          <a:bodyPr/>
          <a:lstStyle/>
          <a:p>
            <a:r>
              <a:rPr lang="en-US" b="0" cap="none" dirty="0">
                <a:solidFill>
                  <a:srgbClr val="111111"/>
                </a:solidFill>
                <a:effectLst/>
                <a:latin typeface="Arial" panose="020B0604020202020204" pitchFamily="34" charset="0"/>
                <a:cs typeface="Arial" panose="020B0604020202020204" pitchFamily="34" charset="0"/>
              </a:rPr>
              <a:t>The essence of inheritance can be observed through the relationships between a     superclass (also known as the parent class) and subclass (or child class). A superclass is a general category that outlines common attributes and methods, which are then inherited by the more specialized subclasses. This mechanism not only fosters code reuse—eliminating redundancy by allowing subclasses to utilize and extend the functionality of their super classes—but also establishes a natural hierarchy within the system's architecture.</a:t>
            </a:r>
            <a:endParaRPr lang="en-US" cap="none"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413955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6147-363A-0623-D98A-3A9683843D00}"/>
              </a:ext>
            </a:extLst>
          </p:cNvPr>
          <p:cNvSpPr>
            <a:spLocks noGrp="1"/>
          </p:cNvSpPr>
          <p:nvPr>
            <p:ph type="title"/>
          </p:nvPr>
        </p:nvSpPr>
        <p:spPr>
          <a:xfrm>
            <a:off x="913775" y="334298"/>
            <a:ext cx="4336651" cy="1042218"/>
          </a:xfrm>
        </p:spPr>
        <p:txBody>
          <a:bodyPr/>
          <a:lstStyle/>
          <a:p>
            <a:r>
              <a:rPr lang="en-US" u="sng" dirty="0"/>
              <a:t>Single inheritance</a:t>
            </a:r>
          </a:p>
        </p:txBody>
      </p:sp>
      <p:sp>
        <p:nvSpPr>
          <p:cNvPr id="3" name="Content Placeholder 2">
            <a:extLst>
              <a:ext uri="{FF2B5EF4-FFF2-40B4-BE49-F238E27FC236}">
                <a16:creationId xmlns:a16="http://schemas.microsoft.com/office/drawing/2014/main" id="{BC5C09AB-9122-7D6A-C16E-547E83B1A083}"/>
              </a:ext>
            </a:extLst>
          </p:cNvPr>
          <p:cNvSpPr>
            <a:spLocks noGrp="1"/>
          </p:cNvSpPr>
          <p:nvPr>
            <p:ph sz="quarter" idx="13"/>
          </p:nvPr>
        </p:nvSpPr>
        <p:spPr>
          <a:xfrm>
            <a:off x="913774" y="1061885"/>
            <a:ext cx="8328549" cy="2585883"/>
          </a:xfrm>
        </p:spPr>
        <p:txBody>
          <a:bodyPr/>
          <a:lstStyle/>
          <a:p>
            <a:r>
              <a:rPr lang="en-US" cap="none" dirty="0"/>
              <a:t>Single inheritance allows a </a:t>
            </a:r>
            <a:r>
              <a:rPr lang="en-US" cap="none" dirty="0">
                <a:solidFill>
                  <a:schemeClr val="accent6"/>
                </a:solidFill>
              </a:rPr>
              <a:t>derived class to inherit from one base class.</a:t>
            </a:r>
          </a:p>
          <a:p>
            <a:r>
              <a:rPr lang="en-GB" sz="2400" b="1" cap="none" dirty="0" err="1"/>
              <a:t>SavingAccount</a:t>
            </a:r>
            <a:r>
              <a:rPr lang="en-GB" sz="2400" b="1" cap="none" dirty="0"/>
              <a:t> </a:t>
            </a:r>
            <a:r>
              <a:rPr lang="en-GB" sz="2400" b="1" dirty="0"/>
              <a:t>←</a:t>
            </a:r>
            <a:r>
              <a:rPr lang="en-GB" sz="2400" b="1" cap="none" dirty="0" err="1"/>
              <a:t>BankAccount</a:t>
            </a:r>
            <a:r>
              <a:rPr lang="en-GB" sz="2400" b="1" cap="none" dirty="0"/>
              <a:t>: </a:t>
            </a:r>
            <a:r>
              <a:rPr lang="en-GB" sz="2000" b="0" i="0" cap="none" dirty="0"/>
              <a:t>I</a:t>
            </a:r>
            <a:r>
              <a:rPr lang="en-GB" sz="2000" i="0" cap="none" dirty="0"/>
              <a:t>n</a:t>
            </a:r>
            <a:r>
              <a:rPr lang="en-GB" sz="2000" cap="none" dirty="0"/>
              <a:t> this class </a:t>
            </a:r>
            <a:r>
              <a:rPr lang="en-GB" sz="2000" cap="none" dirty="0" err="1"/>
              <a:t>BankAccount</a:t>
            </a:r>
            <a:r>
              <a:rPr lang="en-GB" sz="2000" cap="none" dirty="0"/>
              <a:t> is parent or base class while </a:t>
            </a:r>
            <a:r>
              <a:rPr lang="en-GB" sz="2000" cap="none" dirty="0" err="1"/>
              <a:t>SavingAccount</a:t>
            </a:r>
            <a:r>
              <a:rPr lang="en-GB" sz="2000" cap="none" dirty="0"/>
              <a:t> is child or derived class.</a:t>
            </a:r>
          </a:p>
          <a:p>
            <a:endParaRPr lang="en-US" cap="none" dirty="0">
              <a:solidFill>
                <a:schemeClr val="accent6"/>
              </a:solidFill>
            </a:endParaRPr>
          </a:p>
        </p:txBody>
      </p:sp>
      <p:pic>
        <p:nvPicPr>
          <p:cNvPr id="8" name="Picture 7">
            <a:extLst>
              <a:ext uri="{FF2B5EF4-FFF2-40B4-BE49-F238E27FC236}">
                <a16:creationId xmlns:a16="http://schemas.microsoft.com/office/drawing/2014/main" id="{342FC18E-58FC-826D-C741-9EF2734215ED}"/>
              </a:ext>
            </a:extLst>
          </p:cNvPr>
          <p:cNvPicPr>
            <a:picLocks noChangeAspect="1"/>
          </p:cNvPicPr>
          <p:nvPr/>
        </p:nvPicPr>
        <p:blipFill>
          <a:blip r:embed="rId2"/>
          <a:stretch>
            <a:fillRect/>
          </a:stretch>
        </p:blipFill>
        <p:spPr>
          <a:xfrm>
            <a:off x="8278761" y="2069691"/>
            <a:ext cx="2346960" cy="3923070"/>
          </a:xfrm>
          <a:prstGeom prst="rect">
            <a:avLst/>
          </a:prstGeom>
        </p:spPr>
      </p:pic>
    </p:spTree>
    <p:extLst>
      <p:ext uri="{BB962C8B-B14F-4D97-AF65-F5344CB8AC3E}">
        <p14:creationId xmlns:p14="http://schemas.microsoft.com/office/powerpoint/2010/main" val="250772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ED809-A001-9F64-53A2-D7A737EE3B6C}"/>
              </a:ext>
            </a:extLst>
          </p:cNvPr>
          <p:cNvSpPr>
            <a:spLocks noGrp="1"/>
          </p:cNvSpPr>
          <p:nvPr>
            <p:ph type="title"/>
          </p:nvPr>
        </p:nvSpPr>
        <p:spPr>
          <a:xfrm>
            <a:off x="913776" y="618517"/>
            <a:ext cx="4543128" cy="669509"/>
          </a:xfrm>
        </p:spPr>
        <p:txBody>
          <a:bodyPr/>
          <a:lstStyle/>
          <a:p>
            <a:r>
              <a:rPr lang="en-US" u="sng" dirty="0"/>
              <a:t>Multiple inheritance</a:t>
            </a:r>
          </a:p>
        </p:txBody>
      </p:sp>
      <p:sp>
        <p:nvSpPr>
          <p:cNvPr id="3" name="Content Placeholder 2">
            <a:extLst>
              <a:ext uri="{FF2B5EF4-FFF2-40B4-BE49-F238E27FC236}">
                <a16:creationId xmlns:a16="http://schemas.microsoft.com/office/drawing/2014/main" id="{446CA4B2-B195-19B9-14B1-8EA15443FEAA}"/>
              </a:ext>
            </a:extLst>
          </p:cNvPr>
          <p:cNvSpPr>
            <a:spLocks noGrp="1"/>
          </p:cNvSpPr>
          <p:nvPr>
            <p:ph sz="quarter" idx="13"/>
          </p:nvPr>
        </p:nvSpPr>
        <p:spPr>
          <a:xfrm>
            <a:off x="913774" y="1170039"/>
            <a:ext cx="9970536" cy="2556387"/>
          </a:xfrm>
        </p:spPr>
        <p:txBody>
          <a:bodyPr>
            <a:normAutofit/>
          </a:bodyPr>
          <a:lstStyle/>
          <a:p>
            <a:pPr marL="0" indent="0">
              <a:buNone/>
            </a:pPr>
            <a:r>
              <a:rPr lang="en-US" sz="1800" b="1" cap="none" dirty="0"/>
              <a:t>◼ Multiple inheritance enables a class to inherit from more than one base class, combining       functionalities from multiple sources.</a:t>
            </a:r>
          </a:p>
          <a:p>
            <a:pPr marL="0" indent="0">
              <a:buNone/>
            </a:pPr>
            <a:r>
              <a:rPr lang="en-US" sz="1800" b="1" cap="none" dirty="0"/>
              <a:t> ◼ For example, smartphone can inherit features of both a camera and a </a:t>
            </a:r>
            <a:r>
              <a:rPr lang="en-US" sz="1800" b="1" cap="none" dirty="0" err="1"/>
              <a:t>musicplayer</a:t>
            </a:r>
            <a:r>
              <a:rPr lang="en-US" sz="1800" b="1" cap="none" dirty="0"/>
              <a:t>.</a:t>
            </a:r>
          </a:p>
        </p:txBody>
      </p:sp>
      <p:pic>
        <p:nvPicPr>
          <p:cNvPr id="5" name="Picture 4">
            <a:extLst>
              <a:ext uri="{FF2B5EF4-FFF2-40B4-BE49-F238E27FC236}">
                <a16:creationId xmlns:a16="http://schemas.microsoft.com/office/drawing/2014/main" id="{B5F1A954-49B7-84CA-8AA1-99931761826B}"/>
              </a:ext>
            </a:extLst>
          </p:cNvPr>
          <p:cNvPicPr>
            <a:picLocks noChangeAspect="1"/>
          </p:cNvPicPr>
          <p:nvPr/>
        </p:nvPicPr>
        <p:blipFill>
          <a:blip r:embed="rId2"/>
          <a:stretch>
            <a:fillRect/>
          </a:stretch>
        </p:blipFill>
        <p:spPr>
          <a:xfrm>
            <a:off x="1663797" y="2690899"/>
            <a:ext cx="5638800" cy="3725565"/>
          </a:xfrm>
          <a:prstGeom prst="rect">
            <a:avLst/>
          </a:prstGeom>
        </p:spPr>
      </p:pic>
    </p:spTree>
    <p:extLst>
      <p:ext uri="{BB962C8B-B14F-4D97-AF65-F5344CB8AC3E}">
        <p14:creationId xmlns:p14="http://schemas.microsoft.com/office/powerpoint/2010/main" val="3650972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C3D7C-FC29-324F-21E0-3D881FF80A92}"/>
              </a:ext>
            </a:extLst>
          </p:cNvPr>
          <p:cNvSpPr>
            <a:spLocks noGrp="1"/>
          </p:cNvSpPr>
          <p:nvPr>
            <p:ph type="title"/>
          </p:nvPr>
        </p:nvSpPr>
        <p:spPr>
          <a:xfrm>
            <a:off x="913776" y="618517"/>
            <a:ext cx="4995412" cy="659677"/>
          </a:xfrm>
        </p:spPr>
        <p:txBody>
          <a:bodyPr/>
          <a:lstStyle/>
          <a:p>
            <a:r>
              <a:rPr lang="en-US" u="sng" dirty="0"/>
              <a:t>Multilevel inheritance</a:t>
            </a:r>
          </a:p>
        </p:txBody>
      </p:sp>
      <p:sp>
        <p:nvSpPr>
          <p:cNvPr id="3" name="Content Placeholder 2">
            <a:extLst>
              <a:ext uri="{FF2B5EF4-FFF2-40B4-BE49-F238E27FC236}">
                <a16:creationId xmlns:a16="http://schemas.microsoft.com/office/drawing/2014/main" id="{A2F8F714-31AA-B243-58BD-D94CC437347C}"/>
              </a:ext>
            </a:extLst>
          </p:cNvPr>
          <p:cNvSpPr>
            <a:spLocks noGrp="1"/>
          </p:cNvSpPr>
          <p:nvPr>
            <p:ph sz="quarter" idx="13"/>
          </p:nvPr>
        </p:nvSpPr>
        <p:spPr>
          <a:xfrm>
            <a:off x="913774" y="1278194"/>
            <a:ext cx="10363826" cy="2035277"/>
          </a:xfrm>
        </p:spPr>
        <p:txBody>
          <a:bodyPr/>
          <a:lstStyle/>
          <a:p>
            <a:pPr marL="0" indent="0">
              <a:buNone/>
            </a:pPr>
            <a:r>
              <a:rPr lang="en-US" dirty="0"/>
              <a:t>◼ </a:t>
            </a:r>
            <a:r>
              <a:rPr lang="en-US" cap="none" dirty="0"/>
              <a:t>Multilevel inheritance involves a class derived from a class that is already derived from another class. </a:t>
            </a:r>
          </a:p>
          <a:p>
            <a:pPr marL="0" indent="0">
              <a:buNone/>
            </a:pPr>
            <a:r>
              <a:rPr lang="en-US" cap="none" dirty="0"/>
              <a:t>◼ This forms a parent–child grandchild hierarchy.</a:t>
            </a:r>
          </a:p>
          <a:p>
            <a:pPr marL="0" indent="0">
              <a:buNone/>
            </a:pPr>
            <a:r>
              <a:rPr lang="en-US" cap="none" dirty="0"/>
              <a:t>◼ </a:t>
            </a:r>
            <a:r>
              <a:rPr lang="en-US" cap="none" dirty="0" err="1"/>
              <a:t>ElectricCar</a:t>
            </a:r>
            <a:r>
              <a:rPr lang="en-US" cap="none" dirty="0"/>
              <a:t> inheriting features from both Car and Vehicle.</a:t>
            </a:r>
          </a:p>
        </p:txBody>
      </p:sp>
      <p:pic>
        <p:nvPicPr>
          <p:cNvPr id="5" name="Picture 4">
            <a:extLst>
              <a:ext uri="{FF2B5EF4-FFF2-40B4-BE49-F238E27FC236}">
                <a16:creationId xmlns:a16="http://schemas.microsoft.com/office/drawing/2014/main" id="{87D5094F-EC8A-3E88-14E2-E7A2FB8C959E}"/>
              </a:ext>
            </a:extLst>
          </p:cNvPr>
          <p:cNvPicPr>
            <a:picLocks noChangeAspect="1"/>
          </p:cNvPicPr>
          <p:nvPr/>
        </p:nvPicPr>
        <p:blipFill>
          <a:blip r:embed="rId2"/>
          <a:stretch>
            <a:fillRect/>
          </a:stretch>
        </p:blipFill>
        <p:spPr>
          <a:xfrm>
            <a:off x="2975734" y="3072636"/>
            <a:ext cx="2346960" cy="3495313"/>
          </a:xfrm>
          <a:prstGeom prst="rect">
            <a:avLst/>
          </a:prstGeom>
        </p:spPr>
      </p:pic>
    </p:spTree>
    <p:extLst>
      <p:ext uri="{BB962C8B-B14F-4D97-AF65-F5344CB8AC3E}">
        <p14:creationId xmlns:p14="http://schemas.microsoft.com/office/powerpoint/2010/main" val="3186557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0BA3-A5B9-D854-B874-F5BF0A0EBEBA}"/>
              </a:ext>
            </a:extLst>
          </p:cNvPr>
          <p:cNvSpPr>
            <a:spLocks noGrp="1"/>
          </p:cNvSpPr>
          <p:nvPr>
            <p:ph type="title"/>
          </p:nvPr>
        </p:nvSpPr>
        <p:spPr>
          <a:xfrm>
            <a:off x="913775" y="618518"/>
            <a:ext cx="4956083" cy="561354"/>
          </a:xfrm>
        </p:spPr>
        <p:txBody>
          <a:bodyPr>
            <a:normAutofit fontScale="90000"/>
          </a:bodyPr>
          <a:lstStyle/>
          <a:p>
            <a:r>
              <a:rPr lang="en-US" u="sng" dirty="0"/>
              <a:t>Hierarchical inheritance</a:t>
            </a:r>
          </a:p>
        </p:txBody>
      </p:sp>
      <p:sp>
        <p:nvSpPr>
          <p:cNvPr id="3" name="Content Placeholder 2">
            <a:extLst>
              <a:ext uri="{FF2B5EF4-FFF2-40B4-BE49-F238E27FC236}">
                <a16:creationId xmlns:a16="http://schemas.microsoft.com/office/drawing/2014/main" id="{DCE414CD-F104-6554-B007-65017F855613}"/>
              </a:ext>
            </a:extLst>
          </p:cNvPr>
          <p:cNvSpPr>
            <a:spLocks noGrp="1"/>
          </p:cNvSpPr>
          <p:nvPr>
            <p:ph sz="quarter" idx="13"/>
          </p:nvPr>
        </p:nvSpPr>
        <p:spPr>
          <a:xfrm>
            <a:off x="913774" y="1179873"/>
            <a:ext cx="10363826" cy="1465004"/>
          </a:xfrm>
        </p:spPr>
        <p:txBody>
          <a:bodyPr/>
          <a:lstStyle/>
          <a:p>
            <a:pPr marL="0" indent="0">
              <a:buNone/>
            </a:pPr>
            <a:r>
              <a:rPr lang="en-US" dirty="0"/>
              <a:t>◼ </a:t>
            </a:r>
            <a:r>
              <a:rPr lang="en-US" cap="none" dirty="0"/>
              <a:t>Hierarchical inheritance is when multiple derived classes inherit from a single base class. </a:t>
            </a:r>
          </a:p>
          <a:p>
            <a:pPr marL="0" indent="0">
              <a:buNone/>
            </a:pPr>
            <a:r>
              <a:rPr lang="en-US" cap="none" dirty="0"/>
              <a:t>◼ That means one parent class and many child classes.</a:t>
            </a:r>
          </a:p>
        </p:txBody>
      </p:sp>
      <p:pic>
        <p:nvPicPr>
          <p:cNvPr id="5" name="Picture 4">
            <a:extLst>
              <a:ext uri="{FF2B5EF4-FFF2-40B4-BE49-F238E27FC236}">
                <a16:creationId xmlns:a16="http://schemas.microsoft.com/office/drawing/2014/main" id="{03EE3F35-74AC-674D-8815-E57484BC13C1}"/>
              </a:ext>
            </a:extLst>
          </p:cNvPr>
          <p:cNvPicPr>
            <a:picLocks noChangeAspect="1"/>
          </p:cNvPicPr>
          <p:nvPr/>
        </p:nvPicPr>
        <p:blipFill>
          <a:blip r:embed="rId2"/>
          <a:stretch>
            <a:fillRect/>
          </a:stretch>
        </p:blipFill>
        <p:spPr>
          <a:xfrm>
            <a:off x="1195111" y="2644877"/>
            <a:ext cx="7894320" cy="2766060"/>
          </a:xfrm>
          <a:prstGeom prst="rect">
            <a:avLst/>
          </a:prstGeom>
        </p:spPr>
      </p:pic>
    </p:spTree>
    <p:extLst>
      <p:ext uri="{BB962C8B-B14F-4D97-AF65-F5344CB8AC3E}">
        <p14:creationId xmlns:p14="http://schemas.microsoft.com/office/powerpoint/2010/main" val="3733333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BD841-0CFC-E231-9185-3B0C9CC96D95}"/>
              </a:ext>
            </a:extLst>
          </p:cNvPr>
          <p:cNvSpPr>
            <a:spLocks noGrp="1"/>
          </p:cNvSpPr>
          <p:nvPr>
            <p:ph type="title"/>
          </p:nvPr>
        </p:nvSpPr>
        <p:spPr>
          <a:xfrm>
            <a:off x="983226" y="618518"/>
            <a:ext cx="3805084" cy="448284"/>
          </a:xfrm>
        </p:spPr>
        <p:txBody>
          <a:bodyPr>
            <a:normAutofit fontScale="90000"/>
          </a:bodyPr>
          <a:lstStyle/>
          <a:p>
            <a:r>
              <a:rPr lang="en-US" u="sng" dirty="0"/>
              <a:t>Hybrid Inheritance</a:t>
            </a:r>
          </a:p>
        </p:txBody>
      </p:sp>
      <p:sp>
        <p:nvSpPr>
          <p:cNvPr id="3" name="Content Placeholder 2">
            <a:extLst>
              <a:ext uri="{FF2B5EF4-FFF2-40B4-BE49-F238E27FC236}">
                <a16:creationId xmlns:a16="http://schemas.microsoft.com/office/drawing/2014/main" id="{78C71F97-75EF-E2F2-D8E5-C427315FFEFA}"/>
              </a:ext>
            </a:extLst>
          </p:cNvPr>
          <p:cNvSpPr>
            <a:spLocks noGrp="1"/>
          </p:cNvSpPr>
          <p:nvPr>
            <p:ph sz="quarter" idx="13"/>
          </p:nvPr>
        </p:nvSpPr>
        <p:spPr>
          <a:xfrm>
            <a:off x="913774" y="1066802"/>
            <a:ext cx="10363826" cy="2797275"/>
          </a:xfrm>
        </p:spPr>
        <p:txBody>
          <a:bodyPr/>
          <a:lstStyle/>
          <a:p>
            <a:pPr marL="0" indent="0">
              <a:buNone/>
            </a:pPr>
            <a:r>
              <a:rPr lang="en-US" cap="none" dirty="0"/>
              <a:t>◼ Hybrid inheritance is a combination of more than one type of inheritance, such as: </a:t>
            </a:r>
          </a:p>
          <a:p>
            <a:pPr marL="0" indent="0">
              <a:buNone/>
            </a:pPr>
            <a:r>
              <a:rPr lang="en-US" cap="none" dirty="0"/>
              <a:t>       ❑ Multiple inheritance   </a:t>
            </a:r>
          </a:p>
          <a:p>
            <a:pPr marL="0" indent="0">
              <a:buNone/>
            </a:pPr>
            <a:r>
              <a:rPr lang="en-US" cap="none" dirty="0"/>
              <a:t>       ❑ Multilevel inheritance</a:t>
            </a:r>
          </a:p>
          <a:p>
            <a:pPr marL="0" indent="0">
              <a:buNone/>
            </a:pPr>
            <a:r>
              <a:rPr lang="en-US" cap="none" dirty="0"/>
              <a:t>       ❑ Hierarchical inheritance </a:t>
            </a:r>
          </a:p>
          <a:p>
            <a:pPr marL="0" indent="0">
              <a:buNone/>
            </a:pPr>
            <a:r>
              <a:rPr lang="en-US" cap="none" dirty="0"/>
              <a:t>◼ Hybrid inheritance creates a more complex class relationship.</a:t>
            </a:r>
            <a:endParaRPr lang="en-US" dirty="0"/>
          </a:p>
        </p:txBody>
      </p:sp>
      <p:pic>
        <p:nvPicPr>
          <p:cNvPr id="5" name="Picture 4">
            <a:extLst>
              <a:ext uri="{FF2B5EF4-FFF2-40B4-BE49-F238E27FC236}">
                <a16:creationId xmlns:a16="http://schemas.microsoft.com/office/drawing/2014/main" id="{BA58B5A8-94B0-25A1-A708-1AF9A0EBA856}"/>
              </a:ext>
            </a:extLst>
          </p:cNvPr>
          <p:cNvPicPr>
            <a:picLocks noChangeAspect="1"/>
          </p:cNvPicPr>
          <p:nvPr/>
        </p:nvPicPr>
        <p:blipFill>
          <a:blip r:embed="rId2"/>
          <a:stretch>
            <a:fillRect/>
          </a:stretch>
        </p:blipFill>
        <p:spPr>
          <a:xfrm>
            <a:off x="1317523" y="3559277"/>
            <a:ext cx="5117322" cy="3102076"/>
          </a:xfrm>
          <a:prstGeom prst="rect">
            <a:avLst/>
          </a:prstGeom>
        </p:spPr>
      </p:pic>
    </p:spTree>
    <p:extLst>
      <p:ext uri="{BB962C8B-B14F-4D97-AF65-F5344CB8AC3E}">
        <p14:creationId xmlns:p14="http://schemas.microsoft.com/office/powerpoint/2010/main" val="73750930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109</TotalTime>
  <Words>350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Segoe UI</vt:lpstr>
      <vt:lpstr>Tw Cen MT</vt:lpstr>
      <vt:lpstr>Droplet</vt:lpstr>
      <vt:lpstr>UML CLASS DIAGRAM PRESENTATION</vt:lpstr>
      <vt:lpstr>UML Class diagram</vt:lpstr>
      <vt:lpstr>introduction</vt:lpstr>
      <vt:lpstr>Inheritance in class diagram</vt:lpstr>
      <vt:lpstr>Single inheritance</vt:lpstr>
      <vt:lpstr>Multiple inheritance</vt:lpstr>
      <vt:lpstr>Multilevel inheritance</vt:lpstr>
      <vt:lpstr>Hierarchical inheritance</vt:lpstr>
      <vt:lpstr>Hybrid Inheritance</vt:lpstr>
      <vt:lpstr>Thank you very much……..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Saqlain Mushtaq</dc:creator>
  <cp:lastModifiedBy>Saqlain Mushtaq</cp:lastModifiedBy>
  <cp:revision>17</cp:revision>
  <dcterms:created xsi:type="dcterms:W3CDTF">2025-05-19T17:57:43Z</dcterms:created>
  <dcterms:modified xsi:type="dcterms:W3CDTF">2025-05-21T03:00:30Z</dcterms:modified>
</cp:coreProperties>
</file>