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3" r:id="rId7"/>
    <p:sldId id="264" r:id="rId8"/>
    <p:sldId id="265" r:id="rId9"/>
    <p:sldId id="266" r:id="rId10"/>
    <p:sldId id="267" r:id="rId11"/>
    <p:sldId id="268" r:id="rId12"/>
    <p:sldId id="281"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Aditya College of Engineering &amp; Technology</a:t>
            </a:r>
            <a:endParaRPr/>
          </a:p>
        </p:txBody>
      </p:sp>
      <p:sp>
        <p:nvSpPr>
          <p:cNvPr id="80" name="Google Shape;8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Saturday, 08 April 2023</a:t>
            </a:r>
            <a:endParaRPr/>
          </a:p>
        </p:txBody>
      </p:sp>
      <p:sp>
        <p:nvSpPr>
          <p:cNvPr id="81" name="Google Shape;81;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Dr.B.Srinivas</a:t>
            </a:r>
            <a:endParaRPr/>
          </a:p>
        </p:txBody>
      </p:sp>
      <p:sp>
        <p:nvSpPr>
          <p:cNvPr id="82" name="Google Shape;8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1461ddd82c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1461ddd82c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1461ddd82c_0_7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461ddd82c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461ddd82c_0_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21461ddd82c_0_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1461ddd82c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1461ddd82c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1461ddd82c_0_9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461ddd82c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461ddd82c_0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1461ddd82c_0_10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1461ddd82c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1461ddd82c_0_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21461ddd82c_0_10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1461ddd82c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1461ddd82c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1461ddd82c_0_1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1461ddd82c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1461ddd82c_0_1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21461ddd82c_0_1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461ddd82c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461ddd82c_0_1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21461ddd82c_0_1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461ddd82c_0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461ddd82c_0_1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21461ddd82c_0_1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461ddd82c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461ddd82c_0_1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1461ddd82c_0_1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1461ddd82c_0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1461ddd82c_0_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1461ddd82c_0_1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1461ddd82c_0_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1461ddd82c_0_1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21461ddd82c_0_16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1461ddd82c_0_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1461ddd82c_0_1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21461ddd82c_0_1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1461ddd82c_0_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1461ddd82c_0_1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1461ddd82c_0_1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461ddd82c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461ddd82c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1461ddd82c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461ddd82c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461ddd82c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1461ddd82c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461ddd82c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461ddd82c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1461ddd82c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461ddd82c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1461ddd82c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1461ddd82c_0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61ddd82c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1461ddd82c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1461ddd82c_0_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461ddd82c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461ddd82c_0_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1461ddd82c_0_5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1461ddd82c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1461ddd82c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1461ddd82c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438150" y="95249"/>
            <a:ext cx="1085850" cy="609601"/>
          </a:xfrm>
          <a:prstGeom prst="rect">
            <a:avLst/>
          </a:prstGeom>
          <a:noFill/>
          <a:ln>
            <a:noFill/>
          </a:ln>
        </p:spPr>
      </p:pic>
      <p:sp>
        <p:nvSpPr>
          <p:cNvPr id="22" name="Google Shape;22;p2"/>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914399"/>
            <a:ext cx="8229600" cy="4746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rot="5400000">
            <a:off x="5014119" y="2453482"/>
            <a:ext cx="5287963"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837406" y="457994"/>
            <a:ext cx="52593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973137"/>
            <a:ext cx="8229600" cy="7032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57200" y="1828800"/>
            <a:ext cx="8229600" cy="42973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3"/>
          <p:cNvPicPr preferRelativeResize="0"/>
          <p:nvPr/>
        </p:nvPicPr>
        <p:blipFill rotWithShape="1">
          <a:blip r:embed="rId2">
            <a:alphaModFix/>
          </a:blip>
          <a:srcRect/>
          <a:stretch/>
        </p:blipFill>
        <p:spPr>
          <a:xfrm>
            <a:off x="438150" y="95249"/>
            <a:ext cx="1085850" cy="609601"/>
          </a:xfrm>
          <a:prstGeom prst="rect">
            <a:avLst/>
          </a:prstGeom>
          <a:noFill/>
          <a:ln>
            <a:noFill/>
          </a:ln>
        </p:spPr>
      </p:pic>
      <p:sp>
        <p:nvSpPr>
          <p:cNvPr id="28" name="Google Shape;28;p3"/>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4"/>
          <p:cNvPicPr preferRelativeResize="0"/>
          <p:nvPr/>
        </p:nvPicPr>
        <p:blipFill rotWithShape="1">
          <a:blip r:embed="rId2">
            <a:alphaModFix/>
          </a:blip>
          <a:srcRect/>
          <a:stretch/>
        </p:blipFill>
        <p:spPr>
          <a:xfrm>
            <a:off x="438150" y="95249"/>
            <a:ext cx="1085850" cy="609601"/>
          </a:xfrm>
          <a:prstGeom prst="rect">
            <a:avLst/>
          </a:prstGeom>
          <a:noFill/>
          <a:ln>
            <a:noFill/>
          </a:ln>
        </p:spPr>
      </p:pic>
      <p:sp>
        <p:nvSpPr>
          <p:cNvPr id="34" name="Google Shape;34;p4"/>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7200" y="896937"/>
            <a:ext cx="8229600" cy="6270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0" name="Google Shape;40;p5"/>
          <p:cNvPicPr preferRelativeResize="0"/>
          <p:nvPr/>
        </p:nvPicPr>
        <p:blipFill rotWithShape="1">
          <a:blip r:embed="rId2">
            <a:alphaModFix/>
          </a:blip>
          <a:srcRect/>
          <a:stretch/>
        </p:blipFill>
        <p:spPr>
          <a:xfrm>
            <a:off x="438150" y="95249"/>
            <a:ext cx="1085850" cy="609601"/>
          </a:xfrm>
          <a:prstGeom prst="rect">
            <a:avLst/>
          </a:prstGeom>
          <a:noFill/>
          <a:ln>
            <a:noFill/>
          </a:ln>
        </p:spPr>
      </p:pic>
      <p:sp>
        <p:nvSpPr>
          <p:cNvPr id="41" name="Google Shape;41;p5"/>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57200" y="838199"/>
            <a:ext cx="8229600" cy="5508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6"/>
          <p:cNvPicPr preferRelativeResize="0"/>
          <p:nvPr/>
        </p:nvPicPr>
        <p:blipFill rotWithShape="1">
          <a:blip r:embed="rId2">
            <a:alphaModFix/>
          </a:blip>
          <a:srcRect/>
          <a:stretch/>
        </p:blipFill>
        <p:spPr>
          <a:xfrm>
            <a:off x="438150" y="95249"/>
            <a:ext cx="1085850" cy="609601"/>
          </a:xfrm>
          <a:prstGeom prst="rect">
            <a:avLst/>
          </a:prstGeom>
          <a:noFill/>
          <a:ln>
            <a:noFill/>
          </a:ln>
        </p:spPr>
      </p:pic>
      <p:sp>
        <p:nvSpPr>
          <p:cNvPr id="50" name="Google Shape;50;p6"/>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11430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7"/>
          <p:cNvPicPr preferRelativeResize="0"/>
          <p:nvPr/>
        </p:nvPicPr>
        <p:blipFill rotWithShape="1">
          <a:blip r:embed="rId2">
            <a:alphaModFix/>
          </a:blip>
          <a:srcRect/>
          <a:stretch/>
        </p:blipFill>
        <p:spPr>
          <a:xfrm>
            <a:off x="438150" y="95249"/>
            <a:ext cx="1085850" cy="609601"/>
          </a:xfrm>
          <a:prstGeom prst="rect">
            <a:avLst/>
          </a:prstGeom>
          <a:noFill/>
          <a:ln>
            <a:noFill/>
          </a:ln>
        </p:spPr>
      </p:pic>
      <p:sp>
        <p:nvSpPr>
          <p:cNvPr id="55" name="Google Shape;55;p7"/>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838200"/>
            <a:ext cx="3008313" cy="5969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838200"/>
            <a:ext cx="5111750" cy="5259388"/>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1792288" y="914399"/>
            <a:ext cx="5486400" cy="3813175"/>
          </a:xfrm>
          <a:prstGeom prst="rect">
            <a:avLst/>
          </a:prstGeom>
          <a:noFill/>
          <a:ln>
            <a:noFill/>
          </a:ln>
        </p:spPr>
      </p:sp>
      <p:sp>
        <p:nvSpPr>
          <p:cNvPr id="66" name="Google Shape;66;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914399"/>
            <a:ext cx="8229600" cy="474663"/>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3">
            <a:alphaModFix/>
          </a:blip>
          <a:srcRect/>
          <a:stretch/>
        </p:blipFill>
        <p:spPr>
          <a:xfrm>
            <a:off x="438150" y="95249"/>
            <a:ext cx="1085850" cy="609601"/>
          </a:xfrm>
          <a:prstGeom prst="rect">
            <a:avLst/>
          </a:prstGeom>
          <a:noFill/>
          <a:ln>
            <a:noFill/>
          </a:ln>
        </p:spPr>
      </p:pic>
      <p:sp>
        <p:nvSpPr>
          <p:cNvPr id="14" name="Google Shape;14;p1"/>
          <p:cNvSpPr txBox="1"/>
          <p:nvPr/>
        </p:nvSpPr>
        <p:spPr>
          <a:xfrm>
            <a:off x="1524000" y="304800"/>
            <a:ext cx="64770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0070C0"/>
                </a:solidFill>
                <a:latin typeface="Calibri"/>
                <a:ea typeface="Calibri"/>
                <a:cs typeface="Calibri"/>
                <a:sym typeface="Calibri"/>
              </a:rPr>
              <a:t>Aditya College of Engineering &amp; Technology</a:t>
            </a:r>
            <a:endParaRPr sz="2000" b="1">
              <a:solidFill>
                <a:srgbClr val="0070C0"/>
              </a:solidFill>
              <a:latin typeface="Calibri"/>
              <a:ea typeface="Calibri"/>
              <a:cs typeface="Calibri"/>
              <a:sym typeface="Calibri"/>
            </a:endParaRPr>
          </a:p>
        </p:txBody>
      </p:sp>
      <p:sp>
        <p:nvSpPr>
          <p:cNvPr id="15" name="Google Shape;15;p1"/>
          <p:cNvSpPr txBox="1"/>
          <p:nvPr/>
        </p:nvSpPr>
        <p:spPr>
          <a:xfrm>
            <a:off x="457200" y="6324600"/>
            <a:ext cx="499485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Phishing Sites Predictor</a:t>
            </a:r>
            <a:endParaRPr sz="1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arxiv.org/pdf/2009.11116.pdf" TargetMode="External"/><Relationship Id="rId3" Type="http://schemas.openxmlformats.org/officeDocument/2006/relationships/hyperlink" Target="https://www.researchgate.net/publication/346534722_Phishing_website_detection_%20%20%20%20using_support_vector_machines_and_nature-inspired_optimization_algorithms" TargetMode="External"/><Relationship Id="rId7" Type="http://schemas.openxmlformats.org/officeDocument/2006/relationships/hyperlink" Target="https://www.researchgate.net/publication/2614079_Genetic_Algorithms_and_Heuristic_Search"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ink.springer.com/chapter/10.1007/978-981-33-4299-6_12" TargetMode="External"/><Relationship Id="rId5" Type="http://schemas.openxmlformats.org/officeDocument/2006/relationships/hyperlink" Target="https://www.sciencedirect.com/science/article/pii/S187770581200940X" TargetMode="External"/><Relationship Id="rId4" Type="http://schemas.openxmlformats.org/officeDocument/2006/relationships/hyperlink" Target="https://ijarsct.co.in/Paper1412"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09600" y="1120775"/>
            <a:ext cx="7772400" cy="9366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80808"/>
              </a:buClr>
              <a:buSzPts val="4000"/>
              <a:buFont typeface="Calibri"/>
              <a:buNone/>
            </a:pPr>
            <a:r>
              <a:rPr lang="en-US" sz="4000" b="1" dirty="0">
                <a:solidFill>
                  <a:srgbClr val="080808"/>
                </a:solidFill>
                <a:latin typeface="Times New Roman"/>
                <a:ea typeface="Times New Roman"/>
                <a:cs typeface="Times New Roman"/>
                <a:sym typeface="Times New Roman"/>
              </a:rPr>
              <a:t>Phishing Sites Predictor</a:t>
            </a:r>
            <a:endParaRPr sz="4800" dirty="0">
              <a:latin typeface="Times New Roman"/>
              <a:ea typeface="Times New Roman"/>
              <a:cs typeface="Times New Roman"/>
              <a:sym typeface="Times New Roman"/>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86" name="Google Shape;86;p13"/>
          <p:cNvSpPr txBox="1"/>
          <p:nvPr/>
        </p:nvSpPr>
        <p:spPr>
          <a:xfrm>
            <a:off x="2610725" y="2296125"/>
            <a:ext cx="3942600" cy="1027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Guided by : Ms.Rayavarapu Sri Divya</a:t>
            </a:r>
            <a:endParaRPr sz="240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80808"/>
              </a:buClr>
              <a:buSzPts val="1800"/>
              <a:buFont typeface="Arial"/>
              <a:buNone/>
            </a:pPr>
            <a:r>
              <a:rPr lang="en-US" sz="1800">
                <a:solidFill>
                  <a:srgbClr val="080808"/>
                </a:solidFill>
                <a:latin typeface="Times New Roman"/>
                <a:ea typeface="Times New Roman"/>
                <a:cs typeface="Times New Roman"/>
                <a:sym typeface="Times New Roman"/>
              </a:rPr>
              <a:t>M.Tech, Assistant Professor</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Calibri"/>
              <a:ea typeface="Calibri"/>
              <a:cs typeface="Calibri"/>
              <a:sym typeface="Calibri"/>
            </a:endParaRPr>
          </a:p>
        </p:txBody>
      </p:sp>
      <p:sp>
        <p:nvSpPr>
          <p:cNvPr id="87" name="Google Shape;87;p13"/>
          <p:cNvSpPr txBox="1"/>
          <p:nvPr/>
        </p:nvSpPr>
        <p:spPr>
          <a:xfrm>
            <a:off x="1834350" y="3772200"/>
            <a:ext cx="54753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Batch-12</a:t>
            </a:r>
            <a:endParaRPr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1.Poluparthi Kamalatha         [19P31A05A6]</a:t>
            </a:r>
            <a:endParaRPr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2.Nalli Prathyusha                  [19P31A0598]</a:t>
            </a:r>
            <a:endParaRPr lang="en-IN"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IN" sz="1800" dirty="0">
                <a:solidFill>
                  <a:schemeClr val="dk1"/>
                </a:solidFill>
                <a:latin typeface="Times New Roman"/>
                <a:ea typeface="Times New Roman"/>
                <a:cs typeface="Times New Roman"/>
                <a:sym typeface="Times New Roman"/>
              </a:rPr>
              <a:t>3.Ganapavarapu Poojitha       [19P31A0584]</a:t>
            </a:r>
            <a:endParaRPr lang="en-IN"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Font typeface="Arial"/>
              <a:buNone/>
            </a:pPr>
            <a:r>
              <a:rPr lang="en-US" sz="1800" dirty="0">
                <a:solidFill>
                  <a:schemeClr val="dk1"/>
                </a:solidFill>
                <a:latin typeface="Times New Roman"/>
                <a:ea typeface="Times New Roman"/>
                <a:cs typeface="Times New Roman"/>
                <a:sym typeface="Times New Roman"/>
              </a:rPr>
              <a:t>4.Vanamadi Ravi Sai Kumar  [19P31A05B8]</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388200" y="14561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800" b="1" dirty="0">
                <a:latin typeface="Times New Roman"/>
                <a:ea typeface="Times New Roman"/>
                <a:cs typeface="Times New Roman"/>
                <a:sym typeface="Times New Roman"/>
              </a:rPr>
              <a:t>Modules Identified in the system</a:t>
            </a:r>
            <a:endParaRPr sz="1400" dirty="0">
              <a:latin typeface="Arial"/>
              <a:ea typeface="Arial"/>
              <a:cs typeface="Arial"/>
              <a:sym typeface="Arial"/>
            </a:endParaRPr>
          </a:p>
          <a:p>
            <a:pPr marL="0" lvl="0" indent="0" algn="l" rtl="0">
              <a:spcBef>
                <a:spcPts val="0"/>
              </a:spcBef>
              <a:spcAft>
                <a:spcPts val="0"/>
              </a:spcAft>
              <a:buClr>
                <a:schemeClr val="dk1"/>
              </a:buClr>
              <a:buFont typeface="Arial"/>
              <a:buNone/>
            </a:pPr>
            <a:endParaRPr sz="2800" b="1" dirty="0">
              <a:latin typeface="Times New Roman"/>
              <a:ea typeface="Times New Roman"/>
              <a:cs typeface="Times New Roman"/>
              <a:sym typeface="Times New Roman"/>
            </a:endParaRPr>
          </a:p>
          <a:p>
            <a:pPr marL="342900" lvl="0" indent="-215900" algn="l" rtl="0">
              <a:spcBef>
                <a:spcPts val="0"/>
              </a:spcBef>
              <a:spcAft>
                <a:spcPts val="0"/>
              </a:spcAft>
              <a:buClr>
                <a:schemeClr val="dk1"/>
              </a:buClr>
              <a:buSzPct val="100000"/>
              <a:buFont typeface="Arial"/>
              <a:buNone/>
            </a:pPr>
            <a:endParaRPr sz="2000" dirty="0">
              <a:latin typeface="Times New Roman"/>
              <a:ea typeface="Times New Roman"/>
              <a:cs typeface="Times New Roman"/>
              <a:sym typeface="Times New Roman"/>
            </a:endParaRPr>
          </a:p>
          <a:p>
            <a:pPr marL="0" lvl="0" indent="0" algn="ctr" rtl="0">
              <a:spcBef>
                <a:spcPts val="0"/>
              </a:spcBef>
              <a:spcAft>
                <a:spcPts val="0"/>
              </a:spcAft>
              <a:buNone/>
            </a:pPr>
            <a:endParaRPr dirty="0"/>
          </a:p>
        </p:txBody>
      </p:sp>
      <p:sp>
        <p:nvSpPr>
          <p:cNvPr id="181" name="Google Shape;181;p24"/>
          <p:cNvSpPr txBox="1">
            <a:spLocks noGrp="1"/>
          </p:cNvSpPr>
          <p:nvPr>
            <p:ph type="body" idx="1"/>
          </p:nvPr>
        </p:nvSpPr>
        <p:spPr>
          <a:xfrm>
            <a:off x="388200" y="1305308"/>
            <a:ext cx="8229600" cy="4900214"/>
          </a:xfrm>
          <a:prstGeom prst="rect">
            <a:avLst/>
          </a:prstGeom>
        </p:spPr>
        <p:txBody>
          <a:bodyPr spcFirstLastPara="1" wrap="square" lIns="91425" tIns="45700" rIns="91425" bIns="45700" anchor="t" anchorCtr="0">
            <a:noAutofit/>
          </a:bodyPr>
          <a:lstStyle/>
          <a:p>
            <a:pPr marL="285750" lvl="0" indent="-29210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 Data Collection:</a:t>
            </a:r>
            <a:endParaRPr sz="19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935"/>
              <a:buFont typeface="Arial"/>
              <a:buNone/>
            </a:pPr>
            <a:r>
              <a:rPr lang="en-US" sz="1900" dirty="0">
                <a:latin typeface="Times New Roman"/>
                <a:ea typeface="Times New Roman"/>
                <a:cs typeface="Times New Roman"/>
                <a:sym typeface="Times New Roman"/>
              </a:rPr>
              <a:t>The system must be capable of collecting data related to the website's URL, domain name, information that can help in identifying a phishing site.</a:t>
            </a:r>
          </a:p>
          <a:p>
            <a:pPr marL="0" lvl="0" indent="0" algn="just" rtl="0">
              <a:spcBef>
                <a:spcPts val="0"/>
              </a:spcBef>
              <a:spcAft>
                <a:spcPts val="0"/>
              </a:spcAft>
              <a:buClr>
                <a:schemeClr val="dk1"/>
              </a:buClr>
              <a:buSzPts val="935"/>
              <a:buFont typeface="Arial"/>
              <a:buNone/>
            </a:pPr>
            <a:endParaRPr sz="1900" dirty="0">
              <a:latin typeface="Times New Roman"/>
              <a:ea typeface="Times New Roman"/>
              <a:cs typeface="Times New Roman"/>
              <a:sym typeface="Times New Roman"/>
            </a:endParaRPr>
          </a:p>
          <a:p>
            <a:pPr marL="342900" lvl="0" indent="-3365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Data pre-processing</a:t>
            </a:r>
            <a:endParaRPr sz="19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935"/>
              <a:buFont typeface="Arial"/>
              <a:buNone/>
            </a:pPr>
            <a:r>
              <a:rPr lang="en-US" sz="1900" dirty="0">
                <a:solidFill>
                  <a:srgbClr val="273239"/>
                </a:solidFill>
                <a:latin typeface="Times New Roman"/>
                <a:ea typeface="Times New Roman"/>
                <a:cs typeface="Times New Roman"/>
                <a:sym typeface="Times New Roman"/>
              </a:rPr>
              <a:t>Data preprocessing is a data mining technique which is used to transform the raw data in a useful and efficient format by eliminating missing data</a:t>
            </a:r>
          </a:p>
          <a:p>
            <a:pPr marL="0" lvl="0" indent="0" algn="just" rtl="0">
              <a:spcBef>
                <a:spcPts val="0"/>
              </a:spcBef>
              <a:spcAft>
                <a:spcPts val="0"/>
              </a:spcAft>
              <a:buClr>
                <a:schemeClr val="dk1"/>
              </a:buClr>
              <a:buSzPts val="935"/>
              <a:buFont typeface="Arial"/>
              <a:buNone/>
            </a:pPr>
            <a:endParaRPr sz="1900" dirty="0">
              <a:solidFill>
                <a:srgbClr val="273239"/>
              </a:solidFill>
              <a:latin typeface="Times New Roman"/>
              <a:ea typeface="Times New Roman"/>
              <a:cs typeface="Times New Roman"/>
              <a:sym typeface="Times New Roman"/>
            </a:endParaRPr>
          </a:p>
          <a:p>
            <a:pPr marL="285750" lvl="0" indent="-29210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Feature Selection: </a:t>
            </a:r>
            <a:endParaRPr sz="19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935"/>
              <a:buFont typeface="Arial"/>
              <a:buNone/>
            </a:pPr>
            <a:r>
              <a:rPr lang="en-US" sz="1900" dirty="0">
                <a:latin typeface="Times New Roman"/>
                <a:ea typeface="Times New Roman"/>
                <a:cs typeface="Times New Roman"/>
                <a:sym typeface="Times New Roman"/>
              </a:rPr>
              <a:t>The system must select the most relevant features that can be used for predicting whether a website is a phishing site or not.</a:t>
            </a:r>
          </a:p>
          <a:p>
            <a:pPr marL="0" lvl="0" indent="0" algn="just" rtl="0">
              <a:spcBef>
                <a:spcPts val="0"/>
              </a:spcBef>
              <a:spcAft>
                <a:spcPts val="0"/>
              </a:spcAft>
              <a:buClr>
                <a:schemeClr val="dk1"/>
              </a:buClr>
              <a:buSzPts val="935"/>
              <a:buFont typeface="Arial"/>
              <a:buNone/>
            </a:pPr>
            <a:endParaRPr sz="1900" dirty="0">
              <a:latin typeface="Times New Roman"/>
              <a:ea typeface="Times New Roman"/>
              <a:cs typeface="Times New Roman"/>
              <a:sym typeface="Times New Roman"/>
            </a:endParaRPr>
          </a:p>
          <a:p>
            <a:pPr marL="342900" lvl="0" indent="-336550" algn="just"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Model selection:</a:t>
            </a:r>
            <a:endParaRPr sz="19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935"/>
              <a:buFont typeface="Arial"/>
              <a:buNone/>
            </a:pPr>
            <a:r>
              <a:rPr lang="en-US" sz="1900" dirty="0">
                <a:latin typeface="Times New Roman"/>
                <a:ea typeface="Times New Roman"/>
                <a:cs typeface="Times New Roman"/>
                <a:sym typeface="Times New Roman"/>
              </a:rPr>
              <a:t>We   applied   logistic   regression and Naïve Bayes algorithms to model and train our model and at the end logistic regression which gave a more accurate prediction was used in our system.</a:t>
            </a:r>
          </a:p>
          <a:p>
            <a:pPr marL="0" lvl="0" indent="0" algn="just" rtl="0">
              <a:spcBef>
                <a:spcPts val="0"/>
              </a:spcBef>
              <a:spcAft>
                <a:spcPts val="0"/>
              </a:spcAft>
              <a:buClr>
                <a:schemeClr val="dk1"/>
              </a:buClr>
              <a:buSzPts val="935"/>
              <a:buFont typeface="Arial"/>
              <a:buNone/>
            </a:pPr>
            <a:endParaRPr sz="19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935"/>
              <a:buFont typeface="Arial"/>
              <a:buNone/>
            </a:pPr>
            <a:r>
              <a:rPr lang="en-US" sz="1900" dirty="0">
                <a:latin typeface="Times New Roman"/>
                <a:ea typeface="Times New Roman"/>
                <a:cs typeface="Times New Roman"/>
                <a:sym typeface="Times New Roman"/>
              </a:rPr>
              <a:t> </a:t>
            </a:r>
            <a:endParaRPr sz="1900" dirty="0">
              <a:latin typeface="Times New Roman"/>
              <a:ea typeface="Times New Roman"/>
              <a:cs typeface="Times New Roman"/>
              <a:sym typeface="Times New Roman"/>
            </a:endParaRPr>
          </a:p>
          <a:p>
            <a:pPr marL="0" lvl="0" indent="0" algn="l" rtl="0">
              <a:lnSpc>
                <a:spcPct val="80000"/>
              </a:lnSpc>
              <a:spcBef>
                <a:spcPts val="0"/>
              </a:spcBef>
              <a:spcAft>
                <a:spcPts val="0"/>
              </a:spcAft>
              <a:buClr>
                <a:schemeClr val="dk1"/>
              </a:buClr>
              <a:buSzPts val="935"/>
              <a:buFont typeface="Arial"/>
              <a:buNone/>
            </a:pPr>
            <a:endParaRPr sz="1900" dirty="0">
              <a:latin typeface="Times New Roman"/>
              <a:ea typeface="Times New Roman"/>
              <a:cs typeface="Times New Roman"/>
              <a:sym typeface="Times New Roman"/>
            </a:endParaRPr>
          </a:p>
          <a:p>
            <a:pPr marL="0" lvl="0" indent="0" algn="l" rtl="0">
              <a:lnSpc>
                <a:spcPct val="80000"/>
              </a:lnSpc>
              <a:spcBef>
                <a:spcPts val="360"/>
              </a:spcBef>
              <a:spcAft>
                <a:spcPts val="0"/>
              </a:spcAft>
              <a:buSzPts val="935"/>
              <a:buNone/>
            </a:pPr>
            <a:endParaRPr sz="1900" dirty="0">
              <a:latin typeface="Times New Roman"/>
              <a:ea typeface="Times New Roman"/>
              <a:cs typeface="Times New Roman"/>
              <a:sym typeface="Times New Roman"/>
            </a:endParaRPr>
          </a:p>
        </p:txBody>
      </p:sp>
      <p:sp>
        <p:nvSpPr>
          <p:cNvPr id="182" name="Google Shape;182;p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457200" y="9731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400" b="1" dirty="0">
                <a:latin typeface="Times New Roman"/>
                <a:ea typeface="Times New Roman"/>
                <a:cs typeface="Times New Roman"/>
                <a:sym typeface="Times New Roman"/>
              </a:rPr>
              <a:t>Model Deployment using FAST API:</a:t>
            </a:r>
            <a:endParaRPr dirty="0"/>
          </a:p>
        </p:txBody>
      </p:sp>
      <p:sp>
        <p:nvSpPr>
          <p:cNvPr id="189" name="Google Shape;189;p25"/>
          <p:cNvSpPr txBox="1">
            <a:spLocks noGrp="1"/>
          </p:cNvSpPr>
          <p:nvPr>
            <p:ph type="body" idx="1"/>
          </p:nvPr>
        </p:nvSpPr>
        <p:spPr>
          <a:xfrm>
            <a:off x="457200" y="1828800"/>
            <a:ext cx="8229600" cy="2357700"/>
          </a:xfrm>
          <a:prstGeom prst="rect">
            <a:avLst/>
          </a:prstGeom>
        </p:spPr>
        <p:txBody>
          <a:bodyPr spcFirstLastPara="1" wrap="square" lIns="91425" tIns="45700" rIns="91425" bIns="45700" anchor="t" anchorCtr="0">
            <a:normAutofit/>
          </a:bodyPr>
          <a:lstStyle/>
          <a:p>
            <a:pPr marL="0" lvl="0" indent="0" algn="just" rtl="0">
              <a:spcBef>
                <a:spcPts val="0"/>
              </a:spcBef>
              <a:spcAft>
                <a:spcPts val="0"/>
              </a:spcAft>
              <a:buClr>
                <a:schemeClr val="dk1"/>
              </a:buClr>
              <a:buFont typeface="Arial"/>
              <a:buNone/>
            </a:pPr>
            <a:r>
              <a:rPr lang="en-US" sz="1800" dirty="0">
                <a:latin typeface="Times New Roman"/>
                <a:ea typeface="Times New Roman"/>
                <a:cs typeface="Times New Roman"/>
                <a:sym typeface="Times New Roman"/>
              </a:rPr>
              <a:t>Prediction_app.py: This file will contain the code which will start the </a:t>
            </a:r>
            <a:r>
              <a:rPr lang="en-US" sz="1800" dirty="0" err="1">
                <a:latin typeface="Times New Roman"/>
                <a:ea typeface="Times New Roman"/>
                <a:cs typeface="Times New Roman"/>
                <a:sym typeface="Times New Roman"/>
              </a:rPr>
              <a:t>uvicorn</a:t>
            </a:r>
            <a:r>
              <a:rPr lang="en-US" sz="1800" dirty="0">
                <a:latin typeface="Times New Roman"/>
                <a:ea typeface="Times New Roman"/>
                <a:cs typeface="Times New Roman"/>
                <a:sym typeface="Times New Roman"/>
              </a:rPr>
              <a:t> server. This file will also create an instance of FastAPI () which is the main point of interaction to create the API.</a:t>
            </a:r>
            <a:endParaRPr sz="1400" dirty="0">
              <a:latin typeface="Arial"/>
              <a:ea typeface="Arial"/>
              <a:cs typeface="Arial"/>
              <a:sym typeface="Arial"/>
            </a:endParaRPr>
          </a:p>
          <a:p>
            <a:pPr marL="0" lvl="0" indent="0" algn="just" rtl="0">
              <a:spcBef>
                <a:spcPts val="0"/>
              </a:spcBef>
              <a:spcAft>
                <a:spcPts val="0"/>
              </a:spcAft>
              <a:buClr>
                <a:schemeClr val="dk1"/>
              </a:buClr>
              <a:buFont typeface="Arial"/>
              <a:buNone/>
            </a:pPr>
            <a:endParaRPr sz="1800" dirty="0">
              <a:latin typeface="Times New Roman"/>
              <a:ea typeface="Times New Roman"/>
              <a:cs typeface="Times New Roman"/>
              <a:sym typeface="Times New Roman"/>
            </a:endParaRPr>
          </a:p>
          <a:p>
            <a:pPr marL="0" lvl="0" indent="0" algn="just" rtl="0">
              <a:spcBef>
                <a:spcPts val="0"/>
              </a:spcBef>
              <a:spcAft>
                <a:spcPts val="0"/>
              </a:spcAft>
              <a:buClr>
                <a:schemeClr val="dk1"/>
              </a:buClr>
              <a:buFont typeface="Arial"/>
              <a:buNone/>
            </a:pPr>
            <a:r>
              <a:rPr lang="en-US" sz="1800" dirty="0">
                <a:latin typeface="Times New Roman"/>
                <a:ea typeface="Times New Roman"/>
                <a:cs typeface="Times New Roman"/>
                <a:sym typeface="Times New Roman"/>
              </a:rPr>
              <a:t>Phishing: This file contains the dump of the machine learning model with function which</a:t>
            </a:r>
            <a:r>
              <a:rPr lang="en-US" sz="1400" dirty="0">
                <a:latin typeface="Arial"/>
                <a:ea typeface="Times New Roman"/>
                <a:cs typeface="Arial"/>
                <a:sym typeface="Arial"/>
              </a:rPr>
              <a:t> </a:t>
            </a:r>
            <a:r>
              <a:rPr lang="en-US" sz="1800" dirty="0">
                <a:latin typeface="Times New Roman"/>
                <a:ea typeface="Times New Roman"/>
                <a:cs typeface="Times New Roman"/>
                <a:sym typeface="Times New Roman"/>
              </a:rPr>
              <a:t>will be called when our program is running to predict malicious URL</a:t>
            </a:r>
            <a:endParaRPr sz="1400" dirty="0">
              <a:latin typeface="Arial"/>
              <a:ea typeface="Arial"/>
              <a:cs typeface="Arial"/>
              <a:sym typeface="Arial"/>
            </a:endParaRPr>
          </a:p>
          <a:p>
            <a:pPr marL="0" lvl="0" indent="0" algn="l" rtl="0">
              <a:spcBef>
                <a:spcPts val="360"/>
              </a:spcBef>
              <a:spcAft>
                <a:spcPts val="0"/>
              </a:spcAft>
              <a:buNone/>
            </a:pPr>
            <a:endParaRPr dirty="0"/>
          </a:p>
        </p:txBody>
      </p:sp>
      <p:sp>
        <p:nvSpPr>
          <p:cNvPr id="190" name="Google Shape;190;p2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91" name="Google Shape;191;p25"/>
          <p:cNvPicPr preferRelativeResize="0"/>
          <p:nvPr/>
        </p:nvPicPr>
        <p:blipFill rotWithShape="1">
          <a:blip r:embed="rId3">
            <a:alphaModFix/>
          </a:blip>
          <a:srcRect/>
          <a:stretch/>
        </p:blipFill>
        <p:spPr>
          <a:xfrm>
            <a:off x="2438410" y="4073690"/>
            <a:ext cx="4267199" cy="198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906269-6A51-777F-51AE-5F12014FE2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8" name="Picture 7">
            <a:extLst>
              <a:ext uri="{FF2B5EF4-FFF2-40B4-BE49-F238E27FC236}">
                <a16:creationId xmlns:a16="http://schemas.microsoft.com/office/drawing/2014/main" id="{5676F971-5563-9279-B9E9-606F6F4454A1}"/>
              </a:ext>
            </a:extLst>
          </p:cNvPr>
          <p:cNvPicPr>
            <a:picLocks noChangeAspect="1"/>
          </p:cNvPicPr>
          <p:nvPr/>
        </p:nvPicPr>
        <p:blipFill>
          <a:blip r:embed="rId2"/>
          <a:stretch>
            <a:fillRect/>
          </a:stretch>
        </p:blipFill>
        <p:spPr>
          <a:xfrm>
            <a:off x="60960" y="2102234"/>
            <a:ext cx="9144000" cy="4040372"/>
          </a:xfrm>
          <a:prstGeom prst="rect">
            <a:avLst/>
          </a:prstGeom>
        </p:spPr>
      </p:pic>
      <p:sp>
        <p:nvSpPr>
          <p:cNvPr id="10" name="TextBox 9">
            <a:extLst>
              <a:ext uri="{FF2B5EF4-FFF2-40B4-BE49-F238E27FC236}">
                <a16:creationId xmlns:a16="http://schemas.microsoft.com/office/drawing/2014/main" id="{E883BFD0-B5E8-44F9-2118-5C4038E7BB25}"/>
              </a:ext>
            </a:extLst>
          </p:cNvPr>
          <p:cNvSpPr txBox="1"/>
          <p:nvPr/>
        </p:nvSpPr>
        <p:spPr>
          <a:xfrm flipH="1">
            <a:off x="1028698" y="1203960"/>
            <a:ext cx="5273041"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127574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319200" y="579479"/>
            <a:ext cx="8229600" cy="703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Font typeface="Arial"/>
              <a:buNone/>
            </a:pPr>
            <a:r>
              <a:rPr lang="en-US" sz="2800" b="1" dirty="0">
                <a:latin typeface="Times New Roman" panose="02020603050405020304" pitchFamily="18" charset="0"/>
                <a:cs typeface="Times New Roman" panose="02020603050405020304" pitchFamily="18" charset="0"/>
              </a:rPr>
              <a:t>UML Diagrams</a:t>
            </a:r>
            <a:endParaRPr dirty="0">
              <a:latin typeface="Times New Roman" panose="02020603050405020304" pitchFamily="18" charset="0"/>
              <a:cs typeface="Times New Roman" panose="02020603050405020304" pitchFamily="18" charset="0"/>
            </a:endParaRPr>
          </a:p>
        </p:txBody>
      </p:sp>
      <p:sp>
        <p:nvSpPr>
          <p:cNvPr id="198" name="Google Shape;198;p26"/>
          <p:cNvSpPr txBox="1">
            <a:spLocks noGrp="1"/>
          </p:cNvSpPr>
          <p:nvPr>
            <p:ph type="body" idx="1"/>
          </p:nvPr>
        </p:nvSpPr>
        <p:spPr>
          <a:xfrm>
            <a:off x="243785" y="1075996"/>
            <a:ext cx="8229600" cy="1600200"/>
          </a:xfrm>
          <a:prstGeom prst="rect">
            <a:avLst/>
          </a:prstGeom>
        </p:spPr>
        <p:txBody>
          <a:bodyPr spcFirstLastPara="1" wrap="square" lIns="91425" tIns="45700" rIns="91425" bIns="45700" anchor="t" anchorCtr="0">
            <a:normAutofit/>
          </a:bodyPr>
          <a:lstStyle/>
          <a:p>
            <a:pPr marL="0" lvl="0" indent="0" algn="just" rtl="0">
              <a:spcBef>
                <a:spcPts val="0"/>
              </a:spcBef>
              <a:spcAft>
                <a:spcPts val="0"/>
              </a:spcAft>
              <a:buClr>
                <a:schemeClr val="dk1"/>
              </a:buClr>
              <a:buSzPct val="100000"/>
              <a:buFont typeface="Times New Roman"/>
              <a:buNone/>
            </a:pPr>
            <a:r>
              <a:rPr lang="en-US" sz="2400" b="1" dirty="0">
                <a:latin typeface="Times New Roman" panose="02020603050405020304" pitchFamily="18" charset="0"/>
                <a:ea typeface="Times New Roman"/>
                <a:cs typeface="Times New Roman" panose="02020603050405020304" pitchFamily="18" charset="0"/>
                <a:sym typeface="Times New Roman"/>
              </a:rPr>
              <a:t>Use Case Diagram:</a:t>
            </a:r>
            <a:endParaRPr sz="2400" dirty="0">
              <a:latin typeface="Times New Roman" panose="02020603050405020304" pitchFamily="18" charset="0"/>
              <a:ea typeface="Arial"/>
              <a:cs typeface="Times New Roman" panose="02020603050405020304" pitchFamily="18" charset="0"/>
              <a:sym typeface="Arial"/>
            </a:endParaRPr>
          </a:p>
          <a:p>
            <a:pPr marL="0" lvl="0" indent="0" algn="just" rtl="0">
              <a:spcBef>
                <a:spcPts val="0"/>
              </a:spcBef>
              <a:spcAft>
                <a:spcPts val="0"/>
              </a:spcAft>
              <a:buClr>
                <a:schemeClr val="dk1"/>
              </a:buClr>
              <a:buSzPct val="100000"/>
              <a:buFont typeface="Times New Roman"/>
              <a:buNone/>
            </a:pPr>
            <a:r>
              <a:rPr lang="en-US" sz="2000" dirty="0">
                <a:latin typeface="Times New Roman"/>
                <a:ea typeface="Times New Roman"/>
                <a:cs typeface="Times New Roman"/>
                <a:sym typeface="Times New Roman"/>
              </a:rPr>
              <a:t>A use case diagram at its simplest is a representation of a user’s interaction with the system and depicting the specifications of the use case.</a:t>
            </a:r>
            <a:endParaRPr sz="20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sp>
        <p:nvSpPr>
          <p:cNvPr id="199" name="Google Shape;199;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00" name="Google Shape;200;p26"/>
          <p:cNvPicPr preferRelativeResize="0"/>
          <p:nvPr/>
        </p:nvPicPr>
        <p:blipFill rotWithShape="1">
          <a:blip r:embed="rId3">
            <a:alphaModFix/>
          </a:blip>
          <a:srcRect/>
          <a:stretch/>
        </p:blipFill>
        <p:spPr>
          <a:xfrm>
            <a:off x="2035738" y="2271700"/>
            <a:ext cx="5257800" cy="42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457200" y="1276712"/>
            <a:ext cx="8229600" cy="703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Font typeface="Arial"/>
              <a:buNone/>
            </a:pPr>
            <a:r>
              <a:rPr lang="en-US" sz="2700" b="1" dirty="0">
                <a:latin typeface="Times New Roman" panose="02020603050405020304" pitchFamily="18" charset="0"/>
                <a:ea typeface="Times New Roman"/>
                <a:cs typeface="Times New Roman" panose="02020603050405020304" pitchFamily="18" charset="0"/>
                <a:sym typeface="Times New Roman"/>
              </a:rPr>
              <a:t>Class Diagram :</a:t>
            </a:r>
            <a:endParaRPr sz="2700" dirty="0">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Clr>
                <a:schemeClr val="dk1"/>
              </a:buClr>
              <a:buFont typeface="Arial"/>
              <a:buNone/>
            </a:pPr>
            <a:r>
              <a:rPr lang="en-US" sz="2200" dirty="0">
                <a:latin typeface="Times New Roman"/>
                <a:ea typeface="Times New Roman"/>
                <a:cs typeface="Times New Roman"/>
                <a:sym typeface="Times New Roman"/>
              </a:rPr>
              <a:t>A class diagram in the Unified Modelling Language (UML) is a type of static structure diagram that describes the structure of a system </a:t>
            </a:r>
            <a:endParaRPr sz="2200" dirty="0">
              <a:latin typeface="Times New Roman"/>
              <a:ea typeface="Times New Roman"/>
              <a:cs typeface="Times New Roman"/>
              <a:sym typeface="Times New Roman"/>
            </a:endParaRPr>
          </a:p>
          <a:p>
            <a:pPr marL="0" lvl="0" indent="0" algn="ctr" rtl="0">
              <a:spcBef>
                <a:spcPts val="0"/>
              </a:spcBef>
              <a:spcAft>
                <a:spcPts val="0"/>
              </a:spcAft>
              <a:buNone/>
            </a:pPr>
            <a:endParaRPr dirty="0"/>
          </a:p>
        </p:txBody>
      </p:sp>
      <p:sp>
        <p:nvSpPr>
          <p:cNvPr id="207" name="Google Shape;207;p2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08" name="Google Shape;208;p27"/>
          <p:cNvPicPr preferRelativeResize="0"/>
          <p:nvPr/>
        </p:nvPicPr>
        <p:blipFill rotWithShape="1">
          <a:blip r:embed="rId3">
            <a:alphaModFix/>
          </a:blip>
          <a:srcRect r="62891" b="15059"/>
          <a:stretch/>
        </p:blipFill>
        <p:spPr>
          <a:xfrm>
            <a:off x="1328242" y="1979910"/>
            <a:ext cx="6487520" cy="46125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457200" y="1331912"/>
            <a:ext cx="8229600" cy="703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Font typeface="Arial"/>
              <a:buNone/>
            </a:pPr>
            <a:r>
              <a:rPr lang="en-US" sz="2700" b="1" dirty="0">
                <a:solidFill>
                  <a:srgbClr val="202124"/>
                </a:solidFill>
                <a:latin typeface="Times New Roman" panose="02020603050405020304" pitchFamily="18" charset="0"/>
                <a:ea typeface="Times New Roman"/>
                <a:cs typeface="Times New Roman" panose="02020603050405020304" pitchFamily="18" charset="0"/>
                <a:sym typeface="Times New Roman"/>
              </a:rPr>
              <a:t>Activity diagram :</a:t>
            </a:r>
            <a:endParaRPr sz="2700" dirty="0">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Clr>
                <a:schemeClr val="dk1"/>
              </a:buClr>
              <a:buFont typeface="Arial"/>
              <a:buNone/>
            </a:pPr>
            <a:r>
              <a:rPr lang="en-US" sz="2200" dirty="0">
                <a:solidFill>
                  <a:srgbClr val="202124"/>
                </a:solidFill>
                <a:latin typeface="Times New Roman"/>
                <a:ea typeface="Times New Roman"/>
                <a:cs typeface="Times New Roman"/>
                <a:sym typeface="Times New Roman"/>
              </a:rPr>
              <a:t>An activity diagram visually presents a series of actions or flow of control in a system similar to a flowchart or a data flow diagram.</a:t>
            </a:r>
            <a:endParaRPr sz="2200" dirty="0">
              <a:latin typeface="Times New Roman"/>
              <a:ea typeface="Times New Roman"/>
              <a:cs typeface="Times New Roman"/>
              <a:sym typeface="Times New Roman"/>
            </a:endParaRPr>
          </a:p>
          <a:p>
            <a:pPr marL="0" lvl="0" indent="0" algn="ctr" rtl="0">
              <a:spcBef>
                <a:spcPts val="0"/>
              </a:spcBef>
              <a:spcAft>
                <a:spcPts val="0"/>
              </a:spcAft>
              <a:buNone/>
            </a:pPr>
            <a:endParaRPr dirty="0"/>
          </a:p>
        </p:txBody>
      </p:sp>
      <p:sp>
        <p:nvSpPr>
          <p:cNvPr id="215" name="Google Shape;215;p2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1026" name="Picture 1">
            <a:extLst>
              <a:ext uri="{FF2B5EF4-FFF2-40B4-BE49-F238E27FC236}">
                <a16:creationId xmlns:a16="http://schemas.microsoft.com/office/drawing/2014/main" id="{041EE235-6F39-833E-5784-A88130F6A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17" t="1051" b="2087"/>
          <a:stretch>
            <a:fillRect/>
          </a:stretch>
        </p:blipFill>
        <p:spPr bwMode="auto">
          <a:xfrm>
            <a:off x="2576693" y="2035112"/>
            <a:ext cx="5030738" cy="469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457200" y="1456112"/>
            <a:ext cx="8229600" cy="7032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Font typeface="Arial"/>
              <a:buNone/>
            </a:pPr>
            <a:r>
              <a:rPr lang="en-US" sz="2700" b="1" dirty="0">
                <a:solidFill>
                  <a:srgbClr val="202124"/>
                </a:solidFill>
                <a:latin typeface="Times New Roman"/>
                <a:ea typeface="Times New Roman"/>
                <a:cs typeface="Times New Roman"/>
                <a:sym typeface="Times New Roman"/>
              </a:rPr>
              <a:t>Sequence diagram:</a:t>
            </a:r>
            <a:endParaRPr sz="2700" dirty="0">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2200" dirty="0">
                <a:solidFill>
                  <a:srgbClr val="202124"/>
                </a:solidFill>
                <a:latin typeface="Times New Roman"/>
                <a:ea typeface="Times New Roman"/>
                <a:cs typeface="Times New Roman"/>
                <a:sym typeface="Times New Roman"/>
              </a:rPr>
              <a:t>A sequence diagram  is a type of interaction diagram because it describes how and in what order a group of objects works together.</a:t>
            </a:r>
            <a:endParaRPr sz="2200" dirty="0">
              <a:latin typeface="Times New Roman"/>
              <a:ea typeface="Times New Roman"/>
              <a:cs typeface="Times New Roman"/>
              <a:sym typeface="Times New Roman"/>
            </a:endParaRPr>
          </a:p>
          <a:p>
            <a:pPr marL="0" lvl="0" indent="0" algn="ctr" rtl="0">
              <a:spcBef>
                <a:spcPts val="0"/>
              </a:spcBef>
              <a:spcAft>
                <a:spcPts val="0"/>
              </a:spcAft>
              <a:buNone/>
            </a:pPr>
            <a:endParaRPr dirty="0">
              <a:latin typeface="Times New Roman"/>
              <a:ea typeface="Times New Roman"/>
              <a:cs typeface="Times New Roman"/>
              <a:sym typeface="Times New Roman"/>
            </a:endParaRPr>
          </a:p>
        </p:txBody>
      </p:sp>
      <p:sp>
        <p:nvSpPr>
          <p:cNvPr id="223" name="Google Shape;223;p2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224" name="Google Shape;224;p29"/>
          <p:cNvPicPr preferRelativeResize="0"/>
          <p:nvPr/>
        </p:nvPicPr>
        <p:blipFill rotWithShape="1">
          <a:blip r:embed="rId3">
            <a:alphaModFix/>
          </a:blip>
          <a:srcRect l="2471" t="3634" r="2480" b="17000"/>
          <a:stretch/>
        </p:blipFill>
        <p:spPr>
          <a:xfrm>
            <a:off x="1399225" y="2015750"/>
            <a:ext cx="6478200" cy="4938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457200" y="12546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800" b="1" dirty="0">
                <a:latin typeface="Times New Roman" panose="02020603050405020304" pitchFamily="18" charset="0"/>
                <a:ea typeface="Times New Roman"/>
                <a:cs typeface="Times New Roman" panose="02020603050405020304" pitchFamily="18" charset="0"/>
                <a:sym typeface="Times New Roman"/>
              </a:rPr>
              <a:t>User Interface screen Design </a:t>
            </a:r>
            <a:endParaRPr sz="2800" b="1" dirty="0">
              <a:latin typeface="Times New Roman" panose="02020603050405020304" pitchFamily="18" charset="0"/>
              <a:ea typeface="Arial"/>
              <a:cs typeface="Times New Roman" panose="02020603050405020304" pitchFamily="18" charset="0"/>
              <a:sym typeface="Arial"/>
            </a:endParaRPr>
          </a:p>
          <a:p>
            <a:pPr marL="0" lvl="0" indent="0" algn="ctr" rtl="0">
              <a:spcBef>
                <a:spcPts val="0"/>
              </a:spcBef>
              <a:spcAft>
                <a:spcPts val="0"/>
              </a:spcAft>
              <a:buNone/>
            </a:pPr>
            <a:endParaRPr dirty="0"/>
          </a:p>
        </p:txBody>
      </p:sp>
      <p:sp>
        <p:nvSpPr>
          <p:cNvPr id="231" name="Google Shape;231;p3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32" name="Google Shape;232;p30"/>
          <p:cNvPicPr preferRelativeResize="0"/>
          <p:nvPr/>
        </p:nvPicPr>
        <p:blipFill rotWithShape="1">
          <a:blip r:embed="rId3">
            <a:alphaModFix/>
          </a:blip>
          <a:srcRect l="1542" r="3823" b="4970"/>
          <a:stretch/>
        </p:blipFill>
        <p:spPr>
          <a:xfrm>
            <a:off x="843008" y="1759873"/>
            <a:ext cx="7288306" cy="41170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725864" y="1161671"/>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800" b="1" dirty="0">
                <a:latin typeface="Times New Roman"/>
                <a:ea typeface="Times New Roman"/>
                <a:cs typeface="Times New Roman"/>
                <a:sym typeface="Times New Roman"/>
              </a:rPr>
              <a:t>Dataset Structure</a:t>
            </a:r>
            <a:endParaRPr sz="2800" b="1" dirty="0">
              <a:latin typeface="Arial"/>
              <a:ea typeface="Arial"/>
              <a:cs typeface="Arial"/>
              <a:sym typeface="Arial"/>
            </a:endParaRPr>
          </a:p>
          <a:p>
            <a:pPr marL="0" lvl="0" indent="0" algn="ctr" rtl="0">
              <a:spcBef>
                <a:spcPts val="0"/>
              </a:spcBef>
              <a:spcAft>
                <a:spcPts val="0"/>
              </a:spcAft>
              <a:buNone/>
            </a:pPr>
            <a:endParaRPr dirty="0"/>
          </a:p>
        </p:txBody>
      </p:sp>
      <p:sp>
        <p:nvSpPr>
          <p:cNvPr id="239" name="Google Shape;239;p3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240" name="Google Shape;240;p31"/>
          <p:cNvPicPr preferRelativeResize="0"/>
          <p:nvPr/>
        </p:nvPicPr>
        <p:blipFill rotWithShape="1">
          <a:blip r:embed="rId3">
            <a:alphaModFix/>
          </a:blip>
          <a:srcRect t="26326" r="23685" b="10978"/>
          <a:stretch/>
        </p:blipFill>
        <p:spPr>
          <a:xfrm>
            <a:off x="725864" y="1674063"/>
            <a:ext cx="7494310" cy="35098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pic>
        <p:nvPicPr>
          <p:cNvPr id="247" name="Google Shape;247;p32"/>
          <p:cNvPicPr preferRelativeResize="0"/>
          <p:nvPr/>
        </p:nvPicPr>
        <p:blipFill rotWithShape="1">
          <a:blip r:embed="rId3">
            <a:alphaModFix/>
          </a:blip>
          <a:srcRect t="28713" r="18870" b="11316"/>
          <a:stretch/>
        </p:blipFill>
        <p:spPr>
          <a:xfrm>
            <a:off x="735290" y="1241792"/>
            <a:ext cx="7832855" cy="45353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840712"/>
            <a:ext cx="8229600" cy="7032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600" b="1" dirty="0">
                <a:latin typeface="Times New Roman"/>
                <a:ea typeface="Times New Roman"/>
                <a:cs typeface="Times New Roman"/>
                <a:sym typeface="Times New Roman"/>
              </a:rPr>
              <a:t>Contents</a:t>
            </a:r>
            <a:endParaRPr sz="3600" dirty="0">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457200" y="1469010"/>
            <a:ext cx="8229600" cy="4809242"/>
          </a:xfrm>
          <a:prstGeom prst="rect">
            <a:avLst/>
          </a:prstGeom>
          <a:noFill/>
          <a:ln>
            <a:noFill/>
          </a:ln>
        </p:spPr>
        <p:txBody>
          <a:bodyPr spcFirstLastPara="1" wrap="square" lIns="91425" tIns="45700" rIns="91425" bIns="45700" anchor="t" anchorCtr="0">
            <a:noAutofit/>
          </a:bodyPr>
          <a:lstStyle/>
          <a:p>
            <a:pPr marL="571500" lvl="0" indent="-538480" algn="l" rtl="0">
              <a:spcBef>
                <a:spcPts val="0"/>
              </a:spcBef>
              <a:spcAft>
                <a:spcPts val="0"/>
              </a:spcAft>
              <a:buSzPts val="1880"/>
              <a:buChar char="•"/>
            </a:pPr>
            <a:r>
              <a:rPr lang="en-US" sz="2000" dirty="0">
                <a:latin typeface="Times New Roman"/>
                <a:ea typeface="Times New Roman"/>
                <a:cs typeface="Times New Roman"/>
                <a:sym typeface="Times New Roman"/>
              </a:rPr>
              <a:t>Abstract  </a:t>
            </a:r>
            <a:endParaRPr sz="2000" dirty="0">
              <a:latin typeface="Times New Roman"/>
              <a:ea typeface="Times New Roman"/>
              <a:cs typeface="Times New Roman"/>
              <a:sym typeface="Times New Roman"/>
            </a:endParaRPr>
          </a:p>
          <a:p>
            <a:pPr marL="571500" lvl="0" indent="-538480" algn="l" rtl="0">
              <a:spcBef>
                <a:spcPts val="0"/>
              </a:spcBef>
              <a:spcAft>
                <a:spcPts val="0"/>
              </a:spcAft>
              <a:buSzPts val="1880"/>
              <a:buChar char="•"/>
            </a:pPr>
            <a:r>
              <a:rPr lang="en-US" sz="2000" dirty="0">
                <a:latin typeface="Times New Roman"/>
                <a:ea typeface="Times New Roman"/>
                <a:cs typeface="Times New Roman"/>
                <a:sym typeface="Times New Roman"/>
              </a:rPr>
              <a:t>Requirements </a:t>
            </a:r>
            <a:endParaRPr sz="2000" dirty="0">
              <a:latin typeface="Arial"/>
              <a:ea typeface="Arial"/>
              <a:cs typeface="Arial"/>
              <a:sym typeface="Arial"/>
            </a:endParaRPr>
          </a:p>
          <a:p>
            <a:pPr marL="0" lvl="0" indent="0" algn="l"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	  Hardware and Software</a:t>
            </a:r>
            <a:endParaRPr sz="2000" dirty="0">
              <a:latin typeface="Arial"/>
              <a:ea typeface="Arial"/>
              <a:cs typeface="Arial"/>
              <a:sym typeface="Arial"/>
            </a:endParaRPr>
          </a:p>
          <a:p>
            <a:pPr marL="0" lvl="0" indent="0" algn="l" rtl="0">
              <a:spcBef>
                <a:spcPts val="0"/>
              </a:spcBef>
              <a:spcAft>
                <a:spcPts val="0"/>
              </a:spcAft>
              <a:buClr>
                <a:schemeClr val="dk1"/>
              </a:buClr>
              <a:buNone/>
            </a:pPr>
            <a:r>
              <a:rPr lang="en-US" sz="2000" dirty="0">
                <a:latin typeface="Times New Roman"/>
                <a:ea typeface="Times New Roman"/>
                <a:cs typeface="Times New Roman"/>
                <a:sym typeface="Times New Roman"/>
              </a:rPr>
              <a:t>	  Datasets considered to build model</a:t>
            </a:r>
            <a:endParaRPr sz="2000" dirty="0">
              <a:latin typeface="Times New Roman"/>
              <a:ea typeface="Times New Roman"/>
              <a:cs typeface="Times New Roman"/>
              <a:sym typeface="Times New Roman"/>
            </a:endParaRPr>
          </a:p>
          <a:p>
            <a:pPr marL="571500" lvl="0" indent="-538480" algn="l" rtl="0">
              <a:spcBef>
                <a:spcPts val="0"/>
              </a:spcBef>
              <a:spcAft>
                <a:spcPts val="0"/>
              </a:spcAft>
              <a:buSzPts val="1880"/>
              <a:buChar char="•"/>
            </a:pPr>
            <a:r>
              <a:rPr lang="en-US" sz="2000" dirty="0">
                <a:latin typeface="Times New Roman"/>
                <a:ea typeface="Times New Roman"/>
                <a:cs typeface="Times New Roman"/>
                <a:sym typeface="Times New Roman"/>
              </a:rPr>
              <a:t>Analysis</a:t>
            </a:r>
            <a:endParaRPr sz="2000" dirty="0">
              <a:latin typeface="Arial"/>
              <a:ea typeface="Arial"/>
              <a:cs typeface="Arial"/>
              <a:sym typeface="Arial"/>
            </a:endParaRPr>
          </a:p>
          <a:p>
            <a:pPr marL="0" lvl="0" indent="0" algn="l"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	  Novelty in the proposed system</a:t>
            </a:r>
            <a:endParaRPr sz="2000" dirty="0">
              <a:latin typeface="Arial"/>
              <a:ea typeface="Arial"/>
              <a:cs typeface="Arial"/>
              <a:sym typeface="Arial"/>
            </a:endParaRPr>
          </a:p>
          <a:p>
            <a:pPr marL="0" lvl="0" indent="0" algn="l"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	  Block diagram of proposed system</a:t>
            </a:r>
            <a:endParaRPr sz="2000" dirty="0">
              <a:latin typeface="Arial"/>
              <a:ea typeface="Arial"/>
              <a:cs typeface="Arial"/>
              <a:sym typeface="Arial"/>
            </a:endParaRPr>
          </a:p>
          <a:p>
            <a:pPr marL="0" lvl="0" indent="0" algn="l" rtl="0">
              <a:spcBef>
                <a:spcPts val="0"/>
              </a:spcBef>
              <a:spcAft>
                <a:spcPts val="0"/>
              </a:spcAft>
              <a:buClr>
                <a:schemeClr val="dk1"/>
              </a:buClr>
              <a:buNone/>
            </a:pPr>
            <a:r>
              <a:rPr lang="en-US" sz="2000" dirty="0">
                <a:latin typeface="Times New Roman"/>
                <a:ea typeface="Times New Roman"/>
                <a:cs typeface="Times New Roman"/>
                <a:sym typeface="Times New Roman"/>
              </a:rPr>
              <a:t>	  Features extracting from dataset</a:t>
            </a:r>
            <a:endParaRPr sz="2000" dirty="0">
              <a:latin typeface="Times New Roman"/>
              <a:ea typeface="Times New Roman"/>
              <a:cs typeface="Times New Roman"/>
              <a:sym typeface="Times New Roman"/>
            </a:endParaRPr>
          </a:p>
          <a:p>
            <a:pPr marL="457200" lvl="0" indent="-424180" algn="l" rtl="0">
              <a:spcBef>
                <a:spcPts val="0"/>
              </a:spcBef>
              <a:spcAft>
                <a:spcPts val="0"/>
              </a:spcAft>
              <a:buSzPts val="1880"/>
              <a:buChar char="•"/>
            </a:pPr>
            <a:r>
              <a:rPr lang="en-US" sz="2000" dirty="0">
                <a:latin typeface="Times New Roman"/>
                <a:ea typeface="Times New Roman"/>
                <a:cs typeface="Times New Roman"/>
                <a:sym typeface="Times New Roman"/>
              </a:rPr>
              <a:t> Modules Identified in the system</a:t>
            </a:r>
          </a:p>
          <a:p>
            <a:pPr marL="457200" lvl="0" indent="-424180" algn="l" rtl="0">
              <a:spcBef>
                <a:spcPts val="0"/>
              </a:spcBef>
              <a:spcAft>
                <a:spcPts val="0"/>
              </a:spcAft>
              <a:buSzPts val="1880"/>
              <a:buChar char="•"/>
            </a:pPr>
            <a:r>
              <a:rPr lang="en-US" sz="2000" dirty="0">
                <a:latin typeface="Times New Roman"/>
                <a:ea typeface="Times New Roman"/>
                <a:cs typeface="Times New Roman"/>
                <a:sym typeface="Times New Roman"/>
              </a:rPr>
              <a:t> System Architecture</a:t>
            </a:r>
            <a:endParaRPr sz="2000" dirty="0">
              <a:latin typeface="Times New Roman"/>
              <a:ea typeface="Times New Roman"/>
              <a:cs typeface="Times New Roman"/>
              <a:sym typeface="Times New Roman"/>
            </a:endParaRPr>
          </a:p>
          <a:p>
            <a:pPr marL="457200" lvl="0" indent="-424180" algn="l" rtl="0">
              <a:spcBef>
                <a:spcPts val="0"/>
              </a:spcBef>
              <a:spcAft>
                <a:spcPts val="0"/>
              </a:spcAft>
              <a:buSzPts val="1880"/>
              <a:buChar char="•"/>
            </a:pPr>
            <a:r>
              <a:rPr lang="en-US" sz="2000" dirty="0">
                <a:latin typeface="Times New Roman"/>
                <a:ea typeface="Times New Roman"/>
                <a:cs typeface="Times New Roman"/>
                <a:sym typeface="Times New Roman"/>
              </a:rPr>
              <a:t> System Design</a:t>
            </a:r>
            <a:endParaRPr sz="2000" dirty="0">
              <a:latin typeface="Arial"/>
              <a:ea typeface="Arial"/>
              <a:cs typeface="Arial"/>
              <a:sym typeface="Arial"/>
            </a:endParaRPr>
          </a:p>
          <a:p>
            <a:pPr marL="0" lvl="0" indent="0" algn="l"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	UML Diagrams</a:t>
            </a:r>
            <a:endParaRPr sz="2000" dirty="0">
              <a:latin typeface="Arial"/>
              <a:ea typeface="Arial"/>
              <a:cs typeface="Arial"/>
              <a:sym typeface="Arial"/>
            </a:endParaRPr>
          </a:p>
          <a:p>
            <a:pPr marL="0" lvl="0" indent="0" algn="l"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	User Interface screens design</a:t>
            </a:r>
            <a:endParaRPr sz="2000" dirty="0">
              <a:latin typeface="Arial"/>
              <a:ea typeface="Arial"/>
              <a:cs typeface="Arial"/>
              <a:sym typeface="Arial"/>
            </a:endParaRPr>
          </a:p>
          <a:p>
            <a:pPr marL="0" lvl="0" indent="0" algn="l" rtl="0">
              <a:spcBef>
                <a:spcPts val="0"/>
              </a:spcBef>
              <a:spcAft>
                <a:spcPts val="0"/>
              </a:spcAft>
              <a:buClr>
                <a:schemeClr val="dk1"/>
              </a:buClr>
              <a:buNone/>
            </a:pPr>
            <a:r>
              <a:rPr lang="en-US" sz="2000" dirty="0">
                <a:latin typeface="Times New Roman"/>
                <a:ea typeface="Times New Roman"/>
                <a:cs typeface="Times New Roman"/>
                <a:sym typeface="Times New Roman"/>
              </a:rPr>
              <a:t>	Dataset structure</a:t>
            </a:r>
            <a:endParaRPr sz="2000" dirty="0">
              <a:latin typeface="Times New Roman"/>
              <a:ea typeface="Times New Roman"/>
              <a:cs typeface="Times New Roman"/>
              <a:sym typeface="Times New Roman"/>
            </a:endParaRPr>
          </a:p>
          <a:p>
            <a:pPr marL="285750" lvl="0" indent="-252730" algn="l" rtl="0">
              <a:spcBef>
                <a:spcPts val="0"/>
              </a:spcBef>
              <a:spcAft>
                <a:spcPts val="0"/>
              </a:spcAft>
              <a:buSzPts val="1880"/>
              <a:buChar char="•"/>
            </a:pPr>
            <a:r>
              <a:rPr lang="en-US" sz="2000" dirty="0">
                <a:latin typeface="Times New Roman"/>
                <a:ea typeface="Times New Roman"/>
                <a:cs typeface="Times New Roman"/>
                <a:sym typeface="Times New Roman"/>
              </a:rPr>
              <a:t> Conclusion</a:t>
            </a:r>
            <a:endParaRPr sz="2000" dirty="0">
              <a:latin typeface="Arial"/>
              <a:ea typeface="Arial"/>
              <a:cs typeface="Arial"/>
              <a:sym typeface="Arial"/>
            </a:endParaRPr>
          </a:p>
          <a:p>
            <a:pPr marL="342900" lvl="0" indent="-139700" algn="l" rtl="0">
              <a:lnSpc>
                <a:spcPct val="80000"/>
              </a:lnSpc>
              <a:spcBef>
                <a:spcPts val="0"/>
              </a:spcBef>
              <a:spcAft>
                <a:spcPts val="0"/>
              </a:spcAft>
              <a:buClr>
                <a:schemeClr val="dk1"/>
              </a:buClr>
              <a:buSzPts val="2240"/>
              <a:buNone/>
            </a:pPr>
            <a:endParaRPr sz="2240" dirty="0"/>
          </a:p>
        </p:txBody>
      </p:sp>
      <p:sp>
        <p:nvSpPr>
          <p:cNvPr id="94" name="Google Shape;9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a:spLocks noGrp="1"/>
          </p:cNvSpPr>
          <p:nvPr>
            <p:ph type="title"/>
          </p:nvPr>
        </p:nvSpPr>
        <p:spPr>
          <a:xfrm>
            <a:off x="333000" y="10697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800" b="1" dirty="0">
                <a:latin typeface="Times New Roman" panose="02020603050405020304" pitchFamily="18" charset="0"/>
                <a:ea typeface="Times New Roman"/>
                <a:cs typeface="Times New Roman" panose="02020603050405020304" pitchFamily="18" charset="0"/>
                <a:sym typeface="Times New Roman"/>
              </a:rPr>
              <a:t>Output Screenshots</a:t>
            </a:r>
            <a:endParaRPr sz="2800" dirty="0">
              <a:latin typeface="Times New Roman" panose="02020603050405020304" pitchFamily="18" charset="0"/>
              <a:ea typeface="Arial"/>
              <a:cs typeface="Times New Roman" panose="02020603050405020304" pitchFamily="18" charset="0"/>
              <a:sym typeface="Arial"/>
            </a:endParaRPr>
          </a:p>
          <a:p>
            <a:pPr marL="0" lvl="0" indent="0" algn="ctr" rtl="0">
              <a:spcBef>
                <a:spcPts val="0"/>
              </a:spcBef>
              <a:spcAft>
                <a:spcPts val="0"/>
              </a:spcAft>
              <a:buNone/>
            </a:pPr>
            <a:endParaRPr dirty="0"/>
          </a:p>
        </p:txBody>
      </p:sp>
      <p:sp>
        <p:nvSpPr>
          <p:cNvPr id="254" name="Google Shape;254;p3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255" name="Google Shape;255;p33"/>
          <p:cNvPicPr preferRelativeResize="0"/>
          <p:nvPr/>
        </p:nvPicPr>
        <p:blipFill rotWithShape="1">
          <a:blip r:embed="rId3">
            <a:alphaModFix/>
          </a:blip>
          <a:srcRect l="2058" t="8822" r="3530" b="7712"/>
          <a:stretch/>
        </p:blipFill>
        <p:spPr>
          <a:xfrm>
            <a:off x="143551" y="1676325"/>
            <a:ext cx="8856898" cy="44042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pic>
        <p:nvPicPr>
          <p:cNvPr id="262" name="Google Shape;262;p34"/>
          <p:cNvPicPr preferRelativeResize="0"/>
          <p:nvPr/>
        </p:nvPicPr>
        <p:blipFill rotWithShape="1">
          <a:blip r:embed="rId3">
            <a:alphaModFix/>
          </a:blip>
          <a:srcRect l="2135" t="9677" r="3382" b="5877"/>
          <a:stretch/>
        </p:blipFill>
        <p:spPr>
          <a:xfrm>
            <a:off x="144600" y="1233625"/>
            <a:ext cx="8854800" cy="4705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457200" y="1426562"/>
            <a:ext cx="8229600" cy="703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990"/>
              <a:buFont typeface="Arial"/>
              <a:buNone/>
            </a:pPr>
            <a:r>
              <a:rPr lang="en-US" sz="2800" b="1" dirty="0">
                <a:latin typeface="Times New Roman" panose="02020603050405020304" pitchFamily="18" charset="0"/>
                <a:ea typeface="Times New Roman"/>
                <a:cs typeface="Times New Roman" panose="02020603050405020304" pitchFamily="18" charset="0"/>
                <a:sym typeface="Times New Roman"/>
              </a:rPr>
              <a:t>Conclusion</a:t>
            </a:r>
            <a:endParaRPr sz="2800" dirty="0">
              <a:latin typeface="Times New Roman" panose="02020603050405020304" pitchFamily="18" charset="0"/>
              <a:ea typeface="Arial"/>
              <a:cs typeface="Times New Roman" panose="02020603050405020304" pitchFamily="18" charset="0"/>
              <a:sym typeface="Arial"/>
            </a:endParaRPr>
          </a:p>
          <a:p>
            <a:pPr marL="0" lvl="0" indent="0" algn="ctr" rtl="0">
              <a:spcBef>
                <a:spcPts val="0"/>
              </a:spcBef>
              <a:spcAft>
                <a:spcPts val="0"/>
              </a:spcAft>
              <a:buSzPts val="990"/>
              <a:buNone/>
            </a:pPr>
            <a:endParaRPr sz="4260" dirty="0"/>
          </a:p>
        </p:txBody>
      </p:sp>
      <p:sp>
        <p:nvSpPr>
          <p:cNvPr id="269" name="Google Shape;269;p35"/>
          <p:cNvSpPr txBox="1">
            <a:spLocks noGrp="1"/>
          </p:cNvSpPr>
          <p:nvPr>
            <p:ph type="body" idx="1"/>
          </p:nvPr>
        </p:nvSpPr>
        <p:spPr>
          <a:xfrm>
            <a:off x="457200" y="1964175"/>
            <a:ext cx="8229600" cy="4297500"/>
          </a:xfrm>
          <a:prstGeom prst="rect">
            <a:avLst/>
          </a:prstGeom>
        </p:spPr>
        <p:txBody>
          <a:bodyPr spcFirstLastPara="1" wrap="square" lIns="91425" tIns="45700" rIns="91425" bIns="45700" anchor="t" anchorCtr="0">
            <a:normAutofit/>
          </a:bodyPr>
          <a:lstStyle/>
          <a:p>
            <a:pPr marL="0" lvl="0" indent="0" algn="just"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The malicious web page is created as if a legitimate web page, especially copying the original web page one to one. Therefore, detection of these pages is a very trivial problem to overcome due to its semantic structure  which takes the advantage of the human vulnerabilities.</a:t>
            </a:r>
            <a:endParaRPr sz="2000" dirty="0">
              <a:latin typeface="Times New Roman"/>
              <a:ea typeface="Times New Roman"/>
              <a:cs typeface="Times New Roman"/>
              <a:sym typeface="Times New Roman"/>
            </a:endParaRPr>
          </a:p>
          <a:p>
            <a:pPr marL="0" lvl="0" indent="0" algn="just" rtl="0">
              <a:spcBef>
                <a:spcPts val="0"/>
              </a:spcBef>
              <a:spcAft>
                <a:spcPts val="0"/>
              </a:spcAft>
              <a:buClr>
                <a:schemeClr val="dk1"/>
              </a:buClr>
              <a:buFont typeface="Arial"/>
              <a:buNone/>
            </a:pPr>
            <a:r>
              <a:rPr lang="en-US" sz="2000" dirty="0">
                <a:latin typeface="Times New Roman"/>
                <a:ea typeface="Times New Roman"/>
                <a:cs typeface="Times New Roman"/>
                <a:sym typeface="Times New Roman"/>
              </a:rPr>
              <a:t>However, they are static algorithms and cannot identify the new type of attacks in the system. Therefore, as an efficient solution, we propose the use of logistic regression machine learning system for classifying the incoming URLs. The experimental results show that Logistic regression approach result gives best results of 97 % Accuracy.</a:t>
            </a:r>
            <a:endParaRPr sz="2000" dirty="0">
              <a:latin typeface="Times New Roman"/>
              <a:ea typeface="Times New Roman"/>
              <a:cs typeface="Times New Roman"/>
              <a:sym typeface="Times New Roman"/>
            </a:endParaRPr>
          </a:p>
          <a:p>
            <a:pPr marL="0" lvl="0" indent="0" algn="l" rtl="0">
              <a:lnSpc>
                <a:spcPct val="90000"/>
              </a:lnSpc>
              <a:spcBef>
                <a:spcPts val="360"/>
              </a:spcBef>
              <a:spcAft>
                <a:spcPts val="0"/>
              </a:spcAft>
              <a:buNone/>
            </a:pPr>
            <a:endParaRPr sz="3000" dirty="0">
              <a:latin typeface="Times New Roman"/>
              <a:ea typeface="Times New Roman"/>
              <a:cs typeface="Times New Roman"/>
              <a:sym typeface="Times New Roman"/>
            </a:endParaRPr>
          </a:p>
        </p:txBody>
      </p:sp>
      <p:sp>
        <p:nvSpPr>
          <p:cNvPr id="270" name="Google Shape;270;p3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457200" y="1318112"/>
            <a:ext cx="8229600" cy="703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990"/>
              <a:buFont typeface="Arial"/>
              <a:buNone/>
            </a:pPr>
            <a:r>
              <a:rPr lang="en-US" sz="2400" b="1" dirty="0">
                <a:latin typeface="Times New Roman"/>
                <a:ea typeface="Times New Roman"/>
                <a:cs typeface="Times New Roman"/>
                <a:sym typeface="Times New Roman"/>
              </a:rPr>
              <a:t>BIBLIOGRAPHY</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990"/>
              <a:buFont typeface="Arial"/>
              <a:buNone/>
            </a:pPr>
            <a:endParaRPr sz="3459" dirty="0"/>
          </a:p>
          <a:p>
            <a:pPr marL="0" lvl="0" indent="0" algn="ctr" rtl="0">
              <a:spcBef>
                <a:spcPts val="0"/>
              </a:spcBef>
              <a:spcAft>
                <a:spcPts val="0"/>
              </a:spcAft>
              <a:buSzPts val="990"/>
              <a:buNone/>
            </a:pPr>
            <a:endParaRPr sz="3459" dirty="0"/>
          </a:p>
        </p:txBody>
      </p:sp>
      <p:sp>
        <p:nvSpPr>
          <p:cNvPr id="285" name="Google Shape;285;p37"/>
          <p:cNvSpPr txBox="1">
            <a:spLocks noGrp="1"/>
          </p:cNvSpPr>
          <p:nvPr>
            <p:ph type="body" idx="1"/>
          </p:nvPr>
        </p:nvSpPr>
        <p:spPr>
          <a:xfrm>
            <a:off x="457200" y="1065229"/>
            <a:ext cx="8229600" cy="4297500"/>
          </a:xfrm>
          <a:prstGeom prst="rect">
            <a:avLst/>
          </a:prstGeom>
        </p:spPr>
        <p:txBody>
          <a:bodyPr spcFirstLastPara="1" wrap="square" lIns="91425" tIns="45700" rIns="91425" bIns="45700" anchor="t" anchorCtr="0">
            <a:normAutofit fontScale="92500" lnSpcReduction="10000"/>
          </a:bodyPr>
          <a:lstStyle/>
          <a:p>
            <a:pPr marL="0" lvl="0" indent="0" algn="l" rtl="0">
              <a:spcBef>
                <a:spcPts val="360"/>
              </a:spcBef>
              <a:spcAft>
                <a:spcPts val="0"/>
              </a:spcAft>
              <a:buClr>
                <a:schemeClr val="dk1"/>
              </a:buClr>
              <a:buSzPts val="1100"/>
              <a:buFont typeface="Arial"/>
              <a:buNone/>
            </a:pPr>
            <a:endParaRPr dirty="0"/>
          </a:p>
          <a:p>
            <a:pPr marL="114300" indent="0" algn="just">
              <a:lnSpc>
                <a:spcPct val="150000"/>
              </a:lnSpc>
              <a:buNone/>
              <a:tabLst>
                <a:tab pos="5314950" algn="l"/>
              </a:tabLst>
            </a:pPr>
            <a:r>
              <a:rPr lang="en-US" sz="1800" dirty="0">
                <a:solidFill>
                  <a:schemeClr val="tx1"/>
                </a:solidFill>
                <a:effectLst/>
                <a:latin typeface="Times New Roman" panose="02020603050405020304" pitchFamily="18" charset="0"/>
                <a:ea typeface="Times New Roman" panose="02020603050405020304" pitchFamily="18" charset="0"/>
              </a:rPr>
              <a:t>[1]</a:t>
            </a:r>
            <a:r>
              <a:rPr lang="en-US" sz="1800"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https://www.researchgate.net/publication/346534722_Phishing_website_detection_    using_support_vector_machines_and_nature-inspired_optimization_algorithms</a:t>
            </a:r>
            <a:endParaRPr lang="en-IN" sz="1800" dirty="0">
              <a:solidFill>
                <a:schemeClr val="tx1"/>
              </a:solidFill>
              <a:effectLst/>
              <a:latin typeface="Times New Roman" panose="02020603050405020304" pitchFamily="18" charset="0"/>
              <a:ea typeface="Times New Roman" panose="02020603050405020304" pitchFamily="18" charset="0"/>
            </a:endParaRPr>
          </a:p>
          <a:p>
            <a:pPr marL="114300" indent="0" algn="just">
              <a:lnSpc>
                <a:spcPct val="150000"/>
              </a:lnSpc>
              <a:buNone/>
              <a:tabLst>
                <a:tab pos="5314950" algn="l"/>
              </a:tabLst>
            </a:pPr>
            <a:r>
              <a:rPr lang="en-US" sz="1800" dirty="0">
                <a:solidFill>
                  <a:schemeClr val="tx1"/>
                </a:solidFill>
                <a:effectLst/>
                <a:latin typeface="Times New Roman" panose="02020603050405020304" pitchFamily="18" charset="0"/>
                <a:ea typeface="Times New Roman" panose="02020603050405020304" pitchFamily="18" charset="0"/>
              </a:rPr>
              <a:t>[2] </a:t>
            </a:r>
            <a:r>
              <a:rPr lang="en-US" sz="1800"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https://ijarsct.co.in/Paper1412</a:t>
            </a:r>
            <a:endParaRPr lang="en-IN" sz="1800" dirty="0">
              <a:solidFill>
                <a:schemeClr val="tx1"/>
              </a:solidFill>
              <a:effectLst/>
              <a:latin typeface="Times New Roman" panose="02020603050405020304" pitchFamily="18" charset="0"/>
              <a:ea typeface="Times New Roman" panose="02020603050405020304" pitchFamily="18" charset="0"/>
            </a:endParaRPr>
          </a:p>
          <a:p>
            <a:pPr marL="114300" indent="0" algn="just">
              <a:lnSpc>
                <a:spcPct val="150000"/>
              </a:lnSpc>
              <a:buNone/>
              <a:tabLst>
                <a:tab pos="5314950" algn="l"/>
              </a:tabLst>
            </a:pPr>
            <a:r>
              <a:rPr lang="en-US" sz="1800" dirty="0">
                <a:solidFill>
                  <a:schemeClr val="tx1"/>
                </a:solidFill>
                <a:effectLst/>
                <a:latin typeface="Times New Roman" panose="02020603050405020304" pitchFamily="18" charset="0"/>
                <a:ea typeface="Times New Roman" panose="02020603050405020304" pitchFamily="18" charset="0"/>
              </a:rPr>
              <a:t>[3] </a:t>
            </a:r>
            <a:r>
              <a:rPr lang="en-US" sz="1800"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https://www.sciencedirect.com/science/article/pii/S187770581200940X</a:t>
            </a:r>
            <a:endParaRPr lang="en-IN" sz="1800" dirty="0">
              <a:solidFill>
                <a:schemeClr val="tx1"/>
              </a:solidFill>
              <a:effectLst/>
              <a:latin typeface="Times New Roman" panose="02020603050405020304" pitchFamily="18" charset="0"/>
              <a:ea typeface="Times New Roman" panose="02020603050405020304" pitchFamily="18" charset="0"/>
            </a:endParaRPr>
          </a:p>
          <a:p>
            <a:pPr marL="114300" indent="0" algn="just">
              <a:lnSpc>
                <a:spcPct val="150000"/>
              </a:lnSpc>
              <a:buNone/>
              <a:tabLst>
                <a:tab pos="5314950" algn="l"/>
              </a:tabLst>
            </a:pPr>
            <a:r>
              <a:rPr lang="en-US" sz="1800" dirty="0">
                <a:solidFill>
                  <a:schemeClr val="tx1"/>
                </a:solidFill>
                <a:effectLst/>
                <a:latin typeface="Times New Roman" panose="02020603050405020304" pitchFamily="18" charset="0"/>
                <a:ea typeface="Times New Roman" panose="02020603050405020304" pitchFamily="18" charset="0"/>
              </a:rPr>
              <a:t>[4] </a:t>
            </a:r>
            <a:r>
              <a:rPr lang="en-US" sz="1800" dirty="0">
                <a:solidFill>
                  <a:schemeClr val="tx1"/>
                </a:solidFill>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https://link.springer.com/chapter/10.1007/978-981-33-4299-6_12</a:t>
            </a:r>
            <a:endParaRPr lang="en-IN" sz="1800" dirty="0">
              <a:solidFill>
                <a:schemeClr val="tx1"/>
              </a:solidFill>
              <a:effectLst/>
              <a:latin typeface="Times New Roman" panose="02020603050405020304" pitchFamily="18" charset="0"/>
              <a:ea typeface="Times New Roman" panose="02020603050405020304" pitchFamily="18" charset="0"/>
            </a:endParaRPr>
          </a:p>
          <a:p>
            <a:pPr marL="114300" indent="0" algn="just">
              <a:lnSpc>
                <a:spcPct val="150000"/>
              </a:lnSpc>
              <a:buNone/>
              <a:tabLst>
                <a:tab pos="5314950" algn="l"/>
              </a:tabLst>
            </a:pPr>
            <a:r>
              <a:rPr lang="en-US" sz="1800" dirty="0">
                <a:solidFill>
                  <a:schemeClr val="tx1"/>
                </a:solidFill>
                <a:effectLst/>
                <a:latin typeface="Times New Roman" panose="02020603050405020304" pitchFamily="18" charset="0"/>
                <a:ea typeface="Times New Roman" panose="02020603050405020304" pitchFamily="18" charset="0"/>
              </a:rPr>
              <a:t>[5]</a:t>
            </a:r>
            <a:r>
              <a:rPr lang="en-US" sz="1800" dirty="0">
                <a:solidFill>
                  <a:schemeClr val="tx1"/>
                </a:solidFill>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https://www.researchgate.net/publication/2614079_Genetic_Algorithms_and_Heuristic_Search</a:t>
            </a:r>
            <a:endParaRPr lang="en-IN" sz="1800" dirty="0">
              <a:solidFill>
                <a:schemeClr val="tx1"/>
              </a:solidFill>
              <a:effectLst/>
              <a:latin typeface="Times New Roman" panose="02020603050405020304" pitchFamily="18" charset="0"/>
              <a:ea typeface="Times New Roman" panose="02020603050405020304" pitchFamily="18" charset="0"/>
            </a:endParaRPr>
          </a:p>
          <a:p>
            <a:pPr marL="114300" indent="0" algn="just">
              <a:lnSpc>
                <a:spcPct val="150000"/>
              </a:lnSpc>
              <a:buNone/>
              <a:tabLst>
                <a:tab pos="5314950" algn="l"/>
              </a:tabLst>
            </a:pPr>
            <a:r>
              <a:rPr lang="en-US" sz="1800" dirty="0">
                <a:solidFill>
                  <a:schemeClr val="tx1"/>
                </a:solidFill>
                <a:effectLst/>
                <a:latin typeface="Times New Roman" panose="02020603050405020304" pitchFamily="18" charset="0"/>
                <a:ea typeface="Times New Roman" panose="02020603050405020304" pitchFamily="18" charset="0"/>
              </a:rPr>
              <a:t>[6] </a:t>
            </a:r>
            <a:r>
              <a:rPr lang="en-US" sz="1800" dirty="0">
                <a:solidFill>
                  <a:schemeClr val="tx1"/>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https://arxiv.org/pdf/2009.11116.pdf</a:t>
            </a:r>
            <a:endParaRPr lang="en-IN" sz="1800" dirty="0">
              <a:solidFill>
                <a:schemeClr val="tx1"/>
              </a:solidFill>
              <a:effectLst/>
              <a:latin typeface="Times New Roman" panose="02020603050405020304" pitchFamily="18" charset="0"/>
              <a:ea typeface="Times New Roman" panose="02020603050405020304" pitchFamily="18" charset="0"/>
            </a:endParaRPr>
          </a:p>
          <a:p>
            <a:pPr marL="114300" indent="0" algn="just">
              <a:lnSpc>
                <a:spcPct val="150000"/>
              </a:lnSpc>
              <a:buNone/>
              <a:tabLst>
                <a:tab pos="5314950" algn="l"/>
              </a:tabLst>
            </a:pPr>
            <a:r>
              <a:rPr lang="en-US" sz="1800" dirty="0">
                <a:solidFill>
                  <a:srgbClr val="000000"/>
                </a:solidFill>
                <a:effectLst/>
                <a:latin typeface="Times New Roman" panose="02020603050405020304" pitchFamily="18" charset="0"/>
                <a:ea typeface="Times New Roman" panose="02020603050405020304" pitchFamily="18" charset="0"/>
              </a:rPr>
              <a:t>[7] https://cybersecurity.springeropen.com/articles/10.1186/s42400-022-00126-9</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360"/>
              </a:spcBef>
              <a:spcAft>
                <a:spcPts val="0"/>
              </a:spcAft>
              <a:buClr>
                <a:schemeClr val="dk1"/>
              </a:buClr>
              <a:buSzPts val="1100"/>
              <a:buFont typeface="Arial"/>
              <a:buNone/>
            </a:pPr>
            <a:endParaRPr dirty="0"/>
          </a:p>
          <a:p>
            <a:pPr marL="0" lvl="0" indent="0" algn="l" rtl="0">
              <a:spcBef>
                <a:spcPts val="360"/>
              </a:spcBef>
              <a:spcAft>
                <a:spcPts val="0"/>
              </a:spcAft>
              <a:buNone/>
            </a:pPr>
            <a:endParaRPr dirty="0"/>
          </a:p>
        </p:txBody>
      </p:sp>
      <p:sp>
        <p:nvSpPr>
          <p:cNvPr id="286" name="Google Shape;286;p3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2154475" y="2215037"/>
            <a:ext cx="8229600" cy="703200"/>
          </a:xfrm>
          <a:prstGeom prst="rect">
            <a:avLst/>
          </a:prstGeom>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br>
              <a:rPr lang="en-US" sz="4800"/>
            </a:br>
            <a:br>
              <a:rPr lang="en-US" sz="4800"/>
            </a:br>
            <a:endParaRPr sz="4000"/>
          </a:p>
          <a:p>
            <a:pPr marL="0" lvl="0" indent="0" algn="ctr" rtl="0">
              <a:spcBef>
                <a:spcPts val="0"/>
              </a:spcBef>
              <a:spcAft>
                <a:spcPts val="0"/>
              </a:spcAft>
              <a:buNone/>
            </a:pPr>
            <a:endParaRPr/>
          </a:p>
        </p:txBody>
      </p:sp>
      <p:sp>
        <p:nvSpPr>
          <p:cNvPr id="277" name="Google Shape;277;p36"/>
          <p:cNvSpPr txBox="1">
            <a:spLocks noGrp="1"/>
          </p:cNvSpPr>
          <p:nvPr>
            <p:ph type="body" idx="1"/>
          </p:nvPr>
        </p:nvSpPr>
        <p:spPr>
          <a:xfrm>
            <a:off x="457200" y="2684175"/>
            <a:ext cx="8229600" cy="2911500"/>
          </a:xfrm>
          <a:prstGeom prst="rect">
            <a:avLst/>
          </a:prstGeom>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Thank You</a:t>
            </a:r>
            <a:br>
              <a:rPr lang="en-US" sz="4800"/>
            </a:br>
            <a:br>
              <a:rPr lang="en-US" sz="4800"/>
            </a:br>
            <a:endParaRPr sz="4000"/>
          </a:p>
          <a:p>
            <a:pPr marL="0" lvl="0" indent="0" algn="ctr" rtl="0">
              <a:spcBef>
                <a:spcPts val="360"/>
              </a:spcBef>
              <a:spcAft>
                <a:spcPts val="0"/>
              </a:spcAft>
              <a:buNone/>
            </a:pPr>
            <a:endParaRPr/>
          </a:p>
        </p:txBody>
      </p:sp>
      <p:sp>
        <p:nvSpPr>
          <p:cNvPr id="278" name="Google Shape;278;p3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1261775"/>
            <a:ext cx="8229600" cy="7326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Font typeface="Arial"/>
              <a:buNone/>
            </a:pPr>
            <a:r>
              <a:rPr lang="en-US" sz="4355" b="1">
                <a:latin typeface="Times New Roman"/>
                <a:ea typeface="Times New Roman"/>
                <a:cs typeface="Times New Roman"/>
                <a:sym typeface="Times New Roman"/>
              </a:rPr>
              <a:t>Abstract</a:t>
            </a:r>
            <a:r>
              <a:rPr lang="en-US" sz="4355">
                <a:latin typeface="Times New Roman"/>
                <a:ea typeface="Times New Roman"/>
                <a:cs typeface="Times New Roman"/>
                <a:sym typeface="Times New Roman"/>
              </a:rPr>
              <a:t>:</a:t>
            </a:r>
            <a:endParaRPr sz="955">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p:txBody>
      </p:sp>
      <p:sp>
        <p:nvSpPr>
          <p:cNvPr id="101" name="Google Shape;101;p15"/>
          <p:cNvSpPr txBox="1">
            <a:spLocks noGrp="1"/>
          </p:cNvSpPr>
          <p:nvPr>
            <p:ph type="body" idx="1"/>
          </p:nvPr>
        </p:nvSpPr>
        <p:spPr>
          <a:xfrm>
            <a:off x="457200" y="1994375"/>
            <a:ext cx="8229600" cy="4297500"/>
          </a:xfrm>
          <a:prstGeom prst="rect">
            <a:avLst/>
          </a:prstGeom>
        </p:spPr>
        <p:txBody>
          <a:bodyPr spcFirstLastPara="1" wrap="square" lIns="91425" tIns="45700" rIns="91425" bIns="45700" anchor="t" anchorCtr="0">
            <a:normAutofit/>
          </a:bodyPr>
          <a:lstStyle/>
          <a:p>
            <a:pPr marL="0" lvl="0" indent="0" algn="just" rtl="0">
              <a:spcBef>
                <a:spcPts val="0"/>
              </a:spcBef>
              <a:spcAft>
                <a:spcPts val="0"/>
              </a:spcAft>
              <a:buClr>
                <a:schemeClr val="dk1"/>
              </a:buClr>
              <a:buFont typeface="Arial"/>
              <a:buNone/>
            </a:pPr>
            <a:r>
              <a:rPr lang="en-US" sz="2000" dirty="0">
                <a:solidFill>
                  <a:srgbClr val="333333"/>
                </a:solidFill>
                <a:latin typeface="Times New Roman"/>
                <a:ea typeface="Times New Roman"/>
                <a:cs typeface="Times New Roman"/>
                <a:sym typeface="Times New Roman"/>
              </a:rPr>
              <a:t>Phishing a form of social engineering attack, which has an adverse effect on people where the user is directed to fake websites and duped to reveal their sensitive and personal information which includes passwords of accounts, bank details, atm pin-card details etc. Hence protecting sensitive information from malwares or web phishing is difficult. By using Machine learning algorithms we will be identifying phishing attacks and report their positives and negatives.</a:t>
            </a:r>
            <a:endParaRPr sz="20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sp>
        <p:nvSpPr>
          <p:cNvPr id="102" name="Google Shape;102;p15"/>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9731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3022" b="1">
                <a:latin typeface="Times New Roman"/>
                <a:ea typeface="Times New Roman"/>
                <a:cs typeface="Times New Roman"/>
                <a:sym typeface="Times New Roman"/>
              </a:rPr>
              <a:t>Software Requirements</a:t>
            </a:r>
            <a:endParaRPr sz="4622"/>
          </a:p>
        </p:txBody>
      </p:sp>
      <p:sp>
        <p:nvSpPr>
          <p:cNvPr id="109" name="Google Shape;109;p16"/>
          <p:cNvSpPr txBox="1">
            <a:spLocks noGrp="1"/>
          </p:cNvSpPr>
          <p:nvPr>
            <p:ph type="body" idx="1"/>
          </p:nvPr>
        </p:nvSpPr>
        <p:spPr>
          <a:xfrm>
            <a:off x="457200" y="1828800"/>
            <a:ext cx="8229600" cy="4297500"/>
          </a:xfrm>
          <a:prstGeom prst="rect">
            <a:avLst/>
          </a:prstGeom>
        </p:spPr>
        <p:txBody>
          <a:bodyPr spcFirstLastPara="1" wrap="square" lIns="91425" tIns="45700" rIns="91425" bIns="45700" anchor="t" anchorCtr="0">
            <a:normAutofit/>
          </a:bodyPr>
          <a:lstStyle/>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Python </a:t>
            </a:r>
            <a:endParaRPr sz="2000" dirty="0">
              <a:latin typeface="Times New Roman" panose="02020603050405020304" pitchFamily="18" charset="0"/>
              <a:ea typeface="Arial"/>
              <a:cs typeface="Times New Roman" panose="02020603050405020304" pitchFamily="18" charset="0"/>
              <a:sym typeface="Arial"/>
            </a:endParaRPr>
          </a:p>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PyCharm</a:t>
            </a:r>
            <a:endParaRPr sz="20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Clr>
                <a:schemeClr val="dk1"/>
              </a:buClr>
              <a:buFont typeface="Arial"/>
              <a:buNone/>
            </a:pPr>
            <a:r>
              <a:rPr lang="en-US" sz="2000" dirty="0">
                <a:solidFill>
                  <a:srgbClr val="24292F"/>
                </a:solidFill>
                <a:latin typeface="Times New Roman" panose="02020603050405020304" pitchFamily="18" charset="0"/>
                <a:ea typeface="Times New Roman"/>
                <a:cs typeface="Times New Roman" panose="02020603050405020304" pitchFamily="18" charset="0"/>
                <a:sym typeface="Times New Roman"/>
              </a:rPr>
              <a:t>Important Libraries used are:</a:t>
            </a:r>
            <a:endParaRPr sz="2000" dirty="0">
              <a:latin typeface="Times New Roman" panose="02020603050405020304" pitchFamily="18" charset="0"/>
              <a:ea typeface="Arial"/>
              <a:cs typeface="Times New Roman" panose="02020603050405020304" pitchFamily="18" charset="0"/>
              <a:sym typeface="Arial"/>
            </a:endParaRPr>
          </a:p>
          <a:p>
            <a:pPr marL="342900" lvl="0" indent="-336550" algn="l" rtl="0">
              <a:spcBef>
                <a:spcPts val="0"/>
              </a:spcBef>
              <a:spcAft>
                <a:spcPts val="0"/>
              </a:spcAft>
              <a:buClr>
                <a:srgbClr val="24292F"/>
              </a:buClr>
              <a:buSzPts val="2300"/>
              <a:buChar char="•"/>
            </a:pPr>
            <a:r>
              <a:rPr lang="en-US" sz="2000" dirty="0">
                <a:solidFill>
                  <a:srgbClr val="24292F"/>
                </a:solidFill>
                <a:latin typeface="Times New Roman" panose="02020603050405020304" pitchFamily="18" charset="0"/>
                <a:ea typeface="Times New Roman"/>
                <a:cs typeface="Times New Roman" panose="02020603050405020304" pitchFamily="18" charset="0"/>
                <a:sym typeface="Times New Roman"/>
              </a:rPr>
              <a:t>Pandas</a:t>
            </a:r>
            <a:endParaRPr sz="2000" dirty="0">
              <a:latin typeface="Times New Roman" panose="02020603050405020304" pitchFamily="18" charset="0"/>
              <a:ea typeface="Arial"/>
              <a:cs typeface="Times New Roman" panose="02020603050405020304" pitchFamily="18" charset="0"/>
              <a:sym typeface="Arial"/>
            </a:endParaRPr>
          </a:p>
          <a:p>
            <a:pPr marL="342900" lvl="0" indent="-336550" algn="l" rtl="0">
              <a:spcBef>
                <a:spcPts val="0"/>
              </a:spcBef>
              <a:spcAft>
                <a:spcPts val="0"/>
              </a:spcAft>
              <a:buClr>
                <a:srgbClr val="24292F"/>
              </a:buClr>
              <a:buSzPts val="2300"/>
              <a:buChar char="•"/>
            </a:pPr>
            <a:r>
              <a:rPr lang="en-US" sz="2000" dirty="0">
                <a:solidFill>
                  <a:srgbClr val="24292F"/>
                </a:solidFill>
                <a:latin typeface="Times New Roman" panose="02020603050405020304" pitchFamily="18" charset="0"/>
                <a:ea typeface="Times New Roman"/>
                <a:cs typeface="Times New Roman" panose="02020603050405020304" pitchFamily="18" charset="0"/>
                <a:sym typeface="Times New Roman"/>
              </a:rPr>
              <a:t>Scikit Learn</a:t>
            </a:r>
            <a:endParaRPr sz="2000" dirty="0">
              <a:latin typeface="Times New Roman" panose="02020603050405020304" pitchFamily="18" charset="0"/>
              <a:ea typeface="Arial"/>
              <a:cs typeface="Times New Roman" panose="02020603050405020304" pitchFamily="18" charset="0"/>
              <a:sym typeface="Arial"/>
            </a:endParaRPr>
          </a:p>
          <a:p>
            <a:pPr marL="342900" lvl="0" indent="-336550" algn="l" rtl="0">
              <a:spcBef>
                <a:spcPts val="0"/>
              </a:spcBef>
              <a:spcAft>
                <a:spcPts val="0"/>
              </a:spcAft>
              <a:buClr>
                <a:srgbClr val="24292F"/>
              </a:buClr>
              <a:buSzPts val="2300"/>
              <a:buChar char="•"/>
            </a:pPr>
            <a:r>
              <a:rPr lang="en-US" sz="2000" dirty="0">
                <a:solidFill>
                  <a:srgbClr val="24292F"/>
                </a:solidFill>
                <a:latin typeface="Times New Roman" panose="02020603050405020304" pitchFamily="18" charset="0"/>
                <a:ea typeface="Times New Roman"/>
                <a:cs typeface="Times New Roman" panose="02020603050405020304" pitchFamily="18" charset="0"/>
                <a:sym typeface="Times New Roman"/>
              </a:rPr>
              <a:t>RegexpTokenizer</a:t>
            </a:r>
            <a:endParaRPr sz="2000" dirty="0">
              <a:latin typeface="Times New Roman" panose="02020603050405020304" pitchFamily="18" charset="0"/>
              <a:ea typeface="Arial"/>
              <a:cs typeface="Times New Roman" panose="02020603050405020304" pitchFamily="18" charset="0"/>
              <a:sym typeface="Arial"/>
            </a:endParaRPr>
          </a:p>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 Snowball Stemmer</a:t>
            </a:r>
            <a:endParaRPr sz="2000" dirty="0">
              <a:latin typeface="Times New Roman" panose="02020603050405020304" pitchFamily="18" charset="0"/>
              <a:ea typeface="Arial"/>
              <a:cs typeface="Times New Roman" panose="02020603050405020304" pitchFamily="18" charset="0"/>
              <a:sym typeface="Arial"/>
            </a:endParaRPr>
          </a:p>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 Count vectorizer</a:t>
            </a:r>
            <a:endParaRPr sz="2000" dirty="0">
              <a:latin typeface="Times New Roman" panose="02020603050405020304" pitchFamily="18" charset="0"/>
              <a:ea typeface="Arial"/>
              <a:cs typeface="Times New Roman" panose="02020603050405020304" pitchFamily="18" charset="0"/>
              <a:sym typeface="Arial"/>
            </a:endParaRPr>
          </a:p>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 pickle</a:t>
            </a:r>
            <a:endParaRPr sz="2000" dirty="0">
              <a:latin typeface="Times New Roman" panose="02020603050405020304" pitchFamily="18" charset="0"/>
              <a:ea typeface="Times New Roman"/>
              <a:cs typeface="Times New Roman" panose="02020603050405020304" pitchFamily="18" charset="0"/>
              <a:sym typeface="Times New Roman"/>
            </a:endParaRPr>
          </a:p>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 Fast API</a:t>
            </a:r>
            <a:endParaRPr sz="2000" dirty="0">
              <a:latin typeface="Times New Roman" panose="02020603050405020304" pitchFamily="18" charset="0"/>
              <a:ea typeface="Arial"/>
              <a:cs typeface="Times New Roman" panose="02020603050405020304" pitchFamily="18" charset="0"/>
              <a:sym typeface="Arial"/>
            </a:endParaRPr>
          </a:p>
          <a:p>
            <a:pPr marL="285750" lvl="0" indent="-279400" algn="l" rtl="0">
              <a:spcBef>
                <a:spcPts val="0"/>
              </a:spcBef>
              <a:spcAft>
                <a:spcPts val="0"/>
              </a:spcAft>
              <a:buSzPts val="2300"/>
              <a:buChar char="•"/>
            </a:pPr>
            <a:r>
              <a:rPr lang="en-US" sz="2000" dirty="0">
                <a:latin typeface="Times New Roman" panose="02020603050405020304" pitchFamily="18" charset="0"/>
                <a:ea typeface="Times New Roman"/>
                <a:cs typeface="Times New Roman" panose="02020603050405020304" pitchFamily="18" charset="0"/>
                <a:sym typeface="Times New Roman"/>
              </a:rPr>
              <a:t> joblib</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lnSpc>
                <a:spcPct val="90000"/>
              </a:lnSpc>
              <a:spcBef>
                <a:spcPts val="360"/>
              </a:spcBef>
              <a:spcAft>
                <a:spcPts val="0"/>
              </a:spcAft>
              <a:buNone/>
            </a:pPr>
            <a:endParaRPr sz="3100" dirty="0"/>
          </a:p>
        </p:txBody>
      </p:sp>
      <p:sp>
        <p:nvSpPr>
          <p:cNvPr id="110" name="Google Shape;110;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457200" y="8903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800" b="1" dirty="0">
                <a:latin typeface="Times New Roman"/>
                <a:ea typeface="Times New Roman"/>
                <a:cs typeface="Times New Roman"/>
                <a:sym typeface="Times New Roman"/>
              </a:rPr>
              <a:t>Hardware Requirements</a:t>
            </a:r>
            <a:endParaRPr sz="2800" dirty="0"/>
          </a:p>
        </p:txBody>
      </p:sp>
      <p:sp>
        <p:nvSpPr>
          <p:cNvPr id="117" name="Google Shape;117;p17"/>
          <p:cNvSpPr txBox="1">
            <a:spLocks noGrp="1"/>
          </p:cNvSpPr>
          <p:nvPr>
            <p:ph type="body" idx="1"/>
          </p:nvPr>
        </p:nvSpPr>
        <p:spPr>
          <a:xfrm>
            <a:off x="457200" y="1575200"/>
            <a:ext cx="8229600" cy="1847100"/>
          </a:xfrm>
          <a:prstGeom prst="rect">
            <a:avLst/>
          </a:prstGeom>
        </p:spPr>
        <p:txBody>
          <a:bodyPr spcFirstLastPara="1" wrap="square" lIns="91425" tIns="45700" rIns="91425" bIns="45700" anchor="t" anchorCtr="0">
            <a:normAutofit/>
          </a:bodyPr>
          <a:lstStyle/>
          <a:p>
            <a:pPr marL="285750" lvl="0" indent="-273050" algn="l" rtl="0">
              <a:spcBef>
                <a:spcPts val="0"/>
              </a:spcBef>
              <a:spcAft>
                <a:spcPts val="0"/>
              </a:spcAft>
              <a:buSzPts val="2200"/>
              <a:buChar char="•"/>
            </a:pPr>
            <a:r>
              <a:rPr lang="en-US" sz="2000" dirty="0">
                <a:latin typeface="Times New Roman" panose="02020603050405020304" pitchFamily="18" charset="0"/>
                <a:ea typeface="Times New Roman"/>
                <a:cs typeface="Times New Roman" panose="02020603050405020304" pitchFamily="18" charset="0"/>
                <a:sym typeface="Times New Roman"/>
              </a:rPr>
              <a:t>RAM (8GB)</a:t>
            </a:r>
            <a:endParaRPr sz="2000" dirty="0">
              <a:latin typeface="Times New Roman" panose="02020603050405020304" pitchFamily="18" charset="0"/>
              <a:ea typeface="Arial"/>
              <a:cs typeface="Times New Roman" panose="02020603050405020304" pitchFamily="18" charset="0"/>
              <a:sym typeface="Arial"/>
            </a:endParaRPr>
          </a:p>
          <a:p>
            <a:pPr marL="285750" lvl="0" indent="-273050" algn="l" rtl="0">
              <a:spcBef>
                <a:spcPts val="0"/>
              </a:spcBef>
              <a:spcAft>
                <a:spcPts val="0"/>
              </a:spcAft>
              <a:buSzPts val="2200"/>
              <a:buChar char="•"/>
            </a:pPr>
            <a:r>
              <a:rPr lang="en-US" sz="2000" dirty="0">
                <a:latin typeface="Times New Roman" panose="02020603050405020304" pitchFamily="18" charset="0"/>
                <a:ea typeface="Times New Roman"/>
                <a:cs typeface="Times New Roman" panose="02020603050405020304" pitchFamily="18" charset="0"/>
                <a:sym typeface="Times New Roman"/>
              </a:rPr>
              <a:t>Windows 10 operating system </a:t>
            </a:r>
            <a:endParaRPr sz="2000" dirty="0">
              <a:latin typeface="Times New Roman" panose="02020603050405020304" pitchFamily="18" charset="0"/>
              <a:ea typeface="Arial"/>
              <a:cs typeface="Times New Roman" panose="02020603050405020304" pitchFamily="18" charset="0"/>
              <a:sym typeface="Arial"/>
            </a:endParaRPr>
          </a:p>
          <a:p>
            <a:pPr marL="285750" lvl="0" indent="-273050" algn="l" rtl="0">
              <a:spcBef>
                <a:spcPts val="0"/>
              </a:spcBef>
              <a:spcAft>
                <a:spcPts val="0"/>
              </a:spcAft>
              <a:buSzPts val="2200"/>
              <a:buChar char="•"/>
            </a:pPr>
            <a:r>
              <a:rPr lang="en-US" sz="2000" dirty="0">
                <a:latin typeface="Times New Roman" panose="02020603050405020304" pitchFamily="18" charset="0"/>
                <a:ea typeface="Times New Roman"/>
                <a:cs typeface="Times New Roman" panose="02020603050405020304" pitchFamily="18" charset="0"/>
                <a:sym typeface="Times New Roman"/>
              </a:rPr>
              <a:t>Processor( Intel core i5)</a:t>
            </a:r>
            <a:endParaRPr sz="2000" dirty="0">
              <a:latin typeface="Times New Roman" panose="02020603050405020304" pitchFamily="18" charset="0"/>
              <a:ea typeface="Arial"/>
              <a:cs typeface="Times New Roman" panose="02020603050405020304" pitchFamily="18" charset="0"/>
              <a:sym typeface="Arial"/>
            </a:endParaRPr>
          </a:p>
          <a:p>
            <a:pPr marL="285750" lvl="0" indent="-273050" algn="l" rtl="0">
              <a:spcBef>
                <a:spcPts val="0"/>
              </a:spcBef>
              <a:spcAft>
                <a:spcPts val="0"/>
              </a:spcAft>
              <a:buSzPts val="2200"/>
              <a:buChar char="•"/>
            </a:pPr>
            <a:r>
              <a:rPr lang="en-US" sz="2000" dirty="0">
                <a:latin typeface="Times New Roman" panose="02020603050405020304" pitchFamily="18" charset="0"/>
                <a:ea typeface="Times New Roman"/>
                <a:cs typeface="Times New Roman" panose="02020603050405020304" pitchFamily="18" charset="0"/>
                <a:sym typeface="Times New Roman"/>
              </a:rPr>
              <a:t> 256 GB HDD (Minimum)</a:t>
            </a:r>
            <a:endParaRPr sz="2000" dirty="0">
              <a:latin typeface="Times New Roman" panose="02020603050405020304" pitchFamily="18" charset="0"/>
              <a:cs typeface="Times New Roman" panose="02020603050405020304" pitchFamily="18" charset="0"/>
            </a:endParaRPr>
          </a:p>
        </p:txBody>
      </p:sp>
      <p:sp>
        <p:nvSpPr>
          <p:cNvPr id="118" name="Google Shape;118;p17"/>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19" name="Google Shape;119;p17"/>
          <p:cNvSpPr txBox="1"/>
          <p:nvPr/>
        </p:nvSpPr>
        <p:spPr>
          <a:xfrm>
            <a:off x="457200" y="3121200"/>
            <a:ext cx="640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800" b="1" dirty="0">
                <a:solidFill>
                  <a:schemeClr val="dk1"/>
                </a:solidFill>
                <a:latin typeface="Times New Roman"/>
                <a:ea typeface="Times New Roman"/>
                <a:cs typeface="Times New Roman"/>
                <a:sym typeface="Times New Roman"/>
              </a:rPr>
              <a:t>Machine learning Algorithms</a:t>
            </a:r>
            <a:endParaRPr sz="2800" b="1" dirty="0">
              <a:solidFill>
                <a:schemeClr val="dk1"/>
              </a:solidFill>
              <a:latin typeface="Times New Roman"/>
              <a:ea typeface="Times New Roman"/>
              <a:cs typeface="Times New Roman"/>
              <a:sym typeface="Times New Roman"/>
            </a:endParaRPr>
          </a:p>
        </p:txBody>
      </p:sp>
      <p:sp>
        <p:nvSpPr>
          <p:cNvPr id="120" name="Google Shape;120;p17"/>
          <p:cNvSpPr txBox="1"/>
          <p:nvPr/>
        </p:nvSpPr>
        <p:spPr>
          <a:xfrm>
            <a:off x="512850" y="3723600"/>
            <a:ext cx="6291300" cy="800189"/>
          </a:xfrm>
          <a:prstGeom prst="rect">
            <a:avLst/>
          </a:prstGeom>
          <a:noFill/>
          <a:ln>
            <a:noFill/>
          </a:ln>
        </p:spPr>
        <p:txBody>
          <a:bodyPr spcFirstLastPara="1" wrap="square" lIns="91425" tIns="91425" rIns="91425" bIns="91425" anchor="t" anchorCtr="0">
            <a:spAutoFit/>
          </a:bodyPr>
          <a:lstStyle/>
          <a:p>
            <a:pPr marL="342900" lvl="0" indent="-330200" algn="l" rtl="0">
              <a:spcBef>
                <a:spcPts val="0"/>
              </a:spcBef>
              <a:spcAft>
                <a:spcPts val="0"/>
              </a:spcAft>
              <a:buClr>
                <a:schemeClr val="dk1"/>
              </a:buClr>
              <a:buSzPts val="220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Logistic Regression </a:t>
            </a:r>
            <a:endParaRPr sz="2000" dirty="0">
              <a:solidFill>
                <a:schemeClr val="dk1"/>
              </a:solidFill>
              <a:latin typeface="Times New Roman" panose="02020603050405020304" pitchFamily="18" charset="0"/>
              <a:cs typeface="Times New Roman" panose="02020603050405020304" pitchFamily="18" charset="0"/>
            </a:endParaRPr>
          </a:p>
          <a:p>
            <a:pPr marL="342900" lvl="0" indent="-330200" algn="l" rtl="0">
              <a:spcBef>
                <a:spcPts val="0"/>
              </a:spcBef>
              <a:spcAft>
                <a:spcPts val="0"/>
              </a:spcAft>
              <a:buClr>
                <a:schemeClr val="dk1"/>
              </a:buClr>
              <a:buSzPts val="220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Multinomial Naïve Bayes</a:t>
            </a:r>
            <a:endParaRPr sz="2000" dirty="0">
              <a:latin typeface="Times New Roman" panose="02020603050405020304" pitchFamily="18" charset="0"/>
              <a:ea typeface="Calibri"/>
              <a:cs typeface="Times New Roman" panose="02020603050405020304" pitchFamily="18" charset="0"/>
              <a:sym typeface="Calibri"/>
            </a:endParaRPr>
          </a:p>
        </p:txBody>
      </p:sp>
      <p:sp>
        <p:nvSpPr>
          <p:cNvPr id="121" name="Google Shape;121;p17"/>
          <p:cNvSpPr txBox="1"/>
          <p:nvPr/>
        </p:nvSpPr>
        <p:spPr>
          <a:xfrm>
            <a:off x="457200" y="4738775"/>
            <a:ext cx="670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800" b="1" dirty="0">
                <a:solidFill>
                  <a:schemeClr val="dk1"/>
                </a:solidFill>
                <a:latin typeface="Times New Roman"/>
                <a:ea typeface="Times New Roman"/>
                <a:cs typeface="Times New Roman"/>
                <a:sym typeface="Times New Roman"/>
              </a:rPr>
              <a:t>Datasets considered to build model</a:t>
            </a:r>
            <a:endParaRPr dirty="0">
              <a:latin typeface="Calibri"/>
              <a:ea typeface="Calibri"/>
              <a:cs typeface="Calibri"/>
              <a:sym typeface="Calibri"/>
            </a:endParaRPr>
          </a:p>
        </p:txBody>
      </p:sp>
      <p:sp>
        <p:nvSpPr>
          <p:cNvPr id="122" name="Google Shape;122;p17"/>
          <p:cNvSpPr txBox="1"/>
          <p:nvPr/>
        </p:nvSpPr>
        <p:spPr>
          <a:xfrm>
            <a:off x="608975" y="5354363"/>
            <a:ext cx="8390700"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2000" dirty="0">
                <a:solidFill>
                  <a:schemeClr val="dk1"/>
                </a:solidFill>
                <a:latin typeface="Calibri"/>
                <a:ea typeface="Calibri"/>
                <a:cs typeface="Calibri"/>
                <a:sym typeface="Calibri"/>
              </a:rPr>
              <a:t>https://www.kaggle.com/datasets/taruntiwarihp/phishing-site-urls</a:t>
            </a:r>
            <a:endParaRPr sz="2000" dirty="0">
              <a:solidFill>
                <a:schemeClr val="dk1"/>
              </a:solidFill>
            </a:endParaRPr>
          </a:p>
          <a:p>
            <a:pPr marL="0" lvl="0" indent="0" algn="l" rtl="0">
              <a:spcBef>
                <a:spcPts val="0"/>
              </a:spcBef>
              <a:spcAft>
                <a:spcPts val="0"/>
              </a:spcAft>
              <a:buNone/>
            </a:pPr>
            <a:endParaRPr sz="13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457200" y="973137"/>
            <a:ext cx="8229600" cy="703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Font typeface="Arial"/>
              <a:buNone/>
            </a:pPr>
            <a:r>
              <a:rPr lang="en-US" sz="2800" b="1" dirty="0">
                <a:latin typeface="Times New Roman"/>
                <a:ea typeface="Times New Roman"/>
                <a:cs typeface="Times New Roman"/>
                <a:sym typeface="Times New Roman"/>
              </a:rPr>
              <a:t>Novelty in the proposed system</a:t>
            </a:r>
            <a:endParaRPr sz="2800" b="1" dirty="0">
              <a:latin typeface="Times New Roman"/>
              <a:ea typeface="Times New Roman"/>
              <a:cs typeface="Times New Roman"/>
              <a:sym typeface="Times New Roman"/>
            </a:endParaRPr>
          </a:p>
          <a:p>
            <a:pPr marL="0" lvl="0" indent="0" algn="ctr" rtl="0">
              <a:spcBef>
                <a:spcPts val="0"/>
              </a:spcBef>
              <a:spcAft>
                <a:spcPts val="0"/>
              </a:spcAft>
              <a:buNone/>
            </a:pPr>
            <a:endParaRPr dirty="0"/>
          </a:p>
        </p:txBody>
      </p:sp>
      <p:sp>
        <p:nvSpPr>
          <p:cNvPr id="147" name="Google Shape;147;p20"/>
          <p:cNvSpPr txBox="1">
            <a:spLocks noGrp="1"/>
          </p:cNvSpPr>
          <p:nvPr>
            <p:ph type="body" idx="1"/>
          </p:nvPr>
        </p:nvSpPr>
        <p:spPr>
          <a:xfrm>
            <a:off x="457200" y="1310326"/>
            <a:ext cx="8229600" cy="4815974"/>
          </a:xfrm>
          <a:prstGeom prst="rect">
            <a:avLst/>
          </a:prstGeom>
        </p:spPr>
        <p:txBody>
          <a:bodyPr spcFirstLastPara="1" wrap="square" lIns="91425" tIns="45700" rIns="91425" bIns="45700" anchor="t" anchorCtr="0">
            <a:normAutofit fontScale="92500" lnSpcReduction="20000"/>
          </a:bodyPr>
          <a:lstStyle/>
          <a:p>
            <a:pPr marL="285750" lvl="0" indent="-262890" algn="just" rtl="0">
              <a:lnSpc>
                <a:spcPct val="110000"/>
              </a:lnSpc>
              <a:spcBef>
                <a:spcPts val="0"/>
              </a:spcBef>
              <a:spcAft>
                <a:spcPts val="0"/>
              </a:spcAft>
              <a:buSzPct val="100000"/>
              <a:buChar char="•"/>
            </a:pPr>
            <a:r>
              <a:rPr lang="en-US" sz="2200" dirty="0">
                <a:latin typeface="Times New Roman" panose="02020603050405020304" pitchFamily="18" charset="0"/>
                <a:ea typeface="Times New Roman"/>
                <a:cs typeface="Times New Roman" panose="02020603050405020304" pitchFamily="18" charset="0"/>
                <a:sym typeface="Times New Roman"/>
              </a:rPr>
              <a:t>Here we proposed a new method of anti-phishing technology. The Anti-Phishing Technology using Machine Learning Approach i.e., Logistic regression and Multinomial NB to ensure best prediction.</a:t>
            </a:r>
          </a:p>
          <a:p>
            <a:pPr marL="285750" lvl="0" indent="-262890" algn="just" rtl="0">
              <a:lnSpc>
                <a:spcPct val="110000"/>
              </a:lnSpc>
              <a:spcBef>
                <a:spcPts val="0"/>
              </a:spcBef>
              <a:spcAft>
                <a:spcPts val="0"/>
              </a:spcAft>
              <a:buSzPct val="100000"/>
              <a:buChar char="•"/>
            </a:pPr>
            <a:endParaRPr lang="en-US" sz="2200" dirty="0">
              <a:latin typeface="Times New Roman" panose="02020603050405020304" pitchFamily="18" charset="0"/>
              <a:ea typeface="Times New Roman"/>
              <a:cs typeface="Times New Roman" panose="02020603050405020304" pitchFamily="18" charset="0"/>
              <a:sym typeface="Times New Roman"/>
            </a:endParaRPr>
          </a:p>
          <a:p>
            <a:pPr marL="285750" lvl="0" indent="-262890" algn="just" rtl="0">
              <a:lnSpc>
                <a:spcPct val="110000"/>
              </a:lnSpc>
              <a:spcBef>
                <a:spcPts val="0"/>
              </a:spcBef>
              <a:spcAft>
                <a:spcPts val="0"/>
              </a:spcAft>
              <a:buSzPct val="10000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One of the key novelties of using logistic regression for phishing site prediction is that it can effectively handle large datasets with numerous variables.</a:t>
            </a:r>
            <a:endParaRPr sz="2200" dirty="0">
              <a:latin typeface="Times New Roman" panose="02020603050405020304" pitchFamily="18" charset="0"/>
              <a:ea typeface="Times New Roman"/>
              <a:cs typeface="Times New Roman" panose="02020603050405020304" pitchFamily="18" charset="0"/>
              <a:sym typeface="Times New Roman"/>
            </a:endParaRPr>
          </a:p>
          <a:p>
            <a:pPr marL="285750" lvl="0" indent="-133350" algn="just" rtl="0">
              <a:lnSpc>
                <a:spcPct val="110000"/>
              </a:lnSpc>
              <a:spcBef>
                <a:spcPts val="0"/>
              </a:spcBef>
              <a:spcAft>
                <a:spcPts val="0"/>
              </a:spcAft>
              <a:buClr>
                <a:schemeClr val="dk1"/>
              </a:buClr>
              <a:buSzPct val="100000"/>
              <a:buFont typeface="Arial"/>
              <a:buNone/>
            </a:pPr>
            <a:endParaRPr sz="2200" dirty="0">
              <a:latin typeface="Times New Roman" panose="02020603050405020304" pitchFamily="18" charset="0"/>
              <a:ea typeface="Times New Roman"/>
              <a:cs typeface="Times New Roman" panose="02020603050405020304" pitchFamily="18" charset="0"/>
              <a:sym typeface="Times New Roman"/>
            </a:endParaRPr>
          </a:p>
          <a:p>
            <a:pPr marL="285750" lvl="0" indent="-262890" algn="just" rtl="0">
              <a:lnSpc>
                <a:spcPct val="110000"/>
              </a:lnSpc>
              <a:spcBef>
                <a:spcPts val="0"/>
              </a:spcBef>
              <a:spcAft>
                <a:spcPts val="0"/>
              </a:spcAft>
              <a:buSzPct val="100000"/>
              <a:buChar char="•"/>
            </a:pPr>
            <a:r>
              <a:rPr lang="en-US" sz="2200" dirty="0">
                <a:latin typeface="Times New Roman" panose="02020603050405020304" pitchFamily="18" charset="0"/>
                <a:ea typeface="Times New Roman"/>
                <a:cs typeface="Times New Roman" panose="02020603050405020304" pitchFamily="18" charset="0"/>
                <a:sym typeface="Times New Roman"/>
              </a:rPr>
              <a:t>In this mechanism we deal with the URLs (Uniform Resource Locators) technique and predict whether it is phishing website or not.</a:t>
            </a:r>
            <a:endParaRPr sz="2200" dirty="0">
              <a:latin typeface="Times New Roman" panose="02020603050405020304" pitchFamily="18" charset="0"/>
              <a:ea typeface="Arial"/>
              <a:cs typeface="Times New Roman" panose="02020603050405020304" pitchFamily="18" charset="0"/>
              <a:sym typeface="Arial"/>
            </a:endParaRPr>
          </a:p>
          <a:p>
            <a:pPr marL="285750" lvl="0" indent="-133350" algn="just" rtl="0">
              <a:lnSpc>
                <a:spcPct val="110000"/>
              </a:lnSpc>
              <a:spcBef>
                <a:spcPts val="0"/>
              </a:spcBef>
              <a:spcAft>
                <a:spcPts val="0"/>
              </a:spcAft>
              <a:buClr>
                <a:schemeClr val="dk1"/>
              </a:buClr>
              <a:buSzPct val="100000"/>
              <a:buFont typeface="Arial"/>
              <a:buNone/>
            </a:pPr>
            <a:endParaRPr sz="2200" dirty="0">
              <a:latin typeface="Times New Roman" panose="02020603050405020304" pitchFamily="18" charset="0"/>
              <a:ea typeface="Times New Roman"/>
              <a:cs typeface="Times New Roman" panose="02020603050405020304" pitchFamily="18" charset="0"/>
              <a:sym typeface="Times New Roman"/>
            </a:endParaRPr>
          </a:p>
          <a:p>
            <a:pPr marL="285750" lvl="0" indent="-262890" algn="just" rtl="0">
              <a:lnSpc>
                <a:spcPct val="110000"/>
              </a:lnSpc>
              <a:spcBef>
                <a:spcPts val="0"/>
              </a:spcBef>
              <a:spcAft>
                <a:spcPts val="0"/>
              </a:spcAft>
              <a:buSzPct val="100000"/>
              <a:buChar char="•"/>
            </a:pPr>
            <a:r>
              <a:rPr lang="en-US" sz="2200" dirty="0">
                <a:latin typeface="Times New Roman" panose="02020603050405020304" pitchFamily="18" charset="0"/>
                <a:ea typeface="Times New Roman"/>
                <a:cs typeface="Times New Roman" panose="02020603050405020304" pitchFamily="18" charset="0"/>
                <a:sym typeface="Times New Roman"/>
              </a:rPr>
              <a:t> Here we create a web API. Each time we browse a site the corresponding URL (Uniform Resource Locator) of site will be checked with machine learning technique. </a:t>
            </a:r>
            <a:endParaRPr sz="2200" dirty="0">
              <a:latin typeface="Times New Roman" panose="02020603050405020304" pitchFamily="18" charset="0"/>
              <a:ea typeface="Arial"/>
              <a:cs typeface="Times New Roman" panose="02020603050405020304" pitchFamily="18" charset="0"/>
              <a:sym typeface="Arial"/>
            </a:endParaRPr>
          </a:p>
          <a:p>
            <a:pPr marL="285750" lvl="0" indent="-133350" algn="just" rtl="0">
              <a:lnSpc>
                <a:spcPct val="110000"/>
              </a:lnSpc>
              <a:spcBef>
                <a:spcPts val="0"/>
              </a:spcBef>
              <a:spcAft>
                <a:spcPts val="0"/>
              </a:spcAft>
              <a:buClr>
                <a:schemeClr val="dk1"/>
              </a:buClr>
              <a:buSzPct val="100000"/>
              <a:buFont typeface="Arial"/>
              <a:buNone/>
            </a:pPr>
            <a:endParaRPr sz="2200" dirty="0">
              <a:latin typeface="Times New Roman" panose="02020603050405020304" pitchFamily="18" charset="0"/>
              <a:ea typeface="Times New Roman"/>
              <a:cs typeface="Times New Roman" panose="02020603050405020304" pitchFamily="18" charset="0"/>
              <a:sym typeface="Times New Roman"/>
            </a:endParaRPr>
          </a:p>
          <a:p>
            <a:pPr marL="285750" lvl="0" indent="-262890" algn="just" rtl="0">
              <a:lnSpc>
                <a:spcPct val="110000"/>
              </a:lnSpc>
              <a:spcBef>
                <a:spcPts val="0"/>
              </a:spcBef>
              <a:spcAft>
                <a:spcPts val="0"/>
              </a:spcAft>
              <a:buSzPct val="100000"/>
              <a:buChar char="•"/>
            </a:pPr>
            <a:r>
              <a:rPr lang="en-US" sz="2200" dirty="0">
                <a:latin typeface="Times New Roman" panose="02020603050405020304" pitchFamily="18" charset="0"/>
                <a:ea typeface="Times New Roman"/>
                <a:cs typeface="Times New Roman" panose="02020603050405020304" pitchFamily="18" charset="0"/>
                <a:sym typeface="Times New Roman"/>
              </a:rPr>
              <a:t>Implementation of this project is done by creating an app using python programming language and FASTAPI.</a:t>
            </a:r>
            <a:endParaRPr sz="2200" dirty="0">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buClr>
                <a:schemeClr val="dk1"/>
              </a:buClr>
              <a:buFont typeface="Arial"/>
              <a:buNone/>
            </a:pPr>
            <a:endParaRPr sz="2400" dirty="0">
              <a:latin typeface="Arial"/>
              <a:ea typeface="Arial"/>
              <a:cs typeface="Arial"/>
              <a:sym typeface="Arial"/>
            </a:endParaRPr>
          </a:p>
          <a:p>
            <a:pPr marL="0" lvl="0" indent="0" algn="l" rtl="0">
              <a:spcBef>
                <a:spcPts val="360"/>
              </a:spcBef>
              <a:spcAft>
                <a:spcPts val="0"/>
              </a:spcAft>
              <a:buNone/>
            </a:pPr>
            <a:endParaRPr dirty="0"/>
          </a:p>
        </p:txBody>
      </p:sp>
      <p:sp>
        <p:nvSpPr>
          <p:cNvPr id="148" name="Google Shape;148;p20"/>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74400" y="793762"/>
            <a:ext cx="8229600" cy="703200"/>
          </a:xfrm>
          <a:prstGeom prst="rect">
            <a:avLst/>
          </a:prstGeom>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US" sz="2800" b="1" dirty="0">
                <a:latin typeface="Times New Roman"/>
                <a:ea typeface="Times New Roman"/>
                <a:cs typeface="Times New Roman"/>
                <a:sym typeface="Times New Roman"/>
              </a:rPr>
              <a:t>Block Diagram of Proposed</a:t>
            </a:r>
            <a:r>
              <a:rPr lang="en-US" sz="2800" b="1" i="1" dirty="0">
                <a:latin typeface="Times New Roman"/>
                <a:ea typeface="Times New Roman"/>
                <a:cs typeface="Times New Roman"/>
                <a:sym typeface="Times New Roman"/>
              </a:rPr>
              <a:t> </a:t>
            </a:r>
            <a:r>
              <a:rPr lang="en-US" sz="2800" b="1" dirty="0">
                <a:latin typeface="Times New Roman"/>
                <a:ea typeface="Times New Roman"/>
                <a:cs typeface="Times New Roman"/>
                <a:sym typeface="Times New Roman"/>
              </a:rPr>
              <a:t>Approach</a:t>
            </a:r>
            <a:r>
              <a:rPr lang="en-US" sz="3600" dirty="0">
                <a:latin typeface="Times New Roman"/>
                <a:ea typeface="Times New Roman"/>
                <a:cs typeface="Times New Roman"/>
                <a:sym typeface="Times New Roman"/>
              </a:rPr>
              <a:t>:-</a:t>
            </a:r>
            <a:endParaRPr dirty="0"/>
          </a:p>
        </p:txBody>
      </p:sp>
      <p:sp>
        <p:nvSpPr>
          <p:cNvPr id="155" name="Google Shape;155;p21"/>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56" name="Google Shape;156;p21"/>
          <p:cNvPicPr preferRelativeResize="0"/>
          <p:nvPr/>
        </p:nvPicPr>
        <p:blipFill>
          <a:blip r:embed="rId3">
            <a:alphaModFix/>
          </a:blip>
          <a:stretch>
            <a:fillRect/>
          </a:stretch>
        </p:blipFill>
        <p:spPr>
          <a:xfrm>
            <a:off x="152400" y="1649362"/>
            <a:ext cx="8524814" cy="45545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346800" y="1330012"/>
            <a:ext cx="8229600" cy="703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990"/>
              <a:buFont typeface="Arial"/>
              <a:buNone/>
            </a:pPr>
            <a:r>
              <a:rPr lang="en-US" sz="2620" b="1" dirty="0">
                <a:latin typeface="Times New Roman"/>
                <a:ea typeface="Times New Roman"/>
                <a:cs typeface="Times New Roman"/>
                <a:sym typeface="Times New Roman"/>
              </a:rPr>
              <a:t>Features extracting </a:t>
            </a:r>
            <a:r>
              <a:rPr lang="en-US" sz="2800" b="1" dirty="0">
                <a:latin typeface="Times New Roman"/>
                <a:ea typeface="Times New Roman"/>
                <a:cs typeface="Times New Roman"/>
                <a:sym typeface="Times New Roman"/>
              </a:rPr>
              <a:t>from</a:t>
            </a:r>
            <a:r>
              <a:rPr lang="en-US" sz="2620" b="1" dirty="0">
                <a:latin typeface="Times New Roman"/>
                <a:ea typeface="Times New Roman"/>
                <a:cs typeface="Times New Roman"/>
                <a:sym typeface="Times New Roman"/>
              </a:rPr>
              <a:t> dataset</a:t>
            </a:r>
            <a:endParaRPr sz="1360" dirty="0">
              <a:latin typeface="Arial"/>
              <a:ea typeface="Arial"/>
              <a:cs typeface="Arial"/>
              <a:sym typeface="Arial"/>
            </a:endParaRPr>
          </a:p>
          <a:p>
            <a:pPr marL="0" lvl="0" indent="0" algn="ctr" rtl="0">
              <a:spcBef>
                <a:spcPts val="0"/>
              </a:spcBef>
              <a:spcAft>
                <a:spcPts val="0"/>
              </a:spcAft>
              <a:buSzPts val="990"/>
              <a:buNone/>
            </a:pPr>
            <a:endParaRPr sz="4059" dirty="0"/>
          </a:p>
        </p:txBody>
      </p:sp>
      <p:sp>
        <p:nvSpPr>
          <p:cNvPr id="163" name="Google Shape;163;p22"/>
          <p:cNvSpPr txBox="1">
            <a:spLocks noGrp="1"/>
          </p:cNvSpPr>
          <p:nvPr>
            <p:ph type="body" idx="1"/>
          </p:nvPr>
        </p:nvSpPr>
        <p:spPr>
          <a:xfrm>
            <a:off x="346800" y="1867588"/>
            <a:ext cx="8229600" cy="42975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018"/>
              <a:buFont typeface="Arial"/>
              <a:buNone/>
            </a:pPr>
            <a:r>
              <a:rPr lang="en-US" sz="2000" dirty="0">
                <a:latin typeface="Times New Roman"/>
                <a:ea typeface="Times New Roman"/>
                <a:cs typeface="Times New Roman"/>
                <a:sym typeface="Times New Roman"/>
              </a:rPr>
              <a:t>The selected features are expected to contain the appropriate information from the input data, so that the desired task can be performed by using this reduced demonstration instead of the complete initial data. Since the URLs are in our dataset are different from our normal text documents so tokenized text, stemmed text, sent text features are extracted and then we have to use text feature extraction method to construct a feature vector. </a:t>
            </a:r>
            <a:endParaRPr sz="2000" dirty="0">
              <a:latin typeface="Arial"/>
              <a:ea typeface="Arial"/>
              <a:cs typeface="Arial"/>
              <a:sym typeface="Arial"/>
            </a:endParaRPr>
          </a:p>
          <a:p>
            <a:pPr marL="0" lvl="0" indent="0" algn="just" rtl="0">
              <a:spcBef>
                <a:spcPts val="0"/>
              </a:spcBef>
              <a:spcAft>
                <a:spcPts val="0"/>
              </a:spcAft>
              <a:buClr>
                <a:schemeClr val="dk1"/>
              </a:buClr>
              <a:buSzPts val="1018"/>
              <a:buFont typeface="Arial"/>
              <a:buNone/>
            </a:pPr>
            <a:endParaRPr sz="2000" dirty="0">
              <a:latin typeface="Times New Roman"/>
              <a:ea typeface="Times New Roman"/>
              <a:cs typeface="Times New Roman"/>
              <a:sym typeface="Times New Roman"/>
            </a:endParaRPr>
          </a:p>
          <a:p>
            <a:pPr marL="285750" lvl="0" indent="-282575" algn="just" rtl="0">
              <a:spcBef>
                <a:spcPts val="0"/>
              </a:spcBef>
              <a:spcAft>
                <a:spcPts val="0"/>
              </a:spcAft>
              <a:buSzPts val="1950"/>
              <a:buChar char="•"/>
            </a:pPr>
            <a:r>
              <a:rPr lang="en-US" sz="2000" dirty="0">
                <a:latin typeface="Times New Roman"/>
                <a:ea typeface="Times New Roman"/>
                <a:cs typeface="Times New Roman"/>
                <a:sym typeface="Times New Roman"/>
              </a:rPr>
              <a:t>Count vectorizer : The most straightforward one, it counts the number of times a token shows up in the document and uses this value as its weight. </a:t>
            </a:r>
            <a:endParaRPr sz="2000" dirty="0">
              <a:latin typeface="Arial"/>
              <a:ea typeface="Arial"/>
              <a:cs typeface="Arial"/>
              <a:sym typeface="Arial"/>
            </a:endParaRPr>
          </a:p>
          <a:p>
            <a:pPr marL="285750" lvl="0" indent="-282575" algn="just" rtl="0">
              <a:spcBef>
                <a:spcPts val="0"/>
              </a:spcBef>
              <a:spcAft>
                <a:spcPts val="0"/>
              </a:spcAft>
              <a:buClr>
                <a:srgbClr val="292929"/>
              </a:buClr>
              <a:buSzPts val="1950"/>
              <a:buChar char="•"/>
            </a:pPr>
            <a:r>
              <a:rPr lang="en-US" sz="2000" dirty="0">
                <a:solidFill>
                  <a:srgbClr val="292929"/>
                </a:solidFill>
                <a:latin typeface="Times New Roman"/>
                <a:ea typeface="Times New Roman"/>
                <a:cs typeface="Times New Roman"/>
                <a:sym typeface="Times New Roman"/>
              </a:rPr>
              <a:t>Count vectorizer is a method to convert text to numerical data.</a:t>
            </a:r>
            <a:endParaRPr sz="2000" dirty="0">
              <a:latin typeface="Arial"/>
              <a:ea typeface="Arial"/>
              <a:cs typeface="Arial"/>
              <a:sym typeface="Arial"/>
            </a:endParaRPr>
          </a:p>
          <a:p>
            <a:pPr marL="285750" lvl="0" indent="-158750" algn="just" rtl="0">
              <a:spcBef>
                <a:spcPts val="0"/>
              </a:spcBef>
              <a:spcAft>
                <a:spcPts val="0"/>
              </a:spcAft>
              <a:buClr>
                <a:schemeClr val="dk1"/>
              </a:buClr>
              <a:buSzPts val="1018"/>
              <a:buFont typeface="Arial"/>
              <a:buNone/>
            </a:pPr>
            <a:endParaRPr sz="1950" dirty="0">
              <a:solidFill>
                <a:srgbClr val="292929"/>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018"/>
              <a:buFont typeface="Arial"/>
              <a:buNone/>
            </a:pPr>
            <a:r>
              <a:rPr lang="en-US" sz="1950" dirty="0">
                <a:latin typeface="Times New Roman"/>
                <a:ea typeface="Times New Roman"/>
                <a:cs typeface="Times New Roman"/>
                <a:sym typeface="Times New Roman"/>
              </a:rPr>
              <a:t> </a:t>
            </a:r>
            <a:endParaRPr sz="1765" dirty="0">
              <a:latin typeface="Arial"/>
              <a:ea typeface="Arial"/>
              <a:cs typeface="Arial"/>
              <a:sym typeface="Arial"/>
            </a:endParaRPr>
          </a:p>
          <a:p>
            <a:pPr marL="285750" lvl="0" indent="-171450" algn="just" rtl="0">
              <a:lnSpc>
                <a:spcPct val="80000"/>
              </a:lnSpc>
              <a:spcBef>
                <a:spcPts val="0"/>
              </a:spcBef>
              <a:spcAft>
                <a:spcPts val="0"/>
              </a:spcAft>
              <a:buClr>
                <a:schemeClr val="dk1"/>
              </a:buClr>
              <a:buSzPts val="1018"/>
              <a:buFont typeface="Arial"/>
              <a:buNone/>
            </a:pPr>
            <a:endParaRPr sz="1765" dirty="0">
              <a:latin typeface="Arial"/>
              <a:ea typeface="Arial"/>
              <a:cs typeface="Arial"/>
              <a:sym typeface="Arial"/>
            </a:endParaRPr>
          </a:p>
          <a:p>
            <a:pPr marL="0" lvl="0" indent="0" algn="l" rtl="0">
              <a:lnSpc>
                <a:spcPct val="80000"/>
              </a:lnSpc>
              <a:spcBef>
                <a:spcPts val="0"/>
              </a:spcBef>
              <a:spcAft>
                <a:spcPts val="0"/>
              </a:spcAft>
              <a:buClr>
                <a:schemeClr val="dk1"/>
              </a:buClr>
              <a:buSzPts val="1018"/>
              <a:buFont typeface="Arial"/>
              <a:buNone/>
            </a:pPr>
            <a:endParaRPr sz="2320" dirty="0">
              <a:latin typeface="Arial"/>
              <a:ea typeface="Arial"/>
              <a:cs typeface="Arial"/>
              <a:sym typeface="Arial"/>
            </a:endParaRPr>
          </a:p>
          <a:p>
            <a:pPr marL="0" lvl="0" indent="0" algn="l" rtl="0">
              <a:lnSpc>
                <a:spcPct val="80000"/>
              </a:lnSpc>
              <a:spcBef>
                <a:spcPts val="0"/>
              </a:spcBef>
              <a:spcAft>
                <a:spcPts val="0"/>
              </a:spcAft>
              <a:buClr>
                <a:schemeClr val="dk1"/>
              </a:buClr>
              <a:buSzPts val="1018"/>
              <a:buFont typeface="Arial"/>
              <a:buNone/>
            </a:pPr>
            <a:endParaRPr sz="1765" dirty="0"/>
          </a:p>
          <a:p>
            <a:pPr marL="0" lvl="0" indent="0" algn="l" rtl="0">
              <a:lnSpc>
                <a:spcPct val="80000"/>
              </a:lnSpc>
              <a:spcBef>
                <a:spcPts val="360"/>
              </a:spcBef>
              <a:spcAft>
                <a:spcPts val="0"/>
              </a:spcAft>
              <a:buSzPts val="1018"/>
              <a:buNone/>
            </a:pPr>
            <a:endParaRPr sz="3060" dirty="0"/>
          </a:p>
        </p:txBody>
      </p:sp>
      <p:sp>
        <p:nvSpPr>
          <p:cNvPr id="164" name="Google Shape;164;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71" name="Google Shape;171;p23"/>
          <p:cNvPicPr preferRelativeResize="0"/>
          <p:nvPr/>
        </p:nvPicPr>
        <p:blipFill rotWithShape="1">
          <a:blip r:embed="rId3">
            <a:alphaModFix/>
          </a:blip>
          <a:srcRect l="5146" t="15424" r="62867" b="68627"/>
          <a:stretch/>
        </p:blipFill>
        <p:spPr>
          <a:xfrm>
            <a:off x="0" y="1146375"/>
            <a:ext cx="4721952" cy="1784500"/>
          </a:xfrm>
          <a:prstGeom prst="rect">
            <a:avLst/>
          </a:prstGeom>
          <a:noFill/>
          <a:ln>
            <a:noFill/>
          </a:ln>
        </p:spPr>
      </p:pic>
      <p:pic>
        <p:nvPicPr>
          <p:cNvPr id="172" name="Google Shape;172;p23"/>
          <p:cNvPicPr preferRelativeResize="0"/>
          <p:nvPr/>
        </p:nvPicPr>
        <p:blipFill rotWithShape="1">
          <a:blip r:embed="rId4">
            <a:alphaModFix/>
          </a:blip>
          <a:srcRect l="35366" t="23236" r="36251" b="60816"/>
          <a:stretch/>
        </p:blipFill>
        <p:spPr>
          <a:xfrm>
            <a:off x="4832325" y="1146375"/>
            <a:ext cx="4311677" cy="1784500"/>
          </a:xfrm>
          <a:prstGeom prst="rect">
            <a:avLst/>
          </a:prstGeom>
          <a:noFill/>
          <a:ln>
            <a:noFill/>
          </a:ln>
        </p:spPr>
      </p:pic>
      <p:pic>
        <p:nvPicPr>
          <p:cNvPr id="173" name="Google Shape;173;p23"/>
          <p:cNvPicPr preferRelativeResize="0"/>
          <p:nvPr/>
        </p:nvPicPr>
        <p:blipFill rotWithShape="1">
          <a:blip r:embed="rId4">
            <a:alphaModFix/>
          </a:blip>
          <a:srcRect l="35956" t="46207" r="35661" b="37844"/>
          <a:stretch/>
        </p:blipFill>
        <p:spPr>
          <a:xfrm>
            <a:off x="0" y="3809375"/>
            <a:ext cx="4666752" cy="1850750"/>
          </a:xfrm>
          <a:prstGeom prst="rect">
            <a:avLst/>
          </a:prstGeom>
          <a:noFill/>
          <a:ln>
            <a:noFill/>
          </a:ln>
        </p:spPr>
      </p:pic>
      <p:pic>
        <p:nvPicPr>
          <p:cNvPr id="174" name="Google Shape;174;p23"/>
          <p:cNvPicPr preferRelativeResize="0"/>
          <p:nvPr/>
        </p:nvPicPr>
        <p:blipFill rotWithShape="1">
          <a:blip r:embed="rId4">
            <a:alphaModFix/>
          </a:blip>
          <a:srcRect l="35956" t="69313" r="35661" b="14739"/>
          <a:stretch/>
        </p:blipFill>
        <p:spPr>
          <a:xfrm>
            <a:off x="4721950" y="3813500"/>
            <a:ext cx="4422048" cy="18424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1164</Words>
  <Application>Microsoft Office PowerPoint</Application>
  <PresentationFormat>On-screen Show (4:3)</PresentationFormat>
  <Paragraphs>163</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Phishing Sites Predictor</vt:lpstr>
      <vt:lpstr>Contents</vt:lpstr>
      <vt:lpstr>Abstract: </vt:lpstr>
      <vt:lpstr>Software Requirements</vt:lpstr>
      <vt:lpstr>Hardware Requirements</vt:lpstr>
      <vt:lpstr>Novelty in the proposed system </vt:lpstr>
      <vt:lpstr>Block Diagram of Proposed Approach:-</vt:lpstr>
      <vt:lpstr>Features extracting from dataset </vt:lpstr>
      <vt:lpstr>PowerPoint Presentation</vt:lpstr>
      <vt:lpstr>Modules Identified in the system   </vt:lpstr>
      <vt:lpstr>Model Deployment using FAST API:</vt:lpstr>
      <vt:lpstr>PowerPoint Presentation</vt:lpstr>
      <vt:lpstr>UML Diagrams</vt:lpstr>
      <vt:lpstr>Class Diagram : A class diagram in the Unified Modelling Language (UML) is a type of static structure diagram that describes the structure of a system  </vt:lpstr>
      <vt:lpstr>Activity diagram : An activity diagram visually presents a series of actions or flow of control in a system similar to a flowchart or a data flow diagram. </vt:lpstr>
      <vt:lpstr>Sequence diagram: A sequence diagram  is a type of interaction diagram because it describes how and in what order a group of objects works together. </vt:lpstr>
      <vt:lpstr>User Interface screen Design  </vt:lpstr>
      <vt:lpstr>Dataset Structure </vt:lpstr>
      <vt:lpstr>PowerPoint Presentation</vt:lpstr>
      <vt:lpstr>Output Screenshots </vt:lpstr>
      <vt:lpstr>PowerPoint Presentation</vt:lpstr>
      <vt:lpstr>Conclusion </vt:lpstr>
      <vt:lpstr>BIBLIOGRAPHY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Sites Predictor</dc:title>
  <dc:creator>prathyusha nalli</dc:creator>
  <cp:lastModifiedBy>Medipudi Hemachandu</cp:lastModifiedBy>
  <cp:revision>4</cp:revision>
  <dcterms:modified xsi:type="dcterms:W3CDTF">2023-04-14T06:07:44Z</dcterms:modified>
</cp:coreProperties>
</file>