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478" r:id="rId2"/>
    <p:sldId id="417" r:id="rId3"/>
    <p:sldId id="472" r:id="rId4"/>
    <p:sldId id="473" r:id="rId5"/>
    <p:sldId id="474" r:id="rId6"/>
    <p:sldId id="475" r:id="rId7"/>
    <p:sldId id="381" r:id="rId8"/>
    <p:sldId id="382" r:id="rId9"/>
    <p:sldId id="425" r:id="rId10"/>
    <p:sldId id="426" r:id="rId11"/>
    <p:sldId id="462" r:id="rId12"/>
    <p:sldId id="463" r:id="rId13"/>
    <p:sldId id="386" r:id="rId14"/>
    <p:sldId id="387" r:id="rId15"/>
    <p:sldId id="388" r:id="rId16"/>
    <p:sldId id="390" r:id="rId17"/>
    <p:sldId id="427" r:id="rId18"/>
    <p:sldId id="393" r:id="rId19"/>
    <p:sldId id="394" r:id="rId20"/>
    <p:sldId id="402" r:id="rId21"/>
    <p:sldId id="414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19" r:id="rId35"/>
    <p:sldId id="420" r:id="rId36"/>
    <p:sldId id="421" r:id="rId37"/>
    <p:sldId id="422" r:id="rId38"/>
    <p:sldId id="436" r:id="rId39"/>
    <p:sldId id="437" r:id="rId40"/>
    <p:sldId id="446" r:id="rId41"/>
    <p:sldId id="448" r:id="rId42"/>
    <p:sldId id="449" r:id="rId43"/>
    <p:sldId id="451" r:id="rId44"/>
    <p:sldId id="453" r:id="rId45"/>
    <p:sldId id="454" r:id="rId46"/>
    <p:sldId id="456" r:id="rId47"/>
    <p:sldId id="457" r:id="rId48"/>
    <p:sldId id="459" r:id="rId49"/>
    <p:sldId id="460" r:id="rId50"/>
    <p:sldId id="464" r:id="rId51"/>
    <p:sldId id="465" r:id="rId52"/>
    <p:sldId id="492" r:id="rId53"/>
    <p:sldId id="477" r:id="rId54"/>
    <p:sldId id="37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 autoAdjust="0"/>
    <p:restoredTop sz="94660"/>
  </p:normalViewPr>
  <p:slideViewPr>
    <p:cSldViewPr>
      <p:cViewPr varScale="1">
        <p:scale>
          <a:sx n="111" d="100"/>
          <a:sy n="111" d="100"/>
        </p:scale>
        <p:origin x="-2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004DE-C6EB-439B-9CC7-2E282BB28AC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40538B4-8E9C-4CFB-B460-A20DCE7C9AE0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993DFA03-3860-4E66-A5F1-E86C1536001A}" type="parTrans" cxnId="{56CB2BF6-9E79-48B0-A541-D1F183A05A2F}">
      <dgm:prSet/>
      <dgm:spPr/>
      <dgm:t>
        <a:bodyPr/>
        <a:lstStyle/>
        <a:p>
          <a:endParaRPr lang="en-US"/>
        </a:p>
      </dgm:t>
    </dgm:pt>
    <dgm:pt modelId="{C57FFC88-1A53-447E-83C1-359D35BD8B61}" type="sibTrans" cxnId="{56CB2BF6-9E79-48B0-A541-D1F183A05A2F}">
      <dgm:prSet/>
      <dgm:spPr/>
      <dgm:t>
        <a:bodyPr/>
        <a:lstStyle/>
        <a:p>
          <a:endParaRPr lang="en-US"/>
        </a:p>
      </dgm:t>
    </dgm:pt>
    <dgm:pt modelId="{5492381C-26DD-4831-9B6C-0B0AA41D1D04}">
      <dgm:prSet phldrT="[Text]"/>
      <dgm:spPr/>
      <dgm:t>
        <a:bodyPr/>
        <a:lstStyle/>
        <a:p>
          <a:r>
            <a:rPr lang="en-US" dirty="0" smtClean="0"/>
            <a:t>Confidentiality</a:t>
          </a:r>
          <a:endParaRPr lang="en-US" dirty="0"/>
        </a:p>
      </dgm:t>
    </dgm:pt>
    <dgm:pt modelId="{BE26E88C-6A25-41FC-93CE-D47382C17B18}" type="parTrans" cxnId="{A0447D95-3660-4AFF-A10F-97EEA5F8D57E}">
      <dgm:prSet/>
      <dgm:spPr/>
      <dgm:t>
        <a:bodyPr/>
        <a:lstStyle/>
        <a:p>
          <a:endParaRPr lang="en-US"/>
        </a:p>
      </dgm:t>
    </dgm:pt>
    <dgm:pt modelId="{2F866E8C-992C-4F52-96C8-CFCC4B515114}" type="sibTrans" cxnId="{A0447D95-3660-4AFF-A10F-97EEA5F8D57E}">
      <dgm:prSet/>
      <dgm:spPr/>
      <dgm:t>
        <a:bodyPr/>
        <a:lstStyle/>
        <a:p>
          <a:endParaRPr lang="en-US"/>
        </a:p>
      </dgm:t>
    </dgm:pt>
    <dgm:pt modelId="{C190C3D5-9C3D-4516-88AF-C0961DC8E52F}">
      <dgm:prSet phldrT="[Text]"/>
      <dgm:spPr/>
      <dgm:t>
        <a:bodyPr/>
        <a:lstStyle/>
        <a:p>
          <a:r>
            <a:rPr lang="en-US" dirty="0" smtClean="0"/>
            <a:t>Integrity</a:t>
          </a:r>
          <a:endParaRPr lang="en-US" dirty="0"/>
        </a:p>
      </dgm:t>
    </dgm:pt>
    <dgm:pt modelId="{83085C0A-7F1F-4BF5-B338-4BAF14A6A8F4}" type="parTrans" cxnId="{A40D203C-7353-4958-8FE0-DDBE3BA3297A}">
      <dgm:prSet/>
      <dgm:spPr/>
      <dgm:t>
        <a:bodyPr/>
        <a:lstStyle/>
        <a:p>
          <a:endParaRPr lang="en-US"/>
        </a:p>
      </dgm:t>
    </dgm:pt>
    <dgm:pt modelId="{74D65530-A5E5-4177-A6EF-71CF98ED4DBE}" type="sibTrans" cxnId="{A40D203C-7353-4958-8FE0-DDBE3BA3297A}">
      <dgm:prSet/>
      <dgm:spPr/>
      <dgm:t>
        <a:bodyPr/>
        <a:lstStyle/>
        <a:p>
          <a:endParaRPr lang="en-US"/>
        </a:p>
      </dgm:t>
    </dgm:pt>
    <dgm:pt modelId="{909F7DD2-8651-4157-B17D-11DE5652A562}" type="pres">
      <dgm:prSet presAssocID="{C59004DE-C6EB-439B-9CC7-2E282BB28AC4}" presName="compositeShape" presStyleCnt="0">
        <dgm:presLayoutVars>
          <dgm:dir/>
          <dgm:resizeHandles/>
        </dgm:presLayoutVars>
      </dgm:prSet>
      <dgm:spPr/>
    </dgm:pt>
    <dgm:pt modelId="{06FC581C-365D-4479-B385-998F03E3EA88}" type="pres">
      <dgm:prSet presAssocID="{C59004DE-C6EB-439B-9CC7-2E282BB28AC4}" presName="pyramid" presStyleLbl="node1" presStyleIdx="0" presStyleCnt="1" custScaleX="71250" custScaleY="60040" custLinFactNeighborX="14348" custLinFactNeighborY="-625"/>
      <dgm:spPr>
        <a:scene3d>
          <a:camera prst="orthographicFront"/>
          <a:lightRig rig="threePt" dir="t"/>
        </a:scene3d>
        <a:sp3d>
          <a:bevelT/>
        </a:sp3d>
      </dgm:spPr>
    </dgm:pt>
    <dgm:pt modelId="{85DEFA5C-1BF0-42A3-93F4-9DA40874F9FD}" type="pres">
      <dgm:prSet presAssocID="{C59004DE-C6EB-439B-9CC7-2E282BB28AC4}" presName="theList" presStyleCnt="0"/>
      <dgm:spPr/>
    </dgm:pt>
    <dgm:pt modelId="{5B82E5DA-9B0C-41EB-A036-9927390175EF}" type="pres">
      <dgm:prSet presAssocID="{440538B4-8E9C-4CFB-B460-A20DCE7C9AE0}" presName="aNode" presStyleLbl="fgAcc1" presStyleIdx="0" presStyleCnt="3" custLinFactX="-36058" custLinFactY="242471" custLinFactNeighborX="-100000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2A6CA-FA2E-4FBF-92EF-BB160B4C90D5}" type="pres">
      <dgm:prSet presAssocID="{440538B4-8E9C-4CFB-B460-A20DCE7C9AE0}" presName="aSpace" presStyleCnt="0"/>
      <dgm:spPr/>
    </dgm:pt>
    <dgm:pt modelId="{14EF5FE6-0BB1-4439-A97D-E26A84AEB035}" type="pres">
      <dgm:prSet presAssocID="{5492381C-26DD-4831-9B6C-0B0AA41D1D04}" presName="aNode" presStyleLbl="fgAcc1" presStyleIdx="1" presStyleCnt="3" custLinFactY="-129971" custLinFactNeighborX="-2733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7B786-E034-41BD-9F62-8138111597D3}" type="pres">
      <dgm:prSet presAssocID="{5492381C-26DD-4831-9B6C-0B0AA41D1D04}" presName="aSpace" presStyleCnt="0"/>
      <dgm:spPr/>
    </dgm:pt>
    <dgm:pt modelId="{7A8A2209-A673-4E33-9A57-059AEBEDB358}" type="pres">
      <dgm:prSet presAssocID="{C190C3D5-9C3D-4516-88AF-C0961DC8E52F}" presName="aNode" presStyleLbl="fgAcc1" presStyleIdx="2" presStyleCnt="3" custLinFactY="42471" custLinFactNeighborX="6159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CA3B5-4397-4FA9-9ACD-D7B0D2982C6C}" type="pres">
      <dgm:prSet presAssocID="{C190C3D5-9C3D-4516-88AF-C0961DC8E52F}" presName="aSpace" presStyleCnt="0"/>
      <dgm:spPr/>
    </dgm:pt>
  </dgm:ptLst>
  <dgm:cxnLst>
    <dgm:cxn modelId="{69E787B3-A83D-435F-862F-D3C436E855ED}" type="presOf" srcId="{C190C3D5-9C3D-4516-88AF-C0961DC8E52F}" destId="{7A8A2209-A673-4E33-9A57-059AEBEDB358}" srcOrd="0" destOrd="0" presId="urn:microsoft.com/office/officeart/2005/8/layout/pyramid2"/>
    <dgm:cxn modelId="{A0447D95-3660-4AFF-A10F-97EEA5F8D57E}" srcId="{C59004DE-C6EB-439B-9CC7-2E282BB28AC4}" destId="{5492381C-26DD-4831-9B6C-0B0AA41D1D04}" srcOrd="1" destOrd="0" parTransId="{BE26E88C-6A25-41FC-93CE-D47382C17B18}" sibTransId="{2F866E8C-992C-4F52-96C8-CFCC4B515114}"/>
    <dgm:cxn modelId="{C0F20175-DF9C-40A7-B298-F96376A5E3D6}" type="presOf" srcId="{C59004DE-C6EB-439B-9CC7-2E282BB28AC4}" destId="{909F7DD2-8651-4157-B17D-11DE5652A562}" srcOrd="0" destOrd="0" presId="urn:microsoft.com/office/officeart/2005/8/layout/pyramid2"/>
    <dgm:cxn modelId="{A40D203C-7353-4958-8FE0-DDBE3BA3297A}" srcId="{C59004DE-C6EB-439B-9CC7-2E282BB28AC4}" destId="{C190C3D5-9C3D-4516-88AF-C0961DC8E52F}" srcOrd="2" destOrd="0" parTransId="{83085C0A-7F1F-4BF5-B338-4BAF14A6A8F4}" sibTransId="{74D65530-A5E5-4177-A6EF-71CF98ED4DBE}"/>
    <dgm:cxn modelId="{D5798739-5F5C-47F8-8B2F-1240282B4AF2}" type="presOf" srcId="{5492381C-26DD-4831-9B6C-0B0AA41D1D04}" destId="{14EF5FE6-0BB1-4439-A97D-E26A84AEB035}" srcOrd="0" destOrd="0" presId="urn:microsoft.com/office/officeart/2005/8/layout/pyramid2"/>
    <dgm:cxn modelId="{56CB2BF6-9E79-48B0-A541-D1F183A05A2F}" srcId="{C59004DE-C6EB-439B-9CC7-2E282BB28AC4}" destId="{440538B4-8E9C-4CFB-B460-A20DCE7C9AE0}" srcOrd="0" destOrd="0" parTransId="{993DFA03-3860-4E66-A5F1-E86C1536001A}" sibTransId="{C57FFC88-1A53-447E-83C1-359D35BD8B61}"/>
    <dgm:cxn modelId="{33A5426C-34DC-4BF2-BB08-02E89BDB2E94}" type="presOf" srcId="{440538B4-8E9C-4CFB-B460-A20DCE7C9AE0}" destId="{5B82E5DA-9B0C-41EB-A036-9927390175EF}" srcOrd="0" destOrd="0" presId="urn:microsoft.com/office/officeart/2005/8/layout/pyramid2"/>
    <dgm:cxn modelId="{BCC85A49-DFB6-4D9F-843A-43C4491AB4B9}" type="presParOf" srcId="{909F7DD2-8651-4157-B17D-11DE5652A562}" destId="{06FC581C-365D-4479-B385-998F03E3EA88}" srcOrd="0" destOrd="0" presId="urn:microsoft.com/office/officeart/2005/8/layout/pyramid2"/>
    <dgm:cxn modelId="{3464E1E5-7E03-4602-BBEA-527000B0E5B1}" type="presParOf" srcId="{909F7DD2-8651-4157-B17D-11DE5652A562}" destId="{85DEFA5C-1BF0-42A3-93F4-9DA40874F9FD}" srcOrd="1" destOrd="0" presId="urn:microsoft.com/office/officeart/2005/8/layout/pyramid2"/>
    <dgm:cxn modelId="{25925472-4371-494E-94FE-58D2BCEF302B}" type="presParOf" srcId="{85DEFA5C-1BF0-42A3-93F4-9DA40874F9FD}" destId="{5B82E5DA-9B0C-41EB-A036-9927390175EF}" srcOrd="0" destOrd="0" presId="urn:microsoft.com/office/officeart/2005/8/layout/pyramid2"/>
    <dgm:cxn modelId="{C8F61161-D1AE-4A63-8D3E-3DF6483DD16F}" type="presParOf" srcId="{85DEFA5C-1BF0-42A3-93F4-9DA40874F9FD}" destId="{7D32A6CA-FA2E-4FBF-92EF-BB160B4C90D5}" srcOrd="1" destOrd="0" presId="urn:microsoft.com/office/officeart/2005/8/layout/pyramid2"/>
    <dgm:cxn modelId="{82D579F2-39D7-4E04-A172-DF279C1DAA41}" type="presParOf" srcId="{85DEFA5C-1BF0-42A3-93F4-9DA40874F9FD}" destId="{14EF5FE6-0BB1-4439-A97D-E26A84AEB035}" srcOrd="2" destOrd="0" presId="urn:microsoft.com/office/officeart/2005/8/layout/pyramid2"/>
    <dgm:cxn modelId="{11E83EB0-EA54-4A33-8474-5FB396B545AA}" type="presParOf" srcId="{85DEFA5C-1BF0-42A3-93F4-9DA40874F9FD}" destId="{6F37B786-E034-41BD-9F62-8138111597D3}" srcOrd="3" destOrd="0" presId="urn:microsoft.com/office/officeart/2005/8/layout/pyramid2"/>
    <dgm:cxn modelId="{ED1C54CF-DBC1-4BA2-BB74-81479A58A207}" type="presParOf" srcId="{85DEFA5C-1BF0-42A3-93F4-9DA40874F9FD}" destId="{7A8A2209-A673-4E33-9A57-059AEBEDB358}" srcOrd="4" destOrd="0" presId="urn:microsoft.com/office/officeart/2005/8/layout/pyramid2"/>
    <dgm:cxn modelId="{19791AC0-02C4-4758-809B-984B7882FD85}" type="presParOf" srcId="{85DEFA5C-1BF0-42A3-93F4-9DA40874F9FD}" destId="{8BACA3B5-4397-4FA9-9ACD-D7B0D2982C6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FC581C-365D-4479-B385-998F03E3EA88}">
      <dsp:nvSpPr>
        <dsp:cNvPr id="0" name=""/>
        <dsp:cNvSpPr/>
      </dsp:nvSpPr>
      <dsp:spPr>
        <a:xfrm>
          <a:off x="2286017" y="840665"/>
          <a:ext cx="3094672" cy="260777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2E5DA-9B0C-41EB-A036-9927390175EF}">
      <dsp:nvSpPr>
        <dsp:cNvPr id="0" name=""/>
        <dsp:cNvSpPr/>
      </dsp:nvSpPr>
      <dsp:spPr>
        <a:xfrm>
          <a:off x="0" y="3315234"/>
          <a:ext cx="2823210" cy="10281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Availability</a:t>
          </a:r>
          <a:endParaRPr lang="en-US" sz="3000" kern="1200" dirty="0"/>
        </a:p>
      </dsp:txBody>
      <dsp:txXfrm>
        <a:off x="0" y="3315234"/>
        <a:ext cx="2823210" cy="1028164"/>
      </dsp:txXfrm>
    </dsp:sp>
    <dsp:sp modelId="{14EF5FE6-0BB1-4439-A97D-E26A84AEB035}">
      <dsp:nvSpPr>
        <dsp:cNvPr id="0" name=""/>
        <dsp:cNvSpPr/>
      </dsp:nvSpPr>
      <dsp:spPr>
        <a:xfrm>
          <a:off x="2438410" y="1"/>
          <a:ext cx="2823210" cy="10281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Confidentiality</a:t>
          </a:r>
          <a:endParaRPr lang="en-US" sz="3000" kern="1200" dirty="0"/>
        </a:p>
      </dsp:txBody>
      <dsp:txXfrm>
        <a:off x="2438410" y="1"/>
        <a:ext cx="2823210" cy="1028164"/>
      </dsp:txXfrm>
    </dsp:sp>
    <dsp:sp modelId="{7A8A2209-A673-4E33-9A57-059AEBEDB358}">
      <dsp:nvSpPr>
        <dsp:cNvPr id="0" name=""/>
        <dsp:cNvSpPr/>
      </dsp:nvSpPr>
      <dsp:spPr>
        <a:xfrm>
          <a:off x="4872989" y="3315234"/>
          <a:ext cx="2823210" cy="10281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Integrity</a:t>
          </a:r>
          <a:endParaRPr lang="en-US" sz="3000" kern="1200" dirty="0"/>
        </a:p>
      </dsp:txBody>
      <dsp:txXfrm>
        <a:off x="4872989" y="3315234"/>
        <a:ext cx="2823210" cy="1028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2AEA1-746E-45D1-ACAA-75DDD2FF1A8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D1518-CF50-4A79-877E-7F9987EE9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837AB-AD8E-43A4-860C-F101FF68B68D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F9614-82D6-4433-9A50-2EF4EE19049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2E455A-5AE9-458D-8F48-F4654558466F}" type="slidenum">
              <a:rPr lang="en-US"/>
              <a:pPr/>
              <a:t>51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4B25-BD94-4028-8780-7B19EBA0467F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3A04-D74A-498D-BDC8-8BC9B5066055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1A8-E404-4C1E-9B6B-CA5321288B18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C6DB-3A76-44C5-B75D-49D31A585DE5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CE0E-966C-406E-90D8-52E82C95B50B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B985-4658-40E1-9F05-50683DA1E561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A39-CFE4-4972-B0D2-4A43B04AD285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D07-AB1E-4225-B681-33A2B3DB13A5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0EB2-C59B-4D32-84DA-38BFB0D4528B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6CC4-333B-4207-B248-75E8E4DE5D68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F2F-BE5C-42A9-B01D-C5FCA362D1F6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16AD-C146-4E98-ABE2-F88F7B373FDB}" type="datetime1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4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cs.purdue.edu/homes/bb/cloud/cloud-complete.ppt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mailto:marchany@vt.edu" TargetMode="External"/><Relationship Id="rId5" Type="http://schemas.openxmlformats.org/officeDocument/2006/relationships/hyperlink" Target="http://www.cloudsecurityalliance.org/" TargetMode="External"/><Relationship Id="rId4" Type="http://schemas.openxmlformats.org/officeDocument/2006/relationships/hyperlink" Target="http://cs5421.sslab.cs.nthu.edu.tw/home/Materials/Lecture2-IntroductiontoCloudComputing.pdf?attredirects=0&amp;d=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9144000" cy="129540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i="0" dirty="0" smtClean="0">
                <a:solidFill>
                  <a:schemeClr val="tx2">
                    <a:lumMod val="75000"/>
                  </a:schemeClr>
                </a:solidFill>
              </a:rPr>
              <a:t>Cloud Computing </a:t>
            </a:r>
            <a:r>
              <a:rPr lang="en-US" altLang="zh-TW" sz="4000" i="0" dirty="0" smtClean="0">
                <a:solidFill>
                  <a:schemeClr val="tx2">
                    <a:lumMod val="75000"/>
                  </a:schemeClr>
                </a:solidFill>
              </a:rPr>
              <a:t>Security</a:t>
            </a:r>
            <a:endParaRPr lang="en-US" altLang="zh-TW" sz="4000" i="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4343400"/>
            <a:ext cx="64008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 smtClean="0"/>
              <a:t>Why Cloud Computing brings new threats?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Cloud Security problems are coming from :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Loss of control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Lack of trust (mechanisms)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Multi-tenancy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These problems exist mainly in 3rd party management models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Self-managed clouds still have security issues, but not related to above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 smtClean="0"/>
              <a:t>Why Cloud Computing brings new threats?</a:t>
            </a:r>
            <a:endParaRPr lang="en-US" sz="3600" b="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Consumer’s loss of control</a:t>
            </a:r>
          </a:p>
          <a:p>
            <a:pPr>
              <a:buNone/>
            </a:pPr>
            <a:endParaRPr lang="en-US" b="1" dirty="0" smtClean="0"/>
          </a:p>
          <a:p>
            <a:pPr lvl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Data, applications, resources are located with provider</a:t>
            </a:r>
          </a:p>
          <a:p>
            <a:pPr lvl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User identity management is handled by the cloud</a:t>
            </a:r>
          </a:p>
          <a:p>
            <a:pPr lvl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User access control rules, security policies and enforcement are managed by the cloud provider</a:t>
            </a:r>
          </a:p>
          <a:p>
            <a:pPr lvl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Consumer relies on provider to ensure</a:t>
            </a:r>
          </a:p>
          <a:p>
            <a:pPr lvl="2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Data security and privacy</a:t>
            </a:r>
          </a:p>
          <a:p>
            <a:pPr lvl="2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Resource availability</a:t>
            </a:r>
          </a:p>
          <a:p>
            <a:pPr lvl="2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Monitoring and repairing of services/resources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 smtClean="0"/>
              <a:t>Why Cloud Computing brings new threats?</a:t>
            </a:r>
            <a:endParaRPr lang="en-US" sz="3600" b="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Multi-tenancy :</a:t>
            </a:r>
          </a:p>
          <a:p>
            <a:pPr marL="0" lvl="1" indent="0">
              <a:buClr>
                <a:schemeClr val="accent1">
                  <a:lumMod val="75000"/>
                </a:schemeClr>
              </a:buCl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Multiple independent users share the same physical infrastructure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So, an attacker can legitimately be in the same physical machine as the target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50" name="Cloud"/>
          <p:cNvSpPr>
            <a:spLocks noChangeAspect="1" noEditPoints="1" noChangeArrowheads="1"/>
          </p:cNvSpPr>
          <p:nvPr/>
        </p:nvSpPr>
        <p:spPr bwMode="auto">
          <a:xfrm>
            <a:off x="5943600" y="4800600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 descr="C:\Users\Ragib\AppData\Local\Microsoft\Windows\Temporary Internet Files\Content.IE5\89N6LIPP\MCj024034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495800"/>
            <a:ext cx="1822450" cy="133667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Who is the attacker?</a:t>
            </a:r>
            <a:endParaRPr lang="en-US" sz="3600" b="0" i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600200"/>
            <a:ext cx="6400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Insider?</a:t>
            </a:r>
          </a:p>
          <a:p>
            <a:pPr marL="288925" lvl="1" indent="277813">
              <a:buFont typeface="Arial" pitchFamily="34" charset="0"/>
              <a:buChar char="•"/>
            </a:pPr>
            <a:r>
              <a:rPr lang="en-US" sz="2800" dirty="0" smtClean="0"/>
              <a:t>Malicious employees at client</a:t>
            </a:r>
          </a:p>
          <a:p>
            <a:pPr marL="288925" lvl="1" indent="277813">
              <a:buFont typeface="Arial" pitchFamily="34" charset="0"/>
              <a:buChar char="•"/>
            </a:pPr>
            <a:r>
              <a:rPr lang="en-US" sz="2800" dirty="0" smtClean="0"/>
              <a:t>Malicious employees at Cloud provider</a:t>
            </a:r>
          </a:p>
          <a:p>
            <a:pPr marL="288925" lvl="1" indent="277813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Cloud provider itself</a:t>
            </a:r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Outsider?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Intruders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Network attackers?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Attacker Capability: Malicious Insiders</a:t>
            </a:r>
            <a:endParaRPr lang="en-US" sz="3600" b="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client</a:t>
            </a:r>
          </a:p>
          <a:p>
            <a:pPr lvl="1"/>
            <a:r>
              <a:rPr lang="en-US" dirty="0" smtClean="0"/>
              <a:t>Learn passwords/authentication information</a:t>
            </a:r>
          </a:p>
          <a:p>
            <a:pPr lvl="1"/>
            <a:r>
              <a:rPr lang="en-US" dirty="0" smtClean="0"/>
              <a:t>Gain control of the VMs</a:t>
            </a:r>
          </a:p>
          <a:p>
            <a:endParaRPr lang="en-US" dirty="0" smtClean="0"/>
          </a:p>
          <a:p>
            <a:r>
              <a:rPr lang="en-US" dirty="0" smtClean="0"/>
              <a:t>At cloud provider</a:t>
            </a:r>
          </a:p>
          <a:p>
            <a:pPr lvl="1"/>
            <a:r>
              <a:rPr lang="en-US" dirty="0" smtClean="0"/>
              <a:t>Log client communication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Attacker Capability: Cloud Provider</a:t>
            </a:r>
            <a:endParaRPr lang="en-US" sz="3600" b="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Can read unencrypted data</a:t>
            </a:r>
          </a:p>
          <a:p>
            <a:pPr lvl="1"/>
            <a:r>
              <a:rPr lang="en-US" dirty="0" smtClean="0"/>
              <a:t>Can possibly peek into VMs, or make copies of VMs</a:t>
            </a:r>
          </a:p>
          <a:p>
            <a:pPr lvl="1"/>
            <a:r>
              <a:rPr lang="en-US" dirty="0" smtClean="0"/>
              <a:t>Can monitor network communication, application patterns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Attacker Capability: Outside attacker</a:t>
            </a:r>
            <a:endParaRPr lang="en-US" sz="3600" b="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Listen to network traffic (passive)</a:t>
            </a:r>
          </a:p>
          <a:p>
            <a:pPr lvl="1"/>
            <a:r>
              <a:rPr lang="en-US" dirty="0" smtClean="0"/>
              <a:t>Insert malicious traffic (active)</a:t>
            </a:r>
          </a:p>
          <a:p>
            <a:pPr lvl="1"/>
            <a:r>
              <a:rPr lang="en-US" dirty="0" smtClean="0"/>
              <a:t>Probe cloud structure (active)</a:t>
            </a: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DoS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Challenges for the attacker</a:t>
            </a:r>
            <a:endParaRPr lang="en-US" sz="3600" b="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How to find out </a:t>
            </a:r>
            <a:r>
              <a:rPr lang="en-US" b="1" dirty="0" smtClean="0">
                <a:solidFill>
                  <a:srgbClr val="C00000"/>
                </a:solidFill>
              </a:rPr>
              <a:t>where</a:t>
            </a:r>
            <a:r>
              <a:rPr lang="en-US" dirty="0" smtClean="0"/>
              <a:t> the target is located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be </a:t>
            </a:r>
            <a:r>
              <a:rPr lang="en-US" b="1" dirty="0" smtClean="0">
                <a:solidFill>
                  <a:srgbClr val="C00000"/>
                </a:solidFill>
              </a:rPr>
              <a:t>co-located</a:t>
            </a:r>
            <a:r>
              <a:rPr lang="en-US" dirty="0" smtClean="0"/>
              <a:t> with the target in the same (physical) machine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</a:t>
            </a:r>
            <a:r>
              <a:rPr lang="en-US" dirty="0" smtClean="0">
                <a:solidFill>
                  <a:srgbClr val="C00000"/>
                </a:solidFill>
              </a:rPr>
              <a:t>gather information</a:t>
            </a:r>
            <a:r>
              <a:rPr lang="en-US" dirty="0" smtClean="0"/>
              <a:t> about the target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3074" name="Picture 2" descr="C:\Users\Ragib\AppData\Local\Microsoft\Windows\Temporary Internet Files\Content.IE5\89N6LIPP\MPj044348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419600"/>
            <a:ext cx="1978957" cy="1354770"/>
          </a:xfrm>
          <a:prstGeom prst="rect">
            <a:avLst/>
          </a:prstGeom>
          <a:noFill/>
        </p:spPr>
      </p:pic>
      <p:pic>
        <p:nvPicPr>
          <p:cNvPr id="3076" name="Picture 4" descr="C:\Users\Ragib\AppData\Local\Microsoft\Windows\Temporary Internet Files\Content.IE5\4QWWQIEH\MCBD19727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338208"/>
            <a:ext cx="1295400" cy="1605392"/>
          </a:xfrm>
          <a:prstGeom prst="rect">
            <a:avLst/>
          </a:prstGeom>
          <a:noFill/>
        </p:spPr>
      </p:pic>
      <p:pic>
        <p:nvPicPr>
          <p:cNvPr id="3078" name="Picture 6" descr="C:\Users\Ragib\AppData\Local\Microsoft\Windows\Temporary Internet Files\Content.IE5\4QWWQIEH\MCj023173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387367"/>
            <a:ext cx="1817687" cy="148003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Threats</a:t>
            </a:r>
            <a:endParaRPr lang="en-US" sz="3600" b="0" i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5124" name="Picture 4" descr="C:\Users\Ragib\AppData\Local\Microsoft\Windows\Temporary Internet Files\Content.IE5\4QWWQIEH\MCBD06706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14800"/>
            <a:ext cx="1820862" cy="1831975"/>
          </a:xfrm>
          <a:prstGeom prst="rect">
            <a:avLst/>
          </a:prstGeom>
          <a:noFill/>
        </p:spPr>
      </p:pic>
      <p:pic>
        <p:nvPicPr>
          <p:cNvPr id="5126" name="Picture 6" descr="C:\Users\Ragib\AppData\Local\Microsoft\Windows\Temporary Internet Files\Content.IE5\4QWWQIEH\MCBD19727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95400"/>
            <a:ext cx="1771650" cy="2195610"/>
          </a:xfrm>
          <a:prstGeom prst="rect">
            <a:avLst/>
          </a:prstGeom>
          <a:noFill/>
        </p:spPr>
      </p:pic>
      <p:pic>
        <p:nvPicPr>
          <p:cNvPr id="5127" name="Picture 7" descr="C:\Users\Ragib\AppData\Local\Microsoft\Windows\Temporary Internet Files\Content.IE5\89N6LIPP\MCj025073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7575" y="1298575"/>
            <a:ext cx="2336800" cy="2725738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 smtClean="0"/>
              <a:t>Organizing the threats using STRIDE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poofing identity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ampering with data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epudiation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nformation disclosure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enial of service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levation of privilege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Agenda</a:t>
            </a:r>
            <a:endParaRPr lang="en-US" sz="3600" b="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Computing Security</a:t>
            </a:r>
          </a:p>
          <a:p>
            <a:pPr lvl="1"/>
            <a:r>
              <a:rPr lang="en-US" dirty="0" smtClean="0"/>
              <a:t>Computer Security</a:t>
            </a:r>
          </a:p>
          <a:p>
            <a:pPr lvl="1"/>
            <a:r>
              <a:rPr lang="en-US" dirty="0" smtClean="0"/>
              <a:t>Computer Security Services</a:t>
            </a:r>
          </a:p>
          <a:p>
            <a:pPr lvl="1"/>
            <a:r>
              <a:rPr lang="en-US" dirty="0" smtClean="0"/>
              <a:t>Cloud Computing Security Issues</a:t>
            </a:r>
          </a:p>
          <a:p>
            <a:pPr lvl="1"/>
            <a:r>
              <a:rPr lang="en-US" dirty="0" smtClean="0"/>
              <a:t>Dangers and Vulnerabilities</a:t>
            </a:r>
          </a:p>
          <a:p>
            <a:pPr lvl="1"/>
            <a:r>
              <a:rPr lang="en-US" dirty="0" smtClean="0"/>
              <a:t>Attackers</a:t>
            </a:r>
          </a:p>
          <a:p>
            <a:pPr lvl="1"/>
            <a:r>
              <a:rPr lang="en-US" dirty="0" smtClean="0"/>
              <a:t>Threats , Concerns, Assets</a:t>
            </a:r>
          </a:p>
          <a:p>
            <a:pPr lvl="1"/>
            <a:r>
              <a:rPr lang="en-US" dirty="0" smtClean="0"/>
              <a:t>Cloud Computing Security Domains</a:t>
            </a:r>
          </a:p>
          <a:p>
            <a:pPr lvl="1"/>
            <a:r>
              <a:rPr lang="en-US" dirty="0" smtClean="0"/>
              <a:t>Solutions and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Concerns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At a Broad level, Two major Questions :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r>
              <a:rPr lang="en-US" dirty="0" smtClean="0"/>
              <a:t>How much secure is the Data?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How much secure is the Code?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Security Issues from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Virtualization providers provide</a:t>
            </a:r>
          </a:p>
          <a:p>
            <a:pPr marL="674370" lvl="1" indent="-274320">
              <a:spcBef>
                <a:spcPts val="58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using-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ParaVirtualization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full system virtualization.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Instance Isolation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ensuring that Different instances running on the same physical machine are isolated from each other.</a:t>
            </a:r>
          </a:p>
          <a:p>
            <a:pPr marL="674370" lvl="1" indent="-274320">
              <a:spcBef>
                <a:spcPts val="58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Control of Administrator on Host O/s and Guest o/s.</a:t>
            </a:r>
          </a:p>
          <a:p>
            <a:pPr marL="674370" lvl="1" indent="-274320">
              <a:spcBef>
                <a:spcPts val="58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Current VMs do not offer perfect isolation: Many bugs have been found in all popular VMMs that  allow to escape from VM!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 </a:t>
            </a:r>
            <a:endParaRPr lang="en-US" sz="24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Virtual </a:t>
            </a:r>
            <a:r>
              <a:rPr lang="en-US" sz="2400" dirty="0" smtClean="0"/>
              <a:t>machine monitor should be ‘root secure’, meaning that no level of privilege within the virtualized guest environment permits interference with the host system.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Streamlined Security Analysis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Assets</a:t>
            </a:r>
          </a:p>
          <a:p>
            <a:pPr lvl="1"/>
            <a:r>
              <a:rPr lang="en-US" dirty="0" smtClean="0"/>
              <a:t>Which </a:t>
            </a:r>
            <a:r>
              <a:rPr lang="en-US" dirty="0" smtClean="0"/>
              <a:t>assets are we trying to protect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properties of these assets must be maintained?</a:t>
            </a:r>
          </a:p>
          <a:p>
            <a:r>
              <a:rPr lang="en-US" dirty="0" smtClean="0"/>
              <a:t>Identify Threats</a:t>
            </a:r>
          </a:p>
          <a:p>
            <a:pPr lvl="1"/>
            <a:r>
              <a:rPr lang="en-US" dirty="0" smtClean="0"/>
              <a:t>What attacks can be mounted?</a:t>
            </a:r>
          </a:p>
          <a:p>
            <a:pPr lvl="1"/>
            <a:r>
              <a:rPr lang="en-US" dirty="0" smtClean="0"/>
              <a:t>What other threats are there (natural disasters, etc.)?</a:t>
            </a:r>
          </a:p>
          <a:p>
            <a:r>
              <a:rPr lang="en-US" dirty="0" smtClean="0"/>
              <a:t>Identify Countermeasures</a:t>
            </a:r>
          </a:p>
          <a:p>
            <a:pPr lvl="1"/>
            <a:r>
              <a:rPr lang="en-US" dirty="0" smtClean="0"/>
              <a:t>How can we counter those attacks?</a:t>
            </a:r>
          </a:p>
          <a:p>
            <a:r>
              <a:rPr lang="en-US" dirty="0" smtClean="0"/>
              <a:t>Appropriate for Organization-Independent Analysis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have no organizational context or policies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Identify Assets &amp;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Customer Data</a:t>
            </a:r>
          </a:p>
          <a:p>
            <a:pPr lvl="1"/>
            <a:r>
              <a:rPr lang="en-US" dirty="0" smtClean="0"/>
              <a:t>Confidentiality</a:t>
            </a:r>
            <a:r>
              <a:rPr lang="en-US" dirty="0" smtClean="0"/>
              <a:t>, integrity, and availability</a:t>
            </a:r>
          </a:p>
          <a:p>
            <a:r>
              <a:rPr lang="en-US" dirty="0" smtClean="0"/>
              <a:t> </a:t>
            </a:r>
            <a:r>
              <a:rPr lang="en-US" dirty="0" smtClean="0"/>
              <a:t>Customer Applications</a:t>
            </a:r>
          </a:p>
          <a:p>
            <a:pPr lvl="1"/>
            <a:r>
              <a:rPr lang="en-US" dirty="0" smtClean="0"/>
              <a:t>Confidentiality</a:t>
            </a:r>
            <a:r>
              <a:rPr lang="en-US" dirty="0" smtClean="0"/>
              <a:t>, integrity, and availability</a:t>
            </a:r>
          </a:p>
          <a:p>
            <a:r>
              <a:rPr lang="en-US" dirty="0" smtClean="0"/>
              <a:t> </a:t>
            </a:r>
            <a:r>
              <a:rPr lang="en-US" dirty="0" smtClean="0"/>
              <a:t>Client Computing Devices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Confidentiality, integrity, and availability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Identify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Failures </a:t>
            </a:r>
            <a:r>
              <a:rPr lang="en-US" dirty="0" smtClean="0"/>
              <a:t>in Provider Security</a:t>
            </a:r>
          </a:p>
          <a:p>
            <a:r>
              <a:rPr lang="en-US" dirty="0" smtClean="0"/>
              <a:t>Attacks </a:t>
            </a:r>
            <a:r>
              <a:rPr lang="en-US" dirty="0" smtClean="0"/>
              <a:t>by Other Customers</a:t>
            </a:r>
          </a:p>
          <a:p>
            <a:r>
              <a:rPr lang="en-US" dirty="0" smtClean="0"/>
              <a:t> </a:t>
            </a:r>
            <a:r>
              <a:rPr lang="en-US" dirty="0" smtClean="0"/>
              <a:t>Availability and Reliability Issues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Legal and Regulatory Issues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Perimeter Security Model Broken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Integrating Provider and Customer Security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 smtClean="0"/>
              <a:t>Failures in Provider </a:t>
            </a:r>
            <a:r>
              <a:rPr lang="en-US" sz="3600" b="0" i="0" dirty="0" smtClean="0"/>
              <a:t>Security</a:t>
            </a:r>
            <a:endParaRPr lang="en-US" sz="3600" b="0" i="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Explanation</a:t>
            </a:r>
            <a:endParaRPr lang="en-US" dirty="0" smtClean="0"/>
          </a:p>
          <a:p>
            <a:pPr lvl="1"/>
            <a:r>
              <a:rPr lang="en-US" dirty="0" smtClean="0"/>
              <a:t>Provider </a:t>
            </a:r>
            <a:r>
              <a:rPr lang="en-US" dirty="0" smtClean="0"/>
              <a:t>controls servers, network, etc.</a:t>
            </a:r>
          </a:p>
          <a:p>
            <a:pPr lvl="1"/>
            <a:r>
              <a:rPr lang="en-US" dirty="0" smtClean="0"/>
              <a:t>Customer </a:t>
            </a:r>
            <a:r>
              <a:rPr lang="en-US" dirty="0" smtClean="0"/>
              <a:t>must trust provider’s security</a:t>
            </a:r>
          </a:p>
          <a:p>
            <a:pPr lvl="1"/>
            <a:r>
              <a:rPr lang="en-US" dirty="0" smtClean="0"/>
              <a:t>Failures </a:t>
            </a:r>
            <a:r>
              <a:rPr lang="en-US" dirty="0" smtClean="0"/>
              <a:t>may violate CIA principles</a:t>
            </a:r>
          </a:p>
          <a:p>
            <a:r>
              <a:rPr lang="en-US" dirty="0" smtClean="0"/>
              <a:t>Countermeasures</a:t>
            </a:r>
            <a:endParaRPr lang="en-US" dirty="0" smtClean="0"/>
          </a:p>
          <a:p>
            <a:pPr lvl="1"/>
            <a:r>
              <a:rPr lang="en-US" dirty="0" smtClean="0"/>
              <a:t>Verify </a:t>
            </a:r>
            <a:r>
              <a:rPr lang="en-US" dirty="0" smtClean="0"/>
              <a:t>and monitor provider’s security</a:t>
            </a:r>
          </a:p>
          <a:p>
            <a:r>
              <a:rPr lang="en-US" dirty="0" smtClean="0"/>
              <a:t>Notes</a:t>
            </a:r>
            <a:endParaRPr lang="en-US" dirty="0" smtClean="0"/>
          </a:p>
          <a:p>
            <a:pPr lvl="1"/>
            <a:r>
              <a:rPr lang="en-US" dirty="0" smtClean="0"/>
              <a:t>Outside </a:t>
            </a:r>
            <a:r>
              <a:rPr lang="en-US" dirty="0" smtClean="0"/>
              <a:t>verification may suffice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SMB, provider security may exceed </a:t>
            </a:r>
            <a:r>
              <a:rPr lang="en-US" dirty="0" smtClean="0"/>
              <a:t>customer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 smtClean="0"/>
              <a:t>Attacks by Other </a:t>
            </a:r>
            <a:r>
              <a:rPr lang="en-US" sz="3600" b="0" i="0" dirty="0" smtClean="0"/>
              <a:t>Customers</a:t>
            </a:r>
            <a:endParaRPr lang="en-US" sz="3600" b="0" i="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Threats</a:t>
            </a:r>
            <a:endParaRPr lang="en-US" dirty="0" smtClean="0"/>
          </a:p>
          <a:p>
            <a:pPr lvl="1"/>
            <a:r>
              <a:rPr lang="en-US" dirty="0" smtClean="0"/>
              <a:t>• Provider resources shared with </a:t>
            </a:r>
            <a:r>
              <a:rPr lang="en-US" dirty="0" err="1" smtClean="0"/>
              <a:t>untrusted</a:t>
            </a:r>
            <a:r>
              <a:rPr lang="en-US" dirty="0" smtClean="0"/>
              <a:t> parties</a:t>
            </a:r>
          </a:p>
          <a:p>
            <a:pPr lvl="1"/>
            <a:r>
              <a:rPr lang="en-US" dirty="0" smtClean="0"/>
              <a:t>• CPU, storage, network</a:t>
            </a:r>
          </a:p>
          <a:p>
            <a:pPr lvl="1"/>
            <a:r>
              <a:rPr lang="en-US" dirty="0" smtClean="0"/>
              <a:t>• Customer data and applications must be separated</a:t>
            </a:r>
          </a:p>
          <a:p>
            <a:pPr lvl="1"/>
            <a:r>
              <a:rPr lang="en-US" dirty="0" smtClean="0"/>
              <a:t>• Failures will violate CIA principles</a:t>
            </a:r>
          </a:p>
          <a:p>
            <a:r>
              <a:rPr lang="en-US" dirty="0" smtClean="0"/>
              <a:t>Countermeasures</a:t>
            </a:r>
            <a:endParaRPr lang="en-US" dirty="0" smtClean="0"/>
          </a:p>
          <a:p>
            <a:pPr lvl="1"/>
            <a:r>
              <a:rPr lang="en-US" dirty="0" smtClean="0"/>
              <a:t>• Hypervisors for compute separation</a:t>
            </a:r>
          </a:p>
          <a:p>
            <a:pPr lvl="1"/>
            <a:r>
              <a:rPr lang="en-US" dirty="0" smtClean="0"/>
              <a:t>• MPLS, VPNs, VLANs, firewalls for network separation</a:t>
            </a:r>
          </a:p>
          <a:p>
            <a:pPr lvl="1"/>
            <a:r>
              <a:rPr lang="en-US" dirty="0" smtClean="0"/>
              <a:t>• Cryptography (strong)</a:t>
            </a:r>
          </a:p>
          <a:p>
            <a:pPr lvl="1"/>
            <a:r>
              <a:rPr lang="en-US" dirty="0" smtClean="0"/>
              <a:t>• Application-layer separation (less strong)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 smtClean="0"/>
              <a:t>Attacks by Other </a:t>
            </a:r>
            <a:r>
              <a:rPr lang="en-US" sz="3600" b="0" i="0" dirty="0" smtClean="0"/>
              <a:t>Customers</a:t>
            </a:r>
            <a:endParaRPr lang="en-US" sz="3600" b="0" i="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Threats</a:t>
            </a:r>
            <a:endParaRPr lang="en-US" dirty="0" smtClean="0"/>
          </a:p>
          <a:p>
            <a:pPr lvl="1"/>
            <a:r>
              <a:rPr lang="en-US" dirty="0" smtClean="0"/>
              <a:t>Provider </a:t>
            </a:r>
            <a:r>
              <a:rPr lang="en-US" dirty="0" smtClean="0"/>
              <a:t>resources shared with </a:t>
            </a:r>
            <a:r>
              <a:rPr lang="en-US" dirty="0" err="1" smtClean="0"/>
              <a:t>untrusted</a:t>
            </a:r>
            <a:r>
              <a:rPr lang="en-US" dirty="0" smtClean="0"/>
              <a:t> parties</a:t>
            </a:r>
          </a:p>
          <a:p>
            <a:pPr lvl="1"/>
            <a:r>
              <a:rPr lang="en-US" dirty="0" smtClean="0"/>
              <a:t>CPU</a:t>
            </a:r>
            <a:r>
              <a:rPr lang="en-US" dirty="0" smtClean="0"/>
              <a:t>, storage, network</a:t>
            </a:r>
          </a:p>
          <a:p>
            <a:pPr lvl="1"/>
            <a:r>
              <a:rPr lang="en-US" dirty="0" smtClean="0"/>
              <a:t>Customer </a:t>
            </a:r>
            <a:r>
              <a:rPr lang="en-US" dirty="0" smtClean="0"/>
              <a:t>data and applications must be separated</a:t>
            </a:r>
          </a:p>
          <a:p>
            <a:pPr lvl="1"/>
            <a:r>
              <a:rPr lang="en-US" dirty="0" smtClean="0"/>
              <a:t>Failures </a:t>
            </a:r>
            <a:r>
              <a:rPr lang="en-US" dirty="0" smtClean="0"/>
              <a:t>will violate CIA principles</a:t>
            </a:r>
          </a:p>
          <a:p>
            <a:r>
              <a:rPr lang="en-US" dirty="0" smtClean="0"/>
              <a:t>Countermeasures</a:t>
            </a:r>
            <a:endParaRPr lang="en-US" dirty="0" smtClean="0"/>
          </a:p>
          <a:p>
            <a:pPr lvl="1"/>
            <a:r>
              <a:rPr lang="en-US" dirty="0" smtClean="0"/>
              <a:t>Hypervisors </a:t>
            </a:r>
            <a:r>
              <a:rPr lang="en-US" dirty="0" smtClean="0"/>
              <a:t>for compute separation</a:t>
            </a:r>
          </a:p>
          <a:p>
            <a:pPr lvl="1"/>
            <a:r>
              <a:rPr lang="en-US" dirty="0" smtClean="0"/>
              <a:t>MPLS</a:t>
            </a:r>
            <a:r>
              <a:rPr lang="en-US" dirty="0" smtClean="0"/>
              <a:t>, VPNs, VLANs, firewalls for network separation</a:t>
            </a:r>
          </a:p>
          <a:p>
            <a:pPr lvl="1"/>
            <a:r>
              <a:rPr lang="en-US" dirty="0" smtClean="0"/>
              <a:t>Cryptography </a:t>
            </a:r>
            <a:r>
              <a:rPr lang="en-US" dirty="0" smtClean="0"/>
              <a:t>(strong)</a:t>
            </a:r>
          </a:p>
          <a:p>
            <a:pPr lvl="1"/>
            <a:r>
              <a:rPr lang="en-US" dirty="0" smtClean="0"/>
              <a:t>Application-layer </a:t>
            </a:r>
            <a:r>
              <a:rPr lang="en-US" dirty="0" smtClean="0"/>
              <a:t>separation (less strong)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 smtClean="0"/>
              <a:t>Legal and Regulatory </a:t>
            </a:r>
            <a:r>
              <a:rPr lang="en-US" sz="4000" b="0" i="0" dirty="0" smtClean="0"/>
              <a:t>Issues</a:t>
            </a:r>
            <a:endParaRPr lang="en-US" sz="3600" b="0" i="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Threats</a:t>
            </a:r>
            <a:endParaRPr lang="en-US" dirty="0" smtClean="0"/>
          </a:p>
          <a:p>
            <a:pPr lvl="1"/>
            <a:r>
              <a:rPr lang="en-US" dirty="0" smtClean="0"/>
              <a:t>• Laws and regulations may prevent cloud computing</a:t>
            </a:r>
          </a:p>
          <a:p>
            <a:pPr lvl="1"/>
            <a:r>
              <a:rPr lang="en-US" dirty="0" smtClean="0"/>
              <a:t>• Requirements to retain control</a:t>
            </a:r>
          </a:p>
          <a:p>
            <a:pPr lvl="1"/>
            <a:r>
              <a:rPr lang="en-US" dirty="0" smtClean="0"/>
              <a:t>• Certification requirements not met by provider</a:t>
            </a:r>
          </a:p>
          <a:p>
            <a:pPr lvl="1"/>
            <a:r>
              <a:rPr lang="en-US" dirty="0" smtClean="0"/>
              <a:t>• Geographical limitations – EU Data Privacy</a:t>
            </a:r>
          </a:p>
          <a:p>
            <a:pPr lvl="1"/>
            <a:r>
              <a:rPr lang="en-US" dirty="0" smtClean="0"/>
              <a:t>• New locations may trigger new laws and regulations</a:t>
            </a:r>
          </a:p>
          <a:p>
            <a:r>
              <a:rPr lang="en-US" dirty="0" smtClean="0"/>
              <a:t>Countermeasures</a:t>
            </a:r>
            <a:endParaRPr lang="en-US" dirty="0" smtClean="0"/>
          </a:p>
          <a:p>
            <a:pPr lvl="1"/>
            <a:r>
              <a:rPr lang="en-US" dirty="0" smtClean="0"/>
              <a:t>• Evaluate legal issues</a:t>
            </a:r>
          </a:p>
          <a:p>
            <a:pPr lvl="1"/>
            <a:r>
              <a:rPr lang="en-US" dirty="0" smtClean="0"/>
              <a:t>• Require provider compliance with laws and regulations</a:t>
            </a:r>
          </a:p>
          <a:p>
            <a:pPr lvl="1"/>
            <a:r>
              <a:rPr lang="en-US" dirty="0" smtClean="0"/>
              <a:t>• Restrict geography as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0" i="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Perimeter Security Model Broken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/>
        </p:nvGraphicFramePr>
        <p:xfrm>
          <a:off x="685800" y="2209800"/>
          <a:ext cx="7696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Security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Perimeter Security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273" y="1600200"/>
            <a:ext cx="78634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Perimeter Security with Cloud Computing?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07370"/>
            <a:ext cx="7620000" cy="448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 smtClean="0"/>
              <a:t>Perimeter Security Model </a:t>
            </a:r>
            <a:r>
              <a:rPr lang="en-US" sz="3600" b="0" i="0" dirty="0" smtClean="0"/>
              <a:t>Broken</a:t>
            </a:r>
            <a:endParaRPr lang="en-US" sz="3600" b="0" i="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US" dirty="0" smtClean="0"/>
          </a:p>
          <a:p>
            <a:pPr lvl="1"/>
            <a:r>
              <a:rPr lang="en-US" dirty="0" smtClean="0"/>
              <a:t>Including </a:t>
            </a:r>
            <a:r>
              <a:rPr lang="en-US" dirty="0" smtClean="0"/>
              <a:t>the cloud in your perimeter</a:t>
            </a:r>
          </a:p>
          <a:p>
            <a:pPr lvl="1"/>
            <a:r>
              <a:rPr lang="en-US" dirty="0" smtClean="0"/>
              <a:t>Lets </a:t>
            </a:r>
            <a:r>
              <a:rPr lang="en-US" dirty="0" smtClean="0"/>
              <a:t>attackers inside the perimeter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 smtClean="0"/>
              <a:t>mobile users from accessing the cloud directly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including the cloud in your perimeter</a:t>
            </a:r>
          </a:p>
          <a:p>
            <a:pPr lvl="1"/>
            <a:r>
              <a:rPr lang="en-US" dirty="0" smtClean="0"/>
              <a:t>Essential </a:t>
            </a:r>
            <a:r>
              <a:rPr lang="en-US" dirty="0" smtClean="0"/>
              <a:t>services aren’t trusted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access controls on cloud</a:t>
            </a:r>
          </a:p>
          <a:p>
            <a:r>
              <a:rPr lang="en-US" dirty="0" smtClean="0"/>
              <a:t>Countermeasures</a:t>
            </a:r>
            <a:endParaRPr lang="en-US" dirty="0" smtClean="0"/>
          </a:p>
          <a:p>
            <a:pPr lvl="1"/>
            <a:r>
              <a:rPr lang="en-US" dirty="0" smtClean="0"/>
              <a:t>Drop </a:t>
            </a:r>
            <a:r>
              <a:rPr lang="en-US" dirty="0" smtClean="0"/>
              <a:t>the perimeter model!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Integrating Provider and Customer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</a:t>
            </a:r>
            <a:endParaRPr lang="en-US" dirty="0" smtClean="0"/>
          </a:p>
          <a:p>
            <a:pPr lvl="1"/>
            <a:r>
              <a:rPr lang="en-US" dirty="0" smtClean="0"/>
              <a:t>Disconnected </a:t>
            </a:r>
            <a:r>
              <a:rPr lang="en-US" dirty="0" smtClean="0"/>
              <a:t>provider and customer security systems</a:t>
            </a:r>
          </a:p>
          <a:p>
            <a:pPr lvl="1"/>
            <a:r>
              <a:rPr lang="en-US" dirty="0" smtClean="0"/>
              <a:t>Fired </a:t>
            </a:r>
            <a:r>
              <a:rPr lang="en-US" dirty="0" smtClean="0"/>
              <a:t>employee retains access to cloud</a:t>
            </a:r>
          </a:p>
          <a:p>
            <a:pPr lvl="1"/>
            <a:r>
              <a:rPr lang="en-US" dirty="0" smtClean="0"/>
              <a:t>Misbehavior </a:t>
            </a:r>
            <a:r>
              <a:rPr lang="en-US" dirty="0" smtClean="0"/>
              <a:t>in cloud not reported to customer</a:t>
            </a:r>
          </a:p>
          <a:p>
            <a:r>
              <a:rPr lang="en-US" dirty="0" smtClean="0"/>
              <a:t>Countermeasures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 smtClean="0"/>
              <a:t>least, integrate identity management</a:t>
            </a:r>
          </a:p>
          <a:p>
            <a:pPr lvl="1"/>
            <a:r>
              <a:rPr lang="en-US" dirty="0" smtClean="0"/>
              <a:t>Consistent </a:t>
            </a:r>
            <a:r>
              <a:rPr lang="en-US" dirty="0" smtClean="0"/>
              <a:t>access controls</a:t>
            </a:r>
          </a:p>
          <a:p>
            <a:pPr lvl="1"/>
            <a:r>
              <a:rPr lang="en-US" dirty="0" smtClean="0"/>
              <a:t>Better</a:t>
            </a:r>
            <a:r>
              <a:rPr lang="en-US" dirty="0" smtClean="0"/>
              <a:t>, integrate monitoring and notifications</a:t>
            </a:r>
          </a:p>
          <a:p>
            <a:r>
              <a:rPr lang="en-US" dirty="0" smtClean="0"/>
              <a:t>Notes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use SAML, LDAP, RADIUS, XACML, IF-MAP,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0" i="0" dirty="0" smtClean="0"/>
              <a:t>What, When, How to Move to the Cloud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the asset(s) for cloud deployment</a:t>
            </a:r>
          </a:p>
          <a:p>
            <a:pPr lvl="1" eaLnBrk="1" hangingPunct="1"/>
            <a:r>
              <a:rPr lang="en-US" dirty="0" smtClean="0"/>
              <a:t>Data</a:t>
            </a:r>
          </a:p>
          <a:p>
            <a:pPr lvl="1" eaLnBrk="1" hangingPunct="1"/>
            <a:r>
              <a:rPr lang="en-US" dirty="0" smtClean="0"/>
              <a:t>Applications/Functions/Process</a:t>
            </a:r>
          </a:p>
          <a:p>
            <a:pPr eaLnBrk="1" hangingPunct="1"/>
            <a:r>
              <a:rPr lang="en-US" dirty="0" smtClean="0"/>
              <a:t>Evaluate the asset</a:t>
            </a:r>
          </a:p>
          <a:p>
            <a:pPr lvl="1" eaLnBrk="1" hangingPunct="1"/>
            <a:r>
              <a:rPr lang="en-US" dirty="0" smtClean="0"/>
              <a:t>Determine how important the data or function is to the organization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0" i="0" dirty="0" smtClean="0"/>
              <a:t>Evaluate the Asset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How would we be harmed if</a:t>
            </a:r>
          </a:p>
          <a:p>
            <a:pPr lvl="3" eaLnBrk="1" hangingPunct="1"/>
            <a:r>
              <a:rPr lang="en-US" dirty="0" smtClean="0"/>
              <a:t>The asset became widely public &amp; widely distributed?</a:t>
            </a:r>
          </a:p>
          <a:p>
            <a:pPr lvl="3" eaLnBrk="1" hangingPunct="1"/>
            <a:r>
              <a:rPr lang="en-US" dirty="0" smtClean="0"/>
              <a:t>An employee of our cloud provider accessed the asset?</a:t>
            </a:r>
          </a:p>
          <a:p>
            <a:pPr lvl="3" eaLnBrk="1" hangingPunct="1"/>
            <a:r>
              <a:rPr lang="en-US" dirty="0" smtClean="0"/>
              <a:t>The process of function were manipulated by an outsider?</a:t>
            </a:r>
          </a:p>
          <a:p>
            <a:pPr lvl="3" eaLnBrk="1" hangingPunct="1"/>
            <a:r>
              <a:rPr lang="en-US" dirty="0" smtClean="0"/>
              <a:t>The process or function failed to provide expected results?</a:t>
            </a:r>
          </a:p>
          <a:p>
            <a:pPr lvl="3" eaLnBrk="1" hangingPunct="1"/>
            <a:r>
              <a:rPr lang="en-US" dirty="0" smtClean="0"/>
              <a:t>The info/data was unexpectedly changed?</a:t>
            </a:r>
          </a:p>
          <a:p>
            <a:pPr lvl="3" eaLnBrk="1" hangingPunct="1"/>
            <a:r>
              <a:rPr lang="en-US" dirty="0" smtClean="0"/>
              <a:t>The asset were unavailable for a period of time?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0" i="0" dirty="0" smtClean="0"/>
              <a:t>Map Asset to Models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4 Cloud Models</a:t>
            </a:r>
          </a:p>
          <a:p>
            <a:pPr lvl="1" eaLnBrk="1" hangingPunct="1"/>
            <a:r>
              <a:rPr lang="en-US" b="1" dirty="0" smtClean="0"/>
              <a:t>Public</a:t>
            </a:r>
          </a:p>
          <a:p>
            <a:pPr lvl="1" eaLnBrk="1" hangingPunct="1"/>
            <a:r>
              <a:rPr lang="en-US" b="1" dirty="0" smtClean="0"/>
              <a:t>Private (internal, external)</a:t>
            </a:r>
          </a:p>
          <a:p>
            <a:pPr lvl="1" eaLnBrk="1" hangingPunct="1"/>
            <a:r>
              <a:rPr lang="en-US" b="1" dirty="0" smtClean="0"/>
              <a:t>Community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Hybrid</a:t>
            </a:r>
          </a:p>
          <a:p>
            <a:pPr lvl="1"/>
            <a:endParaRPr lang="en-US" sz="2200" b="1" dirty="0" smtClean="0">
              <a:solidFill>
                <a:schemeClr val="accent3">
                  <a:lumMod val="50000"/>
                </a:schemeClr>
              </a:solidFill>
              <a:latin typeface="Cambria" pitchFamily="18" charset="0"/>
            </a:endParaRPr>
          </a:p>
          <a:p>
            <a:pPr eaLnBrk="1" hangingPunct="1"/>
            <a:r>
              <a:rPr lang="en-US" dirty="0" smtClean="0"/>
              <a:t>Which cloud model addresses your security concerns?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0" i="0" dirty="0" smtClean="0"/>
              <a:t>Map Data Flow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Map the data flow between your organization, cloud service, customers, other nodes</a:t>
            </a:r>
          </a:p>
          <a:p>
            <a:pPr eaLnBrk="1" hangingPunct="1"/>
            <a:r>
              <a:rPr lang="en-US" dirty="0" smtClean="0"/>
              <a:t>Essential to understand whether &amp; HOW data can move in/out of the cloud</a:t>
            </a:r>
          </a:p>
          <a:p>
            <a:pPr lvl="1" eaLnBrk="1" hangingPunct="1"/>
            <a:r>
              <a:rPr lang="en-US" dirty="0" smtClean="0"/>
              <a:t>Sketch it for each of the models</a:t>
            </a:r>
          </a:p>
          <a:p>
            <a:pPr lvl="1" eaLnBrk="1" hangingPunct="1"/>
            <a:r>
              <a:rPr lang="en-US" dirty="0" smtClean="0"/>
              <a:t>Know your risk tolerance!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Cloud Domains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Service contracts should address these 13 domains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Architectural Framework</a:t>
            </a:r>
          </a:p>
          <a:p>
            <a:pPr eaLnBrk="1" hangingPunct="1"/>
            <a:r>
              <a:rPr lang="en-US" dirty="0" smtClean="0"/>
              <a:t>Governance, Enterprise Risk Mgt</a:t>
            </a:r>
          </a:p>
          <a:p>
            <a:pPr eaLnBrk="1" hangingPunct="1"/>
            <a:r>
              <a:rPr lang="en-US" dirty="0" smtClean="0"/>
              <a:t>Legal, e-Discovery</a:t>
            </a:r>
          </a:p>
          <a:p>
            <a:pPr eaLnBrk="1" hangingPunct="1"/>
            <a:r>
              <a:rPr lang="en-US" dirty="0" smtClean="0"/>
              <a:t>Compliance &amp; Audit</a:t>
            </a:r>
          </a:p>
          <a:p>
            <a:pPr eaLnBrk="1" hangingPunct="1"/>
            <a:r>
              <a:rPr lang="en-US" dirty="0" smtClean="0"/>
              <a:t>Information Lifecycle Mgt</a:t>
            </a:r>
          </a:p>
          <a:p>
            <a:pPr eaLnBrk="1" hangingPunct="1"/>
            <a:r>
              <a:rPr lang="en-US" dirty="0" smtClean="0"/>
              <a:t>Portability &amp; Interoperability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Cloud Domains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Security, Business Continuity, Disaster Recovery</a:t>
            </a:r>
          </a:p>
          <a:p>
            <a:pPr eaLnBrk="1" hangingPunct="1"/>
            <a:r>
              <a:rPr lang="en-US" smtClean="0"/>
              <a:t>Data Center Operations</a:t>
            </a:r>
          </a:p>
          <a:p>
            <a:pPr eaLnBrk="1" hangingPunct="1"/>
            <a:r>
              <a:rPr lang="en-US" smtClean="0"/>
              <a:t>Incident Response Issues</a:t>
            </a:r>
          </a:p>
          <a:p>
            <a:pPr eaLnBrk="1" hangingPunct="1"/>
            <a:r>
              <a:rPr lang="en-US" smtClean="0"/>
              <a:t>Application Security</a:t>
            </a:r>
          </a:p>
          <a:p>
            <a:pPr eaLnBrk="1" hangingPunct="1"/>
            <a:r>
              <a:rPr lang="en-US" smtClean="0"/>
              <a:t>Encryption &amp; Key Mgt</a:t>
            </a:r>
          </a:p>
          <a:p>
            <a:pPr eaLnBrk="1" hangingPunct="1"/>
            <a:r>
              <a:rPr lang="en-US" smtClean="0"/>
              <a:t>Identity &amp; Access Mgt</a:t>
            </a:r>
          </a:p>
          <a:p>
            <a:pPr eaLnBrk="1" hangingPunct="1"/>
            <a:r>
              <a:rPr lang="en-US" smtClean="0"/>
              <a:t>Virtualization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Confidentiality</a:t>
            </a:r>
            <a:endParaRPr lang="en-US" sz="3600" b="0" i="0" dirty="0"/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293" y="5477470"/>
            <a:ext cx="5909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Authorized to Know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93241">
            <a:off x="914400" y="1905000"/>
            <a:ext cx="2362200" cy="239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613496">
            <a:off x="2016873" y="3350187"/>
            <a:ext cx="2589956" cy="129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Governance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Identify, implement process, controls to maintain effective governance, risk mgt, </a:t>
            </a:r>
            <a:r>
              <a:rPr lang="en-US" dirty="0" smtClean="0"/>
              <a:t>compliance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Provider security governance should be assessed for sufficiency, maturity, consistency with user ITSEC process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191000"/>
            <a:ext cx="4371975" cy="18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Legal</a:t>
            </a:r>
            <a:endParaRPr lang="en-US" sz="3600" b="0" i="0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Functional:</a:t>
            </a:r>
            <a:r>
              <a:rPr lang="en-US" dirty="0" smtClean="0"/>
              <a:t> which functions &amp; services in the Cloud have legal implications for both </a:t>
            </a:r>
            <a:r>
              <a:rPr lang="en-US" dirty="0" smtClean="0"/>
              <a:t>parties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Jurisdictional: </a:t>
            </a:r>
            <a:r>
              <a:rPr lang="en-US" dirty="0" smtClean="0"/>
              <a:t>which governments administer laws and </a:t>
            </a:r>
            <a:r>
              <a:rPr lang="en-US" dirty="0" err="1" smtClean="0"/>
              <a:t>regs</a:t>
            </a:r>
            <a:r>
              <a:rPr lang="en-US" dirty="0" smtClean="0"/>
              <a:t> impacting services, stakeholders, data </a:t>
            </a:r>
            <a:r>
              <a:rPr lang="en-US" dirty="0" smtClean="0"/>
              <a:t>assets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Contractual: </a:t>
            </a:r>
            <a:r>
              <a:rPr lang="en-US" dirty="0" smtClean="0"/>
              <a:t>terms &amp; conditions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962400"/>
            <a:ext cx="243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Legal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Both parties must understand each other’s roles </a:t>
            </a:r>
          </a:p>
          <a:p>
            <a:pPr eaLnBrk="1" hangingPunct="1"/>
            <a:r>
              <a:rPr lang="en-US" dirty="0" smtClean="0"/>
              <a:t>Provider must save primary and secondary (logs) data</a:t>
            </a:r>
          </a:p>
          <a:p>
            <a:pPr eaLnBrk="1" hangingPunct="1"/>
            <a:r>
              <a:rPr lang="en-US" dirty="0" smtClean="0"/>
              <a:t>Where is the data stored?</a:t>
            </a:r>
          </a:p>
          <a:p>
            <a:pPr lvl="1" eaLnBrk="1" hangingPunct="1"/>
            <a:r>
              <a:rPr lang="en-US" dirty="0" smtClean="0"/>
              <a:t>laws for cross border data flows</a:t>
            </a:r>
          </a:p>
          <a:p>
            <a:r>
              <a:rPr lang="en-US" dirty="0" smtClean="0"/>
              <a:t>Plan for unexpected contract termination and orderly return or secure disposal of assets</a:t>
            </a:r>
          </a:p>
          <a:p>
            <a:r>
              <a:rPr lang="en-US" dirty="0" smtClean="0"/>
              <a:t>You should ensure you retain ownership of your data in its original form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Compliance &amp; Audit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Hard to maintain with your sec/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requirements, harder to demonstrate to auditors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Right to Audit clause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Analyze compliance scope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Regulatory impact on data security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Evidence requirements are met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Do Provider have SAS 70 Type II, ISO 27001/2 audit statements?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438400"/>
            <a:ext cx="2857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Portability, Interoperability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you have to switch cloud providers</a:t>
            </a:r>
          </a:p>
          <a:p>
            <a:pPr eaLnBrk="1" hangingPunct="1"/>
            <a:r>
              <a:rPr lang="en-US" dirty="0" smtClean="0"/>
              <a:t>Contract price increase</a:t>
            </a:r>
          </a:p>
          <a:p>
            <a:pPr eaLnBrk="1" hangingPunct="1"/>
            <a:r>
              <a:rPr lang="en-US" dirty="0" smtClean="0"/>
              <a:t>Provider bankruptcy</a:t>
            </a:r>
          </a:p>
          <a:p>
            <a:pPr eaLnBrk="1" hangingPunct="1"/>
            <a:r>
              <a:rPr lang="en-US" dirty="0" smtClean="0"/>
              <a:t>Provider service shutdown</a:t>
            </a:r>
          </a:p>
          <a:p>
            <a:pPr eaLnBrk="1" hangingPunct="1"/>
            <a:r>
              <a:rPr lang="en-US" dirty="0" smtClean="0"/>
              <a:t>Decrease in service quality</a:t>
            </a:r>
          </a:p>
          <a:p>
            <a:pPr eaLnBrk="1" hangingPunct="1"/>
            <a:r>
              <a:rPr lang="en-US" dirty="0" smtClean="0"/>
              <a:t>Business dispute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A0E0-A26B-49AF-BB74-B098F8C37041}" type="slidenum">
              <a:rPr lang="en-US" smtClean="0"/>
              <a:pPr/>
              <a:t>44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774" y="3962400"/>
            <a:ext cx="40894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Security, BC, DS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Centralization of data = greater insider threat from within the provider</a:t>
            </a:r>
          </a:p>
          <a:p>
            <a:pPr eaLnBrk="1" hangingPunct="1"/>
            <a:r>
              <a:rPr lang="en-US" dirty="0" smtClean="0"/>
              <a:t>Require onsite inspections of provider facilities</a:t>
            </a:r>
          </a:p>
          <a:p>
            <a:pPr lvl="1" eaLnBrk="1" hangingPunct="1"/>
            <a:r>
              <a:rPr lang="en-US" dirty="0" smtClean="0"/>
              <a:t>Disaster recovery, Business continuity, etc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Incident Response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buClr>
                <a:schemeClr val="accent1">
                  <a:lumMod val="75000"/>
                </a:schemeClr>
              </a:buClr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Cloud apps aren’t always designed with data integrity, security in mind</a:t>
            </a:r>
          </a:p>
          <a:p>
            <a:pPr marL="342900" lvl="2" indent="-342900">
              <a:buClr>
                <a:schemeClr val="accent1">
                  <a:lumMod val="75000"/>
                </a:schemeClr>
              </a:buClr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Provider keep app, firewall, IDS logs?</a:t>
            </a:r>
          </a:p>
          <a:p>
            <a:pPr marL="342900" lvl="2" indent="-342900">
              <a:buClr>
                <a:schemeClr val="accent1">
                  <a:lumMod val="75000"/>
                </a:schemeClr>
              </a:buClr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Provider deliver snapshots of your virtual environment?</a:t>
            </a:r>
          </a:p>
          <a:p>
            <a:pPr marL="342900" lvl="2" indent="-342900">
              <a:buClr>
                <a:schemeClr val="accent1">
                  <a:lumMod val="75000"/>
                </a:schemeClr>
              </a:buClr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Sensitive data must be encrypted for data breach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regs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419600"/>
            <a:ext cx="19431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5105400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Application Security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trust boundaries for 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, </a:t>
            </a:r>
            <a:r>
              <a:rPr lang="en-US" dirty="0" err="1" smtClean="0"/>
              <a:t>Saas</a:t>
            </a:r>
            <a:endParaRPr lang="en-US" dirty="0" smtClean="0"/>
          </a:p>
          <a:p>
            <a:pPr eaLnBrk="1" hangingPunct="1"/>
            <a:r>
              <a:rPr lang="en-US" dirty="0" smtClean="0"/>
              <a:t>Provider web application security?</a:t>
            </a:r>
          </a:p>
          <a:p>
            <a:pPr eaLnBrk="1" hangingPunct="1"/>
            <a:r>
              <a:rPr lang="en-US" dirty="0" smtClean="0"/>
              <a:t>Secure inter-host communication channel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Identity and Access Mgt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Determine how provider handles:</a:t>
            </a:r>
          </a:p>
          <a:p>
            <a:pPr lvl="1" eaLnBrk="1" hangingPunct="1"/>
            <a:r>
              <a:rPr lang="en-US" dirty="0" smtClean="0"/>
              <a:t>Provisioning, </a:t>
            </a:r>
            <a:r>
              <a:rPr lang="en-US" dirty="0" err="1" smtClean="0"/>
              <a:t>deprovisioning</a:t>
            </a:r>
            <a:endParaRPr lang="en-US" dirty="0" smtClean="0"/>
          </a:p>
          <a:p>
            <a:pPr lvl="1" eaLnBrk="1" hangingPunct="1"/>
            <a:r>
              <a:rPr lang="en-US" dirty="0" smtClean="0"/>
              <a:t>Authentication</a:t>
            </a:r>
          </a:p>
          <a:p>
            <a:pPr lvl="1" eaLnBrk="1" hangingPunct="1"/>
            <a:r>
              <a:rPr lang="en-US" dirty="0" smtClean="0"/>
              <a:t>Federation</a:t>
            </a:r>
          </a:p>
          <a:p>
            <a:pPr lvl="1" eaLnBrk="1" hangingPunct="1"/>
            <a:r>
              <a:rPr lang="en-US" dirty="0" smtClean="0"/>
              <a:t>Authorization, user profile mgt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276600"/>
            <a:ext cx="3886200" cy="300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 smtClean="0"/>
              <a:t>Virtualization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type of virtualization is used by the provider?</a:t>
            </a:r>
          </a:p>
          <a:p>
            <a:pPr eaLnBrk="1" hangingPunct="1"/>
            <a:r>
              <a:rPr lang="en-US" dirty="0" smtClean="0"/>
              <a:t>What 3</a:t>
            </a:r>
            <a:r>
              <a:rPr lang="en-US" baseline="30000" dirty="0" smtClean="0"/>
              <a:t>rd</a:t>
            </a:r>
            <a:r>
              <a:rPr lang="en-US" dirty="0" smtClean="0"/>
              <a:t> party security technology augments the virtual OS?</a:t>
            </a:r>
          </a:p>
          <a:p>
            <a:pPr eaLnBrk="1" hangingPunct="1"/>
            <a:r>
              <a:rPr lang="en-US" dirty="0" smtClean="0"/>
              <a:t>Which controls protect admin interfaces exposed to users?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191000"/>
            <a:ext cx="2171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Integrity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2674" y="4876800"/>
            <a:ext cx="57387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 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Has Not Been 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Tampered With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643390">
            <a:off x="789131" y="1325771"/>
            <a:ext cx="3294731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Possible Solutions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Minimize Lack of Trust</a:t>
            </a:r>
          </a:p>
          <a:p>
            <a:pPr lvl="1" eaLnBrk="1" hangingPunct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Policy Language</a:t>
            </a:r>
          </a:p>
          <a:p>
            <a:pPr lvl="1" eaLnBrk="1" hangingPunct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Certification</a:t>
            </a:r>
          </a:p>
          <a:p>
            <a:pPr eaLnBrk="1" hangingPunct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Minimize Loss of Control </a:t>
            </a:r>
          </a:p>
          <a:p>
            <a:pPr lvl="1" eaLnBrk="1" hangingPunct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Monitoring</a:t>
            </a:r>
          </a:p>
          <a:p>
            <a:pPr lvl="1" eaLnBrk="1" hangingPunct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Utilizing different clouds</a:t>
            </a:r>
          </a:p>
          <a:p>
            <a:pPr lvl="1" eaLnBrk="1" hangingPunct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Access control management</a:t>
            </a:r>
          </a:p>
          <a:p>
            <a:pPr lvl="1" eaLnBrk="1" hangingPunct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Identity Management (IDM)</a:t>
            </a:r>
          </a:p>
          <a:p>
            <a:pPr eaLnBrk="1" hangingPunct="1"/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Minimize Multi-tenancy</a:t>
            </a:r>
          </a:p>
          <a:p>
            <a:endParaRPr lang="en-US" dirty="0" smtClean="0">
              <a:solidFill>
                <a:srgbClr val="1E1C11"/>
              </a:solidFill>
              <a:ea typeface="ＭＳ Ｐゴシック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005D8C-7EC7-4A56-A8DE-95641C23F7A5}" type="slidenum">
              <a:rPr lang="en-US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0" i="0" dirty="0" smtClean="0"/>
              <a:t>Possible Solutions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1E1C11"/>
                </a:solidFill>
                <a:ea typeface="ＭＳ Ｐゴシック" pitchFamily="34" charset="-128"/>
              </a:rPr>
              <a:t>Loss of Control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1E1C11"/>
                </a:solidFill>
                <a:ea typeface="ＭＳ Ｐゴシック" pitchFamily="34" charset="-128"/>
              </a:rPr>
              <a:t>Take back control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1E1C11"/>
                </a:solidFill>
                <a:ea typeface="ＭＳ Ｐゴシック" pitchFamily="34" charset="-128"/>
              </a:rPr>
              <a:t>Data and apps may still need to be on the cloud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1E1C11"/>
                </a:solidFill>
                <a:ea typeface="ＭＳ Ｐゴシック" pitchFamily="34" charset="-128"/>
              </a:rPr>
              <a:t>But can they be managed in some way by the consumer?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1E1C11"/>
                </a:solidFill>
                <a:ea typeface="ＭＳ Ｐゴシック" pitchFamily="34" charset="-128"/>
              </a:rPr>
              <a:t>Lack of trust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1E1C11"/>
                </a:solidFill>
                <a:ea typeface="ＭＳ Ｐゴシック" pitchFamily="34" charset="-128"/>
              </a:rPr>
              <a:t>Increase trust (mechanisms)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1E1C11"/>
                </a:solidFill>
                <a:ea typeface="ＭＳ Ｐゴシック" pitchFamily="34" charset="-128"/>
              </a:rPr>
              <a:t>Technology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1E1C11"/>
                </a:solidFill>
                <a:ea typeface="ＭＳ Ｐゴシック" pitchFamily="34" charset="-128"/>
              </a:rPr>
              <a:t>Policy, regulation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1E1C11"/>
                </a:solidFill>
                <a:ea typeface="ＭＳ Ｐゴシック" pitchFamily="34" charset="-128"/>
              </a:rPr>
              <a:t>Contracts (incentives): topic of a future talk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1E1C11"/>
                </a:solidFill>
                <a:ea typeface="ＭＳ Ｐゴシック" pitchFamily="34" charset="-128"/>
              </a:rPr>
              <a:t>Multi-tenancy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1E1C11"/>
                </a:solidFill>
                <a:ea typeface="ＭＳ Ｐゴシック" pitchFamily="34" charset="-128"/>
              </a:rPr>
              <a:t>Private cloud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1E1C11"/>
                </a:solidFill>
                <a:ea typeface="ＭＳ Ｐゴシック" pitchFamily="34" charset="-128"/>
              </a:rPr>
              <a:t>Takes away the reasons to use a cloud in the first place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1E1C11"/>
                </a:solidFill>
                <a:ea typeface="ＭＳ Ｐゴシック" pitchFamily="34" charset="-128"/>
              </a:rPr>
              <a:t>Strong separation</a:t>
            </a:r>
          </a:p>
          <a:p>
            <a:pPr eaLnBrk="1" hangingPunct="1">
              <a:lnSpc>
                <a:spcPct val="80000"/>
              </a:lnSpc>
            </a:pPr>
            <a:endParaRPr lang="en-US" dirty="0" smtClean="0">
              <a:solidFill>
                <a:srgbClr val="1E1C11"/>
              </a:solidFill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 smtClean="0"/>
              <a:t>Bottom Line on Cloud Computing </a:t>
            </a:r>
            <a:r>
              <a:rPr lang="en-US" sz="4000" b="0" i="0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Engage </a:t>
            </a:r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in full risk management process for each case</a:t>
            </a:r>
          </a:p>
          <a:p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For </a:t>
            </a:r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small and medium organizations</a:t>
            </a:r>
          </a:p>
          <a:p>
            <a:pPr lvl="1"/>
            <a:r>
              <a:rPr lang="en-US" dirty="0" smtClean="0"/>
              <a:t>Cloud </a:t>
            </a:r>
            <a:r>
              <a:rPr lang="en-US" dirty="0" smtClean="0"/>
              <a:t>security may be a big improvement!</a:t>
            </a:r>
          </a:p>
          <a:p>
            <a:pPr lvl="1"/>
            <a:r>
              <a:rPr lang="en-US" dirty="0" smtClean="0"/>
              <a:t>Cost </a:t>
            </a:r>
            <a:r>
              <a:rPr lang="en-US" dirty="0" smtClean="0"/>
              <a:t>savings may be large (economies of scale)</a:t>
            </a:r>
          </a:p>
          <a:p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For </a:t>
            </a:r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large organizations</a:t>
            </a:r>
          </a:p>
          <a:p>
            <a:pPr lvl="1"/>
            <a:r>
              <a:rPr lang="en-US" dirty="0" smtClean="0"/>
              <a:t>Already </a:t>
            </a:r>
            <a:r>
              <a:rPr lang="en-US" dirty="0" smtClean="0"/>
              <a:t>have large, secure data centers</a:t>
            </a:r>
          </a:p>
          <a:p>
            <a:pPr lvl="1"/>
            <a:r>
              <a:rPr lang="en-US" dirty="0" smtClean="0"/>
              <a:t>Main </a:t>
            </a:r>
            <a:r>
              <a:rPr lang="en-US" dirty="0" smtClean="0"/>
              <a:t>sweet spots:</a:t>
            </a:r>
          </a:p>
          <a:p>
            <a:pPr lvl="1"/>
            <a:r>
              <a:rPr lang="en-US" dirty="0" smtClean="0"/>
              <a:t>Elastic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Internet-facing </a:t>
            </a:r>
            <a:r>
              <a:rPr lang="en-US" dirty="0" smtClean="0"/>
              <a:t>services</a:t>
            </a:r>
          </a:p>
          <a:p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Employ </a:t>
            </a:r>
            <a:r>
              <a:rPr lang="en-US" dirty="0" smtClean="0">
                <a:solidFill>
                  <a:srgbClr val="1E1C11"/>
                </a:solidFill>
                <a:ea typeface="ＭＳ Ｐゴシック" pitchFamily="34" charset="-128"/>
              </a:rPr>
              <a:t>countermeasures listed above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2077244"/>
            <a:ext cx="2857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Introduction to Cloud Computing ,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Prof.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Yeh-Ching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Chung, </a:t>
            </a:r>
            <a:r>
              <a:rPr lang="en-US" dirty="0" smtClean="0">
                <a:hlinkClick r:id="rId4"/>
              </a:rPr>
              <a:t>http://cs5421.sslab.cs.nthu.edu.tw/home/Materials/Lecture2-IntroductiontoCloudComputing.pdf?attredirects=0&amp;d=1</a:t>
            </a:r>
            <a:endParaRPr lang="en-US" dirty="0" smtClean="0"/>
          </a:p>
          <a:p>
            <a:r>
              <a:rPr lang="en-US" dirty="0" smtClean="0"/>
              <a:t>NIST (National Institute of Standards and Technology). http://csrc.nist.gov/groups/SNS/cloud-computing/</a:t>
            </a:r>
          </a:p>
          <a:p>
            <a:r>
              <a:rPr lang="en-US" altLang="zh-TW" dirty="0" smtClean="0"/>
              <a:t>M. </a:t>
            </a:r>
            <a:r>
              <a:rPr lang="en-US" altLang="zh-TW" dirty="0" err="1" smtClean="0"/>
              <a:t>Armbrust</a:t>
            </a:r>
            <a:r>
              <a:rPr lang="en-US" altLang="zh-TW" dirty="0" smtClean="0"/>
              <a:t> et. al., “Above the Clouds: A Berkeley View of Cloud Computing,” Technical Report No. UCB/EECS-2009-28, University of California at Berkeley, 2009. </a:t>
            </a:r>
          </a:p>
          <a:p>
            <a:r>
              <a:rPr lang="en-US" altLang="zh-TW" dirty="0" smtClean="0"/>
              <a:t>R. </a:t>
            </a:r>
            <a:r>
              <a:rPr lang="en-US" altLang="zh-TW" dirty="0" err="1" smtClean="0"/>
              <a:t>Buyya</a:t>
            </a:r>
            <a:r>
              <a:rPr lang="en-US" altLang="zh-TW" dirty="0" smtClean="0"/>
              <a:t> et. al., “Cloud computing and emerging IT platforms: Vision, hype, and reality for delivering computing as the 5th utility,” Future Generation Computer Systems, 2009.</a:t>
            </a:r>
          </a:p>
          <a:p>
            <a:r>
              <a:rPr lang="en-US" dirty="0" smtClean="0"/>
              <a:t>Cloud Computing Use Cases. http://groups.google.com/group/cloud-computing-use-cases</a:t>
            </a:r>
          </a:p>
          <a:p>
            <a:r>
              <a:rPr lang="en-US" dirty="0" smtClean="0"/>
              <a:t>Cloud Computing Explained. http://www.andyharjanto.com/2009/11/wanted-cloud-computing-explained-in.html</a:t>
            </a:r>
          </a:p>
          <a:p>
            <a:r>
              <a:rPr lang="en-US" altLang="zh-TW" dirty="0" smtClean="0"/>
              <a:t>From Wikipedia, the free encyclopedia</a:t>
            </a:r>
          </a:p>
          <a:p>
            <a:r>
              <a:rPr lang="en-US" dirty="0" smtClean="0"/>
              <a:t>All resources of the materials and pictures were partially retrieved from the Internet.</a:t>
            </a:r>
          </a:p>
          <a:p>
            <a:r>
              <a:rPr lang="en-US" dirty="0" smtClean="0"/>
              <a:t>All material from “Security Guidance for Critical Areas of Focus in Cloud Computing v2.1”, </a:t>
            </a:r>
            <a:r>
              <a:rPr lang="en-US" dirty="0" smtClean="0">
                <a:hlinkClick r:id="rId5"/>
              </a:rPr>
              <a:t>http://www.cloudsecurityalliance.org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 figures in this talk taken from this paper </a:t>
            </a:r>
          </a:p>
          <a:p>
            <a:r>
              <a:rPr lang="en-US" dirty="0" smtClean="0"/>
              <a:t>Various cloud working groups</a:t>
            </a:r>
          </a:p>
          <a:p>
            <a:pPr lvl="1"/>
            <a:r>
              <a:rPr lang="en-US" dirty="0" smtClean="0"/>
              <a:t>Open Cloud Computing Interface Working Group, Amazon EC2 API, Sun Open Cloud API, </a:t>
            </a:r>
            <a:r>
              <a:rPr lang="en-US" dirty="0" err="1" smtClean="0"/>
              <a:t>Rackspace</a:t>
            </a:r>
            <a:r>
              <a:rPr lang="en-US" dirty="0" smtClean="0"/>
              <a:t> API, </a:t>
            </a:r>
            <a:r>
              <a:rPr lang="en-US" dirty="0" err="1" smtClean="0"/>
              <a:t>GoGrid</a:t>
            </a:r>
            <a:r>
              <a:rPr lang="en-US" dirty="0" smtClean="0"/>
              <a:t> API, DMTF Open Virtualization Format (OVF)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</a:rPr>
              <a:t>Cloud Computing Security Issues, </a:t>
            </a:r>
            <a:r>
              <a:rPr lang="en-US" sz="1600" dirty="0" smtClean="0"/>
              <a:t>Randy </a:t>
            </a:r>
            <a:r>
              <a:rPr lang="en-US" sz="1600" dirty="0" err="1" smtClean="0"/>
              <a:t>Marchany</a:t>
            </a:r>
            <a:r>
              <a:rPr lang="en-US" sz="1600" dirty="0" smtClean="0"/>
              <a:t>, VA Tech IT </a:t>
            </a:r>
            <a:r>
              <a:rPr lang="en-US" sz="1600" i="1" dirty="0" smtClean="0"/>
              <a:t>Security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6"/>
              </a:rPr>
              <a:t>marchany@vt.edu</a:t>
            </a:r>
            <a:endParaRPr lang="en-US" sz="1600" dirty="0" smtClean="0"/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</a:rPr>
              <a:t>Research in Cloud Security and Privacy</a:t>
            </a:r>
            <a:r>
              <a:rPr lang="en-US" sz="1600" b="1" i="1" dirty="0" smtClean="0"/>
              <a:t>, </a:t>
            </a:r>
            <a:r>
              <a:rPr lang="en-US" sz="1600" dirty="0" smtClean="0">
                <a:hlinkClick r:id="rId7"/>
              </a:rPr>
              <a:t>www.cs.purdue.edu/homes/bb/cloud/cloud-complete.ppt</a:t>
            </a:r>
            <a:endParaRPr lang="en-US" sz="1600" dirty="0" smtClean="0"/>
          </a:p>
          <a:p>
            <a:r>
              <a:rPr lang="en-US" b="1" dirty="0" smtClean="0"/>
              <a:t>Introduction to Security and Privacy in Cloud Computing,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Introduction to Security and Privacy in Cloud Computing. Spring 2010 course at the Johns Hopkins University. By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Ragib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Hassan</a:t>
            </a:r>
          </a:p>
          <a:p>
            <a:endParaRPr lang="en-US" dirty="0" smtClean="0"/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TW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Availability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http://geekswithblogs.net/images/geekswithblogs_net/starr/Green-Traffic-Light.jpg"/>
          <p:cNvPicPr>
            <a:picLocks noChangeAspect="1" noChangeArrowheads="1"/>
          </p:cNvPicPr>
          <p:nvPr/>
        </p:nvPicPr>
        <p:blipFill>
          <a:blip r:embed="rId2" cstate="print"/>
          <a:srcRect t="5333" b="6667"/>
          <a:stretch>
            <a:fillRect/>
          </a:stretch>
        </p:blipFill>
        <p:spPr bwMode="auto">
          <a:xfrm>
            <a:off x="762000" y="1594104"/>
            <a:ext cx="3352800" cy="44256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144884" y="4876800"/>
            <a:ext cx="56943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 Never Loss</a:t>
            </a:r>
            <a:b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Machine Never Fail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Cloud Security !! A major Concern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concerns arising because both customer data and program are residing at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Provider Premises.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is always a major concern in Open System Architectures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4953000"/>
            <a:ext cx="1371600" cy="838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Customer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95800" y="4038600"/>
            <a:ext cx="2743200" cy="2667000"/>
            <a:chOff x="5638800" y="4038600"/>
            <a:chExt cx="2743200" cy="2667000"/>
          </a:xfrm>
        </p:grpSpPr>
        <p:sp>
          <p:nvSpPr>
            <p:cNvPr id="5" name="Rectangle 4"/>
            <p:cNvSpPr/>
            <p:nvPr/>
          </p:nvSpPr>
          <p:spPr>
            <a:xfrm>
              <a:off x="5638800" y="4038600"/>
              <a:ext cx="2743200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08713" y="441960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Customer 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67438" y="5410200"/>
              <a:ext cx="1452562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Customer Code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6324600"/>
              <a:ext cx="25146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Provider Premises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smtClean="0"/>
              <a:t>Security Is the Major Challenge</a:t>
            </a:r>
          </a:p>
        </p:txBody>
      </p:sp>
      <p:pic>
        <p:nvPicPr>
          <p:cNvPr id="10243" name="Content Placeholder 3" descr="it_cloud_services_challen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1767681"/>
            <a:ext cx="5715000" cy="4191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868362"/>
          </a:xfrm>
        </p:spPr>
        <p:txBody>
          <a:bodyPr>
            <a:noAutofit/>
          </a:bodyPr>
          <a:lstStyle/>
          <a:p>
            <a:r>
              <a:rPr lang="en-US" sz="3600" b="0" i="0" dirty="0" smtClean="0"/>
              <a:t>Why Cloud Computing brings new threats?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Traditional system security mostly means keeping bad guys out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attacker needs to either compromise the auth/access control system, or impersonate existing users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agib\AppData\Local\Microsoft\Windows\Temporary Internet Files\Content.IE5\3QPBINNE\MCj029086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581400"/>
            <a:ext cx="2397125" cy="246856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2001</Words>
  <Application>Microsoft Office PowerPoint</Application>
  <PresentationFormat>On-screen Show (4:3)</PresentationFormat>
  <Paragraphs>420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Sky</vt:lpstr>
      <vt:lpstr>Slide 1</vt:lpstr>
      <vt:lpstr>Agenda</vt:lpstr>
      <vt:lpstr>Slide 3</vt:lpstr>
      <vt:lpstr>Confidentiality</vt:lpstr>
      <vt:lpstr>Integrity</vt:lpstr>
      <vt:lpstr>Availability</vt:lpstr>
      <vt:lpstr>Cloud Security !! A major Concern</vt:lpstr>
      <vt:lpstr>Security Is the Major Challenge</vt:lpstr>
      <vt:lpstr>Why Cloud Computing brings new threats?</vt:lpstr>
      <vt:lpstr>Why Cloud Computing brings new threats?</vt:lpstr>
      <vt:lpstr>Why Cloud Computing brings new threats?</vt:lpstr>
      <vt:lpstr>Why Cloud Computing brings new threats?</vt:lpstr>
      <vt:lpstr>Who is the attacker?</vt:lpstr>
      <vt:lpstr>Attacker Capability: Malicious Insiders</vt:lpstr>
      <vt:lpstr>Attacker Capability: Cloud Provider</vt:lpstr>
      <vt:lpstr>Attacker Capability: Outside attacker</vt:lpstr>
      <vt:lpstr>Challenges for the attacker</vt:lpstr>
      <vt:lpstr>Threats</vt:lpstr>
      <vt:lpstr>Organizing the threats using STRIDE</vt:lpstr>
      <vt:lpstr>Concerns</vt:lpstr>
      <vt:lpstr>Security Issues from Virtualization</vt:lpstr>
      <vt:lpstr>Streamlined Security Analysis Process</vt:lpstr>
      <vt:lpstr>Identify Assets &amp; Principles</vt:lpstr>
      <vt:lpstr>Identify Threats</vt:lpstr>
      <vt:lpstr>Failures in Provider Security</vt:lpstr>
      <vt:lpstr>Attacks by Other Customers</vt:lpstr>
      <vt:lpstr>Attacks by Other Customers</vt:lpstr>
      <vt:lpstr>Legal and Regulatory Issues</vt:lpstr>
      <vt:lpstr>Slide 29</vt:lpstr>
      <vt:lpstr>Perimeter Security Model</vt:lpstr>
      <vt:lpstr>Perimeter Security with Cloud Computing?</vt:lpstr>
      <vt:lpstr>Perimeter Security Model Broken</vt:lpstr>
      <vt:lpstr>Integrating Provider and Customer Security</vt:lpstr>
      <vt:lpstr>What, When, How to Move to the Cloud</vt:lpstr>
      <vt:lpstr>Evaluate the Asset</vt:lpstr>
      <vt:lpstr>Map Asset to Models</vt:lpstr>
      <vt:lpstr>Map Data Flow</vt:lpstr>
      <vt:lpstr>Cloud Domains </vt:lpstr>
      <vt:lpstr>Cloud Domains </vt:lpstr>
      <vt:lpstr>Governance</vt:lpstr>
      <vt:lpstr>Legal</vt:lpstr>
      <vt:lpstr>Legal</vt:lpstr>
      <vt:lpstr>Compliance &amp; Audit</vt:lpstr>
      <vt:lpstr>Portability, Interoperability</vt:lpstr>
      <vt:lpstr>Security, BC, DS</vt:lpstr>
      <vt:lpstr>Incident Response</vt:lpstr>
      <vt:lpstr>Application Security</vt:lpstr>
      <vt:lpstr>Identity and Access Mgt</vt:lpstr>
      <vt:lpstr>Virtualization</vt:lpstr>
      <vt:lpstr>Possible Solutions</vt:lpstr>
      <vt:lpstr>Possible Solutions</vt:lpstr>
      <vt:lpstr>Bottom Line on Cloud Computing Security</vt:lpstr>
      <vt:lpstr>Thank You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</dc:creator>
  <cp:lastModifiedBy>mohammad</cp:lastModifiedBy>
  <cp:revision>39</cp:revision>
  <dcterms:created xsi:type="dcterms:W3CDTF">2006-08-16T00:00:00Z</dcterms:created>
  <dcterms:modified xsi:type="dcterms:W3CDTF">2012-04-26T11:31:46Z</dcterms:modified>
</cp:coreProperties>
</file>