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79" r:id="rId3"/>
    <p:sldId id="299" r:id="rId4"/>
    <p:sldId id="295" r:id="rId5"/>
    <p:sldId id="297" r:id="rId6"/>
    <p:sldId id="296" r:id="rId7"/>
    <p:sldId id="298" r:id="rId8"/>
    <p:sldId id="257" r:id="rId9"/>
    <p:sldId id="280" r:id="rId10"/>
    <p:sldId id="258" r:id="rId11"/>
    <p:sldId id="312" r:id="rId12"/>
    <p:sldId id="265" r:id="rId13"/>
    <p:sldId id="266" r:id="rId14"/>
    <p:sldId id="267" r:id="rId15"/>
    <p:sldId id="268" r:id="rId16"/>
    <p:sldId id="301" r:id="rId17"/>
    <p:sldId id="270" r:id="rId18"/>
    <p:sldId id="302" r:id="rId19"/>
    <p:sldId id="271" r:id="rId20"/>
    <p:sldId id="273" r:id="rId21"/>
    <p:sldId id="274" r:id="rId22"/>
    <p:sldId id="281" r:id="rId23"/>
    <p:sldId id="275" r:id="rId24"/>
    <p:sldId id="305" r:id="rId25"/>
    <p:sldId id="300" r:id="rId26"/>
    <p:sldId id="306" r:id="rId27"/>
    <p:sldId id="286" r:id="rId28"/>
    <p:sldId id="277" r:id="rId29"/>
    <p:sldId id="287" r:id="rId30"/>
    <p:sldId id="288" r:id="rId31"/>
    <p:sldId id="289" r:id="rId32"/>
    <p:sldId id="291" r:id="rId33"/>
    <p:sldId id="303" r:id="rId34"/>
    <p:sldId id="304" r:id="rId35"/>
    <p:sldId id="313" r:id="rId36"/>
    <p:sldId id="308" r:id="rId37"/>
    <p:sldId id="307" r:id="rId38"/>
    <p:sldId id="309" r:id="rId39"/>
    <p:sldId id="310" r:id="rId40"/>
    <p:sldId id="31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4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87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4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754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41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98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8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0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4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9577"/>
            <a:ext cx="12351280" cy="3329581"/>
          </a:xfrm>
        </p:spPr>
        <p:txBody>
          <a:bodyPr/>
          <a:lstStyle/>
          <a:p>
            <a:r>
              <a:rPr lang="en-IN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REPORTING SYSTEM OF</a:t>
            </a:r>
            <a:br>
              <a:rPr lang="en-IN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BANK ACCOUNT DETAILS 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29422" y="5768626"/>
            <a:ext cx="20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r>
              <a:rPr lang="en-IN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 Sai </a:t>
            </a:r>
            <a:r>
              <a:rPr lang="en-IN" sz="2400" b="1" dirty="0" err="1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Priya</a:t>
            </a:r>
            <a:endParaRPr lang="en-US" sz="2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7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43" y="2503767"/>
            <a:ext cx="5134758" cy="36379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4933" y="1501422"/>
            <a:ext cx="39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07" y="2503767"/>
            <a:ext cx="3959026" cy="35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897487" cy="13038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Accounts1 Table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68752"/>
            <a:ext cx="4507087" cy="3317875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40" y="2568752"/>
            <a:ext cx="4204383" cy="31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27111" y="982132"/>
            <a:ext cx="12165471" cy="1303867"/>
          </a:xfrm>
        </p:spPr>
        <p:txBody>
          <a:bodyPr>
            <a:normAutofit/>
          </a:bodyPr>
          <a:lstStyle/>
          <a:p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Accountnew_Dim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45" y="2591753"/>
            <a:ext cx="3765229" cy="3317875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44" y="2591753"/>
            <a:ext cx="4037966" cy="33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887165"/>
            <a:ext cx="5432775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Bank_Branch_Dim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Table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51" y="2493866"/>
            <a:ext cx="5520838" cy="351182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51" y="2480947"/>
            <a:ext cx="361736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134554" cy="1303867"/>
          </a:xfrm>
        </p:spPr>
        <p:txBody>
          <a:bodyPr>
            <a:normAutofit/>
          </a:bodyPr>
          <a:lstStyle/>
          <a:p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4" y="2534885"/>
            <a:ext cx="4490357" cy="3317875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96" y="2534885"/>
            <a:ext cx="4356948" cy="3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557" y="982132"/>
            <a:ext cx="4041422" cy="1783646"/>
          </a:xfrm>
        </p:spPr>
        <p:txBody>
          <a:bodyPr>
            <a:normAutofit/>
          </a:bodyPr>
          <a:lstStyle/>
          <a:p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64" y="2501019"/>
            <a:ext cx="4183408" cy="3317875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99" y="2501020"/>
            <a:ext cx="4398768" cy="31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 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 Designation  ID’s into 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01" y="2546173"/>
            <a:ext cx="7224534" cy="3317875"/>
          </a:xfrm>
        </p:spPr>
      </p:pic>
    </p:spTree>
    <p:extLst>
      <p:ext uri="{BB962C8B-B14F-4D97-AF65-F5344CB8AC3E}">
        <p14:creationId xmlns:p14="http://schemas.microsoft.com/office/powerpoint/2010/main" val="26772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982132"/>
            <a:ext cx="4574820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83" y="2580041"/>
            <a:ext cx="4370240" cy="3317875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6" y="2580041"/>
            <a:ext cx="453453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982132"/>
            <a:ext cx="7521220" cy="1303867"/>
          </a:xfrm>
        </p:spPr>
        <p:txBody>
          <a:bodyPr/>
          <a:lstStyle/>
          <a:p>
            <a:r>
              <a:rPr lang="en-IN" sz="3200" dirty="0" smtClean="0"/>
              <a:t>    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Loan Type ID’s Into Loan Table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01" y="2659063"/>
            <a:ext cx="7009707" cy="3317875"/>
          </a:xfrm>
        </p:spPr>
      </p:pic>
    </p:spTree>
    <p:extLst>
      <p:ext uri="{BB962C8B-B14F-4D97-AF65-F5344CB8AC3E}">
        <p14:creationId xmlns:p14="http://schemas.microsoft.com/office/powerpoint/2010/main" val="34947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084687" cy="130386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1" y="2523596"/>
            <a:ext cx="4874724" cy="3317875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49" y="2497729"/>
            <a:ext cx="438024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682044"/>
            <a:ext cx="9778997" cy="4193824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3600" cap="small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lvl="1" indent="0" algn="ctr">
              <a:buNone/>
            </a:pPr>
            <a:r>
              <a:rPr lang="en-US" sz="2800" cap="small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Development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Analysis &amp;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System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Bank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19814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229576" cy="1303867"/>
          </a:xfrm>
        </p:spPr>
        <p:txBody>
          <a:bodyPr>
            <a:normAutofit/>
          </a:bodyPr>
          <a:lstStyle/>
          <a:p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Marital_Status_Dim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03" y="2602618"/>
            <a:ext cx="4208420" cy="3317875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93" y="2541813"/>
            <a:ext cx="4877481" cy="3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445" y="982132"/>
            <a:ext cx="3680177" cy="1303867"/>
          </a:xfrm>
        </p:spPr>
        <p:txBody>
          <a:bodyPr>
            <a:normAutofit/>
          </a:bodyPr>
          <a:lstStyle/>
          <a:p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Personal_Dim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8" y="2557884"/>
            <a:ext cx="4456305" cy="360585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38" y="2557884"/>
            <a:ext cx="4797617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778" y="1433689"/>
            <a:ext cx="10442221" cy="444217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Fact Tables</a:t>
            </a:r>
            <a:endParaRPr 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620889"/>
            <a:ext cx="3231442" cy="7112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Table 1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02" y="1623193"/>
            <a:ext cx="363114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2024091"/>
            <a:ext cx="9902190" cy="3759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180" y="1303020"/>
            <a:ext cx="376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Fact_Table_1 Data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0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269" y="598311"/>
            <a:ext cx="3062109" cy="90311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Table 2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0" y="1118151"/>
            <a:ext cx="9609664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581398" cy="13038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Fact_Table_2 Data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86000"/>
            <a:ext cx="9609665" cy="3561998"/>
          </a:xfrm>
        </p:spPr>
      </p:pic>
    </p:spTree>
    <p:extLst>
      <p:ext uri="{BB962C8B-B14F-4D97-AF65-F5344CB8AC3E}">
        <p14:creationId xmlns:p14="http://schemas.microsoft.com/office/powerpoint/2010/main" val="17582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666044"/>
            <a:ext cx="3355620" cy="11514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Package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1817510"/>
            <a:ext cx="9541929" cy="40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1733" y="1467556"/>
            <a:ext cx="10679288" cy="440831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5400" b="1" dirty="0" smtClean="0">
                <a:solidFill>
                  <a:schemeClr val="accent3"/>
                </a:solidFill>
              </a:rPr>
              <a:t>                  Reports</a:t>
            </a:r>
            <a:endParaRPr lang="en-IN" sz="54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2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045" y="1307220"/>
            <a:ext cx="9389251" cy="107473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grouping on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2568752"/>
            <a:ext cx="7924800" cy="3317875"/>
          </a:xfrm>
        </p:spPr>
      </p:pic>
    </p:spTree>
    <p:extLst>
      <p:ext uri="{BB962C8B-B14F-4D97-AF65-F5344CB8AC3E}">
        <p14:creationId xmlns:p14="http://schemas.microsoft.com/office/powerpoint/2010/main" val="18161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04622"/>
            <a:ext cx="9601196" cy="4171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accent3"/>
                </a:solidFill>
              </a:rPr>
              <a:t> </a:t>
            </a:r>
            <a:r>
              <a:rPr lang="en-IN" sz="32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</a:t>
            </a:r>
          </a:p>
          <a:p>
            <a:pPr marL="0" indent="0">
              <a:buNone/>
            </a:pPr>
            <a:r>
              <a:rPr lang="en-IN" sz="3200" b="1" dirty="0" smtClean="0">
                <a:solidFill>
                  <a:schemeClr val="accent3"/>
                </a:solidFill>
              </a:rPr>
              <a:t>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1641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ccount_balance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ccount_number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68752"/>
            <a:ext cx="6705599" cy="3317875"/>
          </a:xfrm>
        </p:spPr>
      </p:pic>
    </p:spTree>
    <p:extLst>
      <p:ext uri="{BB962C8B-B14F-4D97-AF65-F5344CB8AC3E}">
        <p14:creationId xmlns:p14="http://schemas.microsoft.com/office/powerpoint/2010/main" val="8590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maritial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and housing </a:t>
            </a:r>
            <a:b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loans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1" y="2546174"/>
            <a:ext cx="7164422" cy="3317875"/>
          </a:xfrm>
        </p:spPr>
      </p:pic>
    </p:spTree>
    <p:extLst>
      <p:ext uri="{BB962C8B-B14F-4D97-AF65-F5344CB8AC3E}">
        <p14:creationId xmlns:p14="http://schemas.microsoft.com/office/powerpoint/2010/main" val="25470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rate of interest by loan type name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12" y="2546174"/>
            <a:ext cx="6953956" cy="3317875"/>
          </a:xfrm>
        </p:spPr>
      </p:pic>
    </p:spTree>
    <p:extLst>
      <p:ext uri="{BB962C8B-B14F-4D97-AF65-F5344CB8AC3E}">
        <p14:creationId xmlns:p14="http://schemas.microsoft.com/office/powerpoint/2010/main" val="237191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loan and age group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29" y="2534885"/>
            <a:ext cx="7969681" cy="3317875"/>
          </a:xfrm>
        </p:spPr>
      </p:pic>
    </p:spTree>
    <p:extLst>
      <p:ext uri="{BB962C8B-B14F-4D97-AF65-F5344CB8AC3E}">
        <p14:creationId xmlns:p14="http://schemas.microsoft.com/office/powerpoint/2010/main" val="4668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Account Opening Date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99" y="2668372"/>
            <a:ext cx="7887801" cy="3096057"/>
          </a:xfrm>
        </p:spPr>
      </p:pic>
    </p:spTree>
    <p:extLst>
      <p:ext uri="{BB962C8B-B14F-4D97-AF65-F5344CB8AC3E}">
        <p14:creationId xmlns:p14="http://schemas.microsoft.com/office/powerpoint/2010/main" val="42841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8232420" cy="1303867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Account by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ranch_location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78" y="2557463"/>
            <a:ext cx="5233443" cy="3317875"/>
          </a:xfrm>
        </p:spPr>
      </p:pic>
    </p:spTree>
    <p:extLst>
      <p:ext uri="{BB962C8B-B14F-4D97-AF65-F5344CB8AC3E}">
        <p14:creationId xmlns:p14="http://schemas.microsoft.com/office/powerpoint/2010/main" val="33838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Publishing Reports to Power BI Service and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Creating Dashboard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 Board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2156179"/>
            <a:ext cx="9260655" cy="3719160"/>
          </a:xfrm>
        </p:spPr>
      </p:pic>
    </p:spTree>
    <p:extLst>
      <p:ext uri="{BB962C8B-B14F-4D97-AF65-F5344CB8AC3E}">
        <p14:creationId xmlns:p14="http://schemas.microsoft.com/office/powerpoint/2010/main" val="15656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444978"/>
            <a:ext cx="9601196" cy="4430890"/>
          </a:xfrm>
        </p:spPr>
      </p:pic>
    </p:spTree>
    <p:extLst>
      <p:ext uri="{BB962C8B-B14F-4D97-AF65-F5344CB8AC3E}">
        <p14:creationId xmlns:p14="http://schemas.microsoft.com/office/powerpoint/2010/main" val="11427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4979"/>
            <a:ext cx="9601200" cy="4411322"/>
          </a:xfrm>
        </p:spPr>
      </p:pic>
    </p:spTree>
    <p:extLst>
      <p:ext uri="{BB962C8B-B14F-4D97-AF65-F5344CB8AC3E}">
        <p14:creationId xmlns:p14="http://schemas.microsoft.com/office/powerpoint/2010/main" val="6036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4409870" y="868558"/>
            <a:ext cx="28180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2734169" y="2524575"/>
            <a:ext cx="6013450" cy="3532188"/>
            <a:chOff x="2527" y="-307"/>
            <a:chExt cx="13154" cy="7947"/>
          </a:xfrm>
        </p:grpSpPr>
        <p:sp>
          <p:nvSpPr>
            <p:cNvPr id="26" name="AutoShape 45"/>
            <p:cNvSpPr>
              <a:spLocks noChangeAspect="1" noChangeArrowheads="1" noTextEdit="1"/>
            </p:cNvSpPr>
            <p:nvPr/>
          </p:nvSpPr>
          <p:spPr bwMode="auto">
            <a:xfrm>
              <a:off x="2527" y="-307"/>
              <a:ext cx="13154" cy="7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44"/>
            <p:cNvSpPr>
              <a:spLocks noChangeArrowheads="1"/>
            </p:cNvSpPr>
            <p:nvPr/>
          </p:nvSpPr>
          <p:spPr bwMode="auto">
            <a:xfrm>
              <a:off x="13231" y="413"/>
              <a:ext cx="2281" cy="4946"/>
            </a:xfrm>
            <a:prstGeom prst="flowChartMultidocument">
              <a:avLst/>
            </a:prstGeom>
            <a:gradFill rotWithShape="1">
              <a:gsLst>
                <a:gs pos="0">
                  <a:srgbClr val="00CC66">
                    <a:gamma/>
                    <a:shade val="46275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Documents"/>
            <p:cNvSpPr>
              <a:spLocks noEditPoints="1" noChangeArrowheads="1"/>
            </p:cNvSpPr>
            <p:nvPr/>
          </p:nvSpPr>
          <p:spPr bwMode="auto">
            <a:xfrm>
              <a:off x="2556" y="-218"/>
              <a:ext cx="2400" cy="7427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FFFFFF"/>
                </a:gs>
                <a:gs pos="100000">
                  <a:srgbClr val="3333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2527" y="1750"/>
              <a:ext cx="2300" cy="1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Heterogeneous Sources i.e. operational data (Flat files)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5478" y="-218"/>
              <a:ext cx="2449" cy="6155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5727" y="516"/>
              <a:ext cx="20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EXTRACT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5527" y="1853"/>
              <a:ext cx="23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TRANSFORM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5627" y="3190"/>
              <a:ext cx="21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AutoShape 37"/>
            <p:cNvSpPr>
              <a:spLocks noChangeArrowheads="1"/>
            </p:cNvSpPr>
            <p:nvPr/>
          </p:nvSpPr>
          <p:spPr bwMode="auto">
            <a:xfrm>
              <a:off x="8485" y="516"/>
              <a:ext cx="1917" cy="4623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8485" y="2559"/>
              <a:ext cx="1800" cy="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Data warehouse (Oracle)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3423" y="2283"/>
              <a:ext cx="1700" cy="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Reports Based On Tool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10930" y="547"/>
              <a:ext cx="1668" cy="4662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11605" y="1170"/>
              <a:ext cx="589" cy="3473"/>
            </a:xfrm>
            <a:prstGeom prst="rect">
              <a:avLst/>
            </a:prstGeom>
            <a:solidFill>
              <a:srgbClr val="00E4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REPORTS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4927" y="3283"/>
              <a:ext cx="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8016" y="3319"/>
              <a:ext cx="4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10501" y="2859"/>
              <a:ext cx="4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>
              <a:off x="12602" y="2826"/>
              <a:ext cx="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1953543" y="62471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>
                <a:solidFill>
                  <a:srgbClr val="0070C0"/>
                </a:solidFill>
              </a:rPr>
              <a:t>                 </a:t>
            </a:r>
            <a:r>
              <a:rPr lang="en-IN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7244" y="2449689"/>
            <a:ext cx="9519354" cy="3482093"/>
          </a:xfrm>
        </p:spPr>
      </p:pic>
    </p:spTree>
    <p:extLst>
      <p:ext uri="{BB962C8B-B14F-4D97-AF65-F5344CB8AC3E}">
        <p14:creationId xmlns:p14="http://schemas.microsoft.com/office/powerpoint/2010/main" val="35609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86" y="2557463"/>
            <a:ext cx="6233028" cy="3317875"/>
          </a:xfrm>
        </p:spPr>
      </p:pic>
    </p:spTree>
    <p:extLst>
      <p:ext uri="{BB962C8B-B14F-4D97-AF65-F5344CB8AC3E}">
        <p14:creationId xmlns:p14="http://schemas.microsoft.com/office/powerpoint/2010/main" val="37783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 Queries to Create Tables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338" y="2557463"/>
            <a:ext cx="5901324" cy="3317875"/>
          </a:xfrm>
        </p:spPr>
      </p:pic>
    </p:spTree>
    <p:extLst>
      <p:ext uri="{BB962C8B-B14F-4D97-AF65-F5344CB8AC3E}">
        <p14:creationId xmlns:p14="http://schemas.microsoft.com/office/powerpoint/2010/main" val="32990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1591"/>
            <a:ext cx="4496427" cy="319445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1591"/>
            <a:ext cx="4355958" cy="31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219201"/>
            <a:ext cx="8761412" cy="4800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3600" dirty="0" smtClean="0"/>
              <a:t>                  </a:t>
            </a:r>
            <a:r>
              <a:rPr lang="en-IN" sz="5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</a:t>
            </a:r>
            <a:endParaRPr lang="en-IN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349</TotalTime>
  <Words>180</Words>
  <Application>Microsoft Office PowerPoint</Application>
  <PresentationFormat>Widescreen</PresentationFormat>
  <Paragraphs>64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Garamond</vt:lpstr>
      <vt:lpstr>Times New Roman</vt:lpstr>
      <vt:lpstr>Wingdings</vt:lpstr>
      <vt:lpstr>Organic</vt:lpstr>
      <vt:lpstr>ANALYSIS AND REPORTING SYSTEM OF  BANK ACCOUNT DETAILS </vt:lpstr>
      <vt:lpstr>PowerPoint Presentation</vt:lpstr>
      <vt:lpstr>PowerPoint Presentation</vt:lpstr>
      <vt:lpstr>PowerPoint Presentation</vt:lpstr>
      <vt:lpstr>Schema</vt:lpstr>
      <vt:lpstr>Source File</vt:lpstr>
      <vt:lpstr>SQL  Queries to Create Tables </vt:lpstr>
      <vt:lpstr>Staging </vt:lpstr>
      <vt:lpstr>PowerPoint Presentation</vt:lpstr>
      <vt:lpstr>PowerPoint Presentation</vt:lpstr>
      <vt:lpstr>Accounts1 Table</vt:lpstr>
      <vt:lpstr>Accountnew_Dim</vt:lpstr>
      <vt:lpstr> Bank_Branch_Dim  Table</vt:lpstr>
      <vt:lpstr>Location_Dim Table </vt:lpstr>
      <vt:lpstr>Company_Dim Table </vt:lpstr>
      <vt:lpstr> Loading  Designation  ID’s into Designation_Dim Table  </vt:lpstr>
      <vt:lpstr> Designation_Dim Table</vt:lpstr>
      <vt:lpstr>    Loading Loan Type ID’s Into Loan Table</vt:lpstr>
      <vt:lpstr> Loan_Dim Table</vt:lpstr>
      <vt:lpstr>Marital_Status_Dim Table </vt:lpstr>
      <vt:lpstr>Personal_Dim Table </vt:lpstr>
      <vt:lpstr>PowerPoint Presentation</vt:lpstr>
      <vt:lpstr>Fact Table 1</vt:lpstr>
      <vt:lpstr>PowerPoint Presentation</vt:lpstr>
      <vt:lpstr> Fact Table 2 </vt:lpstr>
      <vt:lpstr>Fact_Table_2 Data</vt:lpstr>
      <vt:lpstr>Master Package </vt:lpstr>
      <vt:lpstr>PowerPoint Presentation</vt:lpstr>
      <vt:lpstr>Analysis grouping on Age and Education   </vt:lpstr>
      <vt:lpstr>Saving Account_balance by Account_number</vt:lpstr>
      <vt:lpstr>Analysis based on maritial status and housing  to provide loans</vt:lpstr>
      <vt:lpstr>Sum of rate of interest by loan type name</vt:lpstr>
      <vt:lpstr>Analysis based on loan and age group</vt:lpstr>
      <vt:lpstr>Based on Account Opening Date </vt:lpstr>
      <vt:lpstr>Analysis based on Account by Branch_location</vt:lpstr>
      <vt:lpstr>PowerPoint Presentation</vt:lpstr>
      <vt:lpstr>Dash Board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Mini Project</dc:title>
  <dc:creator>Pulluri, Saipriya</dc:creator>
  <cp:lastModifiedBy>Pulluri, Saipriya</cp:lastModifiedBy>
  <cp:revision>35</cp:revision>
  <dcterms:created xsi:type="dcterms:W3CDTF">2019-03-07T03:48:21Z</dcterms:created>
  <dcterms:modified xsi:type="dcterms:W3CDTF">2019-03-07T09:45:09Z</dcterms:modified>
</cp:coreProperties>
</file>