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232CEC-3426-4421-BDE1-19681EC85609}">
  <a:tblStyle styleId="{47232CEC-3426-4421-BDE1-19681EC856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75244f4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5244f4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5244f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5244f4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77d7064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77d7064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6490d4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6490d4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6490d4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6490d4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7876626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7876626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700dd986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00dd986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76490d4d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76490d4d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7b68eea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7b68eea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b68eea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b68eea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b68eea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b68eea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21212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0258a55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0258a55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21212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0258a55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0258a55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Arial"/>
              <a:buChar char="●"/>
            </a:pPr>
            <a:r>
              <a:rPr lang="en" sz="1200">
                <a:solidFill>
                  <a:srgbClr val="212121"/>
                </a:solidFill>
                <a:highlight>
                  <a:schemeClr val="lt1"/>
                </a:highlight>
              </a:rPr>
              <a:t>Rules for reactive stream to follow</a:t>
            </a:r>
            <a:endParaRPr sz="1200">
              <a:solidFill>
                <a:srgbClr val="212121"/>
              </a:solidFill>
              <a:highlight>
                <a:schemeClr val="lt1"/>
              </a:highlight>
            </a:endParaRPr>
          </a:p>
          <a:p>
            <a:pPr indent="-304800" lvl="0" marL="457200" rtl="0" algn="l">
              <a:spcBef>
                <a:spcPts val="0"/>
              </a:spcBef>
              <a:spcAft>
                <a:spcPts val="0"/>
              </a:spcAft>
              <a:buClr>
                <a:srgbClr val="212121"/>
              </a:buClr>
              <a:buSzPts val="1200"/>
              <a:buFont typeface="Arial"/>
              <a:buChar char="●"/>
            </a:pPr>
            <a:r>
              <a:rPr lang="en" sz="1200">
                <a:solidFill>
                  <a:srgbClr val="212121"/>
                </a:solidFill>
                <a:highlight>
                  <a:schemeClr val="lt1"/>
                </a:highlight>
              </a:rPr>
              <a:t>Created By NetFlix, Pivotal etc</a:t>
            </a:r>
            <a:endParaRPr sz="1200">
              <a:solidFill>
                <a:srgbClr val="212121"/>
              </a:solidFill>
              <a:highlight>
                <a:schemeClr val="lt1"/>
              </a:highlight>
            </a:endParaRPr>
          </a:p>
          <a:p>
            <a:pPr indent="-320675" lvl="0" marL="457200" rtl="0" algn="l">
              <a:lnSpc>
                <a:spcPct val="115000"/>
              </a:lnSpc>
              <a:spcBef>
                <a:spcPts val="0"/>
              </a:spcBef>
              <a:spcAft>
                <a:spcPts val="0"/>
              </a:spcAft>
              <a:buClr>
                <a:srgbClr val="222635"/>
              </a:buClr>
              <a:buSzPts val="1450"/>
              <a:buFont typeface="Times New Roman"/>
              <a:buChar char="●"/>
            </a:pPr>
            <a:r>
              <a:rPr b="1" lang="en" sz="1300">
                <a:solidFill>
                  <a:srgbClr val="C7254E"/>
                </a:solidFill>
                <a:highlight>
                  <a:srgbClr val="F9F2F4"/>
                </a:highlight>
                <a:latin typeface="Courier New"/>
                <a:ea typeface="Courier New"/>
                <a:cs typeface="Courier New"/>
                <a:sym typeface="Courier New"/>
              </a:rPr>
              <a:t>OnNext</a:t>
            </a:r>
            <a:r>
              <a:rPr lang="en" sz="1450">
                <a:solidFill>
                  <a:srgbClr val="222635"/>
                </a:solidFill>
                <a:highlight>
                  <a:srgbClr val="FFFFFF"/>
                </a:highlight>
                <a:latin typeface="Times New Roman"/>
                <a:ea typeface="Times New Roman"/>
                <a:cs typeface="Times New Roman"/>
                <a:sym typeface="Times New Roman"/>
              </a:rPr>
              <a:t>: Whenever the Observable emits an event, this method is called on our Observer, which takes as parameter the object emitted so we can perform some action on it.</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Char char="●"/>
            </a:pPr>
            <a:r>
              <a:rPr lang="en" sz="1450">
                <a:solidFill>
                  <a:srgbClr val="222635"/>
                </a:solidFill>
                <a:highlight>
                  <a:srgbClr val="FFFFFF"/>
                </a:highlight>
                <a:latin typeface="Times New Roman"/>
                <a:ea typeface="Times New Roman"/>
                <a:cs typeface="Times New Roman"/>
                <a:sym typeface="Times New Roman"/>
              </a:rPr>
              <a:t> </a:t>
            </a:r>
            <a:r>
              <a:rPr b="1" lang="en" sz="1300">
                <a:solidFill>
                  <a:srgbClr val="C7254E"/>
                </a:solidFill>
                <a:highlight>
                  <a:srgbClr val="F9F2F4"/>
                </a:highlight>
                <a:latin typeface="Courier New"/>
                <a:ea typeface="Courier New"/>
                <a:cs typeface="Courier New"/>
                <a:sym typeface="Courier New"/>
              </a:rPr>
              <a:t>OnCompleted</a:t>
            </a:r>
            <a:r>
              <a:rPr lang="en" sz="1450">
                <a:solidFill>
                  <a:srgbClr val="222635"/>
                </a:solidFill>
                <a:highlight>
                  <a:srgbClr val="FFFFFF"/>
                </a:highlight>
                <a:latin typeface="Times New Roman"/>
                <a:ea typeface="Times New Roman"/>
                <a:cs typeface="Times New Roman"/>
                <a:sym typeface="Times New Roman"/>
              </a:rPr>
              <a:t>: This method is called after the last call of the onNext method, indicating that the sequence of events associated with an Observable is complete and it has not encountered any errors.</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Char char="●"/>
            </a:pPr>
            <a:r>
              <a:rPr lang="en" sz="1450">
                <a:solidFill>
                  <a:srgbClr val="222635"/>
                </a:solidFill>
                <a:highlight>
                  <a:srgbClr val="FFFFFF"/>
                </a:highlight>
                <a:latin typeface="Times New Roman"/>
                <a:ea typeface="Times New Roman"/>
                <a:cs typeface="Times New Roman"/>
                <a:sym typeface="Times New Roman"/>
              </a:rPr>
              <a:t> </a:t>
            </a:r>
            <a:r>
              <a:rPr b="1" lang="en" sz="1300">
                <a:solidFill>
                  <a:srgbClr val="C7254E"/>
                </a:solidFill>
                <a:highlight>
                  <a:srgbClr val="F9F2F4"/>
                </a:highlight>
                <a:latin typeface="Courier New"/>
                <a:ea typeface="Courier New"/>
                <a:cs typeface="Courier New"/>
                <a:sym typeface="Courier New"/>
              </a:rPr>
              <a:t>OnError</a:t>
            </a:r>
            <a:r>
              <a:rPr lang="en" sz="1450">
                <a:solidFill>
                  <a:srgbClr val="222635"/>
                </a:solidFill>
                <a:highlight>
                  <a:srgbClr val="FFFFFF"/>
                </a:highlight>
                <a:latin typeface="Times New Roman"/>
                <a:ea typeface="Times New Roman"/>
                <a:cs typeface="Times New Roman"/>
                <a:sym typeface="Times New Roman"/>
              </a:rPr>
              <a:t>: This method is called when it has encountered some error to generate the expected data, like an unhandled exception.</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b="1" sz="1400">
              <a:solidFill>
                <a:srgbClr val="212121"/>
              </a:solidFill>
              <a:highlight>
                <a:schemeClr val="lt1"/>
              </a:highlight>
            </a:endParaRPr>
          </a:p>
          <a:p>
            <a:pPr indent="0" lvl="0" marL="0" rtl="0" algn="l">
              <a:lnSpc>
                <a:spcPct val="130000"/>
              </a:lnSpc>
              <a:spcBef>
                <a:spcPts val="0"/>
              </a:spcBef>
              <a:spcAft>
                <a:spcPts val="0"/>
              </a:spcAft>
              <a:buNone/>
            </a:pPr>
            <a:r>
              <a:rPr b="1" lang="en" sz="1400">
                <a:solidFill>
                  <a:srgbClr val="3A3A3A"/>
                </a:solidFill>
                <a:highlight>
                  <a:srgbClr val="FFFFFF"/>
                </a:highlight>
              </a:rPr>
              <a:t>Hot Publisher </a:t>
            </a:r>
            <a:r>
              <a:rPr lang="en" sz="1200">
                <a:solidFill>
                  <a:srgbClr val="212121"/>
                </a:solidFill>
                <a:highlight>
                  <a:srgbClr val="FFFFFF"/>
                </a:highlight>
              </a:rPr>
              <a:t>Image a Movie theater / Radio station. It </a:t>
            </a:r>
            <a:r>
              <a:rPr lang="en" sz="1200">
                <a:solidFill>
                  <a:srgbClr val="212121"/>
                </a:solidFill>
                <a:highlight>
                  <a:srgbClr val="FFFFFF"/>
                </a:highlight>
              </a:rPr>
              <a:t>doesn't</a:t>
            </a:r>
            <a:r>
              <a:rPr lang="en" sz="1200">
                <a:solidFill>
                  <a:srgbClr val="212121"/>
                </a:solidFill>
                <a:highlight>
                  <a:srgbClr val="FFFFFF"/>
                </a:highlight>
              </a:rPr>
              <a:t> matter if people are really listening to the radio. They will be always streaming songs/news. Listeners can observe anytime they want. But all listeners get they same info at any given moment. They get the news/songs whatever broadcast in that moment. Observers lose the information if they joined late. Hot Publishers are like this Radio Station.</a:t>
            </a:r>
            <a:endParaRPr sz="1200">
              <a:solidFill>
                <a:srgbClr val="212121"/>
              </a:solidFill>
              <a:highlight>
                <a:srgbClr val="FFFFFF"/>
              </a:highlight>
            </a:endParaRPr>
          </a:p>
          <a:p>
            <a:pPr indent="0" lvl="0" marL="0" rtl="0" algn="l">
              <a:lnSpc>
                <a:spcPct val="130000"/>
              </a:lnSpc>
              <a:spcBef>
                <a:spcPts val="1500"/>
              </a:spcBef>
              <a:spcAft>
                <a:spcPts val="0"/>
              </a:spcAft>
              <a:buNone/>
            </a:pPr>
            <a:r>
              <a:rPr b="1" lang="en" sz="1400">
                <a:solidFill>
                  <a:srgbClr val="3A3A3A"/>
                </a:solidFill>
                <a:highlight>
                  <a:srgbClr val="FFFFFF"/>
                </a:highlight>
              </a:rPr>
              <a:t>Cold Publisher</a:t>
            </a:r>
            <a:r>
              <a:rPr lang="en" sz="2100">
                <a:solidFill>
                  <a:srgbClr val="3A3A3A"/>
                </a:solidFill>
                <a:highlight>
                  <a:srgbClr val="FFFFFF"/>
                </a:highlight>
              </a:rPr>
              <a:t>,</a:t>
            </a:r>
            <a:r>
              <a:rPr i="1" lang="en" sz="1450">
                <a:solidFill>
                  <a:srgbClr val="212121"/>
                </a:solidFill>
                <a:highlight>
                  <a:srgbClr val="FFFFFF"/>
                </a:highlight>
              </a:rPr>
              <a:t>Publishers by default do not produce any value unless at least 1 observer subscribes to it. Publishers create new data producers for each new subscription.</a:t>
            </a:r>
            <a:endParaRPr sz="1200">
              <a:solidFill>
                <a:srgbClr val="212121"/>
              </a:solidFill>
              <a:highlight>
                <a:srgbClr val="FFFFFF"/>
              </a:highlight>
            </a:endParaRPr>
          </a:p>
          <a:p>
            <a:pPr indent="0" lvl="0" marL="0" rtl="0" algn="l">
              <a:lnSpc>
                <a:spcPct val="130000"/>
              </a:lnSpc>
              <a:spcBef>
                <a:spcPts val="1500"/>
              </a:spcBef>
              <a:spcAft>
                <a:spcPts val="1500"/>
              </a:spcAft>
              <a:buNone/>
            </a:pPr>
            <a:r>
              <a:t/>
            </a:r>
            <a:endParaRPr sz="1200">
              <a:solidFill>
                <a:srgbClr val="21212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0258a55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0258a55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21212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0258a55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0258a55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7d7064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7d7064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rPr lang="en" sz="1200">
                <a:solidFill>
                  <a:srgbClr val="212121"/>
                </a:solidFill>
                <a:highlight>
                  <a:srgbClr val="FFFFFF"/>
                </a:highlight>
              </a:rPr>
              <a:t>Rules for reactive stream to follow</a:t>
            </a:r>
            <a:endParaRPr sz="1200">
              <a:solidFill>
                <a:srgbClr val="212121"/>
              </a:solidFill>
              <a:highlight>
                <a:srgbClr val="FFFFFF"/>
              </a:highlight>
            </a:endParaRPr>
          </a:p>
          <a:p>
            <a:pPr indent="-304800" lvl="0" marL="457200" rtl="0" algn="l">
              <a:spcBef>
                <a:spcPts val="0"/>
              </a:spcBef>
              <a:spcAft>
                <a:spcPts val="0"/>
              </a:spcAft>
              <a:buClr>
                <a:srgbClr val="212121"/>
              </a:buClr>
              <a:buSzPts val="1200"/>
              <a:buAutoNum type="arabicPeriod"/>
            </a:pPr>
            <a:r>
              <a:rPr lang="en" sz="1200">
                <a:solidFill>
                  <a:srgbClr val="212121"/>
                </a:solidFill>
                <a:highlight>
                  <a:srgbClr val="FFFFFF"/>
                </a:highlight>
              </a:rPr>
              <a:t>Created By NetFlix, Pivotal etc</a:t>
            </a:r>
            <a:endParaRPr sz="1200">
              <a:solidFill>
                <a:srgbClr val="21212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00dd986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00dd986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AutoNum type="arabicPeriod"/>
            </a:pPr>
            <a:r>
              <a:t/>
            </a:r>
            <a:endParaRPr sz="1200">
              <a:solidFill>
                <a:srgbClr val="21212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github.com/reactive-streams/reactive-streams-jv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www.vinsguru.com/redis-reactive-stream-real-time-producing-consuming-streams-with-spring-bo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projectreactor.io/" TargetMode="External"/><Relationship Id="rId4" Type="http://schemas.openxmlformats.org/officeDocument/2006/relationships/hyperlink" Target="https://github.com/ReactiveX/RxJava" TargetMode="External"/><Relationship Id="rId5" Type="http://schemas.openxmlformats.org/officeDocument/2006/relationships/hyperlink" Target="https://akka.io/" TargetMode="External"/><Relationship Id="rId6" Type="http://schemas.openxmlformats.org/officeDocument/2006/relationships/hyperlink" Target="https://akka.io/" TargetMode="External"/><Relationship Id="rId7" Type="http://schemas.openxmlformats.org/officeDocument/2006/relationships/hyperlink" Target="https://github.com/reactive-streams/reactive-streams-jvm" TargetMode="External"/><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3100" y="8154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Reactive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Programming</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Basic</a:t>
            </a:r>
            <a:endParaRPr>
              <a:latin typeface="Arial"/>
              <a:ea typeface="Arial"/>
              <a:cs typeface="Arial"/>
              <a:sym typeface="Arial"/>
            </a:endParaRPr>
          </a:p>
        </p:txBody>
      </p:sp>
      <p:sp>
        <p:nvSpPr>
          <p:cNvPr id="73" name="Google Shape;73;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Transform &amp; Combine Publishers</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72" name="Google Shape;172;p22"/>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graphicFrame>
        <p:nvGraphicFramePr>
          <p:cNvPr id="173" name="Google Shape;173;p22"/>
          <p:cNvGraphicFramePr/>
          <p:nvPr/>
        </p:nvGraphicFramePr>
        <p:xfrm>
          <a:off x="224775" y="883650"/>
          <a:ext cx="3000000" cy="3000000"/>
        </p:xfrm>
        <a:graphic>
          <a:graphicData uri="http://schemas.openxmlformats.org/drawingml/2006/table">
            <a:tbl>
              <a:tblPr>
                <a:noFill/>
                <a:tableStyleId>{47232CEC-3426-4421-BDE1-19681EC85609}</a:tableStyleId>
              </a:tblPr>
              <a:tblGrid>
                <a:gridCol w="1249025"/>
                <a:gridCol w="7405825"/>
              </a:tblGrid>
              <a:tr h="291750">
                <a:tc>
                  <a:txBody>
                    <a:bodyPr/>
                    <a:lstStyle/>
                    <a:p>
                      <a:pPr indent="0" lvl="0" marL="0" rtl="0" algn="l">
                        <a:spcBef>
                          <a:spcPts val="0"/>
                        </a:spcBef>
                        <a:spcAft>
                          <a:spcPts val="0"/>
                        </a:spcAft>
                        <a:buNone/>
                      </a:pPr>
                      <a:r>
                        <a:rPr b="1" lang="en" sz="1200"/>
                        <a:t>filter</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i="1" lang="en" sz="1200"/>
                        <a:t>Evaluate each source value against the given Predicate. If the predicate test succeeds, the value is emitted. If the predicate test fails, the value is ignored</a:t>
                      </a:r>
                      <a:endParaRPr sz="1200">
                        <a:solidFill>
                          <a:srgbClr val="474747"/>
                        </a:solidFill>
                        <a:highlight>
                          <a:srgbClr val="FFFFFF"/>
                        </a:highlight>
                      </a:endParaRPr>
                    </a:p>
                  </a:txBody>
                  <a:tcPr marT="91425" marB="91425" marR="91425" marL="91425">
                    <a:solidFill>
                      <a:srgbClr val="EFEFEF"/>
                    </a:solidFill>
                  </a:tcPr>
                </a:tc>
              </a:tr>
              <a:tr h="402600">
                <a:tc>
                  <a:txBody>
                    <a:bodyPr/>
                    <a:lstStyle/>
                    <a:p>
                      <a:pPr indent="0" lvl="0" marL="0" rtl="0" algn="l">
                        <a:spcBef>
                          <a:spcPts val="0"/>
                        </a:spcBef>
                        <a:spcAft>
                          <a:spcPts val="0"/>
                        </a:spcAft>
                        <a:buNone/>
                      </a:pPr>
                      <a:r>
                        <a:rPr b="1" lang="en" sz="1200"/>
                        <a:t>map</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i="1" lang="en" sz="1200"/>
                        <a:t>Transform the items emitted by this Flux by applying a synchronous function to each item</a:t>
                      </a:r>
                      <a:endParaRPr sz="1200"/>
                    </a:p>
                  </a:txBody>
                  <a:tcPr marT="91425" marB="91425" marR="91425" marL="91425">
                    <a:solidFill>
                      <a:srgbClr val="EFEFEF"/>
                    </a:solidFill>
                  </a:tcPr>
                </a:tc>
              </a:tr>
              <a:tr h="291750">
                <a:tc>
                  <a:txBody>
                    <a:bodyPr/>
                    <a:lstStyle/>
                    <a:p>
                      <a:pPr indent="0" lvl="0" marL="0" rtl="0" algn="l">
                        <a:spcBef>
                          <a:spcPts val="0"/>
                        </a:spcBef>
                        <a:spcAft>
                          <a:spcPts val="0"/>
                        </a:spcAft>
                        <a:buNone/>
                      </a:pPr>
                      <a:r>
                        <a:rPr b="1" lang="en" sz="1200"/>
                        <a:t>flatMap</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lang="en" sz="1200"/>
                        <a:t>Transform the elements emitted by this Flux asynchronously into Publishers, then flatten these inner publishers into a single Flux through merging, which allow them to interleave.</a:t>
                      </a:r>
                      <a:endParaRPr sz="1200"/>
                    </a:p>
                  </a:txBody>
                  <a:tcPr marT="91425" marB="91425" marR="91425" marL="91425">
                    <a:solidFill>
                      <a:srgbClr val="EFEFEF"/>
                    </a:solidFill>
                  </a:tcPr>
                </a:tc>
              </a:tr>
              <a:tr h="396200">
                <a:tc>
                  <a:txBody>
                    <a:bodyPr/>
                    <a:lstStyle/>
                    <a:p>
                      <a:pPr indent="0" lvl="0" marL="0" rtl="0" algn="l">
                        <a:spcBef>
                          <a:spcPts val="0"/>
                        </a:spcBef>
                        <a:spcAft>
                          <a:spcPts val="0"/>
                        </a:spcAft>
                        <a:buNone/>
                      </a:pPr>
                      <a:r>
                        <a:rPr b="1" lang="en" sz="1200"/>
                        <a:t>concatMap</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lang="en" sz="1200"/>
                        <a:t>Same as flatMap but merge emitted </a:t>
                      </a:r>
                      <a:r>
                        <a:rPr lang="en" sz="1200">
                          <a:solidFill>
                            <a:schemeClr val="dk2"/>
                          </a:solidFill>
                        </a:rPr>
                        <a:t>elements</a:t>
                      </a:r>
                      <a:r>
                        <a:rPr lang="en" sz="1200"/>
                        <a:t>  in the order of their source element</a:t>
                      </a:r>
                      <a:endParaRPr sz="1200"/>
                    </a:p>
                  </a:txBody>
                  <a:tcPr marT="91425" marB="91425" marR="91425" marL="91425">
                    <a:solidFill>
                      <a:srgbClr val="EFEFEF"/>
                    </a:solidFill>
                  </a:tcPr>
                </a:tc>
              </a:tr>
              <a:tr h="291750">
                <a:tc>
                  <a:txBody>
                    <a:bodyPr/>
                    <a:lstStyle/>
                    <a:p>
                      <a:pPr indent="0" lvl="0" marL="0" rtl="0" algn="l">
                        <a:spcBef>
                          <a:spcPts val="0"/>
                        </a:spcBef>
                        <a:spcAft>
                          <a:spcPts val="0"/>
                        </a:spcAft>
                        <a:buNone/>
                      </a:pPr>
                      <a:r>
                        <a:rPr b="1" lang="en" sz="1200"/>
                        <a:t>switchMap</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lang="en" sz="1200"/>
                        <a:t>SwitchMap flattens the source observable but only returns the last emitted single observable.</a:t>
                      </a:r>
                      <a:endParaRPr sz="1200"/>
                    </a:p>
                  </a:txBody>
                  <a:tcPr marT="91425" marB="91425" marR="91425" marL="91425">
                    <a:solidFill>
                      <a:srgbClr val="EFEFEF"/>
                    </a:solidFill>
                  </a:tcPr>
                </a:tc>
              </a:tr>
              <a:tr h="291750">
                <a:tc>
                  <a:txBody>
                    <a:bodyPr/>
                    <a:lstStyle/>
                    <a:p>
                      <a:pPr indent="0" lvl="0" marL="0" rtl="0" algn="l">
                        <a:spcBef>
                          <a:spcPts val="0"/>
                        </a:spcBef>
                        <a:spcAft>
                          <a:spcPts val="0"/>
                        </a:spcAft>
                        <a:buNone/>
                      </a:pPr>
                      <a:r>
                        <a:rPr b="1" lang="en" sz="1200"/>
                        <a:t>merge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lang="en" sz="1200"/>
                        <a:t>Combine </a:t>
                      </a:r>
                      <a:r>
                        <a:rPr lang="en" sz="1200">
                          <a:solidFill>
                            <a:schemeClr val="dk2"/>
                          </a:solidFill>
                        </a:rPr>
                        <a:t>observables does not maintain order.</a:t>
                      </a:r>
                      <a:endParaRPr sz="1200"/>
                    </a:p>
                  </a:txBody>
                  <a:tcPr marT="91425" marB="91425" marR="91425" marL="91425"/>
                </a:tc>
              </a:tr>
              <a:tr h="291750">
                <a:tc>
                  <a:txBody>
                    <a:bodyPr/>
                    <a:lstStyle/>
                    <a:p>
                      <a:pPr indent="0" lvl="0" marL="0" rtl="0" algn="l">
                        <a:spcBef>
                          <a:spcPts val="0"/>
                        </a:spcBef>
                        <a:spcAft>
                          <a:spcPts val="0"/>
                        </a:spcAft>
                        <a:buNone/>
                      </a:pPr>
                      <a:r>
                        <a:rPr b="1" lang="en" sz="1200"/>
                        <a:t>concat</a:t>
                      </a:r>
                      <a:endParaRPr b="1" sz="1200"/>
                    </a:p>
                  </a:txBody>
                  <a:tcPr marT="91425" marB="91425" marR="91425" marL="91425">
                    <a:solidFill>
                      <a:srgbClr val="EFEFEF"/>
                    </a:solidFill>
                  </a:tcPr>
                </a:tc>
                <a:tc>
                  <a:txBody>
                    <a:bodyPr/>
                    <a:lstStyle/>
                    <a:p>
                      <a:pPr indent="0" lvl="0" marL="0" rtl="0" algn="l">
                        <a:spcBef>
                          <a:spcPts val="0"/>
                        </a:spcBef>
                        <a:spcAft>
                          <a:spcPts val="0"/>
                        </a:spcAft>
                        <a:buClr>
                          <a:schemeClr val="dk2"/>
                        </a:buClr>
                        <a:buSzPts val="1100"/>
                        <a:buFont typeface="Arial"/>
                        <a:buNone/>
                      </a:pPr>
                      <a:r>
                        <a:rPr lang="en" sz="1200">
                          <a:solidFill>
                            <a:schemeClr val="dk2"/>
                          </a:solidFill>
                        </a:rPr>
                        <a:t>Combine observables with order.</a:t>
                      </a:r>
                      <a:endParaRPr sz="1200"/>
                    </a:p>
                  </a:txBody>
                  <a:tcPr marT="91425" marB="91425" marR="91425" marL="91425"/>
                </a:tc>
              </a:tr>
              <a:tr h="291750">
                <a:tc>
                  <a:txBody>
                    <a:bodyPr/>
                    <a:lstStyle/>
                    <a:p>
                      <a:pPr indent="0" lvl="0" marL="0" rtl="0" algn="l">
                        <a:spcBef>
                          <a:spcPts val="0"/>
                        </a:spcBef>
                        <a:spcAft>
                          <a:spcPts val="0"/>
                        </a:spcAft>
                        <a:buNone/>
                      </a:pPr>
                      <a:r>
                        <a:rPr b="1" lang="en" sz="1200"/>
                        <a:t>zip</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lang="en" sz="1200"/>
                        <a:t>C</a:t>
                      </a:r>
                      <a:r>
                        <a:rPr lang="en" sz="1200"/>
                        <a:t>ombine these elements once into a Tuple2.</a:t>
                      </a:r>
                      <a:endParaRPr sz="1200"/>
                    </a:p>
                  </a:txBody>
                  <a:tcPr marT="91425" marB="91425" marR="91425" marL="91425"/>
                </a:tc>
              </a:tr>
              <a:tr h="291750">
                <a:tc>
                  <a:txBody>
                    <a:bodyPr/>
                    <a:lstStyle/>
                    <a:p>
                      <a:pPr indent="0" lvl="0" marL="0" rtl="0" algn="l">
                        <a:spcBef>
                          <a:spcPts val="0"/>
                        </a:spcBef>
                        <a:spcAft>
                          <a:spcPts val="0"/>
                        </a:spcAft>
                        <a:buNone/>
                      </a:pPr>
                      <a:r>
                        <a:rPr b="1" lang="en" sz="1200"/>
                        <a:t>zipWith</a:t>
                      </a:r>
                      <a:endParaRPr b="1" sz="1200"/>
                    </a:p>
                  </a:txBody>
                  <a:tcPr marT="91425" marB="91425" marR="91425" marL="91425">
                    <a:solidFill>
                      <a:srgbClr val="EFEFEF"/>
                    </a:solidFill>
                  </a:tcPr>
                </a:tc>
                <a:tc>
                  <a:txBody>
                    <a:bodyPr/>
                    <a:lstStyle/>
                    <a:p>
                      <a:pPr indent="0" lvl="0" marL="0" rtl="0" algn="l">
                        <a:spcBef>
                          <a:spcPts val="0"/>
                        </a:spcBef>
                        <a:spcAft>
                          <a:spcPts val="0"/>
                        </a:spcAft>
                        <a:buClr>
                          <a:schemeClr val="dk2"/>
                        </a:buClr>
                        <a:buSzPts val="1100"/>
                        <a:buFont typeface="Arial"/>
                        <a:buNone/>
                      </a:pPr>
                      <a:r>
                        <a:rPr lang="en" sz="1200">
                          <a:solidFill>
                            <a:schemeClr val="dk2"/>
                          </a:solidFill>
                        </a:rPr>
                        <a:t>Combine these elements once into a Tuple2.</a:t>
                      </a:r>
                      <a:endParaRPr sz="1200"/>
                    </a:p>
                  </a:txBody>
                  <a:tcPr marT="91425" marB="91425" marR="91425" marL="91425"/>
                </a:tc>
              </a:tr>
            </a:tbl>
          </a:graphicData>
        </a:graphic>
      </p:graphicFrame>
      <p:sp>
        <p:nvSpPr>
          <p:cNvPr id="174" name="Google Shape;17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Batching</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80" name="Google Shape;180;p23"/>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graphicFrame>
        <p:nvGraphicFramePr>
          <p:cNvPr id="181" name="Google Shape;181;p23"/>
          <p:cNvGraphicFramePr/>
          <p:nvPr/>
        </p:nvGraphicFramePr>
        <p:xfrm>
          <a:off x="224775" y="883650"/>
          <a:ext cx="3000000" cy="3000000"/>
        </p:xfrm>
        <a:graphic>
          <a:graphicData uri="http://schemas.openxmlformats.org/drawingml/2006/table">
            <a:tbl>
              <a:tblPr>
                <a:noFill/>
                <a:tableStyleId>{47232CEC-3426-4421-BDE1-19681EC85609}</a:tableStyleId>
              </a:tblPr>
              <a:tblGrid>
                <a:gridCol w="1249025"/>
                <a:gridCol w="7405825"/>
              </a:tblGrid>
              <a:tr h="291750">
                <a:tc>
                  <a:txBody>
                    <a:bodyPr/>
                    <a:lstStyle/>
                    <a:p>
                      <a:pPr indent="0" lvl="0" marL="0" rtl="0" algn="l">
                        <a:spcBef>
                          <a:spcPts val="0"/>
                        </a:spcBef>
                        <a:spcAft>
                          <a:spcPts val="0"/>
                        </a:spcAft>
                        <a:buNone/>
                      </a:pPr>
                      <a:r>
                        <a:rPr lang="en" sz="1200"/>
                        <a:t>buffer</a:t>
                      </a:r>
                      <a:endParaRPr sz="1200"/>
                    </a:p>
                  </a:txBody>
                  <a:tcPr marT="91425" marB="91425" marR="91425" marL="91425"/>
                </a:tc>
                <a:tc>
                  <a:txBody>
                    <a:bodyPr/>
                    <a:lstStyle/>
                    <a:p>
                      <a:pPr indent="0" lvl="0" marL="0" rtl="0" algn="l">
                        <a:spcBef>
                          <a:spcPts val="0"/>
                        </a:spcBef>
                        <a:spcAft>
                          <a:spcPts val="0"/>
                        </a:spcAft>
                        <a:buNone/>
                      </a:pPr>
                      <a:r>
                        <a:rPr lang="en" sz="1200"/>
                        <a:t>Collect incoming values into multiple List buffers that will be emitted by the returned Flux each time the given max size is reached or once this Flux completes</a:t>
                      </a:r>
                      <a:endParaRPr sz="1200"/>
                    </a:p>
                  </a:txBody>
                  <a:tcPr marT="91425" marB="91425" marR="91425" marL="91425"/>
                </a:tc>
              </a:tr>
              <a:tr h="402600">
                <a:tc>
                  <a:txBody>
                    <a:bodyPr/>
                    <a:lstStyle/>
                    <a:p>
                      <a:pPr indent="0" lvl="0" marL="0" rtl="0" algn="l">
                        <a:lnSpc>
                          <a:spcPct val="115000"/>
                        </a:lnSpc>
                        <a:spcBef>
                          <a:spcPts val="0"/>
                        </a:spcBef>
                        <a:spcAft>
                          <a:spcPts val="0"/>
                        </a:spcAft>
                        <a:buNone/>
                      </a:pPr>
                      <a:r>
                        <a:rPr lang="en" sz="1200"/>
                        <a:t>windowUntil</a:t>
                      </a:r>
                      <a:endParaRPr sz="1200"/>
                    </a:p>
                  </a:txBody>
                  <a:tcPr marT="91425" marB="91425" marR="91425" marL="91425"/>
                </a:tc>
                <a:tc>
                  <a:txBody>
                    <a:bodyPr/>
                    <a:lstStyle/>
                    <a:p>
                      <a:pPr indent="0" lvl="0" marL="0" rtl="0" algn="l">
                        <a:spcBef>
                          <a:spcPts val="0"/>
                        </a:spcBef>
                        <a:spcAft>
                          <a:spcPts val="0"/>
                        </a:spcAft>
                        <a:buNone/>
                      </a:pPr>
                      <a:r>
                        <a:rPr lang="en" sz="1200"/>
                        <a:t>Split this Flux sequence into multiple Flux windows delimited by the given predicate. A new window is opened each time the predicate returns true.</a:t>
                      </a:r>
                      <a:r>
                        <a:rPr lang="en" sz="1200"/>
                        <a:t>.</a:t>
                      </a:r>
                      <a:endParaRPr sz="1200"/>
                    </a:p>
                  </a:txBody>
                  <a:tcPr marT="91425" marB="91425" marR="91425" marL="91425"/>
                </a:tc>
              </a:tr>
              <a:tr h="291750">
                <a:tc>
                  <a:txBody>
                    <a:bodyPr/>
                    <a:lstStyle/>
                    <a:p>
                      <a:pPr indent="0" lvl="0" marL="0" rtl="0" algn="l">
                        <a:spcBef>
                          <a:spcPts val="0"/>
                        </a:spcBef>
                        <a:spcAft>
                          <a:spcPts val="0"/>
                        </a:spcAft>
                        <a:buClr>
                          <a:schemeClr val="dk2"/>
                        </a:buClr>
                        <a:buSzPts val="1100"/>
                        <a:buFont typeface="Arial"/>
                        <a:buNone/>
                      </a:pPr>
                      <a:r>
                        <a:rPr lang="en" sz="1200"/>
                        <a:t>window</a:t>
                      </a:r>
                      <a:endParaRPr sz="1200"/>
                    </a:p>
                  </a:txBody>
                  <a:tcPr marT="91425" marB="91425" marR="91425" marL="91425"/>
                </a:tc>
                <a:tc>
                  <a:txBody>
                    <a:bodyPr/>
                    <a:lstStyle/>
                    <a:p>
                      <a:pPr indent="0" lvl="0" marL="0" rtl="0" algn="l">
                        <a:spcBef>
                          <a:spcPts val="0"/>
                        </a:spcBef>
                        <a:spcAft>
                          <a:spcPts val="0"/>
                        </a:spcAft>
                        <a:buNone/>
                      </a:pPr>
                      <a:r>
                        <a:rPr lang="en" sz="1200"/>
                        <a:t>Split this Flux sequence into multiple Flux windows containing maxSize elements (or less for the final window) and starting from the first item. Each Flux window will onComplete after maxSize items have been routed.</a:t>
                      </a:r>
                      <a:endParaRPr sz="1200"/>
                    </a:p>
                  </a:txBody>
                  <a:tcPr marT="91425" marB="91425" marR="91425" marL="91425"/>
                </a:tc>
              </a:tr>
              <a:tr h="291750">
                <a:tc>
                  <a:txBody>
                    <a:bodyPr/>
                    <a:lstStyle/>
                    <a:p>
                      <a:pPr indent="0" lvl="0" marL="0" rtl="0" algn="l">
                        <a:spcBef>
                          <a:spcPts val="0"/>
                        </a:spcBef>
                        <a:spcAft>
                          <a:spcPts val="0"/>
                        </a:spcAft>
                        <a:buNone/>
                      </a:pPr>
                      <a:r>
                        <a:rPr lang="en" sz="1200"/>
                        <a:t>groupby</a:t>
                      </a:r>
                      <a:endParaRPr sz="1200"/>
                    </a:p>
                  </a:txBody>
                  <a:tcPr marT="91425" marB="91425" marR="91425" marL="91425"/>
                </a:tc>
                <a:tc>
                  <a:txBody>
                    <a:bodyPr/>
                    <a:lstStyle/>
                    <a:p>
                      <a:pPr indent="0" lvl="0" marL="0" rtl="0" algn="l">
                        <a:spcBef>
                          <a:spcPts val="0"/>
                        </a:spcBef>
                        <a:spcAft>
                          <a:spcPts val="0"/>
                        </a:spcAft>
                        <a:buNone/>
                      </a:pPr>
                      <a:r>
                        <a:rPr lang="en" sz="1200"/>
                        <a:t>Divide this sequence into dynamically created Flux (or groups) for each unique key, as produced by the provided keyMapper Function. Note that groupBy works best with a low cardinality of groups, so chose your keyMapper function accordingly.</a:t>
                      </a:r>
                      <a:endParaRPr sz="1200"/>
                    </a:p>
                  </a:txBody>
                  <a:tcPr marT="91425" marB="91425" marR="91425" marL="91425"/>
                </a:tc>
              </a:tr>
            </a:tbl>
          </a:graphicData>
        </a:graphic>
      </p:graphicFrame>
      <p:sp>
        <p:nvSpPr>
          <p:cNvPr id="182" name="Google Shape;182;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Control flow</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88" name="Google Shape;188;p24"/>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graphicFrame>
        <p:nvGraphicFramePr>
          <p:cNvPr id="189" name="Google Shape;189;p24"/>
          <p:cNvGraphicFramePr/>
          <p:nvPr/>
        </p:nvGraphicFramePr>
        <p:xfrm>
          <a:off x="224775" y="883650"/>
          <a:ext cx="3000000" cy="3000000"/>
        </p:xfrm>
        <a:graphic>
          <a:graphicData uri="http://schemas.openxmlformats.org/drawingml/2006/table">
            <a:tbl>
              <a:tblPr>
                <a:noFill/>
                <a:tableStyleId>{47232CEC-3426-4421-BDE1-19681EC85609}</a:tableStyleId>
              </a:tblPr>
              <a:tblGrid>
                <a:gridCol w="1577650"/>
                <a:gridCol w="7077200"/>
              </a:tblGrid>
              <a:tr h="402600">
                <a:tc>
                  <a:txBody>
                    <a:bodyPr/>
                    <a:lstStyle/>
                    <a:p>
                      <a:pPr indent="0" lvl="0" marL="0" rtl="0" algn="l">
                        <a:spcBef>
                          <a:spcPts val="0"/>
                        </a:spcBef>
                        <a:spcAft>
                          <a:spcPts val="0"/>
                        </a:spcAft>
                        <a:buNone/>
                      </a:pPr>
                      <a:r>
                        <a:rPr lang="en"/>
                        <a:t>take</a:t>
                      </a:r>
                      <a:endParaRPr/>
                    </a:p>
                  </a:txBody>
                  <a:tcPr marT="91425" marB="91425" marR="91425" marL="91425"/>
                </a:tc>
                <a:tc>
                  <a:txBody>
                    <a:bodyPr/>
                    <a:lstStyle/>
                    <a:p>
                      <a:pPr indent="0" lvl="0" marL="0" rtl="0" algn="l">
                        <a:spcBef>
                          <a:spcPts val="0"/>
                        </a:spcBef>
                        <a:spcAft>
                          <a:spcPts val="0"/>
                        </a:spcAft>
                        <a:buNone/>
                      </a:pPr>
                      <a:r>
                        <a:rPr lang="en" sz="1150">
                          <a:solidFill>
                            <a:srgbClr val="474747"/>
                          </a:solidFill>
                          <a:highlight>
                            <a:srgbClr val="FFFFFF"/>
                          </a:highlight>
                        </a:rPr>
                        <a:t>Create a </a:t>
                      </a:r>
                      <a:r>
                        <a:rPr b="1" lang="en" sz="1050">
                          <a:solidFill>
                            <a:srgbClr val="474747"/>
                          </a:solidFill>
                          <a:highlight>
                            <a:srgbClr val="FFFFFF"/>
                          </a:highlight>
                          <a:latin typeface="Courier New"/>
                          <a:ea typeface="Courier New"/>
                          <a:cs typeface="Courier New"/>
                          <a:sym typeface="Courier New"/>
                        </a:rPr>
                        <a:t>publishers</a:t>
                      </a:r>
                      <a:r>
                        <a:rPr b="1" lang="en" sz="1150">
                          <a:solidFill>
                            <a:srgbClr val="474747"/>
                          </a:solidFill>
                          <a:highlight>
                            <a:srgbClr val="FFFFFF"/>
                          </a:highlight>
                        </a:rPr>
                        <a:t> </a:t>
                      </a:r>
                      <a:r>
                        <a:rPr lang="en" sz="1150">
                          <a:solidFill>
                            <a:srgbClr val="474747"/>
                          </a:solidFill>
                          <a:highlight>
                            <a:srgbClr val="FFFFFF"/>
                          </a:highlight>
                        </a:rPr>
                        <a:t>that emits the provided elements and then completes.</a:t>
                      </a:r>
                      <a:endParaRPr/>
                    </a:p>
                  </a:txBody>
                  <a:tcPr marT="91425" marB="91425" marR="91425" marL="91425"/>
                </a:tc>
              </a:tr>
              <a:tr h="291750">
                <a:tc>
                  <a:txBody>
                    <a:bodyPr/>
                    <a:lstStyle/>
                    <a:p>
                      <a:pPr indent="0" lvl="0" marL="0" rtl="0" algn="l">
                        <a:spcBef>
                          <a:spcPts val="0"/>
                        </a:spcBef>
                        <a:spcAft>
                          <a:spcPts val="0"/>
                        </a:spcAft>
                        <a:buClr>
                          <a:schemeClr val="dk2"/>
                        </a:buClr>
                        <a:buSzPts val="1100"/>
                        <a:buFont typeface="Arial"/>
                        <a:buNone/>
                      </a:pPr>
                      <a:r>
                        <a:rPr lang="en">
                          <a:solidFill>
                            <a:schemeClr val="dk2"/>
                          </a:solidFill>
                        </a:rPr>
                        <a:t>limitRequest</a:t>
                      </a:r>
                      <a:endParaRPr/>
                    </a:p>
                  </a:txBody>
                  <a:tcPr marT="91425" marB="91425" marR="91425" marL="91425"/>
                </a:tc>
                <a:tc>
                  <a:txBody>
                    <a:bodyPr/>
                    <a:lstStyle/>
                    <a:p>
                      <a:pPr indent="0" lvl="0" marL="0" rtl="0" algn="l">
                        <a:spcBef>
                          <a:spcPts val="0"/>
                        </a:spcBef>
                        <a:spcAft>
                          <a:spcPts val="0"/>
                        </a:spcAft>
                        <a:buNone/>
                      </a:pPr>
                      <a:r>
                        <a:rPr lang="en"/>
                        <a:t>stricter form of take(long)</a:t>
                      </a:r>
                      <a:endParaRPr/>
                    </a:p>
                  </a:txBody>
                  <a:tcPr marT="91425" marB="91425" marR="91425" marL="91425"/>
                </a:tc>
              </a:tr>
              <a:tr h="291750">
                <a:tc>
                  <a:txBody>
                    <a:bodyPr/>
                    <a:lstStyle/>
                    <a:p>
                      <a:pPr indent="0" lvl="0" marL="0" rtl="0" algn="l">
                        <a:spcBef>
                          <a:spcPts val="0"/>
                        </a:spcBef>
                        <a:spcAft>
                          <a:spcPts val="0"/>
                        </a:spcAft>
                        <a:buNone/>
                      </a:pPr>
                      <a:r>
                        <a:rPr lang="en">
                          <a:solidFill>
                            <a:schemeClr val="dk2"/>
                          </a:solidFill>
                        </a:rPr>
                        <a:t>onErrorReturn</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Simply emit a captured fallback value when any error is observed</a:t>
                      </a:r>
                      <a:endParaRPr/>
                    </a:p>
                  </a:txBody>
                  <a:tcPr marT="91425" marB="91425" marR="91425" marL="91425"/>
                </a:tc>
              </a:tr>
              <a:tr h="291750">
                <a:tc>
                  <a:txBody>
                    <a:bodyPr/>
                    <a:lstStyle/>
                    <a:p>
                      <a:pPr indent="0" lvl="0" marL="0" rtl="0" algn="l">
                        <a:spcBef>
                          <a:spcPts val="0"/>
                        </a:spcBef>
                        <a:spcAft>
                          <a:spcPts val="0"/>
                        </a:spcAft>
                        <a:buNone/>
                      </a:pPr>
                      <a:r>
                        <a:rPr lang="en">
                          <a:solidFill>
                            <a:schemeClr val="dk2"/>
                          </a:solidFill>
                        </a:rPr>
                        <a:t>onErrorResume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Subscribe to a returned fallback publisher when any error occurs</a:t>
                      </a:r>
                      <a:endParaRPr/>
                    </a:p>
                  </a:txBody>
                  <a:tcPr marT="91425" marB="91425" marR="91425" marL="91425"/>
                </a:tc>
              </a:tr>
              <a:tr h="291750">
                <a:tc>
                  <a:txBody>
                    <a:bodyPr/>
                    <a:lstStyle/>
                    <a:p>
                      <a:pPr indent="0" lvl="0" marL="0" rtl="0" algn="l">
                        <a:spcBef>
                          <a:spcPts val="0"/>
                        </a:spcBef>
                        <a:spcAft>
                          <a:spcPts val="0"/>
                        </a:spcAft>
                        <a:buNone/>
                      </a:pPr>
                      <a:r>
                        <a:rPr lang="en">
                          <a:solidFill>
                            <a:schemeClr val="dk2"/>
                          </a:solidFill>
                        </a:rPr>
                        <a:t>doOnError</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Add behavior (side-effect) triggered when the Flux completes with an error</a:t>
                      </a:r>
                      <a:endParaRPr/>
                    </a:p>
                  </a:txBody>
                  <a:tcPr marT="91425" marB="91425" marR="91425" marL="91425"/>
                </a:tc>
              </a:tr>
              <a:tr h="291750">
                <a:tc>
                  <a:txBody>
                    <a:bodyPr/>
                    <a:lstStyle/>
                    <a:p>
                      <a:pPr indent="0" lvl="0" marL="0" rtl="0" algn="l">
                        <a:spcBef>
                          <a:spcPts val="0"/>
                        </a:spcBef>
                        <a:spcAft>
                          <a:spcPts val="0"/>
                        </a:spcAft>
                        <a:buNone/>
                      </a:pPr>
                      <a:r>
                        <a:rPr lang="en">
                          <a:solidFill>
                            <a:schemeClr val="dk2"/>
                          </a:solidFill>
                        </a:rPr>
                        <a:t>doFinally</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Add behavior (side-effect) triggered after the Flux terminates for any reason, including cancellation.</a:t>
                      </a:r>
                      <a:endParaRPr/>
                    </a:p>
                  </a:txBody>
                  <a:tcPr marT="91425" marB="91425" marR="91425" marL="91425"/>
                </a:tc>
              </a:tr>
            </a:tbl>
          </a:graphicData>
        </a:graphic>
      </p:graphicFrame>
      <p:sp>
        <p:nvSpPr>
          <p:cNvPr id="190" name="Google Shape;190;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Subscription</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96" name="Google Shape;196;p25"/>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graphicFrame>
        <p:nvGraphicFramePr>
          <p:cNvPr id="197" name="Google Shape;197;p25"/>
          <p:cNvGraphicFramePr/>
          <p:nvPr/>
        </p:nvGraphicFramePr>
        <p:xfrm>
          <a:off x="224775" y="883650"/>
          <a:ext cx="3000000" cy="3000000"/>
        </p:xfrm>
        <a:graphic>
          <a:graphicData uri="http://schemas.openxmlformats.org/drawingml/2006/table">
            <a:tbl>
              <a:tblPr>
                <a:noFill/>
                <a:tableStyleId>{47232CEC-3426-4421-BDE1-19681EC85609}</a:tableStyleId>
              </a:tblPr>
              <a:tblGrid>
                <a:gridCol w="1249025"/>
                <a:gridCol w="7405825"/>
              </a:tblGrid>
              <a:tr h="291750">
                <a:tc>
                  <a:txBody>
                    <a:bodyPr/>
                    <a:lstStyle/>
                    <a:p>
                      <a:pPr indent="0" lvl="0" marL="0" rtl="0" algn="l">
                        <a:spcBef>
                          <a:spcPts val="0"/>
                        </a:spcBef>
                        <a:spcAft>
                          <a:spcPts val="0"/>
                        </a:spcAft>
                        <a:buClr>
                          <a:schemeClr val="dk2"/>
                        </a:buClr>
                        <a:buSzPts val="1100"/>
                        <a:buFont typeface="Arial"/>
                        <a:buNone/>
                      </a:pPr>
                      <a:r>
                        <a:rPr lang="en">
                          <a:solidFill>
                            <a:schemeClr val="dk2"/>
                          </a:solidFill>
                        </a:rPr>
                        <a:t>subscribe</a:t>
                      </a:r>
                      <a:endParaRPr/>
                    </a:p>
                  </a:txBody>
                  <a:tcPr marT="91425" marB="91425" marR="91425" marL="91425"/>
                </a:tc>
                <a:tc>
                  <a:txBody>
                    <a:bodyPr/>
                    <a:lstStyle/>
                    <a:p>
                      <a:pPr indent="0" lvl="0" marL="0" rtl="0" algn="l">
                        <a:spcBef>
                          <a:spcPts val="0"/>
                        </a:spcBef>
                        <a:spcAft>
                          <a:spcPts val="0"/>
                        </a:spcAft>
                        <a:buNone/>
                      </a:pPr>
                      <a:r>
                        <a:rPr lang="en" sz="1200">
                          <a:solidFill>
                            <a:srgbClr val="474747"/>
                          </a:solidFill>
                          <a:highlight>
                            <a:srgbClr val="FFFFFF"/>
                          </a:highlight>
                        </a:rPr>
                        <a:t>Subscribe to this Flux with a Consumer that will consume all the elements in the sequence, as well as a Consumer that will handle errors. </a:t>
                      </a:r>
                      <a:endParaRPr/>
                    </a:p>
                  </a:txBody>
                  <a:tcPr marT="91425" marB="91425" marR="91425" marL="91425"/>
                </a:tc>
              </a:tr>
              <a:tr h="291750">
                <a:tc>
                  <a:txBody>
                    <a:bodyPr/>
                    <a:lstStyle/>
                    <a:p>
                      <a:pPr indent="0" lvl="0" marL="0" rtl="0" algn="l">
                        <a:spcBef>
                          <a:spcPts val="0"/>
                        </a:spcBef>
                        <a:spcAft>
                          <a:spcPts val="0"/>
                        </a:spcAft>
                        <a:buNone/>
                      </a:pPr>
                      <a:r>
                        <a:rPr lang="en" sz="1200">
                          <a:highlight>
                            <a:srgbClr val="FFFFFF"/>
                          </a:highlight>
                        </a:rPr>
                        <a:t>repeat</a:t>
                      </a:r>
                      <a:endParaRPr sz="1200"/>
                    </a:p>
                  </a:txBody>
                  <a:tcPr marT="91425" marB="91425" marR="91425" marL="91425"/>
                </a:tc>
                <a:tc>
                  <a:txBody>
                    <a:bodyPr/>
                    <a:lstStyle/>
                    <a:p>
                      <a:pPr indent="0" lvl="0" marL="0" rtl="0" algn="l">
                        <a:spcBef>
                          <a:spcPts val="0"/>
                        </a:spcBef>
                        <a:spcAft>
                          <a:spcPts val="0"/>
                        </a:spcAft>
                        <a:buNone/>
                      </a:pPr>
                      <a:r>
                        <a:rPr lang="en" sz="1200">
                          <a:solidFill>
                            <a:srgbClr val="333333"/>
                          </a:solidFill>
                          <a:highlight>
                            <a:srgbClr val="FFFFFF"/>
                          </a:highlight>
                        </a:rPr>
                        <a:t>operator subscribes to the results of the stream operator, receives elements 1 to N and the onComplete signal</a:t>
                      </a:r>
                      <a:endParaRPr sz="1200">
                        <a:solidFill>
                          <a:srgbClr val="474747"/>
                        </a:solidFill>
                        <a:highlight>
                          <a:srgbClr val="FFFFFF"/>
                        </a:highlight>
                      </a:endParaRPr>
                    </a:p>
                  </a:txBody>
                  <a:tcPr marT="91425" marB="91425" marR="91425" marL="91425"/>
                </a:tc>
              </a:tr>
            </a:tbl>
          </a:graphicData>
        </a:graphic>
      </p:graphicFrame>
      <p:sp>
        <p:nvSpPr>
          <p:cNvPr id="198" name="Google Shape;198;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Hot vs </a:t>
            </a:r>
            <a:r>
              <a:rPr lang="en" sz="1800">
                <a:solidFill>
                  <a:schemeClr val="dk1"/>
                </a:solidFill>
              </a:rPr>
              <a:t>Cold</a:t>
            </a:r>
            <a:r>
              <a:rPr lang="en" sz="1800">
                <a:solidFill>
                  <a:schemeClr val="dk1"/>
                </a:solidFill>
              </a:rPr>
              <a:t> Publisher</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204" name="Google Shape;204;p26"/>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205" name="Google Shape;205;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6"/>
          <p:cNvSpPr txBox="1"/>
          <p:nvPr/>
        </p:nvSpPr>
        <p:spPr>
          <a:xfrm>
            <a:off x="657225" y="1071575"/>
            <a:ext cx="74652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212121"/>
                </a:solidFill>
                <a:highlight>
                  <a:srgbClr val="FFFFFF"/>
                </a:highlight>
              </a:rPr>
              <a:t>Publishers by default do not produce any value unless at least 1 observer subscribes to it. Publishers create new data producers for each new subscription.</a:t>
            </a:r>
            <a:endParaRPr sz="1200"/>
          </a:p>
        </p:txBody>
      </p:sp>
      <p:sp>
        <p:nvSpPr>
          <p:cNvPr id="207" name="Google Shape;207;p26"/>
          <p:cNvSpPr txBox="1"/>
          <p:nvPr/>
        </p:nvSpPr>
        <p:spPr>
          <a:xfrm>
            <a:off x="328600" y="757250"/>
            <a:ext cx="411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Cold Publisher:</a:t>
            </a:r>
            <a:endParaRPr b="1">
              <a:latin typeface="Lato"/>
              <a:ea typeface="Lato"/>
              <a:cs typeface="Lato"/>
              <a:sym typeface="Lato"/>
            </a:endParaRPr>
          </a:p>
        </p:txBody>
      </p:sp>
      <p:sp>
        <p:nvSpPr>
          <p:cNvPr id="208" name="Google Shape;208;p26"/>
          <p:cNvSpPr txBox="1"/>
          <p:nvPr/>
        </p:nvSpPr>
        <p:spPr>
          <a:xfrm>
            <a:off x="733425" y="2214575"/>
            <a:ext cx="74652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212121"/>
                </a:solidFill>
                <a:highlight>
                  <a:srgbClr val="FFFFFF"/>
                </a:highlight>
              </a:rPr>
              <a:t>Hot Publishers do not create new data producer for each new subscription (as the Cold Publisher does). Instead there will be only one data producer and all the observers listen to the data produced by the single data producer. So all the observers get the same data.</a:t>
            </a:r>
            <a:endParaRPr i="1" sz="1200">
              <a:solidFill>
                <a:srgbClr val="212121"/>
              </a:solidFill>
              <a:highlight>
                <a:srgbClr val="FFFFFF"/>
              </a:highlight>
            </a:endParaRPr>
          </a:p>
          <a:p>
            <a:pPr indent="0" lvl="0" marL="0" rtl="0" algn="l">
              <a:spcBef>
                <a:spcPts val="0"/>
              </a:spcBef>
              <a:spcAft>
                <a:spcPts val="0"/>
              </a:spcAft>
              <a:buNone/>
            </a:pPr>
            <a:r>
              <a:t/>
            </a:r>
            <a:endParaRPr i="1" sz="1200">
              <a:solidFill>
                <a:srgbClr val="212121"/>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These publishers keep emitting data, and, when a new subscriber arrives, it receives only newly emitted data.</a:t>
            </a:r>
            <a:endParaRPr i="1" sz="1200">
              <a:solidFill>
                <a:srgbClr val="212121"/>
              </a:solidFill>
              <a:highlight>
                <a:srgbClr val="FFFFFF"/>
              </a:highlight>
            </a:endParaRPr>
          </a:p>
        </p:txBody>
      </p:sp>
      <p:sp>
        <p:nvSpPr>
          <p:cNvPr id="209" name="Google Shape;209;p26"/>
          <p:cNvSpPr txBox="1"/>
          <p:nvPr/>
        </p:nvSpPr>
        <p:spPr>
          <a:xfrm>
            <a:off x="404800" y="1900250"/>
            <a:ext cx="411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Hot</a:t>
            </a:r>
            <a:r>
              <a:rPr b="1" lang="en">
                <a:latin typeface="Lato"/>
                <a:ea typeface="Lato"/>
                <a:cs typeface="Lato"/>
                <a:sym typeface="Lato"/>
              </a:rPr>
              <a:t> Publisher:</a:t>
            </a:r>
            <a:endParaRPr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Schedulers</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215" name="Google Shape;215;p27"/>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216" name="Google Shape;216;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7"/>
          <p:cNvSpPr txBox="1"/>
          <p:nvPr/>
        </p:nvSpPr>
        <p:spPr>
          <a:xfrm>
            <a:off x="259150" y="816675"/>
            <a:ext cx="8732100" cy="43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Usually, Reactive applications run on the main thread but there are cases where we need to use </a:t>
            </a:r>
            <a:r>
              <a:rPr lang="en" sz="1200">
                <a:highlight>
                  <a:srgbClr val="FFFFFF"/>
                </a:highlight>
              </a:rPr>
              <a:t>multi thread</a:t>
            </a:r>
            <a:r>
              <a:rPr lang="en" sz="1200">
                <a:highlight>
                  <a:srgbClr val="FFFFFF"/>
                </a:highlight>
              </a:rPr>
              <a:t>. For example, after receiving an item from the Publisher, the Consumer needs to process something different from that data item. That manipulation, we can run on another thread to increase performance. In Project Reactor, to use </a:t>
            </a:r>
            <a:r>
              <a:rPr lang="en" sz="1200">
                <a:highlight>
                  <a:srgbClr val="FFFFFF"/>
                </a:highlight>
              </a:rPr>
              <a:t>multi thread</a:t>
            </a:r>
            <a:r>
              <a:rPr lang="en" sz="1200">
                <a:highlight>
                  <a:srgbClr val="FFFFFF"/>
                </a:highlight>
              </a:rPr>
              <a:t> we can use the Scheduler object.</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Clr>
                <a:schemeClr val="dk2"/>
              </a:buClr>
              <a:buSzPts val="1100"/>
              <a:buFont typeface="Arial"/>
              <a:buNone/>
            </a:pPr>
            <a:r>
              <a:rPr lang="en" sz="1200">
                <a:highlight>
                  <a:srgbClr val="FFFFFF"/>
                </a:highlight>
              </a:rPr>
              <a:t>The 4 schedulers offered by Reactor are :</a:t>
            </a:r>
            <a:endParaRPr sz="1200">
              <a:highlight>
                <a:srgbClr val="FFFFFF"/>
              </a:highlight>
            </a:endParaRPr>
          </a:p>
          <a:p>
            <a:pPr indent="-304800" lvl="0" marL="457200" rtl="0" algn="l">
              <a:spcBef>
                <a:spcPts val="0"/>
              </a:spcBef>
              <a:spcAft>
                <a:spcPts val="0"/>
              </a:spcAft>
              <a:buClr>
                <a:srgbClr val="000000"/>
              </a:buClr>
              <a:buSzPts val="1200"/>
              <a:buChar char="●"/>
            </a:pPr>
            <a:r>
              <a:rPr b="1" lang="en" sz="1200">
                <a:highlight>
                  <a:srgbClr val="FFFFFF"/>
                </a:highlight>
              </a:rPr>
              <a:t>single</a:t>
            </a:r>
            <a:r>
              <a:rPr lang="en" sz="1200">
                <a:highlight>
                  <a:srgbClr val="FFFFFF"/>
                </a:highlight>
              </a:rPr>
              <a:t>: a one worker thread scheduler</a:t>
            </a:r>
            <a:endParaRPr sz="1200">
              <a:highlight>
                <a:srgbClr val="FFFFFF"/>
              </a:highlight>
            </a:endParaRPr>
          </a:p>
          <a:p>
            <a:pPr indent="-304800" lvl="0" marL="457200" rtl="0" algn="l">
              <a:spcBef>
                <a:spcPts val="0"/>
              </a:spcBef>
              <a:spcAft>
                <a:spcPts val="0"/>
              </a:spcAft>
              <a:buClr>
                <a:srgbClr val="000000"/>
              </a:buClr>
              <a:buSzPts val="1200"/>
              <a:buChar char="●"/>
            </a:pPr>
            <a:r>
              <a:rPr b="1" lang="en" sz="1200">
                <a:highlight>
                  <a:srgbClr val="FFFFFF"/>
                </a:highlight>
              </a:rPr>
              <a:t>immediate</a:t>
            </a:r>
            <a:r>
              <a:rPr lang="en" sz="1200">
                <a:highlight>
                  <a:srgbClr val="FFFFFF"/>
                </a:highlight>
              </a:rPr>
              <a:t>: a scheduler that computes the stream in the thread where the call to the method configuring it is done.</a:t>
            </a:r>
            <a:endParaRPr sz="1200">
              <a:highlight>
                <a:srgbClr val="FFFFFF"/>
              </a:highlight>
            </a:endParaRPr>
          </a:p>
          <a:p>
            <a:pPr indent="-304800" lvl="0" marL="457200" rtl="0" algn="l">
              <a:spcBef>
                <a:spcPts val="0"/>
              </a:spcBef>
              <a:spcAft>
                <a:spcPts val="0"/>
              </a:spcAft>
              <a:buClr>
                <a:srgbClr val="000000"/>
              </a:buClr>
              <a:buSzPts val="1200"/>
              <a:buChar char="●"/>
            </a:pPr>
            <a:r>
              <a:rPr b="1" lang="en" sz="1200">
                <a:highlight>
                  <a:srgbClr val="FFFFFF"/>
                </a:highlight>
              </a:rPr>
              <a:t>parallel</a:t>
            </a:r>
            <a:r>
              <a:rPr lang="en" sz="1200">
                <a:highlight>
                  <a:srgbClr val="FFFFFF"/>
                </a:highlight>
              </a:rPr>
              <a:t>: a scheduler that has as many workers as your CPU has cores.</a:t>
            </a:r>
            <a:endParaRPr sz="1200">
              <a:highlight>
                <a:srgbClr val="FFFFFF"/>
              </a:highlight>
            </a:endParaRPr>
          </a:p>
          <a:p>
            <a:pPr indent="-304800" lvl="0" marL="457200" rtl="0" algn="l">
              <a:spcBef>
                <a:spcPts val="0"/>
              </a:spcBef>
              <a:spcAft>
                <a:spcPts val="0"/>
              </a:spcAft>
              <a:buClr>
                <a:srgbClr val="000000"/>
              </a:buClr>
              <a:buSzPts val="1200"/>
              <a:buChar char="●"/>
            </a:pPr>
            <a:r>
              <a:rPr b="1" lang="en" sz="1200">
                <a:highlight>
                  <a:srgbClr val="FFFFFF"/>
                </a:highlight>
              </a:rPr>
              <a:t>elastic</a:t>
            </a:r>
            <a:r>
              <a:rPr lang="en" sz="1200">
                <a:highlight>
                  <a:srgbClr val="FFFFFF"/>
                </a:highlight>
              </a:rPr>
              <a:t>: a scheduler that dynamically creates threads when needed, with no up limit. A thread is released after 60 non-working seconds.</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Clr>
                <a:schemeClr val="dk2"/>
              </a:buClr>
              <a:buSzPts val="1100"/>
              <a:buFont typeface="Arial"/>
              <a:buNone/>
            </a:pPr>
            <a:r>
              <a:rPr lang="en" sz="1200">
                <a:highlight>
                  <a:srgbClr val="FFFFFF"/>
                </a:highlight>
              </a:rPr>
              <a:t>Configure the scheduler using:</a:t>
            </a:r>
            <a:endParaRPr sz="1200">
              <a:highlight>
                <a:srgbClr val="FFFFFF"/>
              </a:highlight>
            </a:endParaRPr>
          </a:p>
          <a:p>
            <a:pPr indent="0" lvl="0" marL="0" rtl="0" algn="l">
              <a:spcBef>
                <a:spcPts val="0"/>
              </a:spcBef>
              <a:spcAft>
                <a:spcPts val="0"/>
              </a:spcAft>
              <a:buClr>
                <a:schemeClr val="dk2"/>
              </a:buClr>
              <a:buSzPts val="1100"/>
              <a:buFont typeface="Arial"/>
              <a:buNone/>
            </a:pPr>
            <a:r>
              <a:rPr b="1" lang="en" sz="1200">
                <a:highlight>
                  <a:srgbClr val="FFFFFF"/>
                </a:highlight>
              </a:rPr>
              <a:t>subscribeOn</a:t>
            </a:r>
            <a:r>
              <a:rPr lang="en" sz="1200">
                <a:highlight>
                  <a:srgbClr val="FFFFFF"/>
                </a:highlight>
              </a:rPr>
              <a:t>: Sets the scheduler for all the operations of the stream. If multiple subscribeOn operators in a chain first one picked.</a:t>
            </a:r>
            <a:endParaRPr sz="1200">
              <a:highlight>
                <a:srgbClr val="FFFFFF"/>
              </a:highlight>
            </a:endParaRPr>
          </a:p>
          <a:p>
            <a:pPr indent="0" lvl="0" marL="0" rtl="0" algn="l">
              <a:spcBef>
                <a:spcPts val="0"/>
              </a:spcBef>
              <a:spcAft>
                <a:spcPts val="0"/>
              </a:spcAft>
              <a:buClr>
                <a:schemeClr val="dk2"/>
              </a:buClr>
              <a:buSzPts val="1100"/>
              <a:buFont typeface="Arial"/>
              <a:buNone/>
            </a:pPr>
            <a:r>
              <a:rPr b="1" lang="en" sz="1200">
                <a:highlight>
                  <a:srgbClr val="FFFFFF"/>
                </a:highlight>
              </a:rPr>
              <a:t>publishOn</a:t>
            </a:r>
            <a:r>
              <a:rPr lang="en" sz="1200">
                <a:highlight>
                  <a:srgbClr val="FFFFFF"/>
                </a:highlight>
              </a:rPr>
              <a:t>: it affects the subsequent operators until another publishOn is chained in.</a:t>
            </a:r>
            <a:endParaRPr sz="1200">
              <a:highlight>
                <a:srgbClr val="FFFFFF"/>
              </a:highlight>
            </a:endParaRPr>
          </a:p>
          <a:p>
            <a:pPr indent="0" lvl="0" marL="0" rtl="0" algn="l">
              <a:spcBef>
                <a:spcPts val="0"/>
              </a:spcBef>
              <a:spcAft>
                <a:spcPts val="0"/>
              </a:spcAft>
              <a:buClr>
                <a:schemeClr val="dk2"/>
              </a:buClr>
              <a:buSzPts val="1100"/>
              <a:buFont typeface="Arial"/>
              <a:buNone/>
            </a:pPr>
            <a:r>
              <a:t/>
            </a:r>
            <a:endParaRPr sz="1200">
              <a:highlight>
                <a:srgbClr val="FFFFFF"/>
              </a:highlight>
            </a:endParaRPr>
          </a:p>
          <a:p>
            <a:pPr indent="0" lvl="0" marL="0" rtl="0" algn="l">
              <a:spcBef>
                <a:spcPts val="0"/>
              </a:spcBef>
              <a:spcAft>
                <a:spcPts val="0"/>
              </a:spcAft>
              <a:buClr>
                <a:schemeClr val="dk2"/>
              </a:buClr>
              <a:buSzPts val="1100"/>
              <a:buFont typeface="Arial"/>
              <a:buNone/>
            </a:pPr>
            <a:r>
              <a:rPr lang="en" sz="1200">
                <a:highlight>
                  <a:srgbClr val="FFFFFF"/>
                </a:highlight>
              </a:rPr>
              <a:t>publishOn forces the next operator (and possibly subsequent operators after the next one) to run on a different thread. Similarly, subscribeOn forces the previous operator (and possibly operators prior to the previous one) to run on a different thread.</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b="1" lang="en" sz="1200">
                <a:solidFill>
                  <a:schemeClr val="dk2"/>
                </a:solidFill>
              </a:rPr>
              <a:t>ParallelFlux: </a:t>
            </a:r>
            <a:r>
              <a:rPr lang="en" sz="1200">
                <a:solidFill>
                  <a:schemeClr val="dk2"/>
                </a:solidFill>
                <a:highlight>
                  <a:srgbClr val="FFFFFF"/>
                </a:highlight>
              </a:rPr>
              <a:t>Flux runs sequentially by default. To make a Flux parallel, there exists a </a:t>
            </a:r>
            <a:r>
              <a:rPr lang="en" sz="1200">
                <a:solidFill>
                  <a:schemeClr val="dk2"/>
                </a:solidFill>
              </a:rPr>
              <a:t>.parallel()</a:t>
            </a:r>
            <a:r>
              <a:rPr lang="en" sz="1200">
                <a:solidFill>
                  <a:schemeClr val="dk2"/>
                </a:solidFill>
                <a:highlight>
                  <a:srgbClr val="FFFFFF"/>
                </a:highlight>
              </a:rPr>
              <a:t> </a:t>
            </a:r>
            <a:r>
              <a:rPr lang="en" sz="1200">
                <a:solidFill>
                  <a:srgbClr val="242729"/>
                </a:solidFill>
                <a:highlight>
                  <a:srgbClr val="FFFFFF"/>
                </a:highlight>
              </a:rPr>
              <a:t>pecify the scheduler via </a:t>
            </a:r>
            <a:r>
              <a:rPr lang="en" sz="1200">
                <a:solidFill>
                  <a:srgbClr val="242729"/>
                </a:solidFill>
              </a:rPr>
              <a:t>runOn</a:t>
            </a:r>
            <a:endParaRPr b="1" sz="12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Backpressure</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223" name="Google Shape;223;p28"/>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224" name="Google Shape;224;p28"/>
          <p:cNvSpPr txBox="1"/>
          <p:nvPr/>
        </p:nvSpPr>
        <p:spPr>
          <a:xfrm>
            <a:off x="-19050" y="4862600"/>
            <a:ext cx="40194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https://github.com/reactive-streams/reactive-streams-jvm</a:t>
            </a:r>
            <a:endParaRPr/>
          </a:p>
        </p:txBody>
      </p:sp>
      <p:sp>
        <p:nvSpPr>
          <p:cNvPr id="225" name="Google Shape;225;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8"/>
          <p:cNvSpPr txBox="1"/>
          <p:nvPr/>
        </p:nvSpPr>
        <p:spPr>
          <a:xfrm>
            <a:off x="408525" y="3328975"/>
            <a:ext cx="5993700" cy="843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Georgia"/>
              <a:buChar char="●"/>
            </a:pPr>
            <a:r>
              <a:rPr b="1" lang="en" sz="1200">
                <a:solidFill>
                  <a:schemeClr val="dk2"/>
                </a:solidFill>
                <a:highlight>
                  <a:srgbClr val="FFFFFF"/>
                </a:highlight>
                <a:latin typeface="Georgia"/>
                <a:ea typeface="Georgia"/>
                <a:cs typeface="Georgia"/>
                <a:sym typeface="Georgia"/>
              </a:rPr>
              <a:t>Control</a:t>
            </a:r>
            <a:r>
              <a:rPr lang="en" sz="1200">
                <a:solidFill>
                  <a:schemeClr val="dk2"/>
                </a:solidFill>
                <a:highlight>
                  <a:srgbClr val="FFFFFF"/>
                </a:highlight>
                <a:latin typeface="Georgia"/>
                <a:ea typeface="Georgia"/>
                <a:cs typeface="Georgia"/>
                <a:sym typeface="Georgia"/>
              </a:rPr>
              <a:t> the producer decided by consumer</a:t>
            </a:r>
            <a:endParaRPr sz="1200">
              <a:solidFill>
                <a:schemeClr val="dk2"/>
              </a:solidFill>
              <a:highlight>
                <a:srgbClr val="FFFFFF"/>
              </a:highlight>
              <a:latin typeface="Georgia"/>
              <a:ea typeface="Georgia"/>
              <a:cs typeface="Georgia"/>
              <a:sym typeface="Georgia"/>
            </a:endParaRPr>
          </a:p>
          <a:p>
            <a:pPr indent="-304800" lvl="0" marL="457200" rtl="0" algn="l">
              <a:spcBef>
                <a:spcPts val="0"/>
              </a:spcBef>
              <a:spcAft>
                <a:spcPts val="0"/>
              </a:spcAft>
              <a:buClr>
                <a:schemeClr val="dk2"/>
              </a:buClr>
              <a:buSzPts val="1200"/>
              <a:buFont typeface="Georgia"/>
              <a:buChar char="●"/>
            </a:pPr>
            <a:r>
              <a:rPr b="1" lang="en" sz="1200">
                <a:solidFill>
                  <a:schemeClr val="dk2"/>
                </a:solidFill>
                <a:highlight>
                  <a:srgbClr val="FFFFFF"/>
                </a:highlight>
                <a:latin typeface="Georgia"/>
                <a:ea typeface="Georgia"/>
                <a:cs typeface="Georgia"/>
                <a:sym typeface="Georgia"/>
              </a:rPr>
              <a:t>Buffer</a:t>
            </a:r>
            <a:r>
              <a:rPr lang="en" sz="1200">
                <a:solidFill>
                  <a:schemeClr val="dk2"/>
                </a:solidFill>
                <a:highlight>
                  <a:srgbClr val="FFFFFF"/>
                </a:highlight>
                <a:latin typeface="Georgia"/>
                <a:ea typeface="Georgia"/>
                <a:cs typeface="Georgia"/>
                <a:sym typeface="Georgia"/>
              </a:rPr>
              <a:t> accumulate incoming data spikes temporarily</a:t>
            </a:r>
            <a:endParaRPr sz="1200">
              <a:solidFill>
                <a:schemeClr val="dk2"/>
              </a:solidFill>
              <a:highlight>
                <a:srgbClr val="FFFFFF"/>
              </a:highlight>
              <a:latin typeface="Georgia"/>
              <a:ea typeface="Georgia"/>
              <a:cs typeface="Georgia"/>
              <a:sym typeface="Georgia"/>
            </a:endParaRPr>
          </a:p>
          <a:p>
            <a:pPr indent="-304800" lvl="0" marL="457200" rtl="0" algn="l">
              <a:spcBef>
                <a:spcPts val="0"/>
              </a:spcBef>
              <a:spcAft>
                <a:spcPts val="0"/>
              </a:spcAft>
              <a:buClr>
                <a:schemeClr val="dk2"/>
              </a:buClr>
              <a:buSzPts val="1200"/>
              <a:buFont typeface="Georgia"/>
              <a:buChar char="●"/>
            </a:pPr>
            <a:r>
              <a:rPr b="1" lang="en" sz="1200">
                <a:solidFill>
                  <a:schemeClr val="dk2"/>
                </a:solidFill>
                <a:highlight>
                  <a:srgbClr val="FFFFFF"/>
                </a:highlight>
                <a:latin typeface="Georgia"/>
                <a:ea typeface="Georgia"/>
                <a:cs typeface="Georgia"/>
                <a:sym typeface="Georgia"/>
              </a:rPr>
              <a:t>Drop</a:t>
            </a:r>
            <a:r>
              <a:rPr lang="en" sz="1200">
                <a:solidFill>
                  <a:schemeClr val="dk2"/>
                </a:solidFill>
                <a:highlight>
                  <a:srgbClr val="FFFFFF"/>
                </a:highlight>
                <a:latin typeface="Georgia"/>
                <a:ea typeface="Georgia"/>
                <a:cs typeface="Georgia"/>
                <a:sym typeface="Georgia"/>
              </a:rPr>
              <a:t> (sample a percentage of the incoming data)</a:t>
            </a:r>
            <a:endParaRPr sz="1200">
              <a:solidFill>
                <a:schemeClr val="dk2"/>
              </a:solidFill>
              <a:highlight>
                <a:srgbClr val="FFFFFF"/>
              </a:highlight>
              <a:latin typeface="Georgia"/>
              <a:ea typeface="Georgia"/>
              <a:cs typeface="Georgia"/>
              <a:sym typeface="Georgia"/>
            </a:endParaRPr>
          </a:p>
        </p:txBody>
      </p:sp>
      <p:sp>
        <p:nvSpPr>
          <p:cNvPr id="227" name="Google Shape;227;p28"/>
          <p:cNvSpPr txBox="1"/>
          <p:nvPr/>
        </p:nvSpPr>
        <p:spPr>
          <a:xfrm>
            <a:off x="228600" y="807275"/>
            <a:ext cx="8686800" cy="23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When it comes to streaming data, streams can be overly chatty in which the consumer cannot keep up with the producer. Back pressure mechanisms to control the source so that the consumer does not get overwhelmed.</a:t>
            </a:r>
            <a:endParaRPr sz="1200">
              <a:solidFill>
                <a:srgbClr val="333333"/>
              </a:solidFill>
              <a:highlight>
                <a:srgbClr val="FFFFFF"/>
              </a:highlight>
            </a:endParaRPr>
          </a:p>
          <a:p>
            <a:pPr indent="0" lvl="0" marL="0" rtl="0" algn="l">
              <a:spcBef>
                <a:spcPts val="0"/>
              </a:spcBef>
              <a:spcAft>
                <a:spcPts val="0"/>
              </a:spcAft>
              <a:buClr>
                <a:schemeClr val="dk2"/>
              </a:buClr>
              <a:buSzPts val="1100"/>
              <a:buFont typeface="Arial"/>
              <a:buNone/>
            </a:pPr>
            <a:r>
              <a:t/>
            </a:r>
            <a:endParaRPr sz="1200">
              <a:solidFill>
                <a:srgbClr val="333333"/>
              </a:solidFill>
              <a:highlight>
                <a:srgbClr val="FFFFFF"/>
              </a:highlight>
            </a:endParaRPr>
          </a:p>
          <a:p>
            <a:pPr indent="0" lvl="0" marL="0" rtl="0" algn="l">
              <a:spcBef>
                <a:spcPts val="0"/>
              </a:spcBef>
              <a:spcAft>
                <a:spcPts val="0"/>
              </a:spcAft>
              <a:buNone/>
            </a:pPr>
            <a:r>
              <a:rPr i="1" lang="en" sz="1200">
                <a:solidFill>
                  <a:srgbClr val="333333"/>
                </a:solidFill>
                <a:highlight>
                  <a:srgbClr val="FFFFFF"/>
                </a:highlight>
              </a:rPr>
              <a:t>Hot</a:t>
            </a:r>
            <a:r>
              <a:rPr lang="en" sz="1200">
                <a:solidFill>
                  <a:srgbClr val="333333"/>
                </a:solidFill>
                <a:highlight>
                  <a:srgbClr val="FFFFFF"/>
                </a:highlight>
              </a:rPr>
              <a:t> and </a:t>
            </a:r>
            <a:r>
              <a:rPr i="1" lang="en" sz="1200">
                <a:solidFill>
                  <a:srgbClr val="333333"/>
                </a:solidFill>
                <a:highlight>
                  <a:srgbClr val="FFFFFF"/>
                </a:highlight>
              </a:rPr>
              <a:t>Cold </a:t>
            </a:r>
            <a:r>
              <a:rPr lang="en" sz="1200">
                <a:solidFill>
                  <a:srgbClr val="333333"/>
                </a:solidFill>
                <a:highlight>
                  <a:srgbClr val="FFFFFF"/>
                </a:highlight>
              </a:rPr>
              <a:t>– that are totally different when it comes to a back pressure handling.</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b="1" lang="en" sz="1200">
                <a:solidFill>
                  <a:srgbClr val="24292E"/>
                </a:solidFill>
                <a:highlight>
                  <a:srgbClr val="FFFFFF"/>
                </a:highlight>
              </a:rPr>
              <a:t>C</a:t>
            </a:r>
            <a:r>
              <a:rPr b="1" i="1" lang="en" sz="1200">
                <a:solidFill>
                  <a:srgbClr val="24292E"/>
                </a:solidFill>
                <a:highlight>
                  <a:srgbClr val="FFFFFF"/>
                </a:highlight>
              </a:rPr>
              <a:t>old</a:t>
            </a:r>
            <a:r>
              <a:rPr lang="en" sz="1200">
                <a:solidFill>
                  <a:srgbClr val="24292E"/>
                </a:solidFill>
                <a:highlight>
                  <a:srgbClr val="FFFFFF"/>
                </a:highlight>
              </a:rPr>
              <a:t> Observable emits a particular sequence of items, but can begin emitting this sequence when its Observer finds it to be convenient, and at whatever rate the Observer desires, without disrupting the integrity of the sequence. </a:t>
            </a:r>
            <a:r>
              <a:rPr lang="en" sz="1200">
                <a:solidFill>
                  <a:schemeClr val="dk2"/>
                </a:solidFill>
                <a:highlight>
                  <a:srgbClr val="FFFFFF"/>
                </a:highlight>
              </a:rPr>
              <a:t>Examples of cold Observables include, reading a File, database queries, web requests</a:t>
            </a:r>
            <a:endParaRPr sz="1200">
              <a:solidFill>
                <a:schemeClr val="dk2"/>
              </a:solidFill>
              <a:highlight>
                <a:srgbClr val="FFFFFF"/>
              </a:highlight>
            </a:endParaRPr>
          </a:p>
          <a:p>
            <a:pPr indent="0" lvl="0" marL="0" rtl="0" algn="l">
              <a:spcBef>
                <a:spcPts val="0"/>
              </a:spcBef>
              <a:spcAft>
                <a:spcPts val="0"/>
              </a:spcAft>
              <a:buNone/>
            </a:pPr>
            <a:r>
              <a:t/>
            </a:r>
            <a:endParaRPr sz="1200">
              <a:solidFill>
                <a:schemeClr val="dk2"/>
              </a:solidFill>
              <a:highlight>
                <a:srgbClr val="FFFFFF"/>
              </a:highlight>
            </a:endParaRPr>
          </a:p>
          <a:p>
            <a:pPr indent="0" lvl="0" marL="0" rtl="0" algn="l">
              <a:spcBef>
                <a:spcPts val="0"/>
              </a:spcBef>
              <a:spcAft>
                <a:spcPts val="0"/>
              </a:spcAft>
              <a:buClr>
                <a:schemeClr val="dk2"/>
              </a:buClr>
              <a:buSzPts val="1100"/>
              <a:buFont typeface="Arial"/>
              <a:buNone/>
            </a:pPr>
            <a:r>
              <a:rPr b="1" lang="en" sz="1200">
                <a:solidFill>
                  <a:schemeClr val="dk2"/>
                </a:solidFill>
                <a:highlight>
                  <a:srgbClr val="FFFFFF"/>
                </a:highlight>
              </a:rPr>
              <a:t>Hot</a:t>
            </a:r>
            <a:r>
              <a:rPr lang="en" sz="1200">
                <a:solidFill>
                  <a:schemeClr val="dk2"/>
                </a:solidFill>
                <a:highlight>
                  <a:srgbClr val="FFFFFF"/>
                </a:highlight>
              </a:rPr>
              <a:t> Observables are continuous streams of events, emitted regardless of the number of subscribers. When an Observer subscribes to a hot Observable, it can either in the </a:t>
            </a:r>
            <a:r>
              <a:rPr lang="en" sz="1200">
                <a:solidFill>
                  <a:srgbClr val="333333"/>
                </a:solidFill>
                <a:highlight>
                  <a:srgbClr val="FFFFFF"/>
                </a:highlight>
              </a:rPr>
              <a:t>middle of the sequence, beginning of the first item emitted. </a:t>
            </a:r>
            <a:r>
              <a:rPr lang="en" sz="1200">
                <a:solidFill>
                  <a:schemeClr val="dk2"/>
                </a:solidFill>
                <a:highlight>
                  <a:srgbClr val="FFFFFF"/>
                </a:highlight>
              </a:rPr>
              <a:t>Examples of hot Observables include, touch events, notifications, and progress updates.</a:t>
            </a:r>
            <a:endParaRPr sz="1200">
              <a:solidFill>
                <a:schemeClr val="dk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backpressure</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233" name="Google Shape;233;p29"/>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234" name="Google Shape;234;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9"/>
          <p:cNvSpPr txBox="1"/>
          <p:nvPr/>
        </p:nvSpPr>
        <p:spPr>
          <a:xfrm>
            <a:off x="685800" y="883975"/>
            <a:ext cx="3000000" cy="160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sample</a:t>
            </a:r>
            <a:endParaRPr/>
          </a:p>
          <a:p>
            <a:pPr indent="-317500" lvl="0" marL="457200" rtl="0" algn="l">
              <a:spcBef>
                <a:spcPts val="0"/>
              </a:spcBef>
              <a:spcAft>
                <a:spcPts val="0"/>
              </a:spcAft>
              <a:buSzPts val="1400"/>
              <a:buChar char="●"/>
            </a:pPr>
            <a:r>
              <a:rPr lang="en"/>
              <a:t>delayUntil</a:t>
            </a:r>
            <a:endParaRPr/>
          </a:p>
          <a:p>
            <a:pPr indent="-317500" lvl="0" marL="457200" rtl="0" algn="l">
              <a:spcBef>
                <a:spcPts val="0"/>
              </a:spcBef>
              <a:spcAft>
                <a:spcPts val="0"/>
              </a:spcAft>
              <a:buSzPts val="1400"/>
              <a:buChar char="●"/>
            </a:pPr>
            <a:r>
              <a:rPr lang="en"/>
              <a:t>onBackpressureDrop</a:t>
            </a:r>
            <a:endParaRPr/>
          </a:p>
          <a:p>
            <a:pPr indent="-317500" lvl="0" marL="457200" rtl="0" algn="l">
              <a:spcBef>
                <a:spcPts val="0"/>
              </a:spcBef>
              <a:spcAft>
                <a:spcPts val="0"/>
              </a:spcAft>
              <a:buSzPts val="1400"/>
              <a:buChar char="●"/>
            </a:pPr>
            <a:r>
              <a:rPr lang="en"/>
              <a:t>onBackpressureBuffer</a:t>
            </a:r>
            <a:endParaRPr/>
          </a:p>
          <a:p>
            <a:pPr indent="-317500" lvl="0" marL="457200" rtl="0" algn="l">
              <a:spcBef>
                <a:spcPts val="0"/>
              </a:spcBef>
              <a:spcAft>
                <a:spcPts val="0"/>
              </a:spcAft>
              <a:buSzPts val="1400"/>
              <a:buChar char="●"/>
            </a:pPr>
            <a:r>
              <a:rPr lang="en"/>
              <a:t>onBackpressureError</a:t>
            </a:r>
            <a:endParaRPr/>
          </a:p>
          <a:p>
            <a:pPr indent="-317500" lvl="0" marL="457200" rtl="0" algn="l">
              <a:spcBef>
                <a:spcPts val="0"/>
              </a:spcBef>
              <a:spcAft>
                <a:spcPts val="0"/>
              </a:spcAft>
              <a:buSzPts val="1400"/>
              <a:buChar char="●"/>
            </a:pPr>
            <a:r>
              <a:rPr lang="en"/>
              <a:t>bufferTimeOut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ctrTitle"/>
          </p:nvPr>
        </p:nvSpPr>
        <p:spPr>
          <a:xfrm>
            <a:off x="2535575" y="14423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rPr lang="en" sz="2900">
                <a:solidFill>
                  <a:srgbClr val="000000"/>
                </a:solidFill>
                <a:latin typeface="Arial"/>
                <a:ea typeface="Arial"/>
                <a:cs typeface="Arial"/>
                <a:sym typeface="Arial"/>
              </a:rPr>
              <a:t>Spring WebFlux</a:t>
            </a:r>
            <a:endParaRPr sz="2900">
              <a:solidFill>
                <a:srgbClr val="000000"/>
              </a:solidFill>
              <a:latin typeface="Arial"/>
              <a:ea typeface="Arial"/>
              <a:cs typeface="Arial"/>
              <a:sym typeface="Arial"/>
            </a:endParaRPr>
          </a:p>
        </p:txBody>
      </p:sp>
      <p:sp>
        <p:nvSpPr>
          <p:cNvPr id="241" name="Google Shape;241;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Blocking Vs Non Blocking</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247" name="Google Shape;247;p31"/>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248" name="Google Shape;248;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 name="Google Shape;249;p31"/>
          <p:cNvPicPr preferRelativeResize="0"/>
          <p:nvPr/>
        </p:nvPicPr>
        <p:blipFill>
          <a:blip r:embed="rId3">
            <a:alphaModFix/>
          </a:blip>
          <a:stretch>
            <a:fillRect/>
          </a:stretch>
        </p:blipFill>
        <p:spPr>
          <a:xfrm>
            <a:off x="2392125" y="869100"/>
            <a:ext cx="3877775" cy="2151450"/>
          </a:xfrm>
          <a:prstGeom prst="rect">
            <a:avLst/>
          </a:prstGeom>
          <a:noFill/>
          <a:ln>
            <a:noFill/>
          </a:ln>
        </p:spPr>
      </p:pic>
      <p:pic>
        <p:nvPicPr>
          <p:cNvPr id="250" name="Google Shape;250;p31"/>
          <p:cNvPicPr preferRelativeResize="0"/>
          <p:nvPr/>
        </p:nvPicPr>
        <p:blipFill>
          <a:blip r:embed="rId4">
            <a:alphaModFix/>
          </a:blip>
          <a:stretch>
            <a:fillRect/>
          </a:stretch>
        </p:blipFill>
        <p:spPr>
          <a:xfrm>
            <a:off x="180875" y="3144450"/>
            <a:ext cx="3308915" cy="1818150"/>
          </a:xfrm>
          <a:prstGeom prst="rect">
            <a:avLst/>
          </a:prstGeom>
          <a:noFill/>
          <a:ln>
            <a:noFill/>
          </a:ln>
        </p:spPr>
      </p:pic>
      <p:pic>
        <p:nvPicPr>
          <p:cNvPr id="251" name="Google Shape;251;p31"/>
          <p:cNvPicPr preferRelativeResize="0"/>
          <p:nvPr/>
        </p:nvPicPr>
        <p:blipFill>
          <a:blip r:embed="rId5">
            <a:alphaModFix/>
          </a:blip>
          <a:stretch>
            <a:fillRect/>
          </a:stretch>
        </p:blipFill>
        <p:spPr>
          <a:xfrm>
            <a:off x="5383540" y="3144450"/>
            <a:ext cx="3142960" cy="181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535575" y="14423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rPr lang="en" sz="2900">
                <a:solidFill>
                  <a:srgbClr val="000000"/>
                </a:solidFill>
                <a:latin typeface="Arial"/>
                <a:ea typeface="Arial"/>
                <a:cs typeface="Arial"/>
                <a:sym typeface="Arial"/>
              </a:rPr>
              <a:t>Introduction to reactive programming</a:t>
            </a:r>
            <a:endParaRPr sz="2900">
              <a:solidFill>
                <a:srgbClr val="000000"/>
              </a:solidFill>
              <a:latin typeface="Arial"/>
              <a:ea typeface="Arial"/>
              <a:cs typeface="Arial"/>
              <a:sym typeface="Arial"/>
            </a:endParaRPr>
          </a:p>
        </p:txBody>
      </p:sp>
      <p:sp>
        <p:nvSpPr>
          <p:cNvPr id="79" name="Google Shape;79;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257" name="Google Shape;257;p32"/>
          <p:cNvSpPr/>
          <p:nvPr/>
        </p:nvSpPr>
        <p:spPr>
          <a:xfrm>
            <a:off x="696650" y="1731850"/>
            <a:ext cx="7793400" cy="2348100"/>
          </a:xfrm>
          <a:prstGeom prst="wedgeRectCallout">
            <a:avLst>
              <a:gd fmla="val -20918" name="adj1"/>
              <a:gd fmla="val 50903"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ph type="title"/>
          </p:nvPr>
        </p:nvSpPr>
        <p:spPr>
          <a:xfrm>
            <a:off x="747875" y="1903000"/>
            <a:ext cx="755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12121"/>
                </a:solidFill>
                <a:latin typeface="Arial"/>
                <a:ea typeface="Arial"/>
                <a:cs typeface="Arial"/>
                <a:sym typeface="Arial"/>
              </a:rPr>
              <a:t>Use Case: </a:t>
            </a:r>
            <a:r>
              <a:rPr b="0" lang="en" sz="1400">
                <a:solidFill>
                  <a:srgbClr val="212121"/>
                </a:solidFill>
                <a:latin typeface="Arial"/>
                <a:ea typeface="Arial"/>
                <a:cs typeface="Arial"/>
                <a:sym typeface="Arial"/>
              </a:rPr>
              <a:t>publisher publish some events to related to purchases. consumer group is interested in listening to those events.</a:t>
            </a:r>
            <a:r>
              <a:rPr lang="en" sz="1600">
                <a:solidFill>
                  <a:srgbClr val="212121"/>
                </a:solidFill>
                <a:latin typeface="Arial"/>
                <a:ea typeface="Arial"/>
                <a:cs typeface="Arial"/>
                <a:sym typeface="Arial"/>
              </a:rPr>
              <a:t> </a:t>
            </a:r>
            <a:endParaRPr sz="1600">
              <a:solidFill>
                <a:srgbClr val="212121"/>
              </a:solidFill>
              <a:latin typeface="Arial"/>
              <a:ea typeface="Arial"/>
              <a:cs typeface="Arial"/>
              <a:sym typeface="Arial"/>
            </a:endParaRPr>
          </a:p>
          <a:p>
            <a:pPr indent="0" lvl="0" marL="0" rtl="0" algn="l">
              <a:spcBef>
                <a:spcPts val="1200"/>
              </a:spcBef>
              <a:spcAft>
                <a:spcPts val="0"/>
              </a:spcAft>
              <a:buNone/>
            </a:pPr>
            <a:r>
              <a:t/>
            </a:r>
            <a:endParaRPr sz="1600">
              <a:solidFill>
                <a:srgbClr val="212121"/>
              </a:solidFill>
              <a:latin typeface="Arial"/>
              <a:ea typeface="Arial"/>
              <a:cs typeface="Arial"/>
              <a:sym typeface="Arial"/>
            </a:endParaRPr>
          </a:p>
          <a:p>
            <a:pPr indent="0" lvl="0" marL="0" rtl="0" algn="l">
              <a:spcBef>
                <a:spcPts val="1200"/>
              </a:spcBef>
              <a:spcAft>
                <a:spcPts val="0"/>
              </a:spcAft>
              <a:buNone/>
            </a:pPr>
            <a:r>
              <a:t/>
            </a:r>
            <a:endParaRPr sz="1600">
              <a:solidFill>
                <a:srgbClr val="212121"/>
              </a:solidFill>
              <a:latin typeface="Arial"/>
              <a:ea typeface="Arial"/>
              <a:cs typeface="Arial"/>
              <a:sym typeface="Arial"/>
            </a:endParaRPr>
          </a:p>
          <a:p>
            <a:pPr indent="0" lvl="0" marL="0" rtl="0" algn="l">
              <a:spcBef>
                <a:spcPts val="1200"/>
              </a:spcBef>
              <a:spcAft>
                <a:spcPts val="1200"/>
              </a:spcAft>
              <a:buNone/>
            </a:pPr>
            <a:r>
              <a:rPr lang="en" sz="900" u="sng">
                <a:solidFill>
                  <a:schemeClr val="hlink"/>
                </a:solidFill>
                <a:latin typeface="Arial"/>
                <a:ea typeface="Arial"/>
                <a:cs typeface="Arial"/>
                <a:sym typeface="Arial"/>
                <a:hlinkClick r:id="rId3"/>
              </a:rPr>
              <a:t>Sample application</a:t>
            </a:r>
            <a:endParaRPr sz="1100">
              <a:solidFill>
                <a:schemeClr val="lt1"/>
              </a:solidFill>
            </a:endParaRPr>
          </a:p>
        </p:txBody>
      </p:sp>
      <p:sp>
        <p:nvSpPr>
          <p:cNvPr id="259" name="Google Shape;259;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rial"/>
                <a:ea typeface="Arial"/>
                <a:cs typeface="Arial"/>
                <a:sym typeface="Arial"/>
              </a:rPr>
              <a:t>Traditional Approach</a:t>
            </a:r>
            <a:endParaRPr sz="1800">
              <a:solidFill>
                <a:schemeClr val="dk1"/>
              </a:solidFill>
              <a:latin typeface="Arial"/>
              <a:ea typeface="Arial"/>
              <a:cs typeface="Arial"/>
              <a:sym typeface="Arial"/>
            </a:endParaRPr>
          </a:p>
          <a:p>
            <a:pPr indent="0" lvl="0" marL="0" rtl="0" algn="l">
              <a:spcBef>
                <a:spcPts val="1600"/>
              </a:spcBef>
              <a:spcAft>
                <a:spcPts val="1600"/>
              </a:spcAft>
              <a:buNone/>
            </a:pPr>
            <a:r>
              <a:t/>
            </a:r>
            <a:endParaRPr sz="1800">
              <a:solidFill>
                <a:schemeClr val="dk1"/>
              </a:solidFill>
              <a:latin typeface="Arial"/>
              <a:ea typeface="Arial"/>
              <a:cs typeface="Arial"/>
              <a:sym typeface="Arial"/>
            </a:endParaRPr>
          </a:p>
        </p:txBody>
      </p:sp>
      <p:cxnSp>
        <p:nvCxnSpPr>
          <p:cNvPr id="85" name="Google Shape;85;p15"/>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86" name="Google Shape;86;p15"/>
          <p:cNvSpPr txBox="1"/>
          <p:nvPr/>
        </p:nvSpPr>
        <p:spPr>
          <a:xfrm>
            <a:off x="312175" y="786350"/>
            <a:ext cx="4114800" cy="11031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rgbClr val="212121"/>
              </a:buClr>
              <a:buSzPts val="1450"/>
              <a:buChar char="❏"/>
            </a:pPr>
            <a:r>
              <a:rPr i="1" lang="en" sz="1450">
                <a:solidFill>
                  <a:srgbClr val="212121"/>
                </a:solidFill>
                <a:highlight>
                  <a:srgbClr val="FFFFFF"/>
                </a:highlight>
              </a:rPr>
              <a:t>Imperative / Top down style</a:t>
            </a:r>
            <a:endParaRPr i="1" sz="1450">
              <a:solidFill>
                <a:srgbClr val="212121"/>
              </a:solidFill>
              <a:highlight>
                <a:srgbClr val="FFFFFF"/>
              </a:highlight>
            </a:endParaRPr>
          </a:p>
          <a:p>
            <a:pPr indent="-320675" lvl="0" marL="457200" rtl="0" algn="l">
              <a:spcBef>
                <a:spcPts val="0"/>
              </a:spcBef>
              <a:spcAft>
                <a:spcPts val="0"/>
              </a:spcAft>
              <a:buClr>
                <a:srgbClr val="212121"/>
              </a:buClr>
              <a:buSzPts val="1450"/>
              <a:buChar char="❏"/>
            </a:pPr>
            <a:r>
              <a:rPr i="1" lang="en" sz="1450">
                <a:solidFill>
                  <a:srgbClr val="212121"/>
                </a:solidFill>
                <a:highlight>
                  <a:srgbClr val="FFFFFF"/>
                </a:highlight>
              </a:rPr>
              <a:t>Synchronous</a:t>
            </a:r>
            <a:r>
              <a:rPr i="1" lang="en" sz="1450">
                <a:solidFill>
                  <a:srgbClr val="212121"/>
                </a:solidFill>
                <a:highlight>
                  <a:srgbClr val="FFFFFF"/>
                </a:highlight>
              </a:rPr>
              <a:t> &amp; Blocking</a:t>
            </a:r>
            <a:endParaRPr i="1" sz="1450">
              <a:solidFill>
                <a:srgbClr val="212121"/>
              </a:solidFill>
              <a:highlight>
                <a:srgbClr val="FFFFFF"/>
              </a:highlight>
            </a:endParaRPr>
          </a:p>
          <a:p>
            <a:pPr indent="-320675" lvl="0" marL="457200" rtl="0" algn="l">
              <a:spcBef>
                <a:spcPts val="0"/>
              </a:spcBef>
              <a:spcAft>
                <a:spcPts val="0"/>
              </a:spcAft>
              <a:buClr>
                <a:srgbClr val="212121"/>
              </a:buClr>
              <a:buSzPts val="1450"/>
              <a:buChar char="❏"/>
            </a:pPr>
            <a:r>
              <a:rPr i="1" lang="en" sz="1450">
                <a:solidFill>
                  <a:srgbClr val="212121"/>
                </a:solidFill>
                <a:highlight>
                  <a:srgbClr val="FFFFFF"/>
                </a:highlight>
              </a:rPr>
              <a:t>No </a:t>
            </a:r>
            <a:r>
              <a:rPr i="1" lang="en" sz="1450">
                <a:solidFill>
                  <a:srgbClr val="212121"/>
                </a:solidFill>
                <a:highlight>
                  <a:srgbClr val="FFFFFF"/>
                </a:highlight>
              </a:rPr>
              <a:t>Back Pressure</a:t>
            </a:r>
            <a:r>
              <a:rPr i="1" lang="en" sz="1450">
                <a:solidFill>
                  <a:srgbClr val="212121"/>
                </a:solidFill>
                <a:highlight>
                  <a:srgbClr val="FFFFFF"/>
                </a:highlight>
              </a:rPr>
              <a:t> support </a:t>
            </a:r>
            <a:endParaRPr i="1" sz="1450">
              <a:solidFill>
                <a:srgbClr val="212121"/>
              </a:solidFill>
              <a:highlight>
                <a:srgbClr val="FFFFFF"/>
              </a:highlight>
            </a:endParaRPr>
          </a:p>
        </p:txBody>
      </p:sp>
      <p:grpSp>
        <p:nvGrpSpPr>
          <p:cNvPr id="87" name="Google Shape;87;p15"/>
          <p:cNvGrpSpPr/>
          <p:nvPr/>
        </p:nvGrpSpPr>
        <p:grpSpPr>
          <a:xfrm>
            <a:off x="3538550" y="786350"/>
            <a:ext cx="5136250" cy="1835900"/>
            <a:chOff x="714375" y="3107525"/>
            <a:chExt cx="5136250" cy="1835900"/>
          </a:xfrm>
        </p:grpSpPr>
        <p:sp>
          <p:nvSpPr>
            <p:cNvPr id="88" name="Google Shape;88;p15"/>
            <p:cNvSpPr/>
            <p:nvPr/>
          </p:nvSpPr>
          <p:spPr>
            <a:xfrm>
              <a:off x="714375" y="3107525"/>
              <a:ext cx="1950300" cy="178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89" name="Google Shape;89;p15"/>
            <p:cNvSpPr/>
            <p:nvPr/>
          </p:nvSpPr>
          <p:spPr>
            <a:xfrm>
              <a:off x="4643425" y="3971875"/>
              <a:ext cx="1104925" cy="971550"/>
            </a:xfrm>
            <a:prstGeom prst="flowChartMagneticDisk">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Local</a:t>
              </a:r>
              <a:endParaRPr sz="1000"/>
            </a:p>
            <a:p>
              <a:pPr indent="0" lvl="0" marL="0" rtl="0" algn="ctr">
                <a:spcBef>
                  <a:spcPts val="0"/>
                </a:spcBef>
                <a:spcAft>
                  <a:spcPts val="0"/>
                </a:spcAft>
                <a:buNone/>
              </a:pPr>
              <a:r>
                <a:rPr lang="en" sz="1000"/>
                <a:t>Database</a:t>
              </a:r>
              <a:endParaRPr sz="1000"/>
            </a:p>
          </p:txBody>
        </p:sp>
        <p:sp>
          <p:nvSpPr>
            <p:cNvPr id="90" name="Google Shape;90;p15"/>
            <p:cNvSpPr/>
            <p:nvPr/>
          </p:nvSpPr>
          <p:spPr>
            <a:xfrm>
              <a:off x="4643425" y="3293275"/>
              <a:ext cx="1207200" cy="428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Third Party</a:t>
              </a:r>
              <a:endParaRPr sz="1000"/>
            </a:p>
            <a:p>
              <a:pPr indent="0" lvl="0" marL="0" rtl="0" algn="ctr">
                <a:spcBef>
                  <a:spcPts val="0"/>
                </a:spcBef>
                <a:spcAft>
                  <a:spcPts val="0"/>
                </a:spcAft>
                <a:buNone/>
              </a:pPr>
              <a:r>
                <a:rPr lang="en" sz="1000"/>
                <a:t>Userprofile-API</a:t>
              </a:r>
              <a:endParaRPr sz="1000"/>
            </a:p>
          </p:txBody>
        </p:sp>
        <p:cxnSp>
          <p:nvCxnSpPr>
            <p:cNvPr id="91" name="Google Shape;91;p15"/>
            <p:cNvCxnSpPr/>
            <p:nvPr/>
          </p:nvCxnSpPr>
          <p:spPr>
            <a:xfrm>
              <a:off x="2686050" y="3400425"/>
              <a:ext cx="1952700" cy="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5"/>
            <p:cNvCxnSpPr/>
            <p:nvPr/>
          </p:nvCxnSpPr>
          <p:spPr>
            <a:xfrm rot="10800000">
              <a:off x="2686050" y="3629025"/>
              <a:ext cx="1952700" cy="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5"/>
            <p:cNvSpPr txBox="1"/>
            <p:nvPr/>
          </p:nvSpPr>
          <p:spPr>
            <a:xfrm>
              <a:off x="2686050" y="3154175"/>
              <a:ext cx="19323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t>getUserProfile(identity)</a:t>
              </a:r>
              <a:endParaRPr sz="700"/>
            </a:p>
          </p:txBody>
        </p:sp>
        <p:sp>
          <p:nvSpPr>
            <p:cNvPr id="94" name="Google Shape;94;p15"/>
            <p:cNvSpPr txBox="1"/>
            <p:nvPr/>
          </p:nvSpPr>
          <p:spPr>
            <a:xfrm>
              <a:off x="2686050" y="3387925"/>
              <a:ext cx="19323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t>userP</a:t>
              </a:r>
              <a:r>
                <a:rPr lang="en" sz="700"/>
                <a:t>rofile</a:t>
              </a:r>
              <a:endParaRPr sz="700"/>
            </a:p>
          </p:txBody>
        </p:sp>
        <p:cxnSp>
          <p:nvCxnSpPr>
            <p:cNvPr id="95" name="Google Shape;95;p15"/>
            <p:cNvCxnSpPr/>
            <p:nvPr/>
          </p:nvCxnSpPr>
          <p:spPr>
            <a:xfrm>
              <a:off x="2675850" y="4509375"/>
              <a:ext cx="19527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5"/>
            <p:cNvCxnSpPr/>
            <p:nvPr/>
          </p:nvCxnSpPr>
          <p:spPr>
            <a:xfrm rot="10800000">
              <a:off x="2675850" y="4737975"/>
              <a:ext cx="1952700" cy="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5"/>
            <p:cNvSpPr txBox="1"/>
            <p:nvPr/>
          </p:nvSpPr>
          <p:spPr>
            <a:xfrm>
              <a:off x="2675850" y="4263125"/>
              <a:ext cx="19323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t>getUserACL(identity)</a:t>
              </a:r>
              <a:endParaRPr sz="700"/>
            </a:p>
          </p:txBody>
        </p:sp>
        <p:sp>
          <p:nvSpPr>
            <p:cNvPr id="98" name="Google Shape;98;p15"/>
            <p:cNvSpPr txBox="1"/>
            <p:nvPr/>
          </p:nvSpPr>
          <p:spPr>
            <a:xfrm>
              <a:off x="2675850" y="4496875"/>
              <a:ext cx="19323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t>acls</a:t>
              </a:r>
              <a:endParaRPr sz="700"/>
            </a:p>
          </p:txBody>
        </p:sp>
      </p:grpSp>
      <p:sp>
        <p:nvSpPr>
          <p:cNvPr id="99" name="Google Shape;99;p15"/>
          <p:cNvSpPr txBox="1"/>
          <p:nvPr/>
        </p:nvSpPr>
        <p:spPr>
          <a:xfrm>
            <a:off x="5715000" y="2505100"/>
            <a:ext cx="1838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application can overwhelmed by data sent by db</a:t>
            </a:r>
            <a:endParaRPr sz="1000">
              <a:solidFill>
                <a:srgbClr val="FF0000"/>
              </a:solidFill>
            </a:endParaRPr>
          </a:p>
        </p:txBody>
      </p:sp>
      <p:sp>
        <p:nvSpPr>
          <p:cNvPr id="100" name="Google Shape;10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5"/>
          <p:cNvPicPr preferRelativeResize="0"/>
          <p:nvPr/>
        </p:nvPicPr>
        <p:blipFill>
          <a:blip r:embed="rId3">
            <a:alphaModFix/>
          </a:blip>
          <a:stretch>
            <a:fillRect/>
          </a:stretch>
        </p:blipFill>
        <p:spPr>
          <a:xfrm>
            <a:off x="900100" y="2989526"/>
            <a:ext cx="5760326" cy="1922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Reactive Programming</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07" name="Google Shape;107;p16"/>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108" name="Google Shape;108;p16"/>
          <p:cNvSpPr txBox="1"/>
          <p:nvPr/>
        </p:nvSpPr>
        <p:spPr>
          <a:xfrm>
            <a:off x="361250" y="3344550"/>
            <a:ext cx="3000000" cy="1552500"/>
          </a:xfrm>
          <a:prstGeom prst="rect">
            <a:avLst/>
          </a:prstGeom>
          <a:noFill/>
          <a:ln>
            <a:noFill/>
          </a:ln>
        </p:spPr>
        <p:txBody>
          <a:bodyPr anchorCtr="0" anchor="t" bIns="91425" lIns="91425" spcFirstLastPara="1" rIns="91425" wrap="square" tIns="91425">
            <a:noAutofit/>
          </a:bodyPr>
          <a:lstStyle/>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Publisher / Observable</a:t>
            </a:r>
            <a:endParaRPr sz="1200">
              <a:solidFill>
                <a:srgbClr val="212121"/>
              </a:solidFill>
              <a:highlight>
                <a:srgbClr val="FFFFFF"/>
              </a:highlight>
            </a:endParaRPr>
          </a:p>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Observer / Subscriber</a:t>
            </a:r>
            <a:endParaRPr sz="1200">
              <a:solidFill>
                <a:srgbClr val="212121"/>
              </a:solidFill>
              <a:highlight>
                <a:srgbClr val="FFFFFF"/>
              </a:highlight>
            </a:endParaRPr>
          </a:p>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Subscription</a:t>
            </a:r>
            <a:endParaRPr sz="1200">
              <a:solidFill>
                <a:srgbClr val="212121"/>
              </a:solidFill>
              <a:highlight>
                <a:srgbClr val="FFFFFF"/>
              </a:highlight>
            </a:endParaRPr>
          </a:p>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Processor / Operators</a:t>
            </a:r>
            <a:endParaRPr sz="1200">
              <a:solidFill>
                <a:srgbClr val="212121"/>
              </a:solidFill>
              <a:highlight>
                <a:srgbClr val="FFFFFF"/>
              </a:highlight>
            </a:endParaRPr>
          </a:p>
        </p:txBody>
      </p:sp>
      <p:sp>
        <p:nvSpPr>
          <p:cNvPr id="109" name="Google Shape;109;p16"/>
          <p:cNvSpPr txBox="1"/>
          <p:nvPr/>
        </p:nvSpPr>
        <p:spPr>
          <a:xfrm>
            <a:off x="152400" y="723900"/>
            <a:ext cx="3676500" cy="1552500"/>
          </a:xfrm>
          <a:prstGeom prst="rect">
            <a:avLst/>
          </a:prstGeom>
          <a:noFill/>
          <a:ln>
            <a:noFill/>
          </a:ln>
        </p:spPr>
        <p:txBody>
          <a:bodyPr anchorCtr="0" anchor="t" bIns="91425" lIns="91425" spcFirstLastPara="1" rIns="91425" wrap="square" tIns="91425">
            <a:noAutofit/>
          </a:bodyPr>
          <a:lstStyle/>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Declarative programming style</a:t>
            </a:r>
            <a:endParaRPr sz="1200">
              <a:solidFill>
                <a:srgbClr val="212121"/>
              </a:solidFill>
              <a:highlight>
                <a:srgbClr val="FFFFFF"/>
              </a:highlight>
            </a:endParaRPr>
          </a:p>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Asynchronous &amp; non blocking</a:t>
            </a:r>
            <a:endParaRPr sz="1200">
              <a:solidFill>
                <a:srgbClr val="212121"/>
              </a:solidFill>
              <a:highlight>
                <a:srgbClr val="FFFFFF"/>
              </a:highlight>
            </a:endParaRPr>
          </a:p>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Data flow as event driven stream</a:t>
            </a:r>
            <a:endParaRPr sz="1200">
              <a:solidFill>
                <a:srgbClr val="212121"/>
              </a:solidFill>
              <a:highlight>
                <a:srgbClr val="FFFFFF"/>
              </a:highlight>
            </a:endParaRPr>
          </a:p>
          <a:p>
            <a:pPr indent="-304800" lvl="0" marL="457200" rtl="0" algn="l">
              <a:lnSpc>
                <a:spcPct val="180000"/>
              </a:lnSpc>
              <a:spcBef>
                <a:spcPts val="0"/>
              </a:spcBef>
              <a:spcAft>
                <a:spcPts val="0"/>
              </a:spcAft>
              <a:buClr>
                <a:srgbClr val="212121"/>
              </a:buClr>
              <a:buSzPts val="1200"/>
              <a:buChar char="❏"/>
            </a:pPr>
            <a:r>
              <a:rPr lang="en" sz="1200">
                <a:solidFill>
                  <a:srgbClr val="212121"/>
                </a:solidFill>
                <a:highlight>
                  <a:srgbClr val="FFFFFF"/>
                </a:highlight>
              </a:rPr>
              <a:t>Support Back pressure on data stream</a:t>
            </a:r>
            <a:endParaRPr sz="1200">
              <a:solidFill>
                <a:srgbClr val="212121"/>
              </a:solidFill>
              <a:highlight>
                <a:srgbClr val="FFFFFF"/>
              </a:highlight>
            </a:endParaRPr>
          </a:p>
        </p:txBody>
      </p:sp>
      <p:grpSp>
        <p:nvGrpSpPr>
          <p:cNvPr id="110" name="Google Shape;110;p16"/>
          <p:cNvGrpSpPr/>
          <p:nvPr/>
        </p:nvGrpSpPr>
        <p:grpSpPr>
          <a:xfrm>
            <a:off x="2974350" y="2218300"/>
            <a:ext cx="4095600" cy="963413"/>
            <a:chOff x="3257550" y="3019425"/>
            <a:chExt cx="4095600" cy="963413"/>
          </a:xfrm>
        </p:grpSpPr>
        <p:sp>
          <p:nvSpPr>
            <p:cNvPr id="111" name="Google Shape;111;p16"/>
            <p:cNvSpPr/>
            <p:nvPr/>
          </p:nvSpPr>
          <p:spPr>
            <a:xfrm>
              <a:off x="3257550" y="3019425"/>
              <a:ext cx="1085700" cy="676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Subscriber</a:t>
              </a:r>
              <a:endParaRPr b="1" sz="1200"/>
            </a:p>
          </p:txBody>
        </p:sp>
        <p:sp>
          <p:nvSpPr>
            <p:cNvPr id="112" name="Google Shape;112;p16"/>
            <p:cNvSpPr/>
            <p:nvPr/>
          </p:nvSpPr>
          <p:spPr>
            <a:xfrm>
              <a:off x="6267450" y="3019425"/>
              <a:ext cx="1085700" cy="676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Publisher</a:t>
              </a:r>
              <a:endParaRPr b="1" sz="1200"/>
            </a:p>
          </p:txBody>
        </p:sp>
        <p:cxnSp>
          <p:nvCxnSpPr>
            <p:cNvPr id="113" name="Google Shape;113;p16"/>
            <p:cNvCxnSpPr>
              <a:stCxn id="111" idx="2"/>
              <a:endCxn id="112" idx="2"/>
            </p:cNvCxnSpPr>
            <p:nvPr/>
          </p:nvCxnSpPr>
          <p:spPr>
            <a:xfrm flipH="1" rot="-5400000">
              <a:off x="5305050" y="2190975"/>
              <a:ext cx="600" cy="30099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4" name="Google Shape;114;p16"/>
            <p:cNvCxnSpPr/>
            <p:nvPr/>
          </p:nvCxnSpPr>
          <p:spPr>
            <a:xfrm rot="10800000">
              <a:off x="6810350" y="3695700"/>
              <a:ext cx="4800" cy="228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6"/>
            <p:cNvCxnSpPr>
              <a:stCxn id="112" idx="1"/>
              <a:endCxn id="111" idx="3"/>
            </p:cNvCxnSpPr>
            <p:nvPr/>
          </p:nvCxnSpPr>
          <p:spPr>
            <a:xfrm rot="10800000">
              <a:off x="4343250" y="3357525"/>
              <a:ext cx="1924200" cy="0"/>
            </a:xfrm>
            <a:prstGeom prst="straightConnector1">
              <a:avLst/>
            </a:prstGeom>
            <a:noFill/>
            <a:ln cap="flat" cmpd="sng" w="9525">
              <a:solidFill>
                <a:schemeClr val="dk2"/>
              </a:solidFill>
              <a:prstDash val="lgDashDot"/>
              <a:round/>
              <a:headEnd len="med" w="med" type="none"/>
              <a:tailEnd len="med" w="med" type="triangle"/>
            </a:ln>
          </p:spPr>
        </p:cxnSp>
        <p:sp>
          <p:nvSpPr>
            <p:cNvPr id="116" name="Google Shape;116;p16"/>
            <p:cNvSpPr txBox="1"/>
            <p:nvPr/>
          </p:nvSpPr>
          <p:spPr>
            <a:xfrm>
              <a:off x="3813900" y="3722738"/>
              <a:ext cx="30099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subscription</a:t>
              </a:r>
              <a:endParaRPr sz="800">
                <a:latin typeface="Lato"/>
                <a:ea typeface="Lato"/>
                <a:cs typeface="Lato"/>
                <a:sym typeface="Lato"/>
              </a:endParaRPr>
            </a:p>
          </p:txBody>
        </p:sp>
        <p:sp>
          <p:nvSpPr>
            <p:cNvPr id="117" name="Google Shape;117;p16"/>
            <p:cNvSpPr txBox="1"/>
            <p:nvPr/>
          </p:nvSpPr>
          <p:spPr>
            <a:xfrm>
              <a:off x="4370400" y="3114675"/>
              <a:ext cx="18969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Data stream</a:t>
              </a:r>
              <a:endParaRPr sz="700">
                <a:latin typeface="Lato"/>
                <a:ea typeface="Lato"/>
                <a:cs typeface="Lato"/>
                <a:sym typeface="Lato"/>
              </a:endParaRPr>
            </a:p>
          </p:txBody>
        </p:sp>
      </p:grpSp>
      <p:sp>
        <p:nvSpPr>
          <p:cNvPr id="118" name="Google Shape;118;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Reactive Stream Specification</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24" name="Google Shape;124;p17"/>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125" name="Google Shape;125;p17"/>
          <p:cNvSpPr txBox="1"/>
          <p:nvPr/>
        </p:nvSpPr>
        <p:spPr>
          <a:xfrm>
            <a:off x="152400" y="723900"/>
            <a:ext cx="8572500" cy="523200"/>
          </a:xfrm>
          <a:prstGeom prst="rect">
            <a:avLst/>
          </a:prstGeom>
          <a:noFill/>
          <a:ln>
            <a:noFill/>
          </a:ln>
        </p:spPr>
        <p:txBody>
          <a:bodyPr anchorCtr="0" anchor="t" bIns="91425" lIns="91425" spcFirstLastPara="1" rIns="91425" wrap="square" tIns="91425">
            <a:noAutofit/>
          </a:bodyPr>
          <a:lstStyle/>
          <a:p>
            <a:pPr indent="0" lvl="0" marL="0" rtl="0" algn="l">
              <a:lnSpc>
                <a:spcPct val="180000"/>
              </a:lnSpc>
              <a:spcBef>
                <a:spcPts val="0"/>
              </a:spcBef>
              <a:spcAft>
                <a:spcPts val="4300"/>
              </a:spcAft>
              <a:buNone/>
            </a:pPr>
            <a:r>
              <a:rPr b="1" lang="en" sz="1300">
                <a:solidFill>
                  <a:srgbClr val="24292E"/>
                </a:solidFill>
                <a:highlight>
                  <a:srgbClr val="FFFFFF"/>
                </a:highlight>
              </a:rPr>
              <a:t>Standardization of </a:t>
            </a:r>
            <a:r>
              <a:rPr b="1" lang="en" sz="1300">
                <a:solidFill>
                  <a:srgbClr val="24292E"/>
                </a:solidFill>
                <a:highlight>
                  <a:srgbClr val="FFFFFF"/>
                </a:highlight>
              </a:rPr>
              <a:t>Reactive Streams. </a:t>
            </a:r>
            <a:r>
              <a:rPr lang="en" sz="1300">
                <a:solidFill>
                  <a:srgbClr val="212121"/>
                </a:solidFill>
                <a:highlight>
                  <a:srgbClr val="FFFFFF"/>
                </a:highlight>
              </a:rPr>
              <a:t>Some of the implementations are </a:t>
            </a:r>
            <a:r>
              <a:rPr lang="en" sz="1300">
                <a:solidFill>
                  <a:srgbClr val="0000FF"/>
                </a:solidFill>
                <a:highlight>
                  <a:srgbClr val="FFFFFF"/>
                </a:highlight>
                <a:uFill>
                  <a:noFill/>
                </a:uFill>
                <a:hlinkClick r:id="rId3"/>
              </a:rPr>
              <a:t>Project Reactor</a:t>
            </a:r>
            <a:r>
              <a:rPr lang="en" sz="1300"/>
              <a:t>, </a:t>
            </a:r>
            <a:r>
              <a:rPr lang="en" sz="1300">
                <a:solidFill>
                  <a:srgbClr val="0000FF"/>
                </a:solidFill>
                <a:highlight>
                  <a:srgbClr val="FFFFFF"/>
                </a:highlight>
                <a:uFill>
                  <a:noFill/>
                </a:uFill>
                <a:hlinkClick r:id="rId4"/>
              </a:rPr>
              <a:t>RxJava2</a:t>
            </a:r>
            <a:r>
              <a:rPr lang="en" sz="1300"/>
              <a:t>, </a:t>
            </a:r>
            <a:r>
              <a:rPr lang="en" sz="1300">
                <a:solidFill>
                  <a:srgbClr val="0000FF"/>
                </a:solidFill>
                <a:highlight>
                  <a:srgbClr val="FFFFFF"/>
                </a:highlight>
                <a:uFill>
                  <a:noFill/>
                </a:uFill>
                <a:hlinkClick r:id="rId5"/>
              </a:rPr>
              <a:t>A</a:t>
            </a:r>
            <a:r>
              <a:rPr lang="en" sz="1300">
                <a:solidFill>
                  <a:srgbClr val="0000FF"/>
                </a:solidFill>
                <a:highlight>
                  <a:srgbClr val="FFFFFF"/>
                </a:highlight>
                <a:uFill>
                  <a:noFill/>
                </a:uFill>
                <a:hlinkClick r:id="rId6"/>
              </a:rPr>
              <a:t>kka</a:t>
            </a:r>
            <a:endParaRPr sz="1300">
              <a:solidFill>
                <a:srgbClr val="212121"/>
              </a:solidFill>
              <a:highlight>
                <a:srgbClr val="FFFFFF"/>
              </a:highlight>
            </a:endParaRPr>
          </a:p>
        </p:txBody>
      </p:sp>
      <p:sp>
        <p:nvSpPr>
          <p:cNvPr id="126" name="Google Shape;126;p17"/>
          <p:cNvSpPr txBox="1"/>
          <p:nvPr/>
        </p:nvSpPr>
        <p:spPr>
          <a:xfrm>
            <a:off x="-19050" y="4862600"/>
            <a:ext cx="40194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7"/>
              </a:rPr>
              <a:t>https://github.com/reactive-streams/reactive-streams-jvm</a:t>
            </a:r>
            <a:endParaRPr/>
          </a:p>
        </p:txBody>
      </p:sp>
      <p:pic>
        <p:nvPicPr>
          <p:cNvPr id="127" name="Google Shape;127;p17"/>
          <p:cNvPicPr preferRelativeResize="0"/>
          <p:nvPr/>
        </p:nvPicPr>
        <p:blipFill rotWithShape="1">
          <a:blip r:embed="rId8">
            <a:alphaModFix/>
          </a:blip>
          <a:srcRect b="0" l="0" r="0" t="13636"/>
          <a:stretch/>
        </p:blipFill>
        <p:spPr>
          <a:xfrm>
            <a:off x="3395044" y="1158187"/>
            <a:ext cx="5318856" cy="3179312"/>
          </a:xfrm>
          <a:prstGeom prst="rect">
            <a:avLst/>
          </a:prstGeom>
          <a:noFill/>
          <a:ln>
            <a:noFill/>
          </a:ln>
        </p:spPr>
      </p:pic>
      <p:sp>
        <p:nvSpPr>
          <p:cNvPr id="128" name="Google Shape;128;p17"/>
          <p:cNvSpPr/>
          <p:nvPr/>
        </p:nvSpPr>
        <p:spPr>
          <a:xfrm>
            <a:off x="371475" y="1447800"/>
            <a:ext cx="6067500" cy="29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interface</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Publisher</a:t>
            </a:r>
            <a:r>
              <a:rPr b="1" lang="en" sz="800">
                <a:solidFill>
                  <a:srgbClr val="24292E"/>
                </a:solidFill>
                <a:highlight>
                  <a:srgbClr val="FFFFFF"/>
                </a:highlight>
                <a:latin typeface="Courier New"/>
                <a:ea typeface="Courier New"/>
                <a:cs typeface="Courier New"/>
                <a:sym typeface="Courier New"/>
              </a:rPr>
              <a:t>&lt;T&gt; {</a:t>
            </a:r>
            <a:endParaRPr b="1" sz="8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subscribe</a:t>
            </a:r>
            <a:r>
              <a:rPr b="1" lang="en" sz="800">
                <a:solidFill>
                  <a:srgbClr val="24292E"/>
                </a:solidFill>
                <a:highlight>
                  <a:srgbClr val="FFFFFF"/>
                </a:highlight>
                <a:latin typeface="Courier New"/>
                <a:ea typeface="Courier New"/>
                <a:cs typeface="Courier New"/>
                <a:sym typeface="Courier New"/>
              </a:rPr>
              <a:t>(</a:t>
            </a:r>
            <a:r>
              <a:rPr b="1" lang="en" sz="800">
                <a:solidFill>
                  <a:srgbClr val="D73A49"/>
                </a:solidFill>
                <a:highlight>
                  <a:srgbClr val="FFFFFF"/>
                </a:highlight>
                <a:latin typeface="Courier New"/>
                <a:ea typeface="Courier New"/>
                <a:cs typeface="Courier New"/>
                <a:sym typeface="Courier New"/>
              </a:rPr>
              <a:t>Subscriber&lt;? super </a:t>
            </a:r>
            <a:r>
              <a:rPr b="1" lang="en" sz="800">
                <a:solidFill>
                  <a:srgbClr val="24292E"/>
                </a:solidFill>
                <a:highlight>
                  <a:srgbClr val="FFFFFF"/>
                </a:highlight>
                <a:latin typeface="Courier New"/>
                <a:ea typeface="Courier New"/>
                <a:cs typeface="Courier New"/>
                <a:sym typeface="Courier New"/>
              </a:rPr>
              <a:t>T</a:t>
            </a:r>
            <a:r>
              <a:rPr b="1" lang="en" sz="800">
                <a:solidFill>
                  <a:srgbClr val="D73A49"/>
                </a:solidFill>
                <a:highlight>
                  <a:srgbClr val="FFFFFF"/>
                </a:highlight>
                <a:latin typeface="Courier New"/>
                <a:ea typeface="Courier New"/>
                <a:cs typeface="Courier New"/>
                <a:sym typeface="Courier New"/>
              </a:rPr>
              <a:t>&gt;</a:t>
            </a:r>
            <a:r>
              <a:rPr b="1" lang="en" sz="800">
                <a:solidFill>
                  <a:srgbClr val="24292E"/>
                </a:solidFill>
                <a:highlight>
                  <a:srgbClr val="FFFFFF"/>
                </a:highlight>
                <a:latin typeface="Courier New"/>
                <a:ea typeface="Courier New"/>
                <a:cs typeface="Courier New"/>
                <a:sym typeface="Courier New"/>
              </a:rPr>
              <a:t> </a:t>
            </a:r>
            <a:r>
              <a:rPr b="1" lang="en" sz="800">
                <a:solidFill>
                  <a:srgbClr val="E36209"/>
                </a:solidFill>
                <a:highlight>
                  <a:srgbClr val="FFFFFF"/>
                </a:highlight>
                <a:latin typeface="Courier New"/>
                <a:ea typeface="Courier New"/>
                <a:cs typeface="Courier New"/>
                <a:sym typeface="Courier New"/>
              </a:rPr>
              <a:t>s</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interface</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Subscriber</a:t>
            </a:r>
            <a:r>
              <a:rPr b="1" lang="en" sz="800">
                <a:solidFill>
                  <a:srgbClr val="24292E"/>
                </a:solidFill>
                <a:highlight>
                  <a:srgbClr val="FFFFFF"/>
                </a:highlight>
                <a:latin typeface="Courier New"/>
                <a:ea typeface="Courier New"/>
                <a:cs typeface="Courier New"/>
                <a:sym typeface="Courier New"/>
              </a:rPr>
              <a:t>&lt;T&gt; {</a:t>
            </a:r>
            <a:endParaRPr b="1" sz="800">
              <a:solidFill>
                <a:srgbClr val="24292E"/>
              </a:solidFill>
              <a:highlight>
                <a:srgbClr val="FFFFFF"/>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onSubscribe</a:t>
            </a:r>
            <a:r>
              <a:rPr b="1" lang="en" sz="800">
                <a:solidFill>
                  <a:srgbClr val="24292E"/>
                </a:solidFill>
                <a:highlight>
                  <a:srgbClr val="FFFFFF"/>
                </a:highlight>
                <a:latin typeface="Courier New"/>
                <a:ea typeface="Courier New"/>
                <a:cs typeface="Courier New"/>
                <a:sym typeface="Courier New"/>
              </a:rPr>
              <a:t>(Subscription </a:t>
            </a:r>
            <a:r>
              <a:rPr b="1" lang="en" sz="800">
                <a:solidFill>
                  <a:srgbClr val="E36209"/>
                </a:solidFill>
                <a:highlight>
                  <a:srgbClr val="FFFFFF"/>
                </a:highlight>
                <a:latin typeface="Courier New"/>
                <a:ea typeface="Courier New"/>
                <a:cs typeface="Courier New"/>
                <a:sym typeface="Courier New"/>
              </a:rPr>
              <a:t>s</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onNext</a:t>
            </a:r>
            <a:r>
              <a:rPr b="1" lang="en" sz="800">
                <a:solidFill>
                  <a:srgbClr val="24292E"/>
                </a:solidFill>
                <a:highlight>
                  <a:srgbClr val="FFFFFF"/>
                </a:highlight>
                <a:latin typeface="Courier New"/>
                <a:ea typeface="Courier New"/>
                <a:cs typeface="Courier New"/>
                <a:sym typeface="Courier New"/>
              </a:rPr>
              <a:t>(T </a:t>
            </a:r>
            <a:r>
              <a:rPr b="1" lang="en" sz="800">
                <a:solidFill>
                  <a:srgbClr val="E36209"/>
                </a:solidFill>
                <a:highlight>
                  <a:srgbClr val="FFFFFF"/>
                </a:highlight>
                <a:latin typeface="Courier New"/>
                <a:ea typeface="Courier New"/>
                <a:cs typeface="Courier New"/>
                <a:sym typeface="Courier New"/>
              </a:rPr>
              <a:t>t</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onError</a:t>
            </a:r>
            <a:r>
              <a:rPr b="1" lang="en" sz="800">
                <a:solidFill>
                  <a:srgbClr val="24292E"/>
                </a:solidFill>
                <a:highlight>
                  <a:srgbClr val="FFFFFF"/>
                </a:highlight>
                <a:latin typeface="Courier New"/>
                <a:ea typeface="Courier New"/>
                <a:cs typeface="Courier New"/>
                <a:sym typeface="Courier New"/>
              </a:rPr>
              <a:t>(Throwable </a:t>
            </a:r>
            <a:r>
              <a:rPr b="1" lang="en" sz="800">
                <a:solidFill>
                  <a:srgbClr val="E36209"/>
                </a:solidFill>
                <a:highlight>
                  <a:srgbClr val="FFFFFF"/>
                </a:highlight>
                <a:latin typeface="Courier New"/>
                <a:ea typeface="Courier New"/>
                <a:cs typeface="Courier New"/>
                <a:sym typeface="Courier New"/>
              </a:rPr>
              <a:t>t</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onComplete</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b="1" sz="8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interface</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Subscription</a:t>
            </a:r>
            <a:r>
              <a:rPr b="1" lang="en" sz="800">
                <a:solidFill>
                  <a:srgbClr val="24292E"/>
                </a:solidFill>
                <a:highlight>
                  <a:srgbClr val="FFFFFF"/>
                </a:highlight>
                <a:latin typeface="Courier New"/>
                <a:ea typeface="Courier New"/>
                <a:cs typeface="Courier New"/>
                <a:sym typeface="Courier New"/>
              </a:rPr>
              <a:t> {</a:t>
            </a:r>
            <a:endParaRPr b="1" sz="8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request</a:t>
            </a:r>
            <a:r>
              <a:rPr b="1" lang="en" sz="800">
                <a:solidFill>
                  <a:srgbClr val="24292E"/>
                </a:solidFill>
                <a:highlight>
                  <a:srgbClr val="FFFFFF"/>
                </a:highlight>
                <a:latin typeface="Courier New"/>
                <a:ea typeface="Courier New"/>
                <a:cs typeface="Courier New"/>
                <a:sym typeface="Courier New"/>
              </a:rPr>
              <a:t>(</a:t>
            </a:r>
            <a:r>
              <a:rPr b="1" lang="en" sz="800">
                <a:solidFill>
                  <a:srgbClr val="D73A49"/>
                </a:solidFill>
                <a:highlight>
                  <a:srgbClr val="FFFFFF"/>
                </a:highlight>
                <a:latin typeface="Courier New"/>
                <a:ea typeface="Courier New"/>
                <a:cs typeface="Courier New"/>
                <a:sym typeface="Courier New"/>
              </a:rPr>
              <a:t>long</a:t>
            </a:r>
            <a:r>
              <a:rPr b="1" lang="en" sz="800">
                <a:solidFill>
                  <a:srgbClr val="24292E"/>
                </a:solidFill>
                <a:highlight>
                  <a:srgbClr val="FFFFFF"/>
                </a:highlight>
                <a:latin typeface="Courier New"/>
                <a:ea typeface="Courier New"/>
                <a:cs typeface="Courier New"/>
                <a:sym typeface="Courier New"/>
              </a:rPr>
              <a:t> </a:t>
            </a:r>
            <a:r>
              <a:rPr b="1" lang="en" sz="800">
                <a:solidFill>
                  <a:srgbClr val="E36209"/>
                </a:solidFill>
                <a:highlight>
                  <a:srgbClr val="FFFFFF"/>
                </a:highlight>
                <a:latin typeface="Courier New"/>
                <a:ea typeface="Courier New"/>
                <a:cs typeface="Courier New"/>
                <a:sym typeface="Courier New"/>
              </a:rPr>
              <a:t>n</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void</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cancel</a:t>
            </a: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b="1" lang="en" sz="800">
                <a:solidFill>
                  <a:srgbClr val="D73A49"/>
                </a:solidFill>
                <a:highlight>
                  <a:srgbClr val="FFFFFF"/>
                </a:highlight>
                <a:latin typeface="Courier New"/>
                <a:ea typeface="Courier New"/>
                <a:cs typeface="Courier New"/>
                <a:sym typeface="Courier New"/>
              </a:rPr>
              <a:t>public</a:t>
            </a:r>
            <a:r>
              <a:rPr b="1" lang="en" sz="800">
                <a:solidFill>
                  <a:srgbClr val="24292E"/>
                </a:solidFill>
                <a:highlight>
                  <a:srgbClr val="FFFFFF"/>
                </a:highlight>
                <a:latin typeface="Courier New"/>
                <a:ea typeface="Courier New"/>
                <a:cs typeface="Courier New"/>
                <a:sym typeface="Courier New"/>
              </a:rPr>
              <a:t> </a:t>
            </a:r>
            <a:r>
              <a:rPr b="1" lang="en" sz="800">
                <a:solidFill>
                  <a:srgbClr val="D73A49"/>
                </a:solidFill>
                <a:highlight>
                  <a:srgbClr val="FFFFFF"/>
                </a:highlight>
                <a:latin typeface="Courier New"/>
                <a:ea typeface="Courier New"/>
                <a:cs typeface="Courier New"/>
                <a:sym typeface="Courier New"/>
              </a:rPr>
              <a:t>interface</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Processor</a:t>
            </a:r>
            <a:r>
              <a:rPr b="1" lang="en" sz="800">
                <a:solidFill>
                  <a:srgbClr val="24292E"/>
                </a:solidFill>
                <a:highlight>
                  <a:srgbClr val="FFFFFF"/>
                </a:highlight>
                <a:latin typeface="Courier New"/>
                <a:ea typeface="Courier New"/>
                <a:cs typeface="Courier New"/>
                <a:sym typeface="Courier New"/>
              </a:rPr>
              <a:t>&lt;T, R&gt; </a:t>
            </a:r>
            <a:r>
              <a:rPr b="1" lang="en" sz="800">
                <a:solidFill>
                  <a:srgbClr val="D73A49"/>
                </a:solidFill>
                <a:highlight>
                  <a:srgbClr val="FFFFFF"/>
                </a:highlight>
                <a:latin typeface="Courier New"/>
                <a:ea typeface="Courier New"/>
                <a:cs typeface="Courier New"/>
                <a:sym typeface="Courier New"/>
              </a:rPr>
              <a:t>extends</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Subscriber&lt;</a:t>
            </a:r>
            <a:r>
              <a:rPr b="1" lang="en" sz="800">
                <a:solidFill>
                  <a:srgbClr val="24292E"/>
                </a:solidFill>
                <a:highlight>
                  <a:srgbClr val="FFFFFF"/>
                </a:highlight>
                <a:latin typeface="Courier New"/>
                <a:ea typeface="Courier New"/>
                <a:cs typeface="Courier New"/>
                <a:sym typeface="Courier New"/>
              </a:rPr>
              <a:t>T</a:t>
            </a:r>
            <a:r>
              <a:rPr b="1" lang="en" sz="800">
                <a:solidFill>
                  <a:srgbClr val="6F42C1"/>
                </a:solidFill>
                <a:highlight>
                  <a:srgbClr val="FFFFFF"/>
                </a:highlight>
                <a:latin typeface="Courier New"/>
                <a:ea typeface="Courier New"/>
                <a:cs typeface="Courier New"/>
                <a:sym typeface="Courier New"/>
              </a:rPr>
              <a:t>&gt;</a:t>
            </a:r>
            <a:r>
              <a:rPr b="1" lang="en" sz="800">
                <a:solidFill>
                  <a:srgbClr val="24292E"/>
                </a:solidFill>
                <a:highlight>
                  <a:srgbClr val="FFFFFF"/>
                </a:highlight>
                <a:latin typeface="Courier New"/>
                <a:ea typeface="Courier New"/>
                <a:cs typeface="Courier New"/>
                <a:sym typeface="Courier New"/>
              </a:rPr>
              <a:t>, </a:t>
            </a:r>
            <a:r>
              <a:rPr b="1" lang="en" sz="800">
                <a:solidFill>
                  <a:srgbClr val="6F42C1"/>
                </a:solidFill>
                <a:highlight>
                  <a:srgbClr val="FFFFFF"/>
                </a:highlight>
                <a:latin typeface="Courier New"/>
                <a:ea typeface="Courier New"/>
                <a:cs typeface="Courier New"/>
                <a:sym typeface="Courier New"/>
              </a:rPr>
              <a:t>Publisher&lt;</a:t>
            </a:r>
            <a:r>
              <a:rPr b="1" lang="en" sz="800">
                <a:solidFill>
                  <a:srgbClr val="24292E"/>
                </a:solidFill>
                <a:highlight>
                  <a:srgbClr val="FFFFFF"/>
                </a:highlight>
                <a:latin typeface="Courier New"/>
                <a:ea typeface="Courier New"/>
                <a:cs typeface="Courier New"/>
                <a:sym typeface="Courier New"/>
              </a:rPr>
              <a:t>R</a:t>
            </a:r>
            <a:r>
              <a:rPr b="1" lang="en" sz="800">
                <a:solidFill>
                  <a:srgbClr val="6F42C1"/>
                </a:solidFill>
                <a:highlight>
                  <a:srgbClr val="FFFFFF"/>
                </a:highlight>
                <a:latin typeface="Courier New"/>
                <a:ea typeface="Courier New"/>
                <a:cs typeface="Courier New"/>
                <a:sym typeface="Courier New"/>
              </a:rPr>
              <a:t>&gt;</a:t>
            </a:r>
            <a:r>
              <a:rPr b="1" lang="en" sz="800">
                <a:solidFill>
                  <a:srgbClr val="24292E"/>
                </a:solidFill>
                <a:highlight>
                  <a:srgbClr val="FFFFFF"/>
                </a:highlight>
                <a:latin typeface="Courier New"/>
                <a:ea typeface="Courier New"/>
                <a:cs typeface="Courier New"/>
                <a:sym typeface="Courier New"/>
              </a:rPr>
              <a:t> {</a:t>
            </a:r>
            <a:endParaRPr b="1" sz="800">
              <a:solidFill>
                <a:srgbClr val="24292E"/>
              </a:solidFill>
              <a:highlight>
                <a:srgbClr val="FFFFFF"/>
              </a:highlight>
              <a:latin typeface="Courier New"/>
              <a:ea typeface="Courier New"/>
              <a:cs typeface="Courier New"/>
              <a:sym typeface="Courier New"/>
            </a:endParaRPr>
          </a:p>
          <a:p>
            <a:pPr indent="0" lvl="0" marL="0" marR="152400" rtl="0" algn="l">
              <a:lnSpc>
                <a:spcPct val="145000"/>
              </a:lnSpc>
              <a:spcBef>
                <a:spcPts val="0"/>
              </a:spcBef>
              <a:spcAft>
                <a:spcPts val="0"/>
              </a:spcAft>
              <a:buNone/>
            </a:pPr>
            <a:r>
              <a:rPr b="1" lang="en" sz="800">
                <a:solidFill>
                  <a:srgbClr val="24292E"/>
                </a:solidFill>
                <a:highlight>
                  <a:srgbClr val="FFFFFF"/>
                </a:highlight>
                <a:latin typeface="Courier New"/>
                <a:ea typeface="Courier New"/>
                <a:cs typeface="Courier New"/>
                <a:sym typeface="Courier New"/>
              </a:rPr>
              <a:t>}</a:t>
            </a:r>
            <a:endParaRPr b="1" sz="1200">
              <a:highlight>
                <a:srgbClr val="FFFFFF"/>
              </a:highlight>
            </a:endParaRPr>
          </a:p>
        </p:txBody>
      </p:sp>
      <p:sp>
        <p:nvSpPr>
          <p:cNvPr id="129" name="Google Shape;129;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17"/>
          <p:cNvSpPr/>
          <p:nvPr/>
        </p:nvSpPr>
        <p:spPr>
          <a:xfrm>
            <a:off x="7162800" y="1085850"/>
            <a:ext cx="1485900" cy="555000"/>
          </a:xfrm>
          <a:prstGeom prst="wedgeEllipseCallout">
            <a:avLst>
              <a:gd fmla="val -89424" name="adj1"/>
              <a:gd fmla="val 72279"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Hot</a:t>
            </a:r>
            <a:r>
              <a:rPr lang="en"/>
              <a:t>/</a:t>
            </a:r>
            <a:r>
              <a:rPr lang="en">
                <a:solidFill>
                  <a:srgbClr val="4A86E8"/>
                </a:solidFill>
              </a:rPr>
              <a:t>Cold</a:t>
            </a:r>
            <a:endParaRPr>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Reactive Publisher</a:t>
            </a:r>
            <a:r>
              <a:rPr lang="en" sz="1800">
                <a:solidFill>
                  <a:schemeClr val="dk1"/>
                </a:solidFill>
              </a:rPr>
              <a:t> </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36" name="Google Shape;136;p18"/>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137" name="Google Shape;137;p18"/>
          <p:cNvSpPr txBox="1"/>
          <p:nvPr/>
        </p:nvSpPr>
        <p:spPr>
          <a:xfrm>
            <a:off x="104775" y="734175"/>
            <a:ext cx="8458200" cy="4569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474747"/>
              </a:buClr>
              <a:buSzPts val="1150"/>
              <a:buChar char="❏"/>
            </a:pPr>
            <a:r>
              <a:rPr b="1" lang="en" sz="1150">
                <a:solidFill>
                  <a:srgbClr val="474747"/>
                </a:solidFill>
                <a:highlight>
                  <a:srgbClr val="FFFFFF"/>
                </a:highlight>
              </a:rPr>
              <a:t>Flux</a:t>
            </a:r>
            <a:r>
              <a:rPr lang="en" sz="1150">
                <a:solidFill>
                  <a:srgbClr val="474747"/>
                </a:solidFill>
                <a:highlight>
                  <a:srgbClr val="FFFFFF"/>
                </a:highlight>
              </a:rPr>
              <a:t> is a Publisher that emits 0 to N elements, and then completes (successfully or with an error)</a:t>
            </a:r>
            <a:endParaRPr/>
          </a:p>
        </p:txBody>
      </p:sp>
      <p:pic>
        <p:nvPicPr>
          <p:cNvPr id="138" name="Google Shape;138;p18"/>
          <p:cNvPicPr preferRelativeResize="0"/>
          <p:nvPr/>
        </p:nvPicPr>
        <p:blipFill>
          <a:blip r:embed="rId3">
            <a:alphaModFix/>
          </a:blip>
          <a:stretch>
            <a:fillRect/>
          </a:stretch>
        </p:blipFill>
        <p:spPr>
          <a:xfrm>
            <a:off x="1111400" y="1384100"/>
            <a:ext cx="6711500" cy="2859750"/>
          </a:xfrm>
          <a:prstGeom prst="rect">
            <a:avLst/>
          </a:prstGeom>
          <a:noFill/>
          <a:ln>
            <a:noFill/>
          </a:ln>
        </p:spPr>
      </p:pic>
      <p:sp>
        <p:nvSpPr>
          <p:cNvPr id="139" name="Google Shape;139;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18"/>
          <p:cNvSpPr txBox="1"/>
          <p:nvPr/>
        </p:nvSpPr>
        <p:spPr>
          <a:xfrm>
            <a:off x="2678875" y="4407675"/>
            <a:ext cx="3000000" cy="342900"/>
          </a:xfrm>
          <a:prstGeom prst="rect">
            <a:avLst/>
          </a:prstGeom>
          <a:noFill/>
          <a:ln>
            <a:noFill/>
          </a:ln>
        </p:spPr>
        <p:txBody>
          <a:bodyPr anchorCtr="0" anchor="t" bIns="91425" lIns="91425" spcFirstLastPara="1" rIns="91425" wrap="square" tIns="91425">
            <a:noAutofit/>
          </a:bodyPr>
          <a:lstStyle/>
          <a:p>
            <a:pPr indent="0" lvl="0" marL="215900" rtl="0" algn="l">
              <a:lnSpc>
                <a:spcPct val="115000"/>
              </a:lnSpc>
              <a:spcBef>
                <a:spcPts val="0"/>
              </a:spcBef>
              <a:spcAft>
                <a:spcPts val="0"/>
              </a:spcAft>
              <a:buNone/>
            </a:pPr>
            <a:r>
              <a:rPr b="1" lang="en" sz="900">
                <a:solidFill>
                  <a:srgbClr val="404040"/>
                </a:solidFill>
              </a:rPr>
              <a:t>onNext x 0..N [onError | onComplete]</a:t>
            </a:r>
            <a:endParaRPr b="1" sz="900">
              <a:solidFill>
                <a:srgbClr val="40404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Reactive Publisher</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46" name="Google Shape;146;p19"/>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147" name="Google Shape;147;p19"/>
          <p:cNvSpPr txBox="1"/>
          <p:nvPr/>
        </p:nvSpPr>
        <p:spPr>
          <a:xfrm>
            <a:off x="71425" y="775600"/>
            <a:ext cx="8458200" cy="4569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474747"/>
              </a:buClr>
              <a:buSzPts val="1150"/>
              <a:buChar char="❏"/>
            </a:pPr>
            <a:r>
              <a:rPr b="1" lang="en" sz="1150">
                <a:solidFill>
                  <a:srgbClr val="474747"/>
                </a:solidFill>
                <a:highlight>
                  <a:srgbClr val="FFFFFF"/>
                </a:highlight>
              </a:rPr>
              <a:t>Mono</a:t>
            </a:r>
            <a:r>
              <a:rPr lang="en" sz="1150">
                <a:solidFill>
                  <a:srgbClr val="474747"/>
                </a:solidFill>
                <a:highlight>
                  <a:srgbClr val="FFFFFF"/>
                </a:highlight>
              </a:rPr>
              <a:t> is a Publisher that hat completes successfully by emitting an element, or with an error.</a:t>
            </a:r>
            <a:endParaRPr/>
          </a:p>
        </p:txBody>
      </p:sp>
      <p:pic>
        <p:nvPicPr>
          <p:cNvPr id="148" name="Google Shape;148;p19"/>
          <p:cNvPicPr preferRelativeResize="0"/>
          <p:nvPr/>
        </p:nvPicPr>
        <p:blipFill>
          <a:blip r:embed="rId3">
            <a:alphaModFix/>
          </a:blip>
          <a:stretch>
            <a:fillRect/>
          </a:stretch>
        </p:blipFill>
        <p:spPr>
          <a:xfrm>
            <a:off x="1259675" y="1356325"/>
            <a:ext cx="6456368" cy="2853799"/>
          </a:xfrm>
          <a:prstGeom prst="rect">
            <a:avLst/>
          </a:prstGeom>
          <a:noFill/>
          <a:ln>
            <a:noFill/>
          </a:ln>
        </p:spPr>
      </p:pic>
      <p:sp>
        <p:nvSpPr>
          <p:cNvPr id="149" name="Google Shape;149;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19"/>
          <p:cNvSpPr txBox="1"/>
          <p:nvPr/>
        </p:nvSpPr>
        <p:spPr>
          <a:xfrm>
            <a:off x="2678875" y="4407675"/>
            <a:ext cx="3000000" cy="342900"/>
          </a:xfrm>
          <a:prstGeom prst="rect">
            <a:avLst/>
          </a:prstGeom>
          <a:noFill/>
          <a:ln>
            <a:noFill/>
          </a:ln>
        </p:spPr>
        <p:txBody>
          <a:bodyPr anchorCtr="0" anchor="t" bIns="91425" lIns="91425" spcFirstLastPara="1" rIns="91425" wrap="square" tIns="91425">
            <a:noAutofit/>
          </a:bodyPr>
          <a:lstStyle/>
          <a:p>
            <a:pPr indent="0" lvl="0" marL="215900" rtl="0" algn="l">
              <a:lnSpc>
                <a:spcPct val="115000"/>
              </a:lnSpc>
              <a:spcBef>
                <a:spcPts val="0"/>
              </a:spcBef>
              <a:spcAft>
                <a:spcPts val="0"/>
              </a:spcAft>
              <a:buNone/>
            </a:pPr>
            <a:r>
              <a:rPr b="1" lang="en" sz="900">
                <a:solidFill>
                  <a:srgbClr val="404040"/>
                </a:solidFill>
              </a:rPr>
              <a:t>onNext x 0..1 [onError | onComplete]</a:t>
            </a:r>
            <a:endParaRPr b="1" sz="900">
              <a:solidFill>
                <a:srgbClr val="40404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Reactive</a:t>
            </a:r>
            <a:r>
              <a:rPr lang="en" sz="1800">
                <a:solidFill>
                  <a:schemeClr val="dk1"/>
                </a:solidFill>
              </a:rPr>
              <a:t> Types Of RxJava2</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56" name="Google Shape;156;p20"/>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sp>
        <p:nvSpPr>
          <p:cNvPr id="157" name="Google Shape;157;p20"/>
          <p:cNvSpPr txBox="1"/>
          <p:nvPr/>
        </p:nvSpPr>
        <p:spPr>
          <a:xfrm>
            <a:off x="71425" y="775600"/>
            <a:ext cx="8458200" cy="1753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74747"/>
              </a:buClr>
              <a:buSzPts val="1200"/>
              <a:buChar char="❏"/>
            </a:pPr>
            <a:r>
              <a:rPr b="1" lang="en" sz="1200">
                <a:solidFill>
                  <a:srgbClr val="474747"/>
                </a:solidFill>
                <a:highlight>
                  <a:srgbClr val="FFFFFF"/>
                </a:highlight>
              </a:rPr>
              <a:t>Observable</a:t>
            </a:r>
            <a:r>
              <a:rPr lang="en" sz="1200">
                <a:solidFill>
                  <a:srgbClr val="474747"/>
                </a:solidFill>
                <a:highlight>
                  <a:srgbClr val="FFFFFF"/>
                </a:highlight>
              </a:rPr>
              <a:t> </a:t>
            </a:r>
            <a:r>
              <a:rPr lang="en" sz="1200">
                <a:solidFill>
                  <a:srgbClr val="333333"/>
                </a:solidFill>
                <a:highlight>
                  <a:srgbClr val="FFFFFF"/>
                </a:highlight>
              </a:rPr>
              <a:t>not compatible with the Reactive Streams specification. does not support backpressure and does not implement the Publisher</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474747"/>
                </a:solidFill>
                <a:highlight>
                  <a:schemeClr val="lt1"/>
                </a:highlight>
              </a:rPr>
              <a:t>Flowable</a:t>
            </a:r>
            <a:r>
              <a:rPr lang="en" sz="1200">
                <a:solidFill>
                  <a:srgbClr val="474747"/>
                </a:solidFill>
                <a:highlight>
                  <a:schemeClr val="lt1"/>
                </a:highlight>
              </a:rPr>
              <a:t> </a:t>
            </a:r>
            <a:r>
              <a:rPr lang="en" sz="1200">
                <a:solidFill>
                  <a:srgbClr val="333333"/>
                </a:solidFill>
                <a:highlight>
                  <a:srgbClr val="FFFFFF"/>
                </a:highlight>
              </a:rPr>
              <a:t>counterpart of Reactor's Flux type implements Reactive Streams' Publisher</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Font typeface="Georgia"/>
              <a:buChar char="❏"/>
            </a:pPr>
            <a:r>
              <a:rPr b="1" lang="en" sz="1200">
                <a:solidFill>
                  <a:srgbClr val="333333"/>
                </a:solidFill>
                <a:highlight>
                  <a:srgbClr val="FFFFFF"/>
                </a:highlight>
              </a:rPr>
              <a:t>Single</a:t>
            </a:r>
            <a:r>
              <a:rPr lang="en" sz="1200">
                <a:solidFill>
                  <a:srgbClr val="333333"/>
                </a:solidFill>
                <a:highlight>
                  <a:srgbClr val="FFFFFF"/>
                </a:highlight>
              </a:rPr>
              <a:t> type represents streams that produce precisely one element. semantics of CompletableFuture than Reactor's Mono type</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Font typeface="Georgia"/>
              <a:buChar char="❏"/>
            </a:pPr>
            <a:r>
              <a:rPr b="1" lang="en" sz="1200">
                <a:solidFill>
                  <a:srgbClr val="333333"/>
                </a:solidFill>
                <a:highlight>
                  <a:srgbClr val="FFFFFF"/>
                </a:highlight>
              </a:rPr>
              <a:t>Maybe</a:t>
            </a:r>
            <a:r>
              <a:rPr lang="en" sz="1200">
                <a:solidFill>
                  <a:srgbClr val="333333"/>
                </a:solidFill>
                <a:highlight>
                  <a:srgbClr val="FFFFFF"/>
                </a:highlight>
              </a:rPr>
              <a:t> semantics as Reactor's Mono type Reactive Streams compliant, as Maybe does not implement the Publisher interface</a:t>
            </a:r>
            <a:endParaRPr sz="1200">
              <a:solidFill>
                <a:srgbClr val="333333"/>
              </a:solidFill>
              <a:highlight>
                <a:srgbClr val="FFFFFF"/>
              </a:highlight>
            </a:endParaRPr>
          </a:p>
        </p:txBody>
      </p:sp>
      <p:sp>
        <p:nvSpPr>
          <p:cNvPr id="158" name="Google Shape;158;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idx="4294967295" type="title"/>
          </p:nvPr>
        </p:nvSpPr>
        <p:spPr>
          <a:xfrm>
            <a:off x="0" y="96500"/>
            <a:ext cx="9104400" cy="5232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Operators: Creating Sequence</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cxnSp>
        <p:nvCxnSpPr>
          <p:cNvPr id="164" name="Google Shape;164;p21"/>
          <p:cNvCxnSpPr/>
          <p:nvPr/>
        </p:nvCxnSpPr>
        <p:spPr>
          <a:xfrm>
            <a:off x="104775" y="585800"/>
            <a:ext cx="8851500" cy="9300"/>
          </a:xfrm>
          <a:prstGeom prst="straightConnector1">
            <a:avLst/>
          </a:prstGeom>
          <a:noFill/>
          <a:ln cap="flat" cmpd="sng" w="9525">
            <a:solidFill>
              <a:srgbClr val="1155CC"/>
            </a:solidFill>
            <a:prstDash val="solid"/>
            <a:round/>
            <a:headEnd len="med" w="med" type="none"/>
            <a:tailEnd len="med" w="med" type="none"/>
          </a:ln>
        </p:spPr>
      </p:cxnSp>
      <p:graphicFrame>
        <p:nvGraphicFramePr>
          <p:cNvPr id="165" name="Google Shape;165;p21"/>
          <p:cNvGraphicFramePr/>
          <p:nvPr/>
        </p:nvGraphicFramePr>
        <p:xfrm>
          <a:off x="224775" y="883650"/>
          <a:ext cx="3000000" cy="3000000"/>
        </p:xfrm>
        <a:graphic>
          <a:graphicData uri="http://schemas.openxmlformats.org/drawingml/2006/table">
            <a:tbl>
              <a:tblPr>
                <a:noFill/>
                <a:tableStyleId>{47232CEC-3426-4421-BDE1-19681EC85609}</a:tableStyleId>
              </a:tblPr>
              <a:tblGrid>
                <a:gridCol w="1249025"/>
                <a:gridCol w="7405825"/>
              </a:tblGrid>
              <a:tr h="291750">
                <a:tc>
                  <a:txBody>
                    <a:bodyPr/>
                    <a:lstStyle/>
                    <a:p>
                      <a:pPr indent="0" lvl="0" marL="0" rtl="0" algn="l">
                        <a:spcBef>
                          <a:spcPts val="0"/>
                        </a:spcBef>
                        <a:spcAft>
                          <a:spcPts val="0"/>
                        </a:spcAft>
                        <a:buNone/>
                      </a:pPr>
                      <a:r>
                        <a:rPr b="1" lang="en" sz="1200"/>
                        <a:t>empty</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solidFill>
                            <a:srgbClr val="474747"/>
                          </a:solidFill>
                          <a:highlight>
                            <a:srgbClr val="FFFFFF"/>
                          </a:highlight>
                        </a:rPr>
                        <a:t>Create a </a:t>
                      </a:r>
                      <a:r>
                        <a:rPr b="1" lang="en" sz="1200">
                          <a:solidFill>
                            <a:srgbClr val="474747"/>
                          </a:solidFill>
                          <a:highlight>
                            <a:srgbClr val="FFFFFF"/>
                          </a:highlight>
                        </a:rPr>
                        <a:t>publisher</a:t>
                      </a:r>
                      <a:r>
                        <a:rPr lang="en" sz="1200">
                          <a:solidFill>
                            <a:srgbClr val="474747"/>
                          </a:solidFill>
                          <a:highlight>
                            <a:srgbClr val="FFFFFF"/>
                          </a:highlight>
                        </a:rPr>
                        <a:t> that completes without emitting any item.</a:t>
                      </a:r>
                      <a:endParaRPr sz="1200"/>
                    </a:p>
                  </a:txBody>
                  <a:tcPr marT="91425" marB="91425" marR="91425" marL="91425"/>
                </a:tc>
              </a:tr>
              <a:tr h="402600">
                <a:tc>
                  <a:txBody>
                    <a:bodyPr/>
                    <a:lstStyle/>
                    <a:p>
                      <a:pPr indent="0" lvl="0" marL="0" rtl="0" algn="l">
                        <a:spcBef>
                          <a:spcPts val="0"/>
                        </a:spcBef>
                        <a:spcAft>
                          <a:spcPts val="0"/>
                        </a:spcAft>
                        <a:buNone/>
                      </a:pPr>
                      <a:r>
                        <a:rPr b="1" lang="en" sz="1200"/>
                        <a:t>just</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solidFill>
                            <a:srgbClr val="474747"/>
                          </a:solidFill>
                          <a:highlight>
                            <a:srgbClr val="FFFFFF"/>
                          </a:highlight>
                        </a:rPr>
                        <a:t>Create N </a:t>
                      </a:r>
                      <a:r>
                        <a:rPr b="1" lang="en" sz="1200">
                          <a:solidFill>
                            <a:srgbClr val="474747"/>
                          </a:solidFill>
                          <a:highlight>
                            <a:srgbClr val="FFFFFF"/>
                          </a:highlight>
                        </a:rPr>
                        <a:t>publishers </a:t>
                      </a:r>
                      <a:r>
                        <a:rPr lang="en" sz="1200">
                          <a:solidFill>
                            <a:srgbClr val="474747"/>
                          </a:solidFill>
                          <a:highlight>
                            <a:srgbClr val="FFFFFF"/>
                          </a:highlight>
                        </a:rPr>
                        <a:t>that emits the provided elements and then completes.</a:t>
                      </a:r>
                      <a:endParaRPr sz="1200"/>
                    </a:p>
                  </a:txBody>
                  <a:tcPr marT="91425" marB="91425" marR="91425" marL="91425"/>
                </a:tc>
              </a:tr>
              <a:tr h="291750">
                <a:tc>
                  <a:txBody>
                    <a:bodyPr/>
                    <a:lstStyle/>
                    <a:p>
                      <a:pPr indent="0" lvl="0" marL="0" rtl="0" algn="l">
                        <a:spcBef>
                          <a:spcPts val="0"/>
                        </a:spcBef>
                        <a:spcAft>
                          <a:spcPts val="0"/>
                        </a:spcAft>
                        <a:buNone/>
                      </a:pPr>
                      <a:r>
                        <a:rPr b="1" lang="en" sz="1200"/>
                        <a:t>fromIterable</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t>Create a Flux that emits the items contained in the provided Iterable.</a:t>
                      </a:r>
                      <a:endParaRPr sz="1200"/>
                    </a:p>
                  </a:txBody>
                  <a:tcPr marT="91425" marB="91425" marR="91425" marL="91425"/>
                </a:tc>
              </a:tr>
              <a:tr h="396200">
                <a:tc>
                  <a:txBody>
                    <a:bodyPr/>
                    <a:lstStyle/>
                    <a:p>
                      <a:pPr indent="0" lvl="0" marL="0" rtl="0" algn="l">
                        <a:spcBef>
                          <a:spcPts val="0"/>
                        </a:spcBef>
                        <a:spcAft>
                          <a:spcPts val="0"/>
                        </a:spcAft>
                        <a:buNone/>
                      </a:pPr>
                      <a:r>
                        <a:rPr b="1" lang="en" sz="1200"/>
                        <a:t>range</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t>E</a:t>
                      </a:r>
                      <a:r>
                        <a:rPr lang="en" sz="1200"/>
                        <a:t>mit a sequence of count incrementing integers, starting from start.</a:t>
                      </a:r>
                      <a:endParaRPr sz="1200"/>
                    </a:p>
                  </a:txBody>
                  <a:tcPr marT="91425" marB="91425" marR="91425" marL="91425"/>
                </a:tc>
              </a:tr>
              <a:tr h="291750">
                <a:tc>
                  <a:txBody>
                    <a:bodyPr/>
                    <a:lstStyle/>
                    <a:p>
                      <a:pPr indent="0" lvl="0" marL="0" rtl="0" algn="l">
                        <a:spcBef>
                          <a:spcPts val="0"/>
                        </a:spcBef>
                        <a:spcAft>
                          <a:spcPts val="0"/>
                        </a:spcAft>
                        <a:buNone/>
                      </a:pPr>
                      <a:r>
                        <a:rPr b="1" lang="en" sz="1200"/>
                        <a:t>interval</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t>E</a:t>
                      </a:r>
                      <a:r>
                        <a:rPr lang="en" sz="1200"/>
                        <a:t>mits long values starting with 0 and incrementing at specified time intervals on the global timer. </a:t>
                      </a:r>
                      <a:endParaRPr sz="1200"/>
                    </a:p>
                  </a:txBody>
                  <a:tcPr marT="91425" marB="91425" marR="91425" marL="91425"/>
                </a:tc>
              </a:tr>
              <a:tr h="291750">
                <a:tc>
                  <a:txBody>
                    <a:bodyPr/>
                    <a:lstStyle/>
                    <a:p>
                      <a:pPr indent="0" lvl="0" marL="0" rtl="0" algn="l">
                        <a:spcBef>
                          <a:spcPts val="0"/>
                        </a:spcBef>
                        <a:spcAft>
                          <a:spcPts val="0"/>
                        </a:spcAft>
                        <a:buNone/>
                      </a:pPr>
                      <a:r>
                        <a:rPr b="1" lang="en" sz="1200"/>
                        <a:t>fromArray</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t>Create a Flux that emits the items contained in the provided array.</a:t>
                      </a:r>
                      <a:endParaRPr sz="1200"/>
                    </a:p>
                  </a:txBody>
                  <a:tcPr marT="91425" marB="91425" marR="91425" marL="91425"/>
                </a:tc>
              </a:tr>
              <a:tr h="291750">
                <a:tc>
                  <a:txBody>
                    <a:bodyPr/>
                    <a:lstStyle/>
                    <a:p>
                      <a:pPr indent="0" lvl="0" marL="0" rtl="0" algn="l">
                        <a:spcBef>
                          <a:spcPts val="0"/>
                        </a:spcBef>
                        <a:spcAft>
                          <a:spcPts val="0"/>
                        </a:spcAft>
                        <a:buNone/>
                      </a:pPr>
                      <a:r>
                        <a:rPr b="1" lang="en" sz="1200"/>
                        <a:t>fromStream</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t>Create a Flux that emits the items contained in the provided Stream.</a:t>
                      </a:r>
                      <a:endParaRPr sz="1200"/>
                    </a:p>
                  </a:txBody>
                  <a:tcPr marT="91425" marB="91425" marR="91425" marL="91425"/>
                </a:tc>
              </a:tr>
              <a:tr h="291750">
                <a:tc>
                  <a:txBody>
                    <a:bodyPr/>
                    <a:lstStyle/>
                    <a:p>
                      <a:pPr indent="0" lvl="0" marL="0" rtl="0" algn="l">
                        <a:spcBef>
                          <a:spcPts val="0"/>
                        </a:spcBef>
                        <a:spcAft>
                          <a:spcPts val="0"/>
                        </a:spcAft>
                        <a:buNone/>
                      </a:pPr>
                      <a:r>
                        <a:rPr b="1" lang="en" sz="1200"/>
                        <a:t>create</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lang="en" sz="1200"/>
                        <a:t>Programmatically create a Flux with the capability of emitting multiple elements in a synchronous or asynchronous manner through the FluxSink API. This includes emitting elements from multiple threads.</a:t>
                      </a:r>
                      <a:endParaRPr sz="1200"/>
                    </a:p>
                  </a:txBody>
                  <a:tcPr marT="91425" marB="91425" marR="91425" marL="91425"/>
                </a:tc>
              </a:tr>
              <a:tr h="583375">
                <a:tc>
                  <a:txBody>
                    <a:bodyPr/>
                    <a:lstStyle/>
                    <a:p>
                      <a:pPr indent="0" lvl="0" marL="0" rtl="0" algn="l">
                        <a:spcBef>
                          <a:spcPts val="0"/>
                        </a:spcBef>
                        <a:spcAft>
                          <a:spcPts val="0"/>
                        </a:spcAft>
                        <a:buNone/>
                      </a:pPr>
                      <a:r>
                        <a:rPr b="1" lang="en" sz="1200"/>
                        <a:t>generate</a:t>
                      </a:r>
                      <a:endParaRPr b="1" sz="1200"/>
                    </a:p>
                  </a:txBody>
                  <a:tcPr marT="91425" marB="91425" marR="91425" marL="91425">
                    <a:solidFill>
                      <a:srgbClr val="D9D9D9"/>
                    </a:solidFill>
                  </a:tcPr>
                </a:tc>
                <a:tc>
                  <a:txBody>
                    <a:bodyPr/>
                    <a:lstStyle/>
                    <a:p>
                      <a:pPr indent="0" lvl="0" marL="0" rtl="0" algn="l">
                        <a:spcBef>
                          <a:spcPts val="0"/>
                        </a:spcBef>
                        <a:spcAft>
                          <a:spcPts val="0"/>
                        </a:spcAft>
                        <a:buClr>
                          <a:schemeClr val="dk2"/>
                        </a:buClr>
                        <a:buSzPts val="1100"/>
                        <a:buFont typeface="Arial"/>
                        <a:buNone/>
                      </a:pPr>
                      <a:r>
                        <a:rPr i="1" lang="en" sz="1200"/>
                        <a:t>Programmatically create a Flux by generating signals one-by-one via a consumer callback.</a:t>
                      </a:r>
                      <a:endParaRPr i="1" sz="1200"/>
                    </a:p>
                    <a:p>
                      <a:pPr indent="0" lvl="0" marL="0" rtl="0" algn="l">
                        <a:spcBef>
                          <a:spcPts val="0"/>
                        </a:spcBef>
                        <a:spcAft>
                          <a:spcPts val="0"/>
                        </a:spcAft>
                        <a:buClr>
                          <a:schemeClr val="dk2"/>
                        </a:buClr>
                        <a:buSzPts val="1100"/>
                        <a:buFont typeface="Arial"/>
                        <a:buNone/>
                      </a:pPr>
                      <a:r>
                        <a:rPr i="1" lang="en" sz="1200"/>
                        <a:t>generate method is aware of downstream observers processing speed</a:t>
                      </a:r>
                      <a:endParaRPr i="1" sz="1200"/>
                    </a:p>
                    <a:p>
                      <a:pPr indent="0" lvl="0" marL="0" rtl="0" algn="l">
                        <a:spcBef>
                          <a:spcPts val="0"/>
                        </a:spcBef>
                        <a:spcAft>
                          <a:spcPts val="0"/>
                        </a:spcAft>
                        <a:buNone/>
                      </a:pPr>
                      <a:r>
                        <a:t/>
                      </a:r>
                      <a:endParaRPr sz="1200"/>
                    </a:p>
                  </a:txBody>
                  <a:tcPr marT="91425" marB="91425" marR="91425" marL="91425"/>
                </a:tc>
              </a:tr>
            </a:tbl>
          </a:graphicData>
        </a:graphic>
      </p:graphicFrame>
      <p:sp>
        <p:nvSpPr>
          <p:cNvPr id="166" name="Google Shape;166;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