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2" r:id="rId1"/>
  </p:sldMasterIdLst>
  <p:notesMasterIdLst>
    <p:notesMasterId r:id="rId33"/>
  </p:notesMasterIdLst>
  <p:sldIdLst>
    <p:sldId id="318" r:id="rId2"/>
    <p:sldId id="314" r:id="rId3"/>
    <p:sldId id="270" r:id="rId4"/>
    <p:sldId id="271" r:id="rId5"/>
    <p:sldId id="272" r:id="rId6"/>
    <p:sldId id="273" r:id="rId7"/>
    <p:sldId id="274" r:id="rId8"/>
    <p:sldId id="275" r:id="rId9"/>
    <p:sldId id="282" r:id="rId10"/>
    <p:sldId id="297" r:id="rId11"/>
    <p:sldId id="311" r:id="rId12"/>
    <p:sldId id="315" r:id="rId13"/>
    <p:sldId id="316" r:id="rId14"/>
    <p:sldId id="306" r:id="rId15"/>
    <p:sldId id="293" r:id="rId16"/>
    <p:sldId id="296" r:id="rId17"/>
    <p:sldId id="299" r:id="rId18"/>
    <p:sldId id="298" r:id="rId19"/>
    <p:sldId id="300" r:id="rId20"/>
    <p:sldId id="294" r:id="rId21"/>
    <p:sldId id="317" r:id="rId22"/>
    <p:sldId id="301" r:id="rId23"/>
    <p:sldId id="302" r:id="rId24"/>
    <p:sldId id="303" r:id="rId25"/>
    <p:sldId id="320" r:id="rId26"/>
    <p:sldId id="321" r:id="rId27"/>
    <p:sldId id="322" r:id="rId28"/>
    <p:sldId id="323" r:id="rId29"/>
    <p:sldId id="304" r:id="rId30"/>
    <p:sldId id="310" r:id="rId31"/>
    <p:sldId id="31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249" autoAdjust="0"/>
  </p:normalViewPr>
  <p:slideViewPr>
    <p:cSldViewPr snapToGrid="0">
      <p:cViewPr varScale="1">
        <p:scale>
          <a:sx n="85" d="100"/>
          <a:sy n="85" d="100"/>
        </p:scale>
        <p:origin x="84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D5FD45-3742-4594-B309-68915077954D}" type="datetimeFigureOut">
              <a:rPr lang="en-IN" smtClean="0"/>
              <a:t>26-07-2021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BCEEF0-1C4E-46EC-BCC0-F0D2BCFCBD7F}" type="slidenum">
              <a:rPr lang="en-IN" smtClean="0"/>
              <a:t>‹#›</a:t>
            </a:fld>
            <a:endParaRPr lang="en-IN"/>
          </a:p>
        </p:txBody>
      </p:sp>
    </p:spTree>
    <p:extLst>
      <p:ext uri="{BB962C8B-B14F-4D97-AF65-F5344CB8AC3E}">
        <p14:creationId xmlns:p14="http://schemas.microsoft.com/office/powerpoint/2010/main" val="2381089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BCEEF0-1C4E-46EC-BCC0-F0D2BCFCBD7F}" type="slidenum">
              <a:rPr lang="en-IN" smtClean="0"/>
              <a:t>2</a:t>
            </a:fld>
            <a:endParaRPr lang="en-IN"/>
          </a:p>
        </p:txBody>
      </p:sp>
    </p:spTree>
    <p:extLst>
      <p:ext uri="{BB962C8B-B14F-4D97-AF65-F5344CB8AC3E}">
        <p14:creationId xmlns:p14="http://schemas.microsoft.com/office/powerpoint/2010/main" val="1246639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BCEEF0-1C4E-46EC-BCC0-F0D2BCFCBD7F}" type="slidenum">
              <a:rPr lang="en-IN" smtClean="0"/>
              <a:t>8</a:t>
            </a:fld>
            <a:endParaRPr lang="en-IN"/>
          </a:p>
        </p:txBody>
      </p:sp>
    </p:spTree>
    <p:extLst>
      <p:ext uri="{BB962C8B-B14F-4D97-AF65-F5344CB8AC3E}">
        <p14:creationId xmlns:p14="http://schemas.microsoft.com/office/powerpoint/2010/main" val="3841757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BCEEF0-1C4E-46EC-BCC0-F0D2BCFCBD7F}" type="slidenum">
              <a:rPr lang="en-IN" smtClean="0"/>
              <a:t>29</a:t>
            </a:fld>
            <a:endParaRPr lang="en-IN"/>
          </a:p>
        </p:txBody>
      </p:sp>
    </p:spTree>
    <p:extLst>
      <p:ext uri="{BB962C8B-B14F-4D97-AF65-F5344CB8AC3E}">
        <p14:creationId xmlns:p14="http://schemas.microsoft.com/office/powerpoint/2010/main" val="2383419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CAADE2-D6F6-476C-A97D-37578C577837}" type="datetimeFigureOut">
              <a:rPr lang="en-IN" smtClean="0"/>
              <a:t>26-07-2021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29C101A-5EE6-4556-A055-CA759E6D9E4E}" type="slidenum">
              <a:rPr lang="en-IN" smtClean="0"/>
              <a:t>‹#›</a:t>
            </a:fld>
            <a:endParaRPr lang="en-IN"/>
          </a:p>
        </p:txBody>
      </p:sp>
    </p:spTree>
    <p:extLst>
      <p:ext uri="{BB962C8B-B14F-4D97-AF65-F5344CB8AC3E}">
        <p14:creationId xmlns:p14="http://schemas.microsoft.com/office/powerpoint/2010/main" val="4227042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CAADE2-D6F6-476C-A97D-37578C577837}"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C101A-5EE6-4556-A055-CA759E6D9E4E}" type="slidenum">
              <a:rPr lang="en-IN" smtClean="0"/>
              <a:t>‹#›</a:t>
            </a:fld>
            <a:endParaRPr lang="en-IN"/>
          </a:p>
        </p:txBody>
      </p:sp>
    </p:spTree>
    <p:extLst>
      <p:ext uri="{BB962C8B-B14F-4D97-AF65-F5344CB8AC3E}">
        <p14:creationId xmlns:p14="http://schemas.microsoft.com/office/powerpoint/2010/main" val="4081025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CAADE2-D6F6-476C-A97D-37578C577837}"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C101A-5EE6-4556-A055-CA759E6D9E4E}" type="slidenum">
              <a:rPr lang="en-IN" smtClean="0"/>
              <a:t>‹#›</a:t>
            </a:fld>
            <a:endParaRPr lang="en-IN"/>
          </a:p>
        </p:txBody>
      </p:sp>
    </p:spTree>
    <p:extLst>
      <p:ext uri="{BB962C8B-B14F-4D97-AF65-F5344CB8AC3E}">
        <p14:creationId xmlns:p14="http://schemas.microsoft.com/office/powerpoint/2010/main" val="3187475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CAADE2-D6F6-476C-A97D-37578C577837}"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C101A-5EE6-4556-A055-CA759E6D9E4E}" type="slidenum">
              <a:rPr lang="en-IN" smtClean="0"/>
              <a:t>‹#›</a:t>
            </a:fld>
            <a:endParaRPr lang="en-IN"/>
          </a:p>
        </p:txBody>
      </p:sp>
    </p:spTree>
    <p:extLst>
      <p:ext uri="{BB962C8B-B14F-4D97-AF65-F5344CB8AC3E}">
        <p14:creationId xmlns:p14="http://schemas.microsoft.com/office/powerpoint/2010/main" val="1860070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CAADE2-D6F6-476C-A97D-37578C577837}"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C101A-5EE6-4556-A055-CA759E6D9E4E}" type="slidenum">
              <a:rPr lang="en-IN" smtClean="0"/>
              <a:t>‹#›</a:t>
            </a:fld>
            <a:endParaRPr lang="en-IN"/>
          </a:p>
        </p:txBody>
      </p:sp>
    </p:spTree>
    <p:extLst>
      <p:ext uri="{BB962C8B-B14F-4D97-AF65-F5344CB8AC3E}">
        <p14:creationId xmlns:p14="http://schemas.microsoft.com/office/powerpoint/2010/main" val="1985690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CAADE2-D6F6-476C-A97D-37578C577837}"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C101A-5EE6-4556-A055-CA759E6D9E4E}" type="slidenum">
              <a:rPr lang="en-IN" smtClean="0"/>
              <a:t>‹#›</a:t>
            </a:fld>
            <a:endParaRPr lang="en-IN"/>
          </a:p>
        </p:txBody>
      </p:sp>
    </p:spTree>
    <p:extLst>
      <p:ext uri="{BB962C8B-B14F-4D97-AF65-F5344CB8AC3E}">
        <p14:creationId xmlns:p14="http://schemas.microsoft.com/office/powerpoint/2010/main" val="4266740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CAADE2-D6F6-476C-A97D-37578C577837}"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C101A-5EE6-4556-A055-CA759E6D9E4E}" type="slidenum">
              <a:rPr lang="en-IN" smtClean="0"/>
              <a:t>‹#›</a:t>
            </a:fld>
            <a:endParaRPr lang="en-IN"/>
          </a:p>
        </p:txBody>
      </p:sp>
    </p:spTree>
    <p:extLst>
      <p:ext uri="{BB962C8B-B14F-4D97-AF65-F5344CB8AC3E}">
        <p14:creationId xmlns:p14="http://schemas.microsoft.com/office/powerpoint/2010/main" val="107478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AADE2-D6F6-476C-A97D-37578C577837}"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C101A-5EE6-4556-A055-CA759E6D9E4E}" type="slidenum">
              <a:rPr lang="en-IN" smtClean="0"/>
              <a:t>‹#›</a:t>
            </a:fld>
            <a:endParaRPr lang="en-IN"/>
          </a:p>
        </p:txBody>
      </p:sp>
    </p:spTree>
    <p:extLst>
      <p:ext uri="{BB962C8B-B14F-4D97-AF65-F5344CB8AC3E}">
        <p14:creationId xmlns:p14="http://schemas.microsoft.com/office/powerpoint/2010/main" val="1208167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AADE2-D6F6-476C-A97D-37578C577837}"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C101A-5EE6-4556-A055-CA759E6D9E4E}" type="slidenum">
              <a:rPr lang="en-IN" smtClean="0"/>
              <a:t>‹#›</a:t>
            </a:fld>
            <a:endParaRPr lang="en-IN"/>
          </a:p>
        </p:txBody>
      </p:sp>
    </p:spTree>
    <p:extLst>
      <p:ext uri="{BB962C8B-B14F-4D97-AF65-F5344CB8AC3E}">
        <p14:creationId xmlns:p14="http://schemas.microsoft.com/office/powerpoint/2010/main" val="3404945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AADE2-D6F6-476C-A97D-37578C577837}"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29C101A-5EE6-4556-A055-CA759E6D9E4E}" type="slidenum">
              <a:rPr lang="en-IN" smtClean="0"/>
              <a:t>‹#›</a:t>
            </a:fld>
            <a:endParaRPr lang="en-IN"/>
          </a:p>
        </p:txBody>
      </p:sp>
    </p:spTree>
    <p:extLst>
      <p:ext uri="{BB962C8B-B14F-4D97-AF65-F5344CB8AC3E}">
        <p14:creationId xmlns:p14="http://schemas.microsoft.com/office/powerpoint/2010/main" val="1470137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CAADE2-D6F6-476C-A97D-37578C577837}"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C101A-5EE6-4556-A055-CA759E6D9E4E}" type="slidenum">
              <a:rPr lang="en-IN" smtClean="0"/>
              <a:t>‹#›</a:t>
            </a:fld>
            <a:endParaRPr lang="en-IN"/>
          </a:p>
        </p:txBody>
      </p:sp>
    </p:spTree>
    <p:extLst>
      <p:ext uri="{BB962C8B-B14F-4D97-AF65-F5344CB8AC3E}">
        <p14:creationId xmlns:p14="http://schemas.microsoft.com/office/powerpoint/2010/main" val="4046304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CAADE2-D6F6-476C-A97D-37578C577837}"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C101A-5EE6-4556-A055-CA759E6D9E4E}" type="slidenum">
              <a:rPr lang="en-IN" smtClean="0"/>
              <a:t>‹#›</a:t>
            </a:fld>
            <a:endParaRPr lang="en-IN"/>
          </a:p>
        </p:txBody>
      </p:sp>
    </p:spTree>
    <p:extLst>
      <p:ext uri="{BB962C8B-B14F-4D97-AF65-F5344CB8AC3E}">
        <p14:creationId xmlns:p14="http://schemas.microsoft.com/office/powerpoint/2010/main" val="3787546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CAADE2-D6F6-476C-A97D-37578C577837}" type="datetimeFigureOut">
              <a:rPr lang="en-IN" smtClean="0"/>
              <a:t>26-07-2021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9C101A-5EE6-4556-A055-CA759E6D9E4E}" type="slidenum">
              <a:rPr lang="en-IN" smtClean="0"/>
              <a:t>‹#›</a:t>
            </a:fld>
            <a:endParaRPr lang="en-IN"/>
          </a:p>
        </p:txBody>
      </p:sp>
    </p:spTree>
    <p:extLst>
      <p:ext uri="{BB962C8B-B14F-4D97-AF65-F5344CB8AC3E}">
        <p14:creationId xmlns:p14="http://schemas.microsoft.com/office/powerpoint/2010/main" val="661001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CAADE2-D6F6-476C-A97D-37578C577837}" type="datetimeFigureOut">
              <a:rPr lang="en-IN" smtClean="0"/>
              <a:t>26-07-2021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9C101A-5EE6-4556-A055-CA759E6D9E4E}" type="slidenum">
              <a:rPr lang="en-IN" smtClean="0"/>
              <a:t>‹#›</a:t>
            </a:fld>
            <a:endParaRPr lang="en-IN"/>
          </a:p>
        </p:txBody>
      </p:sp>
    </p:spTree>
    <p:extLst>
      <p:ext uri="{BB962C8B-B14F-4D97-AF65-F5344CB8AC3E}">
        <p14:creationId xmlns:p14="http://schemas.microsoft.com/office/powerpoint/2010/main" val="3830618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CAADE2-D6F6-476C-A97D-37578C577837}" type="datetimeFigureOut">
              <a:rPr lang="en-IN" smtClean="0"/>
              <a:t>26-07-2021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9C101A-5EE6-4556-A055-CA759E6D9E4E}" type="slidenum">
              <a:rPr lang="en-IN" smtClean="0"/>
              <a:t>‹#›</a:t>
            </a:fld>
            <a:endParaRPr lang="en-IN"/>
          </a:p>
        </p:txBody>
      </p:sp>
    </p:spTree>
    <p:extLst>
      <p:ext uri="{BB962C8B-B14F-4D97-AF65-F5344CB8AC3E}">
        <p14:creationId xmlns:p14="http://schemas.microsoft.com/office/powerpoint/2010/main" val="1180169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CAADE2-D6F6-476C-A97D-37578C577837}"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C101A-5EE6-4556-A055-CA759E6D9E4E}" type="slidenum">
              <a:rPr lang="en-IN" smtClean="0"/>
              <a:t>‹#›</a:t>
            </a:fld>
            <a:endParaRPr lang="en-IN"/>
          </a:p>
        </p:txBody>
      </p:sp>
    </p:spTree>
    <p:extLst>
      <p:ext uri="{BB962C8B-B14F-4D97-AF65-F5344CB8AC3E}">
        <p14:creationId xmlns:p14="http://schemas.microsoft.com/office/powerpoint/2010/main" val="3314721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CAADE2-D6F6-476C-A97D-37578C577837}"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C101A-5EE6-4556-A055-CA759E6D9E4E}" type="slidenum">
              <a:rPr lang="en-IN" smtClean="0"/>
              <a:t>‹#›</a:t>
            </a:fld>
            <a:endParaRPr lang="en-IN"/>
          </a:p>
        </p:txBody>
      </p:sp>
    </p:spTree>
    <p:extLst>
      <p:ext uri="{BB962C8B-B14F-4D97-AF65-F5344CB8AC3E}">
        <p14:creationId xmlns:p14="http://schemas.microsoft.com/office/powerpoint/2010/main" val="221173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CAADE2-D6F6-476C-A97D-37578C577837}" type="datetimeFigureOut">
              <a:rPr lang="en-IN" smtClean="0"/>
              <a:t>26-07-2021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9C101A-5EE6-4556-A055-CA759E6D9E4E}" type="slidenum">
              <a:rPr lang="en-IN" smtClean="0"/>
              <a:t>‹#›</a:t>
            </a:fld>
            <a:endParaRPr lang="en-IN"/>
          </a:p>
        </p:txBody>
      </p:sp>
    </p:spTree>
    <p:extLst>
      <p:ext uri="{BB962C8B-B14F-4D97-AF65-F5344CB8AC3E}">
        <p14:creationId xmlns:p14="http://schemas.microsoft.com/office/powerpoint/2010/main" val="864184821"/>
      </p:ext>
    </p:extLst>
  </p:cSld>
  <p:clrMap bg1="lt1" tx1="dk1" bg2="lt2" tx2="dk2" accent1="accent1" accent2="accent2" accent3="accent3" accent4="accent4" accent5="accent5" accent6="accent6" hlink="hlink" folHlink="folHlink"/>
  <p:sldLayoutIdLst>
    <p:sldLayoutId id="2147484123" r:id="rId1"/>
    <p:sldLayoutId id="2147484124" r:id="rId2"/>
    <p:sldLayoutId id="2147484125" r:id="rId3"/>
    <p:sldLayoutId id="2147484126" r:id="rId4"/>
    <p:sldLayoutId id="2147484127" r:id="rId5"/>
    <p:sldLayoutId id="2147484128" r:id="rId6"/>
    <p:sldLayoutId id="2147484129" r:id="rId7"/>
    <p:sldLayoutId id="2147484130" r:id="rId8"/>
    <p:sldLayoutId id="2147484131" r:id="rId9"/>
    <p:sldLayoutId id="2147484132" r:id="rId10"/>
    <p:sldLayoutId id="2147484133" r:id="rId11"/>
    <p:sldLayoutId id="2147484134" r:id="rId12"/>
    <p:sldLayoutId id="2147484135" r:id="rId13"/>
    <p:sldLayoutId id="2147484136" r:id="rId14"/>
    <p:sldLayoutId id="2147484137" r:id="rId15"/>
    <p:sldLayoutId id="2147484138" r:id="rId16"/>
    <p:sldLayoutId id="214748413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kaggle.com/nopdev/real-and-fake-news-dataset" TargetMode="External"/><Relationship Id="rId2" Type="http://schemas.openxmlformats.org/officeDocument/2006/relationships/hyperlink" Target="https://doi.org/10.1057/jma.2014.15"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5880" y="1691640"/>
            <a:ext cx="7178040" cy="3754874"/>
          </a:xfrm>
          <a:prstGeom prst="rect">
            <a:avLst/>
          </a:prstGeom>
          <a:noFill/>
        </p:spPr>
        <p:txBody>
          <a:bodyPr wrap="square" rtlCol="0">
            <a:spAutoFit/>
          </a:bodyPr>
          <a:lstStyle/>
          <a:p>
            <a:pPr algn="r"/>
            <a:r>
              <a:rPr lang="en-US" sz="4400" dirty="0"/>
              <a:t>Main Project Seminar</a:t>
            </a:r>
          </a:p>
          <a:p>
            <a:pPr algn="r"/>
            <a:r>
              <a:rPr lang="en-US" sz="4400" dirty="0"/>
              <a:t>On</a:t>
            </a:r>
          </a:p>
          <a:p>
            <a:pPr algn="r"/>
            <a:r>
              <a:rPr lang="en-US" sz="4400" b="1" dirty="0"/>
              <a:t>Fake News Detection using different Machine Learning models</a:t>
            </a:r>
          </a:p>
          <a:p>
            <a:endParaRPr lang="en-IN" dirty="0"/>
          </a:p>
        </p:txBody>
      </p:sp>
      <p:pic>
        <p:nvPicPr>
          <p:cNvPr id="3" name="Picture 6" descr="Online Course: Fake News Detection with Machine Learning from Coursera |  Class Central">
            <a:extLst>
              <a:ext uri="{FF2B5EF4-FFF2-40B4-BE49-F238E27FC236}">
                <a16:creationId xmlns:a16="http://schemas.microsoft.com/office/drawing/2014/main" id="{D71F0339-8C4E-49ED-B161-82AA217A64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115" r="14115"/>
          <a:stretch/>
        </p:blipFill>
        <p:spPr bwMode="auto">
          <a:xfrm>
            <a:off x="8749059" y="1034054"/>
            <a:ext cx="3280974" cy="4572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084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DEE7B-23ED-4E42-8C4B-F227BE751132}"/>
              </a:ext>
            </a:extLst>
          </p:cNvPr>
          <p:cNvSpPr>
            <a:spLocks noGrp="1"/>
          </p:cNvSpPr>
          <p:nvPr>
            <p:ph type="title"/>
          </p:nvPr>
        </p:nvSpPr>
        <p:spPr>
          <a:xfrm>
            <a:off x="-1610837" y="301337"/>
            <a:ext cx="10018713" cy="1752599"/>
          </a:xfrm>
        </p:spPr>
        <p:txBody>
          <a:bodyPr/>
          <a:lstStyle/>
          <a:p>
            <a:r>
              <a:rPr lang="en-US" sz="3200" dirty="0">
                <a:latin typeface="Times New Roman"/>
                <a:cs typeface="Times New Roman"/>
              </a:rPr>
              <a:t>Advantages</a:t>
            </a:r>
            <a:r>
              <a:rPr lang="en-US" sz="3200" b="1" dirty="0">
                <a:latin typeface="Times New Roman"/>
                <a:cs typeface="Times New Roman"/>
              </a:rPr>
              <a:t>:</a:t>
            </a:r>
            <a:r>
              <a:rPr lang="en-US" sz="3200" dirty="0">
                <a:latin typeface="Times New Roman"/>
                <a:cs typeface="Times New Roman"/>
              </a:rPr>
              <a:t> </a:t>
            </a:r>
          </a:p>
        </p:txBody>
      </p:sp>
      <p:sp>
        <p:nvSpPr>
          <p:cNvPr id="3" name="Content Placeholder 2">
            <a:extLst>
              <a:ext uri="{FF2B5EF4-FFF2-40B4-BE49-F238E27FC236}">
                <a16:creationId xmlns:a16="http://schemas.microsoft.com/office/drawing/2014/main" id="{AA64E246-82A3-4E63-B8E7-39698CB695E8}"/>
              </a:ext>
            </a:extLst>
          </p:cNvPr>
          <p:cNvSpPr>
            <a:spLocks noGrp="1"/>
          </p:cNvSpPr>
          <p:nvPr>
            <p:ph idx="1"/>
          </p:nvPr>
        </p:nvSpPr>
        <p:spPr>
          <a:xfrm>
            <a:off x="2949632" y="739386"/>
            <a:ext cx="7183290" cy="3879028"/>
          </a:xfrm>
        </p:spPr>
        <p:txBody>
          <a:bodyPr/>
          <a:lstStyle/>
          <a:p>
            <a:pPr algn="just"/>
            <a:endParaRPr lang="en-US" dirty="0"/>
          </a:p>
          <a:p>
            <a:pPr algn="just">
              <a:lnSpc>
                <a:spcPct val="150000"/>
              </a:lnSpc>
              <a:buClrTx/>
            </a:pPr>
            <a:r>
              <a:rPr lang="en-US" sz="2000" dirty="0">
                <a:latin typeface="Times New Roman"/>
                <a:ea typeface="+mj-lt"/>
                <a:cs typeface="+mj-lt"/>
              </a:rPr>
              <a:t>The system is very fast and effective due to semi-supervised and supervised learning.</a:t>
            </a:r>
            <a:endParaRPr lang="en-US" sz="2000" dirty="0">
              <a:latin typeface="Times New Roman"/>
              <a:cs typeface="Times New Roman"/>
            </a:endParaRPr>
          </a:p>
          <a:p>
            <a:pPr algn="just">
              <a:lnSpc>
                <a:spcPct val="150000"/>
              </a:lnSpc>
              <a:buClr>
                <a:schemeClr val="tx1"/>
              </a:buClr>
            </a:pPr>
            <a:r>
              <a:rPr lang="en-US" sz="2000" dirty="0">
                <a:latin typeface="Times New Roman"/>
                <a:ea typeface="+mj-lt"/>
                <a:cs typeface="+mj-lt"/>
              </a:rPr>
              <a:t>Focused on the content of the news based approaches. As feature we have used count vector ,TF-IDF and N-vector.</a:t>
            </a:r>
          </a:p>
          <a:p>
            <a:pPr algn="just">
              <a:lnSpc>
                <a:spcPct val="150000"/>
              </a:lnSpc>
            </a:pPr>
            <a:endParaRPr lang="en-US" sz="1800" dirty="0">
              <a:latin typeface="Times New Roman"/>
              <a:ea typeface="+mj-lt"/>
              <a:cs typeface="+mj-lt"/>
            </a:endParaRPr>
          </a:p>
        </p:txBody>
      </p:sp>
    </p:spTree>
    <p:extLst>
      <p:ext uri="{BB962C8B-B14F-4D97-AF65-F5344CB8AC3E}">
        <p14:creationId xmlns:p14="http://schemas.microsoft.com/office/powerpoint/2010/main" val="4054126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16706-9C30-4F26-977F-DA5DD237B212}"/>
              </a:ext>
            </a:extLst>
          </p:cNvPr>
          <p:cNvSpPr>
            <a:spLocks noGrp="1"/>
          </p:cNvSpPr>
          <p:nvPr>
            <p:ph type="title"/>
          </p:nvPr>
        </p:nvSpPr>
        <p:spPr>
          <a:xfrm>
            <a:off x="1234929" y="286789"/>
            <a:ext cx="10018713" cy="1752599"/>
          </a:xfrm>
        </p:spPr>
        <p:txBody>
          <a:bodyPr>
            <a:normAutofit/>
          </a:bodyPr>
          <a:lstStyle/>
          <a:p>
            <a:r>
              <a:rPr lang="en-IN" sz="3200" dirty="0">
                <a:latin typeface="Times New Roman" panose="02020603050405020304" pitchFamily="18" charset="0"/>
                <a:cs typeface="Times New Roman" panose="02020603050405020304" pitchFamily="18" charset="0"/>
              </a:rPr>
              <a:t>SYSTEM REQUIREMENTS</a:t>
            </a:r>
            <a:endParaRPr lang="en-IN" sz="3200" dirty="0"/>
          </a:p>
        </p:txBody>
      </p:sp>
      <p:sp>
        <p:nvSpPr>
          <p:cNvPr id="3" name="Content Placeholder 2">
            <a:extLst>
              <a:ext uri="{FF2B5EF4-FFF2-40B4-BE49-F238E27FC236}">
                <a16:creationId xmlns:a16="http://schemas.microsoft.com/office/drawing/2014/main" id="{B92A68A4-0DE8-4BE8-B48F-4EC246553586}"/>
              </a:ext>
            </a:extLst>
          </p:cNvPr>
          <p:cNvSpPr>
            <a:spLocks noGrp="1"/>
          </p:cNvSpPr>
          <p:nvPr>
            <p:ph idx="1"/>
          </p:nvPr>
        </p:nvSpPr>
        <p:spPr>
          <a:xfrm>
            <a:off x="1850070" y="2039388"/>
            <a:ext cx="10018713" cy="3124201"/>
          </a:xfrm>
        </p:spPr>
        <p:txBody>
          <a:bodyPr>
            <a:normAutofit fontScale="25000" lnSpcReduction="20000"/>
          </a:bodyPr>
          <a:lstStyle/>
          <a:p>
            <a:pPr marL="0" marR="533400" indent="0">
              <a:spcBef>
                <a:spcPts val="695"/>
              </a:spcBef>
              <a:spcAft>
                <a:spcPts val="0"/>
              </a:spcAft>
              <a:buNone/>
            </a:pPr>
            <a:r>
              <a:rPr lang="en-US" sz="8000" b="1" dirty="0">
                <a:effectLst/>
                <a:latin typeface="Times New Roman" panose="02020603050405020304" pitchFamily="18" charset="0"/>
                <a:ea typeface="Times New Roman" panose="02020603050405020304" pitchFamily="18" charset="0"/>
              </a:rPr>
              <a:t>Software Requirements:</a:t>
            </a:r>
            <a:endParaRPr lang="en-IN" sz="8000" b="1" dirty="0">
              <a:effectLst/>
              <a:latin typeface="Times New Roman" panose="02020603050405020304" pitchFamily="18" charset="0"/>
              <a:ea typeface="Times New Roman" panose="02020603050405020304" pitchFamily="18" charset="0"/>
            </a:endParaRPr>
          </a:p>
          <a:p>
            <a:pPr marL="1423670" marR="1755140" indent="-342900">
              <a:lnSpc>
                <a:spcPct val="150000"/>
              </a:lnSpc>
              <a:spcBef>
                <a:spcPts val="685"/>
              </a:spcBef>
              <a:buClr>
                <a:schemeClr val="tx1"/>
              </a:buClr>
              <a:buFont typeface="Arial" panose="020B0604020202020204" pitchFamily="34" charset="0"/>
              <a:buChar char="•"/>
              <a:tabLst>
                <a:tab pos="2680970" algn="l"/>
              </a:tabLst>
            </a:pPr>
            <a:r>
              <a:rPr lang="en-US" sz="6400" dirty="0">
                <a:effectLst/>
                <a:latin typeface="Times New Roman" panose="02020603050405020304" pitchFamily="18" charset="0"/>
                <a:ea typeface="Times New Roman" panose="02020603050405020304" pitchFamily="18" charset="0"/>
              </a:rPr>
              <a:t>Operating</a:t>
            </a:r>
            <a:r>
              <a:rPr lang="en-US" sz="6400" spc="-2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system      : -</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Windows 10</a:t>
            </a:r>
            <a:endParaRPr lang="en-IN" sz="6400" dirty="0">
              <a:effectLst/>
              <a:latin typeface="Times New Roman" panose="02020603050405020304" pitchFamily="18" charset="0"/>
              <a:ea typeface="Times New Roman" panose="02020603050405020304" pitchFamily="18" charset="0"/>
            </a:endParaRPr>
          </a:p>
          <a:p>
            <a:pPr marL="1423670" marR="1755140" indent="-342900">
              <a:lnSpc>
                <a:spcPct val="150000"/>
              </a:lnSpc>
              <a:spcBef>
                <a:spcPts val="685"/>
              </a:spcBef>
              <a:buClr>
                <a:schemeClr val="tx1"/>
              </a:buClr>
              <a:buFont typeface="Arial" panose="020B0604020202020204" pitchFamily="34" charset="0"/>
              <a:buChar char="•"/>
              <a:tabLst>
                <a:tab pos="2680970" algn="l"/>
              </a:tabLst>
            </a:pPr>
            <a:r>
              <a:rPr lang="en-US" sz="6400" dirty="0">
                <a:latin typeface="Times New Roman" panose="02020603050405020304" pitchFamily="18" charset="0"/>
                <a:ea typeface="Times New Roman" panose="02020603050405020304" pitchFamily="18" charset="0"/>
              </a:rPr>
              <a:t>Language</a:t>
            </a:r>
            <a:r>
              <a:rPr lang="en-US" sz="6400" dirty="0">
                <a:effectLst/>
                <a:latin typeface="Times New Roman" panose="02020603050405020304" pitchFamily="18" charset="0"/>
                <a:ea typeface="Times New Roman" panose="02020603050405020304" pitchFamily="18" charset="0"/>
              </a:rPr>
              <a:t>                  : -  Python</a:t>
            </a:r>
            <a:r>
              <a:rPr lang="en-US" sz="6400" dirty="0">
                <a:latin typeface="Times New Roman" panose="02020603050405020304" pitchFamily="18" charset="0"/>
                <a:ea typeface="Times New Roman" panose="02020603050405020304" pitchFamily="18" charset="0"/>
              </a:rPr>
              <a:t> 3</a:t>
            </a:r>
            <a:endParaRPr lang="en-US" sz="6400" spc="-30" dirty="0">
              <a:effectLst/>
              <a:latin typeface="Times New Roman" panose="02020603050405020304" pitchFamily="18" charset="0"/>
              <a:ea typeface="Times New Roman" panose="02020603050405020304" pitchFamily="18" charset="0"/>
            </a:endParaRPr>
          </a:p>
          <a:p>
            <a:pPr marL="0" indent="0" algn="just">
              <a:spcBef>
                <a:spcPts val="20"/>
              </a:spcBef>
              <a:spcAft>
                <a:spcPts val="0"/>
              </a:spcAft>
              <a:buNone/>
              <a:tabLst>
                <a:tab pos="737870" algn="l"/>
              </a:tabLst>
            </a:pPr>
            <a:endParaRPr lang="en-US" sz="3300" b="1" dirty="0">
              <a:effectLst/>
              <a:latin typeface="Times New Roman" panose="02020603050405020304" pitchFamily="18" charset="0"/>
              <a:ea typeface="Times New Roman" panose="02020603050405020304" pitchFamily="18" charset="0"/>
            </a:endParaRPr>
          </a:p>
          <a:p>
            <a:pPr marL="0" indent="0" algn="just">
              <a:spcBef>
                <a:spcPts val="20"/>
              </a:spcBef>
              <a:spcAft>
                <a:spcPts val="0"/>
              </a:spcAft>
              <a:buNone/>
              <a:tabLst>
                <a:tab pos="737870" algn="l"/>
              </a:tabLst>
            </a:pPr>
            <a:r>
              <a:rPr lang="en-US" sz="8000" b="1" dirty="0">
                <a:effectLst/>
                <a:latin typeface="Times New Roman" panose="02020603050405020304" pitchFamily="18" charset="0"/>
                <a:ea typeface="Times New Roman" panose="02020603050405020304" pitchFamily="18" charset="0"/>
              </a:rPr>
              <a:t>Hardware</a:t>
            </a:r>
            <a:r>
              <a:rPr lang="en-US" sz="8000" b="1" spc="-40" dirty="0">
                <a:effectLst/>
                <a:latin typeface="Times New Roman" panose="02020603050405020304" pitchFamily="18" charset="0"/>
                <a:ea typeface="Times New Roman" panose="02020603050405020304" pitchFamily="18" charset="0"/>
              </a:rPr>
              <a:t> </a:t>
            </a:r>
            <a:r>
              <a:rPr lang="en-US" sz="8000" b="1" dirty="0">
                <a:effectLst/>
                <a:latin typeface="Times New Roman" panose="02020603050405020304" pitchFamily="18" charset="0"/>
                <a:ea typeface="Times New Roman" panose="02020603050405020304" pitchFamily="18" charset="0"/>
              </a:rPr>
              <a:t>Requirements:</a:t>
            </a:r>
            <a:endParaRPr lang="en-IN" sz="8000" b="1" dirty="0">
              <a:effectLst/>
              <a:latin typeface="Times New Roman" panose="02020603050405020304" pitchFamily="18" charset="0"/>
              <a:ea typeface="Times New Roman" panose="02020603050405020304" pitchFamily="18" charset="0"/>
            </a:endParaRPr>
          </a:p>
          <a:p>
            <a:pPr marL="1423670" marR="533400" indent="-342900">
              <a:lnSpc>
                <a:spcPct val="170000"/>
              </a:lnSpc>
              <a:spcBef>
                <a:spcPts val="695"/>
              </a:spcBef>
              <a:spcAft>
                <a:spcPts val="0"/>
              </a:spcAft>
              <a:buClr>
                <a:schemeClr val="tx1"/>
              </a:buClr>
              <a:buFont typeface="Arial" panose="020B0604020202020204" pitchFamily="34" charset="0"/>
              <a:buChar char="•"/>
              <a:tabLst>
                <a:tab pos="2680970" algn="l"/>
              </a:tabLst>
            </a:pPr>
            <a:r>
              <a:rPr lang="en-US" sz="6400" dirty="0">
                <a:effectLst/>
                <a:latin typeface="Times New Roman" panose="02020603050405020304" pitchFamily="18" charset="0"/>
                <a:ea typeface="Times New Roman" panose="02020603050405020304" pitchFamily="18" charset="0"/>
              </a:rPr>
              <a:t>System	: Intel i5</a:t>
            </a:r>
            <a:endParaRPr lang="en-IN" sz="6400" dirty="0">
              <a:effectLst/>
              <a:latin typeface="Times New Roman" panose="02020603050405020304" pitchFamily="18" charset="0"/>
              <a:ea typeface="Times New Roman" panose="02020603050405020304" pitchFamily="18" charset="0"/>
            </a:endParaRPr>
          </a:p>
          <a:p>
            <a:pPr marL="1423670" marR="533400" indent="-342900">
              <a:lnSpc>
                <a:spcPct val="170000"/>
              </a:lnSpc>
              <a:spcBef>
                <a:spcPts val="685"/>
              </a:spcBef>
              <a:spcAft>
                <a:spcPts val="0"/>
              </a:spcAft>
              <a:buClr>
                <a:schemeClr val="tx1"/>
              </a:buClr>
              <a:buFont typeface="Arial" panose="020B0604020202020204" pitchFamily="34" charset="0"/>
              <a:buChar char="•"/>
              <a:tabLst>
                <a:tab pos="2680970" algn="l"/>
              </a:tabLst>
            </a:pPr>
            <a:r>
              <a:rPr lang="en-US" sz="6400" dirty="0">
                <a:effectLst/>
                <a:latin typeface="Times New Roman" panose="02020603050405020304" pitchFamily="18" charset="0"/>
                <a:ea typeface="Times New Roman" panose="02020603050405020304" pitchFamily="18" charset="0"/>
              </a:rPr>
              <a:t>Hard</a:t>
            </a:r>
            <a:r>
              <a:rPr lang="en-US" sz="6400" spc="-1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Disk	: 1 TB</a:t>
            </a:r>
            <a:endParaRPr lang="en-IN" sz="6400" dirty="0">
              <a:effectLst/>
              <a:latin typeface="Times New Roman" panose="02020603050405020304" pitchFamily="18" charset="0"/>
              <a:ea typeface="Times New Roman" panose="02020603050405020304" pitchFamily="18" charset="0"/>
            </a:endParaRPr>
          </a:p>
          <a:p>
            <a:pPr marL="1423670" marR="533400" indent="-342900">
              <a:lnSpc>
                <a:spcPct val="170000"/>
              </a:lnSpc>
              <a:spcBef>
                <a:spcPts val="695"/>
              </a:spcBef>
              <a:spcAft>
                <a:spcPts val="0"/>
              </a:spcAft>
              <a:buClr>
                <a:schemeClr val="tx1"/>
              </a:buClr>
              <a:buFont typeface="Arial" panose="020B0604020202020204" pitchFamily="34" charset="0"/>
              <a:buChar char="•"/>
              <a:tabLst>
                <a:tab pos="2680970" algn="l"/>
              </a:tabLst>
            </a:pPr>
            <a:r>
              <a:rPr lang="en-US" sz="6400" dirty="0">
                <a:effectLst/>
                <a:latin typeface="Times New Roman" panose="02020603050405020304" pitchFamily="18" charset="0"/>
                <a:ea typeface="Times New Roman" panose="02020603050405020304" pitchFamily="18" charset="0"/>
              </a:rPr>
              <a:t>RAM	: </a:t>
            </a:r>
            <a:r>
              <a:rPr lang="en-US" sz="6400" dirty="0">
                <a:latin typeface="Times New Roman" panose="02020603050405020304" pitchFamily="18" charset="0"/>
                <a:ea typeface="Times New Roman" panose="02020603050405020304" pitchFamily="18" charset="0"/>
              </a:rPr>
              <a:t>8</a:t>
            </a:r>
            <a:r>
              <a:rPr lang="en-US" sz="6400" dirty="0">
                <a:effectLst/>
                <a:latin typeface="Times New Roman" panose="02020603050405020304" pitchFamily="18" charset="0"/>
                <a:ea typeface="Times New Roman" panose="02020603050405020304" pitchFamily="18" charset="0"/>
              </a:rPr>
              <a:t> GB</a:t>
            </a:r>
            <a:endParaRPr lang="en-IN" sz="6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977536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35760" y="548080"/>
            <a:ext cx="9418320" cy="5675913"/>
          </a:xfrm>
          <a:prstGeom prst="rect">
            <a:avLst/>
          </a:prstGeom>
        </p:spPr>
        <p:txBody>
          <a:bodyPr wrap="square">
            <a:spAutoFit/>
          </a:bodyPr>
          <a:lstStyle/>
          <a:p>
            <a:pPr marR="533400">
              <a:lnSpc>
                <a:spcPct val="250000"/>
              </a:lnSpc>
              <a:spcBef>
                <a:spcPts val="695"/>
              </a:spcBef>
            </a:pPr>
            <a:r>
              <a:rPr lang="en-US" sz="3600" b="1" dirty="0">
                <a:latin typeface="Times New Roman" panose="02020603050405020304" pitchFamily="18" charset="0"/>
                <a:ea typeface="Times New Roman" panose="02020603050405020304" pitchFamily="18" charset="0"/>
              </a:rPr>
              <a:t>Functional Requirements:</a:t>
            </a:r>
            <a:endParaRPr lang="en-IN" sz="3600" dirty="0">
              <a:latin typeface="Times New Roman" panose="02020603050405020304" pitchFamily="18" charset="0"/>
              <a:ea typeface="Times New Roman" panose="02020603050405020304" pitchFamily="18" charset="0"/>
            </a:endParaRPr>
          </a:p>
          <a:p>
            <a:pPr>
              <a:lnSpc>
                <a:spcPct val="150000"/>
              </a:lnSpc>
            </a:pPr>
            <a:r>
              <a:rPr lang="en-US" sz="2000" dirty="0">
                <a:latin typeface="Times New Roman" panose="02020603050405020304" pitchFamily="18" charset="0"/>
              </a:rPr>
              <a:t>A functional requirement define a function of a system or it’s component and are expressed in the form “system must do” . It depends upon the type of software, expected users and the type of system where the software is used. </a:t>
            </a:r>
          </a:p>
          <a:p>
            <a:pPr>
              <a:lnSpc>
                <a:spcPct val="150000"/>
              </a:lnSpc>
            </a:pPr>
            <a:r>
              <a:rPr lang="en-US" sz="2000" dirty="0">
                <a:latin typeface="Times New Roman" panose="02020603050405020304" pitchFamily="18" charset="0"/>
              </a:rPr>
              <a:t>The plan for implementing functional requirements is detailed in the system design. </a:t>
            </a:r>
          </a:p>
          <a:p>
            <a:pPr>
              <a:lnSpc>
                <a:spcPct val="150000"/>
              </a:lnSpc>
            </a:pPr>
            <a:r>
              <a:rPr lang="en-US" sz="2000" dirty="0">
                <a:latin typeface="Times New Roman" panose="02020603050405020304" pitchFamily="18" charset="0"/>
              </a:rPr>
              <a:t>The functional requirements in our Project are: </a:t>
            </a:r>
          </a:p>
          <a:p>
            <a:pPr lvl="1">
              <a:lnSpc>
                <a:spcPct val="150000"/>
              </a:lnSpc>
              <a:buFont typeface="Wingdings" panose="05000000000000000000" pitchFamily="2" charset="2"/>
              <a:buChar char="§"/>
            </a:pPr>
            <a:r>
              <a:rPr lang="en-US" sz="2000" dirty="0">
                <a:latin typeface="Times New Roman" panose="02020603050405020304" pitchFamily="18" charset="0"/>
              </a:rPr>
              <a:t>Extract news from dataset</a:t>
            </a:r>
          </a:p>
          <a:p>
            <a:pPr lvl="1">
              <a:lnSpc>
                <a:spcPct val="150000"/>
              </a:lnSpc>
              <a:buFont typeface="Wingdings" panose="05000000000000000000" pitchFamily="2" charset="2"/>
              <a:buChar char="§"/>
            </a:pPr>
            <a:r>
              <a:rPr lang="en-US" sz="2000" dirty="0">
                <a:latin typeface="Times New Roman" panose="02020603050405020304" pitchFamily="18" charset="0"/>
              </a:rPr>
              <a:t>Applying NLP models on to the dataset</a:t>
            </a:r>
          </a:p>
          <a:p>
            <a:pPr lvl="1">
              <a:lnSpc>
                <a:spcPct val="150000"/>
              </a:lnSpc>
              <a:buFont typeface="Wingdings" panose="05000000000000000000" pitchFamily="2" charset="2"/>
              <a:buChar char="§"/>
            </a:pPr>
            <a:r>
              <a:rPr lang="en-US" sz="2000" dirty="0">
                <a:latin typeface="Times New Roman" panose="02020603050405020304" pitchFamily="18" charset="0"/>
              </a:rPr>
              <a:t>Calculation of accuracy for each model.</a:t>
            </a:r>
            <a:endParaRPr lang="en-IN" sz="2000" dirty="0">
              <a:latin typeface="Times New Roman" panose="02020603050405020304" pitchFamily="18" charset="0"/>
            </a:endParaRPr>
          </a:p>
          <a:p>
            <a:pPr marR="533400">
              <a:lnSpc>
                <a:spcPct val="150000"/>
              </a:lnSpc>
              <a:spcBef>
                <a:spcPts val="695"/>
              </a:spcBef>
            </a:pP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0061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8160" y="679465"/>
            <a:ext cx="9882834" cy="4652812"/>
          </a:xfrm>
          <a:prstGeom prst="rect">
            <a:avLst/>
          </a:prstGeom>
        </p:spPr>
        <p:txBody>
          <a:bodyPr wrap="none">
            <a:spAutoFit/>
          </a:bodyPr>
          <a:lstStyle/>
          <a:p>
            <a:pPr marR="533400">
              <a:lnSpc>
                <a:spcPct val="250000"/>
              </a:lnSpc>
              <a:spcBef>
                <a:spcPts val="695"/>
              </a:spcBef>
            </a:pPr>
            <a:r>
              <a:rPr lang="en-US" sz="3200" b="1" dirty="0">
                <a:latin typeface="Times New Roman" panose="02020603050405020304" pitchFamily="18" charset="0"/>
                <a:ea typeface="Times New Roman" panose="02020603050405020304" pitchFamily="18" charset="0"/>
              </a:rPr>
              <a:t>Non-Functional Requirements:</a:t>
            </a:r>
          </a:p>
          <a:p>
            <a:pPr>
              <a:lnSpc>
                <a:spcPct val="200000"/>
              </a:lnSpc>
              <a:buFont typeface="Wingdings" panose="05000000000000000000" pitchFamily="2" charset="2"/>
              <a:buChar char="Ø"/>
            </a:pPr>
            <a:r>
              <a:rPr lang="en-US" b="1" dirty="0">
                <a:latin typeface="Arial" pitchFamily="34" charset="0"/>
                <a:cs typeface="Arial" pitchFamily="34" charset="0"/>
              </a:rPr>
              <a:t>Performance</a:t>
            </a:r>
            <a:r>
              <a:rPr lang="en-US" dirty="0">
                <a:latin typeface="Arial" pitchFamily="34" charset="0"/>
                <a:cs typeface="Arial" pitchFamily="34" charset="0"/>
              </a:rPr>
              <a:t>: </a:t>
            </a:r>
            <a:r>
              <a:rPr lang="en-US" dirty="0">
                <a:latin typeface="Times New Roman" panose="02020603050405020304" pitchFamily="18" charset="0"/>
              </a:rPr>
              <a:t>News has to be classified as fake or real with high accuracy.</a:t>
            </a:r>
          </a:p>
          <a:p>
            <a:pPr>
              <a:lnSpc>
                <a:spcPct val="200000"/>
              </a:lnSpc>
              <a:buFont typeface="Wingdings" panose="05000000000000000000" pitchFamily="2" charset="2"/>
              <a:buChar char="Ø"/>
            </a:pPr>
            <a:r>
              <a:rPr lang="en-US" b="1" dirty="0">
                <a:latin typeface="Arial" pitchFamily="34" charset="0"/>
                <a:cs typeface="Arial" pitchFamily="34" charset="0"/>
              </a:rPr>
              <a:t>Functionality</a:t>
            </a:r>
            <a:r>
              <a:rPr lang="en-US" dirty="0">
                <a:latin typeface="Arial" pitchFamily="34" charset="0"/>
                <a:cs typeface="Arial" pitchFamily="34" charset="0"/>
              </a:rPr>
              <a:t>: </a:t>
            </a:r>
            <a:r>
              <a:rPr lang="en-US" dirty="0">
                <a:latin typeface="Times New Roman" panose="02020603050405020304" pitchFamily="18" charset="0"/>
              </a:rPr>
              <a:t>This software will deliver on the functional requirements mentioned in this document.</a:t>
            </a:r>
            <a:endParaRPr lang="en-US" dirty="0">
              <a:latin typeface="Arial" pitchFamily="34" charset="0"/>
              <a:cs typeface="Arial" pitchFamily="34" charset="0"/>
            </a:endParaRPr>
          </a:p>
          <a:p>
            <a:pPr>
              <a:lnSpc>
                <a:spcPct val="200000"/>
              </a:lnSpc>
              <a:buFont typeface="Wingdings" panose="05000000000000000000" pitchFamily="2" charset="2"/>
              <a:buChar char="Ø"/>
            </a:pPr>
            <a:r>
              <a:rPr lang="en-US" b="1" dirty="0">
                <a:latin typeface="Arial" pitchFamily="34" charset="0"/>
                <a:cs typeface="Arial" pitchFamily="34" charset="0"/>
              </a:rPr>
              <a:t>Availability</a:t>
            </a:r>
            <a:r>
              <a:rPr lang="en-US" dirty="0">
                <a:latin typeface="Arial" pitchFamily="34" charset="0"/>
                <a:cs typeface="Arial" pitchFamily="34" charset="0"/>
              </a:rPr>
              <a:t>: </a:t>
            </a:r>
            <a:r>
              <a:rPr lang="en-US" dirty="0">
                <a:latin typeface="Times New Roman" panose="02020603050405020304" pitchFamily="18" charset="0"/>
              </a:rPr>
              <a:t>This software will retrieve data or text from the dataset available.</a:t>
            </a:r>
            <a:endParaRPr lang="en-US" dirty="0">
              <a:latin typeface="Arial" pitchFamily="34" charset="0"/>
              <a:cs typeface="Arial" pitchFamily="34" charset="0"/>
            </a:endParaRPr>
          </a:p>
          <a:p>
            <a:pPr>
              <a:lnSpc>
                <a:spcPct val="200000"/>
              </a:lnSpc>
              <a:buFont typeface="Wingdings" panose="05000000000000000000" pitchFamily="2" charset="2"/>
              <a:buChar char="Ø"/>
            </a:pPr>
            <a:r>
              <a:rPr lang="en-US" b="1" dirty="0">
                <a:latin typeface="Arial" pitchFamily="34" charset="0"/>
                <a:cs typeface="Arial" pitchFamily="34" charset="0"/>
              </a:rPr>
              <a:t>Recognition Ability</a:t>
            </a:r>
            <a:r>
              <a:rPr lang="en-US" dirty="0">
                <a:latin typeface="Arial" pitchFamily="34" charset="0"/>
                <a:cs typeface="Arial" pitchFamily="34" charset="0"/>
              </a:rPr>
              <a:t>: </a:t>
            </a:r>
            <a:r>
              <a:rPr lang="en-US" dirty="0">
                <a:latin typeface="Times New Roman" panose="02020603050405020304" pitchFamily="18" charset="0"/>
              </a:rPr>
              <a:t>The software is very easy to use and recognizes the characters.</a:t>
            </a:r>
            <a:endParaRPr lang="en-US" dirty="0">
              <a:latin typeface="Arial" pitchFamily="34" charset="0"/>
              <a:cs typeface="Arial" pitchFamily="34" charset="0"/>
            </a:endParaRPr>
          </a:p>
          <a:p>
            <a:pPr>
              <a:lnSpc>
                <a:spcPct val="200000"/>
              </a:lnSpc>
              <a:buFont typeface="Wingdings" panose="05000000000000000000" pitchFamily="2" charset="2"/>
              <a:buChar char="Ø"/>
            </a:pPr>
            <a:r>
              <a:rPr lang="en-US" b="1" dirty="0">
                <a:latin typeface="Arial" pitchFamily="34" charset="0"/>
                <a:cs typeface="Arial" pitchFamily="34" charset="0"/>
              </a:rPr>
              <a:t>Reliability</a:t>
            </a:r>
            <a:r>
              <a:rPr lang="en-US" dirty="0">
                <a:latin typeface="Arial" pitchFamily="34" charset="0"/>
                <a:cs typeface="Arial" pitchFamily="34" charset="0"/>
              </a:rPr>
              <a:t>: </a:t>
            </a:r>
            <a:r>
              <a:rPr lang="en-US" dirty="0">
                <a:latin typeface="Times New Roman" panose="02020603050405020304" pitchFamily="18" charset="0"/>
              </a:rPr>
              <a:t>This software will work reliably for any type of English text.</a:t>
            </a:r>
          </a:p>
          <a:p>
            <a:pPr marR="533400">
              <a:lnSpc>
                <a:spcPct val="200000"/>
              </a:lnSpc>
              <a:spcBef>
                <a:spcPts val="695"/>
              </a:spcBef>
            </a:pP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23647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FE51DCD3-2A14-4764-8E68-174B734AC348}"/>
              </a:ext>
            </a:extLst>
          </p:cNvPr>
          <p:cNvSpPr>
            <a:spLocks noGrp="1"/>
          </p:cNvSpPr>
          <p:nvPr>
            <p:ph type="title"/>
          </p:nvPr>
        </p:nvSpPr>
        <p:spPr>
          <a:xfrm>
            <a:off x="1442923" y="37407"/>
            <a:ext cx="5916612" cy="685800"/>
          </a:xfrm>
        </p:spPr>
        <p:txBody>
          <a:bodyPr/>
          <a:lstStyle/>
          <a:p>
            <a:pPr eaLnBrk="1" hangingPunct="1"/>
            <a:r>
              <a:rPr lang="en-IN" altLang="en-US" sz="3200" dirty="0">
                <a:latin typeface="Times New Roman"/>
                <a:cs typeface="Times New Roman"/>
              </a:rPr>
              <a:t>System </a:t>
            </a:r>
            <a:r>
              <a:rPr lang="en-IN" sz="3200" dirty="0">
                <a:latin typeface="Times New Roman"/>
                <a:ea typeface="+mj-lt"/>
                <a:cs typeface="+mj-lt"/>
              </a:rPr>
              <a:t>Architecture</a:t>
            </a:r>
            <a:endParaRPr lang="en-IN" altLang="en-US" sz="3200" dirty="0">
              <a:latin typeface="Times New Roman"/>
            </a:endParaRPr>
          </a:p>
        </p:txBody>
      </p:sp>
      <p:sp>
        <p:nvSpPr>
          <p:cNvPr id="14339" name="Content Placeholder 2">
            <a:extLst>
              <a:ext uri="{FF2B5EF4-FFF2-40B4-BE49-F238E27FC236}">
                <a16:creationId xmlns:a16="http://schemas.microsoft.com/office/drawing/2014/main" id="{53953754-0771-4C0D-8401-8097A4E36585}"/>
              </a:ext>
            </a:extLst>
          </p:cNvPr>
          <p:cNvSpPr>
            <a:spLocks noGrp="1"/>
          </p:cNvSpPr>
          <p:nvPr>
            <p:ph idx="1"/>
          </p:nvPr>
        </p:nvSpPr>
        <p:spPr>
          <a:xfrm>
            <a:off x="2008188" y="1074739"/>
            <a:ext cx="6711950" cy="4238625"/>
          </a:xfrm>
        </p:spPr>
        <p:txBody>
          <a:bodyPr/>
          <a:lstStyle/>
          <a:p>
            <a:pPr marL="0" indent="0">
              <a:buNone/>
            </a:pPr>
            <a:endParaRPr lang="en-IN" altLang="en-US"/>
          </a:p>
          <a:p>
            <a:pPr marL="0" indent="0">
              <a:buNone/>
            </a:pPr>
            <a:endParaRPr lang="en-IN" altLang="en-US"/>
          </a:p>
        </p:txBody>
      </p:sp>
      <p:pic>
        <p:nvPicPr>
          <p:cNvPr id="2" name="Picture 2" descr="A screenshot of a social media post&#10;&#10;Description generated with very high confidence">
            <a:extLst>
              <a:ext uri="{FF2B5EF4-FFF2-40B4-BE49-F238E27FC236}">
                <a16:creationId xmlns:a16="http://schemas.microsoft.com/office/drawing/2014/main" id="{FD6D0E46-8103-47D1-91C9-EB28E7412014}"/>
              </a:ext>
            </a:extLst>
          </p:cNvPr>
          <p:cNvPicPr>
            <a:picLocks noChangeAspect="1"/>
          </p:cNvPicPr>
          <p:nvPr/>
        </p:nvPicPr>
        <p:blipFill>
          <a:blip r:embed="rId2"/>
          <a:stretch>
            <a:fillRect/>
          </a:stretch>
        </p:blipFill>
        <p:spPr>
          <a:xfrm>
            <a:off x="2527069" y="1074739"/>
            <a:ext cx="8861367" cy="5060054"/>
          </a:xfrm>
          <a:prstGeom prst="rect">
            <a:avLst/>
          </a:prstGeom>
        </p:spPr>
      </p:pic>
    </p:spTree>
    <p:extLst>
      <p:ext uri="{BB962C8B-B14F-4D97-AF65-F5344CB8AC3E}">
        <p14:creationId xmlns:p14="http://schemas.microsoft.com/office/powerpoint/2010/main" val="1089454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871E312-BB77-4B8E-BBB9-42629A46B7FD}"/>
              </a:ext>
            </a:extLst>
          </p:cNvPr>
          <p:cNvSpPr>
            <a:spLocks noGrp="1"/>
          </p:cNvSpPr>
          <p:nvPr>
            <p:ph type="title"/>
          </p:nvPr>
        </p:nvSpPr>
        <p:spPr>
          <a:xfrm>
            <a:off x="-226939" y="1524565"/>
            <a:ext cx="7054850" cy="309563"/>
          </a:xfrm>
        </p:spPr>
        <p:txBody>
          <a:bodyPr>
            <a:normAutofit fontScale="90000"/>
          </a:bodyPr>
          <a:lstStyle/>
          <a:p>
            <a:pPr eaLnBrk="1" hangingPunct="1"/>
            <a:r>
              <a:rPr lang="en-IN" altLang="en-US" sz="3600" dirty="0">
                <a:latin typeface="Times New Roman"/>
                <a:cs typeface="Times New Roman"/>
              </a:rPr>
              <a:t>Algorithms Used</a:t>
            </a:r>
            <a:br>
              <a:rPr lang="en-IN" altLang="en-US" dirty="0"/>
            </a:br>
            <a:br>
              <a:rPr lang="en-IN" altLang="en-US" dirty="0"/>
            </a:br>
            <a:endParaRPr lang="en-IN" altLang="en-US" dirty="0"/>
          </a:p>
        </p:txBody>
      </p:sp>
      <p:sp>
        <p:nvSpPr>
          <p:cNvPr id="17411" name="Content Placeholder 2">
            <a:extLst>
              <a:ext uri="{FF2B5EF4-FFF2-40B4-BE49-F238E27FC236}">
                <a16:creationId xmlns:a16="http://schemas.microsoft.com/office/drawing/2014/main" id="{0C14E328-958C-47A1-98A7-993528D97468}"/>
              </a:ext>
            </a:extLst>
          </p:cNvPr>
          <p:cNvSpPr>
            <a:spLocks noGrp="1"/>
          </p:cNvSpPr>
          <p:nvPr>
            <p:ph idx="1"/>
          </p:nvPr>
        </p:nvSpPr>
        <p:spPr>
          <a:xfrm>
            <a:off x="3172692" y="1548943"/>
            <a:ext cx="7310438" cy="4838308"/>
          </a:xfrm>
        </p:spPr>
        <p:txBody>
          <a:bodyPr/>
          <a:lstStyle/>
          <a:p>
            <a:pPr>
              <a:buClrTx/>
            </a:pPr>
            <a:r>
              <a:rPr lang="en-IN" altLang="en-US" sz="2000" dirty="0">
                <a:latin typeface="Times New Roman" panose="02020603050405020304" pitchFamily="18" charset="0"/>
                <a:cs typeface="Times New Roman" panose="02020603050405020304" pitchFamily="18" charset="0"/>
              </a:rPr>
              <a:t>Support Vector Machine</a:t>
            </a:r>
          </a:p>
          <a:p>
            <a:endParaRPr lang="en-IN" altLang="en-US" sz="2000" dirty="0">
              <a:latin typeface="Times New Roman" panose="02020603050405020304" pitchFamily="18" charset="0"/>
              <a:cs typeface="Times New Roman" panose="02020603050405020304" pitchFamily="18" charset="0"/>
            </a:endParaRPr>
          </a:p>
          <a:p>
            <a:pPr>
              <a:buClr>
                <a:schemeClr val="tx1"/>
              </a:buClr>
            </a:pPr>
            <a:r>
              <a:rPr lang="en-IN" altLang="en-US" sz="2000" dirty="0">
                <a:latin typeface="Times New Roman" panose="02020603050405020304" pitchFamily="18" charset="0"/>
                <a:cs typeface="Times New Roman" panose="02020603050405020304" pitchFamily="18" charset="0"/>
              </a:rPr>
              <a:t>Logistic Regression</a:t>
            </a:r>
            <a:br>
              <a:rPr lang="en-IN" altLang="en-US" sz="2000" dirty="0">
                <a:latin typeface="Times New Roman" panose="02020603050405020304" pitchFamily="18" charset="0"/>
                <a:cs typeface="Times New Roman" panose="02020603050405020304" pitchFamily="18" charset="0"/>
              </a:rPr>
            </a:br>
            <a:endParaRPr lang="en-IN" altLang="en-US" sz="2000" dirty="0">
              <a:latin typeface="Times New Roman" panose="02020603050405020304" pitchFamily="18" charset="0"/>
              <a:cs typeface="Times New Roman" panose="02020603050405020304" pitchFamily="18" charset="0"/>
            </a:endParaRPr>
          </a:p>
          <a:p>
            <a:pPr>
              <a:buClr>
                <a:schemeClr val="tx1"/>
              </a:buClr>
            </a:pPr>
            <a:r>
              <a:rPr lang="en-IN" altLang="en-US" sz="2000" dirty="0">
                <a:latin typeface="Times New Roman" panose="02020603050405020304" pitchFamily="18" charset="0"/>
                <a:cs typeface="Times New Roman" panose="02020603050405020304" pitchFamily="18" charset="0"/>
              </a:rPr>
              <a:t>Naive Bayes</a:t>
            </a:r>
          </a:p>
          <a:p>
            <a:pPr>
              <a:buClr>
                <a:schemeClr val="tx1"/>
              </a:buClr>
            </a:pPr>
            <a:endParaRPr lang="en-IN" altLang="en-US" sz="2000" dirty="0">
              <a:latin typeface="Times New Roman" panose="02020603050405020304" pitchFamily="18" charset="0"/>
              <a:cs typeface="Times New Roman" panose="02020603050405020304" pitchFamily="18" charset="0"/>
            </a:endParaRPr>
          </a:p>
          <a:p>
            <a:pPr>
              <a:buClr>
                <a:schemeClr val="tx1"/>
              </a:buClr>
            </a:pPr>
            <a:r>
              <a:rPr lang="en-IN" altLang="en-US" sz="2000" dirty="0">
                <a:latin typeface="Times New Roman" panose="02020603050405020304" pitchFamily="18" charset="0"/>
                <a:cs typeface="Times New Roman" panose="02020603050405020304" pitchFamily="18" charset="0"/>
              </a:rPr>
              <a:t>Random Forest</a:t>
            </a:r>
          </a:p>
          <a:p>
            <a:pPr marL="0" indent="0">
              <a:buNone/>
            </a:pPr>
            <a:endParaRPr lang="en-IN" altLang="en-US" dirty="0"/>
          </a:p>
          <a:p>
            <a:pPr marL="0" indent="0">
              <a:buNone/>
            </a:pPr>
            <a:endParaRPr lang="en-I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9C32-0C98-44DB-9988-F3193DFD9280}"/>
              </a:ext>
            </a:extLst>
          </p:cNvPr>
          <p:cNvSpPr>
            <a:spLocks noGrp="1"/>
          </p:cNvSpPr>
          <p:nvPr>
            <p:ph type="title"/>
          </p:nvPr>
        </p:nvSpPr>
        <p:spPr>
          <a:xfrm>
            <a:off x="1232387" y="410699"/>
            <a:ext cx="6524081" cy="632232"/>
          </a:xfrm>
        </p:spPr>
        <p:txBody>
          <a:bodyPr/>
          <a:lstStyle/>
          <a:p>
            <a:r>
              <a:rPr lang="en-IN" sz="3200" dirty="0">
                <a:latin typeface="Times New Roman"/>
                <a:ea typeface="+mj-lt"/>
                <a:cs typeface="+mj-lt"/>
              </a:rPr>
              <a:t>Support Vector Machine</a:t>
            </a:r>
            <a:endParaRPr lang="en-US" sz="3200" dirty="0">
              <a:latin typeface="Times New Roman"/>
              <a:ea typeface="+mj-lt"/>
              <a:cs typeface="+mj-lt"/>
            </a:endParaRPr>
          </a:p>
          <a:p>
            <a:endParaRPr lang="en-US" dirty="0"/>
          </a:p>
        </p:txBody>
      </p:sp>
      <p:sp>
        <p:nvSpPr>
          <p:cNvPr id="3" name="Content Placeholder 2">
            <a:extLst>
              <a:ext uri="{FF2B5EF4-FFF2-40B4-BE49-F238E27FC236}">
                <a16:creationId xmlns:a16="http://schemas.microsoft.com/office/drawing/2014/main" id="{69AFEA7F-953A-4FEB-99A4-41A91B4C7144}"/>
              </a:ext>
            </a:extLst>
          </p:cNvPr>
          <p:cNvSpPr>
            <a:spLocks noGrp="1"/>
          </p:cNvSpPr>
          <p:nvPr>
            <p:ph idx="1"/>
          </p:nvPr>
        </p:nvSpPr>
        <p:spPr>
          <a:xfrm>
            <a:off x="2572626" y="977153"/>
            <a:ext cx="7930800" cy="3325906"/>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Support Vector Machine (SVM) is a supervised machine learning algorithm in which a hyperplane is created in order to separate and categorize features.</a:t>
            </a:r>
          </a:p>
          <a:p>
            <a:r>
              <a:rPr lang="en-US" sz="2000" dirty="0">
                <a:solidFill>
                  <a:schemeClr val="tx1"/>
                </a:solidFill>
                <a:latin typeface="Times New Roman" panose="02020603050405020304" pitchFamily="18" charset="0"/>
                <a:cs typeface="Times New Roman" panose="02020603050405020304" pitchFamily="18" charset="0"/>
              </a:rPr>
              <a:t> The optimal hyperplane is usually calculated by creating support vectors on both sides of the hyperplane in which each vector must maximize the distance between each other.</a:t>
            </a:r>
          </a:p>
          <a:p>
            <a:r>
              <a:rPr lang="en-US" sz="2000" dirty="0">
                <a:solidFill>
                  <a:schemeClr val="tx1"/>
                </a:solidFill>
                <a:latin typeface="Times New Roman" panose="02020603050405020304" pitchFamily="18" charset="0"/>
                <a:cs typeface="Times New Roman" panose="02020603050405020304" pitchFamily="18" charset="0"/>
              </a:rPr>
              <a:t> In other words, the larger the distance between each vector around the hyperplane, the more accurate the decision boundary will be between the categories of features.</a:t>
            </a:r>
          </a:p>
        </p:txBody>
      </p:sp>
      <p:pic>
        <p:nvPicPr>
          <p:cNvPr id="4" name="Picture 3">
            <a:extLst>
              <a:ext uri="{FF2B5EF4-FFF2-40B4-BE49-F238E27FC236}">
                <a16:creationId xmlns:a16="http://schemas.microsoft.com/office/drawing/2014/main" id="{4FE99B0C-F83F-41E9-93BF-ACD38D403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1445" y="4460270"/>
            <a:ext cx="1546398" cy="1515470"/>
          </a:xfrm>
          <a:prstGeom prst="rect">
            <a:avLst/>
          </a:prstGeom>
        </p:spPr>
      </p:pic>
      <p:pic>
        <p:nvPicPr>
          <p:cNvPr id="5" name="Picture 4">
            <a:extLst>
              <a:ext uri="{FF2B5EF4-FFF2-40B4-BE49-F238E27FC236}">
                <a16:creationId xmlns:a16="http://schemas.microsoft.com/office/drawing/2014/main" id="{CC159ACC-A494-4021-AD1C-D1FFA91ED6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1982" y="4419108"/>
            <a:ext cx="1645536" cy="1623596"/>
          </a:xfrm>
          <a:prstGeom prst="rect">
            <a:avLst/>
          </a:prstGeom>
        </p:spPr>
      </p:pic>
    </p:spTree>
    <p:extLst>
      <p:ext uri="{BB962C8B-B14F-4D97-AF65-F5344CB8AC3E}">
        <p14:creationId xmlns:p14="http://schemas.microsoft.com/office/powerpoint/2010/main" val="2767847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1EA2-539F-411A-90E0-EDEA75BEDC1C}"/>
              </a:ext>
            </a:extLst>
          </p:cNvPr>
          <p:cNvSpPr>
            <a:spLocks noGrp="1"/>
          </p:cNvSpPr>
          <p:nvPr>
            <p:ph type="title"/>
          </p:nvPr>
        </p:nvSpPr>
        <p:spPr>
          <a:xfrm>
            <a:off x="924009" y="1388604"/>
            <a:ext cx="6711972" cy="575545"/>
          </a:xfrm>
        </p:spPr>
        <p:txBody>
          <a:bodyPr>
            <a:normAutofit fontScale="90000"/>
          </a:bodyPr>
          <a:lstStyle/>
          <a:p>
            <a:pPr>
              <a:spcBef>
                <a:spcPts val="1000"/>
              </a:spcBef>
            </a:pPr>
            <a:r>
              <a:rPr lang="en-IN" sz="3600" dirty="0">
                <a:latin typeface="Times New Roman"/>
                <a:ea typeface="+mj-lt"/>
                <a:cs typeface="+mj-lt"/>
              </a:rPr>
              <a:t>Logistic Regression</a:t>
            </a:r>
            <a:br>
              <a:rPr lang="en-IN" sz="3600" dirty="0">
                <a:latin typeface="Times New Roman"/>
                <a:ea typeface="+mj-lt"/>
                <a:cs typeface="+mj-lt"/>
              </a:rPr>
            </a:br>
            <a:r>
              <a:rPr lang="en-IN" sz="3600" dirty="0">
                <a:latin typeface="Times New Roman"/>
                <a:ea typeface="+mj-lt"/>
                <a:cs typeface="+mj-lt"/>
              </a:rPr>
              <a:t> </a:t>
            </a:r>
            <a:endParaRPr lang="en-US" sz="3600" dirty="0">
              <a:latin typeface="Times New Roman"/>
              <a:ea typeface="+mj-lt"/>
              <a:cs typeface="+mj-lt"/>
            </a:endParaRPr>
          </a:p>
          <a:p>
            <a:pPr marL="285750" indent="-285750">
              <a:spcBef>
                <a:spcPts val="1000"/>
              </a:spcBef>
              <a:buFont typeface="Arial"/>
              <a:buChar char="•"/>
            </a:pPr>
            <a:endParaRPr lang="en-IN" dirty="0">
              <a:ea typeface="+mj-lt"/>
              <a:cs typeface="+mj-lt"/>
            </a:endParaRPr>
          </a:p>
          <a:p>
            <a:endParaRPr lang="en-US" dirty="0"/>
          </a:p>
        </p:txBody>
      </p:sp>
      <p:sp>
        <p:nvSpPr>
          <p:cNvPr id="3" name="Content Placeholder 2">
            <a:extLst>
              <a:ext uri="{FF2B5EF4-FFF2-40B4-BE49-F238E27FC236}">
                <a16:creationId xmlns:a16="http://schemas.microsoft.com/office/drawing/2014/main" id="{3E90F3B6-2066-459D-94B7-681569A0607D}"/>
              </a:ext>
            </a:extLst>
          </p:cNvPr>
          <p:cNvSpPr>
            <a:spLocks noGrp="1"/>
          </p:cNvSpPr>
          <p:nvPr>
            <p:ph idx="1"/>
          </p:nvPr>
        </p:nvSpPr>
        <p:spPr>
          <a:xfrm>
            <a:off x="2691440" y="1388604"/>
            <a:ext cx="7931736" cy="2842737"/>
          </a:xfrm>
        </p:spPr>
        <p:txBody>
          <a:bodyPr>
            <a:noAutofit/>
          </a:bodyPr>
          <a:lstStyle/>
          <a:p>
            <a:pPr algn="just">
              <a:lnSpc>
                <a:spcPct val="150000"/>
              </a:lnSpc>
              <a:buClr>
                <a:schemeClr val="tx1"/>
              </a:buClr>
            </a:pPr>
            <a:r>
              <a:rPr lang="en-US" sz="2000" dirty="0">
                <a:latin typeface="Times New Roman"/>
                <a:ea typeface="+mj-lt"/>
                <a:cs typeface="+mj-lt"/>
              </a:rPr>
              <a:t>Logistic regression is a classification algorithm used to assign observations to a discrete set of classes. Unlike linear regression which outputs continuous number values, logistic regression transforms its output using the logistic function to return a probability value.</a:t>
            </a:r>
            <a:endParaRPr lang="en-US" sz="2000" dirty="0"/>
          </a:p>
          <a:p>
            <a:pPr algn="just">
              <a:lnSpc>
                <a:spcPct val="150000"/>
              </a:lnSpc>
              <a:buClr>
                <a:schemeClr val="tx1"/>
              </a:buClr>
              <a:buFont typeface="Arial" panose="020B0604020202020204" pitchFamily="34" charset="0"/>
              <a:buChar char="•"/>
            </a:pPr>
            <a:r>
              <a:rPr lang="en-US" sz="2000" dirty="0">
                <a:latin typeface="Times New Roman"/>
                <a:ea typeface="+mj-lt"/>
                <a:cs typeface="+mj-lt"/>
              </a:rPr>
              <a:t>It is a supervised learning classification algorithm used to predict the probability of a target variable.</a:t>
            </a:r>
            <a:endParaRPr lang="en-US" sz="2000" dirty="0">
              <a:latin typeface="Times New Roman"/>
              <a:cs typeface="Times New Roman"/>
            </a:endParaRPr>
          </a:p>
        </p:txBody>
      </p:sp>
      <p:pic>
        <p:nvPicPr>
          <p:cNvPr id="4" name="Picture 3">
            <a:extLst>
              <a:ext uri="{FF2B5EF4-FFF2-40B4-BE49-F238E27FC236}">
                <a16:creationId xmlns:a16="http://schemas.microsoft.com/office/drawing/2014/main" id="{6FDFFDA3-4C58-4E93-BBD1-62E42A71A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773" y="4564525"/>
            <a:ext cx="4520453" cy="1999331"/>
          </a:xfrm>
          <a:prstGeom prst="rect">
            <a:avLst/>
          </a:prstGeom>
        </p:spPr>
      </p:pic>
    </p:spTree>
    <p:extLst>
      <p:ext uri="{BB962C8B-B14F-4D97-AF65-F5344CB8AC3E}">
        <p14:creationId xmlns:p14="http://schemas.microsoft.com/office/powerpoint/2010/main" val="2608454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565F0-DA63-4C62-AF8D-39298A4E11DE}"/>
              </a:ext>
            </a:extLst>
          </p:cNvPr>
          <p:cNvSpPr>
            <a:spLocks noGrp="1"/>
          </p:cNvSpPr>
          <p:nvPr>
            <p:ph type="title"/>
          </p:nvPr>
        </p:nvSpPr>
        <p:spPr>
          <a:xfrm>
            <a:off x="-1637117" y="567802"/>
            <a:ext cx="10018713" cy="1752599"/>
          </a:xfrm>
        </p:spPr>
        <p:txBody>
          <a:bodyPr/>
          <a:lstStyle/>
          <a:p>
            <a:r>
              <a:rPr lang="en-IN" sz="3200" dirty="0">
                <a:latin typeface="Times New Roman"/>
                <a:ea typeface="+mj-lt"/>
                <a:cs typeface="+mj-lt"/>
              </a:rPr>
              <a:t>Naive Bayes</a:t>
            </a:r>
            <a:endParaRPr lang="en-US" sz="3200" dirty="0">
              <a:latin typeface="Times New Roman"/>
              <a:ea typeface="+mj-lt"/>
              <a:cs typeface="+mj-lt"/>
            </a:endParaRPr>
          </a:p>
          <a:p>
            <a:endParaRPr lang="en-US" dirty="0"/>
          </a:p>
        </p:txBody>
      </p:sp>
      <p:sp>
        <p:nvSpPr>
          <p:cNvPr id="3" name="Content Placeholder 2">
            <a:extLst>
              <a:ext uri="{FF2B5EF4-FFF2-40B4-BE49-F238E27FC236}">
                <a16:creationId xmlns:a16="http://schemas.microsoft.com/office/drawing/2014/main" id="{1CAC4519-33C5-424A-BA6C-CEC4B473389A}"/>
              </a:ext>
            </a:extLst>
          </p:cNvPr>
          <p:cNvSpPr>
            <a:spLocks noGrp="1"/>
          </p:cNvSpPr>
          <p:nvPr>
            <p:ph idx="1"/>
          </p:nvPr>
        </p:nvSpPr>
        <p:spPr>
          <a:xfrm>
            <a:off x="2508229" y="1444101"/>
            <a:ext cx="8168046" cy="2419687"/>
          </a:xfrm>
        </p:spPr>
        <p:txBody>
          <a:bodyPr>
            <a:normAutofit lnSpcReduction="10000"/>
          </a:bodyPr>
          <a:lstStyle/>
          <a:p>
            <a:pPr algn="just">
              <a:lnSpc>
                <a:spcPct val="150000"/>
              </a:lnSpc>
              <a:buClr>
                <a:schemeClr val="tx1"/>
              </a:buClr>
              <a:buSzPct val="143000"/>
              <a:buFont typeface="Arial" panose="020B0604020202020204" pitchFamily="34" charset="0"/>
              <a:buChar char="•"/>
            </a:pPr>
            <a:r>
              <a:rPr lang="en-US" sz="2000" dirty="0">
                <a:latin typeface="Times New Roman"/>
                <a:ea typeface="+mj-lt"/>
                <a:cs typeface="+mj-lt"/>
              </a:rPr>
              <a:t>Naive Bayes Classifier is one of the simple and most effective Classification algorithms which helps in building the fast machine learning models that can make quick predictions.</a:t>
            </a:r>
            <a:endParaRPr lang="en-US" sz="2000" dirty="0">
              <a:latin typeface="Times New Roman"/>
              <a:cs typeface="Times New Roman"/>
            </a:endParaRPr>
          </a:p>
          <a:p>
            <a:pPr algn="just">
              <a:lnSpc>
                <a:spcPct val="150000"/>
              </a:lnSpc>
              <a:buClr>
                <a:schemeClr val="tx1"/>
              </a:buClr>
              <a:buSzPct val="148000"/>
              <a:buFont typeface="Arial" panose="020B0604020202020204" pitchFamily="34" charset="0"/>
              <a:buChar char="•"/>
            </a:pPr>
            <a:r>
              <a:rPr lang="en-US" sz="2000" dirty="0">
                <a:latin typeface="Times New Roman"/>
                <a:ea typeface="+mj-lt"/>
                <a:cs typeface="+mj-lt"/>
              </a:rPr>
              <a:t> Some popular examples of Naïve Bayes Algorithm are spam filtration, Sentimental analysis, and classifying articles.</a:t>
            </a:r>
            <a:endParaRPr lang="en-US" dirty="0"/>
          </a:p>
        </p:txBody>
      </p:sp>
      <p:pic>
        <p:nvPicPr>
          <p:cNvPr id="9" name="Picture 8">
            <a:extLst>
              <a:ext uri="{FF2B5EF4-FFF2-40B4-BE49-F238E27FC236}">
                <a16:creationId xmlns:a16="http://schemas.microsoft.com/office/drawing/2014/main" id="{B36703B6-5BC1-42BA-8845-FCD05EDD74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526" y="4466634"/>
            <a:ext cx="6590947" cy="2172276"/>
          </a:xfrm>
          <a:prstGeom prst="rect">
            <a:avLst/>
          </a:prstGeom>
        </p:spPr>
      </p:pic>
    </p:spTree>
    <p:extLst>
      <p:ext uri="{BB962C8B-B14F-4D97-AF65-F5344CB8AC3E}">
        <p14:creationId xmlns:p14="http://schemas.microsoft.com/office/powerpoint/2010/main" val="3681168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8D92B-A9D2-445B-9E23-A5E6E9A0115D}"/>
              </a:ext>
            </a:extLst>
          </p:cNvPr>
          <p:cNvSpPr>
            <a:spLocks noGrp="1"/>
          </p:cNvSpPr>
          <p:nvPr>
            <p:ph type="title"/>
          </p:nvPr>
        </p:nvSpPr>
        <p:spPr>
          <a:xfrm>
            <a:off x="-1624649" y="1101437"/>
            <a:ext cx="10018713" cy="1752599"/>
          </a:xfrm>
        </p:spPr>
        <p:txBody>
          <a:bodyPr/>
          <a:lstStyle/>
          <a:p>
            <a:pPr>
              <a:spcBef>
                <a:spcPts val="1000"/>
              </a:spcBef>
            </a:pPr>
            <a:r>
              <a:rPr lang="en-IN" sz="3200" dirty="0">
                <a:latin typeface="Times New Roman"/>
                <a:ea typeface="+mj-lt"/>
                <a:cs typeface="+mj-lt"/>
              </a:rPr>
              <a:t>Random Forest</a:t>
            </a:r>
          </a:p>
          <a:p>
            <a:pPr>
              <a:spcBef>
                <a:spcPts val="1000"/>
              </a:spcBef>
            </a:pPr>
            <a:endParaRPr lang="en-IN" dirty="0">
              <a:ea typeface="+mj-lt"/>
              <a:cs typeface="+mj-lt"/>
            </a:endParaRPr>
          </a:p>
          <a:p>
            <a:endParaRPr lang="en-US" dirty="0"/>
          </a:p>
        </p:txBody>
      </p:sp>
      <p:sp>
        <p:nvSpPr>
          <p:cNvPr id="3" name="Content Placeholder 2">
            <a:extLst>
              <a:ext uri="{FF2B5EF4-FFF2-40B4-BE49-F238E27FC236}">
                <a16:creationId xmlns:a16="http://schemas.microsoft.com/office/drawing/2014/main" id="{9081FA5E-46B6-416F-9D47-9DD1BC05AC3E}"/>
              </a:ext>
            </a:extLst>
          </p:cNvPr>
          <p:cNvSpPr>
            <a:spLocks noGrp="1"/>
          </p:cNvSpPr>
          <p:nvPr>
            <p:ph idx="1"/>
          </p:nvPr>
        </p:nvSpPr>
        <p:spPr>
          <a:xfrm>
            <a:off x="2161131" y="1676402"/>
            <a:ext cx="7930800" cy="2026021"/>
          </a:xfrm>
        </p:spPr>
        <p:txBody>
          <a:bodyPr>
            <a:noAutofit/>
          </a:bodyPr>
          <a:lstStyle/>
          <a:p>
            <a:r>
              <a:rPr lang="en-US" sz="2000" dirty="0">
                <a:solidFill>
                  <a:schemeClr val="tx1"/>
                </a:solidFill>
                <a:latin typeface="Times New Roman" panose="02020603050405020304" pitchFamily="18" charset="0"/>
                <a:cs typeface="Times New Roman" panose="02020603050405020304" pitchFamily="18" charset="0"/>
              </a:rPr>
              <a:t>A Random Forest is an ensemble technique capable of performing both regression and classification tasks with the use of multiple decision trees.</a:t>
            </a:r>
          </a:p>
          <a:p>
            <a:r>
              <a:rPr lang="en-US" sz="2000" dirty="0">
                <a:solidFill>
                  <a:schemeClr val="tx1"/>
                </a:solidFill>
                <a:latin typeface="Times New Roman" panose="02020603050405020304" pitchFamily="18" charset="0"/>
                <a:cs typeface="Times New Roman" panose="02020603050405020304" pitchFamily="18" charset="0"/>
              </a:rPr>
              <a:t>The basic idea behind this is to combine multiple decision trees in determining the final output rather than relying on individual decision trees.</a:t>
            </a:r>
          </a:p>
        </p:txBody>
      </p:sp>
      <p:pic>
        <p:nvPicPr>
          <p:cNvPr id="4" name="Picture 3">
            <a:extLst>
              <a:ext uri="{FF2B5EF4-FFF2-40B4-BE49-F238E27FC236}">
                <a16:creationId xmlns:a16="http://schemas.microsoft.com/office/drawing/2014/main" id="{17FC5264-4D49-4A9F-ACA4-D49DF6249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958" y="3801035"/>
            <a:ext cx="4343400" cy="2895600"/>
          </a:xfrm>
          <a:prstGeom prst="rect">
            <a:avLst/>
          </a:prstGeom>
        </p:spPr>
      </p:pic>
    </p:spTree>
    <p:extLst>
      <p:ext uri="{BB962C8B-B14F-4D97-AF65-F5344CB8AC3E}">
        <p14:creationId xmlns:p14="http://schemas.microsoft.com/office/powerpoint/2010/main" val="304794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4472" y="182880"/>
            <a:ext cx="1514475" cy="1485900"/>
          </a:xfrm>
          <a:prstGeom prst="rect">
            <a:avLst/>
          </a:prstGeom>
        </p:spPr>
      </p:pic>
      <p:sp>
        <p:nvSpPr>
          <p:cNvPr id="3" name="TextBox 2"/>
          <p:cNvSpPr txBox="1"/>
          <p:nvPr/>
        </p:nvSpPr>
        <p:spPr>
          <a:xfrm>
            <a:off x="1737360" y="1844040"/>
            <a:ext cx="9464040" cy="4955203"/>
          </a:xfrm>
          <a:prstGeom prst="rect">
            <a:avLst/>
          </a:prstGeom>
          <a:noFill/>
        </p:spPr>
        <p:txBody>
          <a:bodyPr wrap="square" rtlCol="0">
            <a:spAutoFit/>
          </a:bodyPr>
          <a:lstStyle/>
          <a:p>
            <a:pPr algn="ctr"/>
            <a:r>
              <a:rPr lang="en-US" b="1" dirty="0"/>
              <a:t>Gayatri Vidya Parishad College of Engineering</a:t>
            </a:r>
          </a:p>
          <a:p>
            <a:pPr algn="ctr"/>
            <a:r>
              <a:rPr lang="en-US" b="1" dirty="0"/>
              <a:t>(Autonomous)</a:t>
            </a:r>
          </a:p>
          <a:p>
            <a:pPr algn="ctr"/>
            <a:r>
              <a:rPr lang="en-US" b="1" dirty="0"/>
              <a:t>Madhurawada,Visakhapatnam-530 048</a:t>
            </a:r>
          </a:p>
          <a:p>
            <a:pPr algn="ctr"/>
            <a:r>
              <a:rPr lang="en-US" dirty="0"/>
              <a:t>Under the esteemed guidance of </a:t>
            </a:r>
          </a:p>
          <a:p>
            <a:pPr algn="ctr"/>
            <a:r>
              <a:rPr lang="en-US" sz="2800" dirty="0"/>
              <a:t>S</a:t>
            </a:r>
            <a:r>
              <a:rPr lang="en-US" sz="2800" b="1" dirty="0"/>
              <a:t>. </a:t>
            </a:r>
            <a:r>
              <a:rPr lang="en-IN" sz="2800" dirty="0"/>
              <a:t>Kanthi Kiran </a:t>
            </a:r>
            <a:endParaRPr lang="en-US" sz="2800" b="1" dirty="0"/>
          </a:p>
          <a:p>
            <a:pPr algn="ctr"/>
            <a:r>
              <a:rPr lang="en-IN" dirty="0">
                <a:solidFill>
                  <a:srgbClr val="000000"/>
                </a:solidFill>
                <a:latin typeface="Tahoma" panose="020B0604030504040204" pitchFamily="34" charset="0"/>
              </a:rPr>
              <a:t>Associate Professor</a:t>
            </a:r>
          </a:p>
          <a:p>
            <a:pPr algn="ctr"/>
            <a:r>
              <a:rPr lang="en-US" dirty="0"/>
              <a:t>Department of Information Technology</a:t>
            </a:r>
          </a:p>
          <a:p>
            <a:pPr algn="ctr"/>
            <a:endParaRPr lang="en-US" dirty="0"/>
          </a:p>
          <a:p>
            <a:pPr algn="ctr"/>
            <a:endParaRPr lang="en-US" dirty="0"/>
          </a:p>
          <a:p>
            <a:pPr algn="ctr"/>
            <a:r>
              <a:rPr lang="en-US" b="1" dirty="0"/>
              <a:t>Project Team Members</a:t>
            </a:r>
          </a:p>
          <a:p>
            <a:endParaRPr lang="en-US" dirty="0"/>
          </a:p>
          <a:p>
            <a:r>
              <a:rPr lang="en-US" dirty="0"/>
              <a:t>                             K. Anusha                                                   </a:t>
            </a:r>
            <a:r>
              <a:rPr lang="en-US" dirty="0">
                <a:latin typeface="Arial" pitchFamily="34" charset="0"/>
                <a:cs typeface="Arial" pitchFamily="34" charset="0"/>
              </a:rPr>
              <a:t>17131A1251</a:t>
            </a:r>
            <a:endParaRPr lang="en-US" dirty="0"/>
          </a:p>
          <a:p>
            <a:r>
              <a:rPr lang="en-US" dirty="0"/>
              <a:t>                             B. Kamal						 </a:t>
            </a:r>
            <a:r>
              <a:rPr lang="en-US" dirty="0">
                <a:latin typeface="Arial" pitchFamily="34" charset="0"/>
                <a:cs typeface="Arial" pitchFamily="34" charset="0"/>
              </a:rPr>
              <a:t>17131A1217</a:t>
            </a:r>
            <a:endParaRPr lang="en-US" dirty="0"/>
          </a:p>
          <a:p>
            <a:r>
              <a:rPr lang="en-US" dirty="0"/>
              <a:t>                             A. Amruth					 </a:t>
            </a:r>
            <a:r>
              <a:rPr lang="en-US" dirty="0">
                <a:latin typeface="Arial" pitchFamily="34" charset="0"/>
                <a:cs typeface="Arial" pitchFamily="34" charset="0"/>
              </a:rPr>
              <a:t>17131A1210</a:t>
            </a:r>
            <a:endParaRPr lang="en-US" dirty="0"/>
          </a:p>
          <a:p>
            <a:r>
              <a:rPr lang="en-US" dirty="0">
                <a:latin typeface="Arial" pitchFamily="34" charset="0"/>
                <a:cs typeface="Arial" pitchFamily="34" charset="0"/>
              </a:rPr>
              <a:t>		</a:t>
            </a:r>
            <a:r>
              <a:rPr lang="en-US" dirty="0">
                <a:latin typeface="Calibri" panose="020F0502020204030204" pitchFamily="34" charset="0"/>
                <a:cs typeface="Calibri" panose="020F0502020204030204" pitchFamily="34" charset="0"/>
              </a:rPr>
              <a:t>        K. </a:t>
            </a:r>
            <a:r>
              <a:rPr lang="en-US" dirty="0">
                <a:latin typeface="+mj-lt"/>
                <a:cs typeface="Calibri" panose="020F0502020204030204" pitchFamily="34" charset="0"/>
              </a:rPr>
              <a:t>Aditya</a:t>
            </a:r>
            <a:r>
              <a:rPr lang="en-US" dirty="0">
                <a:latin typeface="Calibri" panose="020F0502020204030204" pitchFamily="34" charset="0"/>
                <a:cs typeface="Calibri" panose="020F0502020204030204" pitchFamily="34" charset="0"/>
              </a:rPr>
              <a:t> Pavan</a:t>
            </a:r>
            <a:r>
              <a:rPr lang="en-US" dirty="0">
                <a:latin typeface="Arial" pitchFamily="34" charset="0"/>
                <a:cs typeface="Arial" pitchFamily="34" charset="0"/>
              </a:rPr>
              <a:t>				 17131A1255</a:t>
            </a:r>
            <a:r>
              <a:rPr lang="en-US" dirty="0"/>
              <a:t>                                                 </a:t>
            </a:r>
            <a:endParaRPr lang="en-US" sz="2000" dirty="0"/>
          </a:p>
          <a:p>
            <a:pPr algn="ctr"/>
            <a:endParaRPr lang="en-US" dirty="0"/>
          </a:p>
          <a:p>
            <a:endParaRPr lang="en-IN" dirty="0"/>
          </a:p>
        </p:txBody>
      </p:sp>
    </p:spTree>
    <p:extLst>
      <p:ext uri="{BB962C8B-B14F-4D97-AF65-F5344CB8AC3E}">
        <p14:creationId xmlns:p14="http://schemas.microsoft.com/office/powerpoint/2010/main" val="884350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5C5EE7DB-D9D5-4A41-A6EB-E3B0633054A3}"/>
              </a:ext>
            </a:extLst>
          </p:cNvPr>
          <p:cNvSpPr>
            <a:spLocks noGrp="1"/>
          </p:cNvSpPr>
          <p:nvPr>
            <p:ph type="title"/>
          </p:nvPr>
        </p:nvSpPr>
        <p:spPr>
          <a:xfrm>
            <a:off x="1219200" y="27052"/>
            <a:ext cx="4876800" cy="838200"/>
          </a:xfrm>
        </p:spPr>
        <p:txBody>
          <a:bodyPr>
            <a:normAutofit/>
          </a:bodyPr>
          <a:lstStyle/>
          <a:p>
            <a:pPr eaLnBrk="1" hangingPunct="1"/>
            <a:r>
              <a:rPr lang="en-IN" altLang="en-US" sz="3200" dirty="0">
                <a:latin typeface="Times New Roman"/>
                <a:cs typeface="Times New Roman"/>
              </a:rPr>
              <a:t>Implementation</a:t>
            </a:r>
            <a:r>
              <a:rPr lang="en-IN" altLang="en-US" sz="3600" dirty="0">
                <a:latin typeface="Times New Roman"/>
                <a:cs typeface="Times New Roman"/>
              </a:rPr>
              <a:t> </a:t>
            </a:r>
            <a:endParaRPr lang="en-IN" altLang="en-US" sz="3600" dirty="0"/>
          </a:p>
        </p:txBody>
      </p:sp>
      <p:sp>
        <p:nvSpPr>
          <p:cNvPr id="3" name="Content Placeholder 2">
            <a:extLst>
              <a:ext uri="{FF2B5EF4-FFF2-40B4-BE49-F238E27FC236}">
                <a16:creationId xmlns:a16="http://schemas.microsoft.com/office/drawing/2014/main" id="{A3091B53-C962-4A06-AA60-AE1619A2A4AF}"/>
              </a:ext>
            </a:extLst>
          </p:cNvPr>
          <p:cNvSpPr>
            <a:spLocks noGrp="1"/>
          </p:cNvSpPr>
          <p:nvPr>
            <p:ph idx="1"/>
          </p:nvPr>
        </p:nvSpPr>
        <p:spPr>
          <a:xfrm>
            <a:off x="2194561" y="865252"/>
            <a:ext cx="8495606" cy="5609704"/>
          </a:xfrm>
        </p:spPr>
        <p:txBody>
          <a:bodyPr vert="horz" wrap="square" lIns="91440" tIns="45720" rIns="91440" bIns="45720" numCol="1" rtlCol="0" anchor="t" anchorCtr="0" compatLnSpc="1">
            <a:prstTxWarp prst="textNoShape">
              <a:avLst/>
            </a:prstTxWarp>
            <a:noAutofit/>
          </a:bodyPr>
          <a:lstStyle/>
          <a:p>
            <a:pPr algn="just" defTabSz="457207">
              <a:lnSpc>
                <a:spcPct val="150000"/>
              </a:lnSpc>
              <a:spcAft>
                <a:spcPts val="0"/>
              </a:spcAft>
              <a:buClr>
                <a:schemeClr val="bg2">
                  <a:lumMod val="40000"/>
                  <a:lumOff val="60000"/>
                </a:schemeClr>
              </a:buClr>
              <a:buFont typeface="Arial" panose="020B0604020202020204" pitchFamily="34" charset="0"/>
              <a:buChar char="•"/>
              <a:defRPr/>
            </a:pPr>
            <a:r>
              <a:rPr lang="en-IN" sz="2000" b="1" dirty="0">
                <a:latin typeface="Times New Roman"/>
                <a:cs typeface="Times New Roman"/>
              </a:rPr>
              <a:t>Count Vector </a:t>
            </a:r>
            <a:r>
              <a:rPr lang="en-IN" sz="2000" dirty="0">
                <a:latin typeface="Times New Roman"/>
                <a:cs typeface="Times New Roman"/>
              </a:rPr>
              <a:t>- </a:t>
            </a:r>
            <a:r>
              <a:rPr lang="en-US" sz="2000" dirty="0">
                <a:latin typeface="Times New Roman"/>
                <a:cs typeface="Times New Roman"/>
              </a:rPr>
              <a:t> </a:t>
            </a:r>
            <a:r>
              <a:rPr lang="en-US" sz="1800" dirty="0">
                <a:latin typeface="Times New Roman"/>
                <a:cs typeface="Times New Roman"/>
              </a:rPr>
              <a:t>Count Vector represents a notation in the form of a matrix data set matrix notation in which corpus document is represented by each row, each column represents a corpus term, and each cell represents the frequency count of a particular term in a particular document. </a:t>
            </a:r>
            <a:endParaRPr lang="en-IN" sz="1800" dirty="0">
              <a:latin typeface="Times New Roman"/>
              <a:cs typeface="Times New Roman"/>
            </a:endParaRPr>
          </a:p>
          <a:p>
            <a:pPr algn="just" defTabSz="457207">
              <a:lnSpc>
                <a:spcPct val="150000"/>
              </a:lnSpc>
              <a:spcAft>
                <a:spcPts val="0"/>
              </a:spcAft>
              <a:buClr>
                <a:schemeClr val="bg2">
                  <a:lumMod val="40000"/>
                  <a:lumOff val="60000"/>
                </a:schemeClr>
              </a:buClr>
              <a:buFont typeface="Arial" panose="020B0604020202020204" pitchFamily="34" charset="0"/>
              <a:buChar char="•"/>
              <a:defRPr/>
            </a:pPr>
            <a:r>
              <a:rPr lang="en-IN" sz="2000" b="1" dirty="0">
                <a:latin typeface="Times New Roman"/>
                <a:cs typeface="Times New Roman"/>
              </a:rPr>
              <a:t>TF-IDF</a:t>
            </a:r>
            <a:r>
              <a:rPr lang="en-IN" sz="2000" dirty="0">
                <a:latin typeface="Times New Roman"/>
                <a:cs typeface="Times New Roman"/>
              </a:rPr>
              <a:t> - </a:t>
            </a:r>
            <a:r>
              <a:rPr lang="en-US" sz="2000" dirty="0">
                <a:latin typeface="Times New Roman"/>
                <a:cs typeface="Times New Roman"/>
              </a:rPr>
              <a:t> </a:t>
            </a:r>
            <a:r>
              <a:rPr lang="en-US" sz="1800" b="0" i="0" dirty="0">
                <a:solidFill>
                  <a:srgbClr val="202124"/>
                </a:solidFill>
                <a:effectLst/>
                <a:latin typeface="Times New Roman" panose="02020603050405020304" pitchFamily="18" charset="0"/>
                <a:cs typeface="Times New Roman" panose="02020603050405020304" pitchFamily="18" charset="0"/>
              </a:rPr>
              <a:t>In information retrieval, tf–idf is short for term frequency–inverse document frequency, is a numerical statistic that is intended to reflect how important a word is to a document in a collection or corpus.</a:t>
            </a:r>
          </a:p>
          <a:p>
            <a:pPr marL="914400" lvl="2" indent="0" algn="just" defTabSz="457207">
              <a:lnSpc>
                <a:spcPct val="150000"/>
              </a:lnSpc>
              <a:spcAft>
                <a:spcPts val="0"/>
              </a:spcAft>
              <a:buClr>
                <a:schemeClr val="bg2">
                  <a:lumMod val="40000"/>
                  <a:lumOff val="60000"/>
                </a:schemeClr>
              </a:buClr>
              <a:buNone/>
              <a:defRPr/>
            </a:pPr>
            <a:r>
              <a:rPr lang="en-US" sz="1400" b="0" i="0" dirty="0">
                <a:solidFill>
                  <a:srgbClr val="202124"/>
                </a:solidFill>
                <a:effectLst/>
                <a:latin typeface="Roboto" panose="02000000000000000000" pitchFamily="2" charset="0"/>
              </a:rPr>
              <a:t>tf(t,d) = count of t in d / number of words in d</a:t>
            </a:r>
          </a:p>
          <a:p>
            <a:pPr marL="914400" lvl="2" indent="0" algn="just" defTabSz="457207">
              <a:lnSpc>
                <a:spcPct val="150000"/>
              </a:lnSpc>
              <a:spcAft>
                <a:spcPts val="0"/>
              </a:spcAft>
              <a:buClr>
                <a:schemeClr val="bg2">
                  <a:lumMod val="40000"/>
                  <a:lumOff val="60000"/>
                </a:schemeClr>
              </a:buClr>
              <a:buNone/>
              <a:defRPr/>
            </a:pPr>
            <a:r>
              <a:rPr lang="en-IN" sz="1400" b="0" i="0" dirty="0">
                <a:solidFill>
                  <a:srgbClr val="202124"/>
                </a:solidFill>
                <a:effectLst/>
                <a:latin typeface="Roboto" panose="02000000000000000000" pitchFamily="2" charset="0"/>
              </a:rPr>
              <a:t>idf(t) = log(N/(df + 1))</a:t>
            </a:r>
            <a:endParaRPr lang="en-US" sz="1400" dirty="0">
              <a:solidFill>
                <a:srgbClr val="202124"/>
              </a:solidFill>
              <a:latin typeface="Roboto" panose="02000000000000000000" pitchFamily="2" charset="0"/>
            </a:endParaRPr>
          </a:p>
          <a:p>
            <a:pPr marL="914400" lvl="2" indent="0" algn="just" defTabSz="457207">
              <a:lnSpc>
                <a:spcPct val="150000"/>
              </a:lnSpc>
              <a:spcAft>
                <a:spcPts val="0"/>
              </a:spcAft>
              <a:buClr>
                <a:schemeClr val="bg2">
                  <a:lumMod val="40000"/>
                  <a:lumOff val="60000"/>
                </a:schemeClr>
              </a:buClr>
              <a:buNone/>
              <a:defRPr/>
            </a:pPr>
            <a:r>
              <a:rPr lang="de-DE" sz="1400" b="0" i="0" dirty="0">
                <a:solidFill>
                  <a:srgbClr val="202124"/>
                </a:solidFill>
                <a:effectLst/>
                <a:latin typeface="Roboto" panose="02000000000000000000" pitchFamily="2" charset="0"/>
              </a:rPr>
              <a:t>tf-idf(t, d) = tf(t, d) * log(N/(df + 1))</a:t>
            </a:r>
            <a:endParaRPr lang="en-IN" sz="1400" dirty="0">
              <a:latin typeface="Times New Roman"/>
              <a:cs typeface="Times New Roman"/>
            </a:endParaRPr>
          </a:p>
          <a:p>
            <a:pPr algn="just" defTabSz="457207">
              <a:lnSpc>
                <a:spcPct val="150000"/>
              </a:lnSpc>
              <a:spcAft>
                <a:spcPts val="0"/>
              </a:spcAft>
              <a:buClr>
                <a:schemeClr val="bg2">
                  <a:lumMod val="40000"/>
                  <a:lumOff val="60000"/>
                </a:schemeClr>
              </a:buClr>
              <a:buFont typeface="Arial" panose="020B0604020202020204" pitchFamily="34" charset="0"/>
              <a:buChar char="•"/>
              <a:defRPr/>
            </a:pPr>
            <a:r>
              <a:rPr lang="en-US" sz="2000" b="1" dirty="0">
                <a:latin typeface="Times New Roman"/>
                <a:cs typeface="Times New Roman"/>
              </a:rPr>
              <a:t>N- Gram- </a:t>
            </a:r>
            <a:r>
              <a:rPr lang="en-US" sz="1800" dirty="0">
                <a:latin typeface="Times New Roman"/>
                <a:cs typeface="Times New Roman"/>
              </a:rPr>
              <a:t>It is</a:t>
            </a:r>
            <a:r>
              <a:rPr lang="en-US" sz="1800" dirty="0">
                <a:latin typeface="Times New Roman"/>
                <a:ea typeface="+mj-lt"/>
                <a:cs typeface="+mj-lt"/>
              </a:rPr>
              <a:t> a sequence of tokens. In the context of computational linguistics, these tokens are usually words, though they can be characters or subsets of characters. The n simply refers to the number of tokens.</a:t>
            </a:r>
          </a:p>
          <a:p>
            <a:pPr marL="0" indent="0" defTabSz="457207">
              <a:lnSpc>
                <a:spcPct val="150000"/>
              </a:lnSpc>
              <a:spcAft>
                <a:spcPts val="0"/>
              </a:spcAft>
              <a:buClr>
                <a:schemeClr val="bg2">
                  <a:lumMod val="40000"/>
                  <a:lumOff val="60000"/>
                </a:schemeClr>
              </a:buClr>
              <a:buNone/>
              <a:defRPr/>
            </a:pPr>
            <a:r>
              <a:rPr lang="en-IN" sz="1800" dirty="0">
                <a:latin typeface="Times New Roman"/>
                <a:cs typeface="Times New Roman"/>
              </a:rPr>
              <a:t>  </a:t>
            </a:r>
          </a:p>
          <a:p>
            <a:pPr marL="0" indent="0" defTabSz="457207">
              <a:spcAft>
                <a:spcPts val="0"/>
              </a:spcAft>
              <a:buClr>
                <a:schemeClr val="bg2">
                  <a:lumMod val="40000"/>
                  <a:lumOff val="60000"/>
                </a:schemeClr>
              </a:buClr>
              <a:buNone/>
              <a:defRPr/>
            </a:pP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55520" y="411480"/>
            <a:ext cx="4907280" cy="584775"/>
          </a:xfrm>
          <a:prstGeom prst="rect">
            <a:avLst/>
          </a:prstGeom>
          <a:noFill/>
        </p:spPr>
        <p:txBody>
          <a:bodyPr wrap="square" rtlCol="0">
            <a:spAutoFit/>
          </a:bodyPr>
          <a:lstStyle/>
          <a:p>
            <a:r>
              <a:rPr lang="en-IN" sz="3200" dirty="0"/>
              <a:t>UML Diagram</a:t>
            </a:r>
          </a:p>
        </p:txBody>
      </p:sp>
      <p:pic>
        <p:nvPicPr>
          <p:cNvPr id="5" name="Picture 4" descr="Diagram&#10;&#10;Description automatically generated">
            <a:extLst>
              <a:ext uri="{FF2B5EF4-FFF2-40B4-BE49-F238E27FC236}">
                <a16:creationId xmlns:a16="http://schemas.microsoft.com/office/drawing/2014/main" id="{CFE5A8A2-D0BA-4D0A-8519-3D0C97DF5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733" y="996255"/>
            <a:ext cx="8961120" cy="5430008"/>
          </a:xfrm>
          <a:prstGeom prst="rect">
            <a:avLst/>
          </a:prstGeom>
        </p:spPr>
      </p:pic>
    </p:spTree>
    <p:extLst>
      <p:ext uri="{BB962C8B-B14F-4D97-AF65-F5344CB8AC3E}">
        <p14:creationId xmlns:p14="http://schemas.microsoft.com/office/powerpoint/2010/main" val="1835018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C4FD-A2A5-4716-B508-6EEA8D22BCBD}"/>
              </a:ext>
            </a:extLst>
          </p:cNvPr>
          <p:cNvSpPr>
            <a:spLocks noGrp="1"/>
          </p:cNvSpPr>
          <p:nvPr>
            <p:ph type="title"/>
          </p:nvPr>
        </p:nvSpPr>
        <p:spPr>
          <a:xfrm>
            <a:off x="-959632" y="270164"/>
            <a:ext cx="10018713" cy="1752599"/>
          </a:xfrm>
        </p:spPr>
        <p:txBody>
          <a:bodyPr/>
          <a:lstStyle/>
          <a:p>
            <a:r>
              <a:rPr lang="en-US" sz="3200" dirty="0">
                <a:latin typeface="Times New Roman"/>
                <a:cs typeface="Times New Roman"/>
              </a:rPr>
              <a:t>Determining output</a:t>
            </a:r>
            <a:br>
              <a:rPr lang="en-US" sz="3200" dirty="0">
                <a:latin typeface="Times New Roman"/>
              </a:rPr>
            </a:br>
            <a:endParaRPr lang="en-US" sz="3200" dirty="0">
              <a:latin typeface="Times New Roman"/>
              <a:cs typeface="Times New Roman"/>
            </a:endParaRPr>
          </a:p>
        </p:txBody>
      </p:sp>
      <p:sp>
        <p:nvSpPr>
          <p:cNvPr id="3" name="Content Placeholder 2">
            <a:extLst>
              <a:ext uri="{FF2B5EF4-FFF2-40B4-BE49-F238E27FC236}">
                <a16:creationId xmlns:a16="http://schemas.microsoft.com/office/drawing/2014/main" id="{3E8B48F8-A71E-4426-8416-717E448A6BC8}"/>
              </a:ext>
            </a:extLst>
          </p:cNvPr>
          <p:cNvSpPr>
            <a:spLocks noGrp="1"/>
          </p:cNvSpPr>
          <p:nvPr>
            <p:ph idx="1"/>
          </p:nvPr>
        </p:nvSpPr>
        <p:spPr>
          <a:xfrm>
            <a:off x="2990818" y="427259"/>
            <a:ext cx="7772464" cy="5000107"/>
          </a:xfrm>
        </p:spPr>
        <p:txBody>
          <a:bodyPr/>
          <a:lstStyle/>
          <a:p>
            <a:pPr algn="just">
              <a:lnSpc>
                <a:spcPct val="150000"/>
              </a:lnSpc>
              <a:buClr>
                <a:schemeClr val="tx1"/>
              </a:buClr>
            </a:pPr>
            <a:r>
              <a:rPr lang="en-US" sz="1800" dirty="0">
                <a:latin typeface="Times New Roman"/>
                <a:ea typeface="+mj-lt"/>
                <a:cs typeface="+mj-lt"/>
              </a:rPr>
              <a:t> </a:t>
            </a:r>
            <a:r>
              <a:rPr lang="en-US" sz="1800" b="1" dirty="0">
                <a:latin typeface="Times New Roman"/>
                <a:ea typeface="+mj-lt"/>
                <a:cs typeface="+mj-lt"/>
              </a:rPr>
              <a:t>Confusion Matrix</a:t>
            </a:r>
            <a:r>
              <a:rPr lang="en-US" sz="1800" dirty="0">
                <a:latin typeface="Times New Roman"/>
                <a:ea typeface="+mj-lt"/>
                <a:cs typeface="+mj-lt"/>
              </a:rPr>
              <a:t>: </a:t>
            </a:r>
            <a:r>
              <a:rPr lang="en-US" sz="2000" dirty="0">
                <a:latin typeface="Times New Roman"/>
                <a:ea typeface="+mj-lt"/>
                <a:cs typeface="+mj-lt"/>
              </a:rPr>
              <a:t>A confusion matrix is a table that is often used to describe the performance of a classification model (or “classifier”) on a set of test data for which the true values are known. It allows the visualization of the performance of an algorithm.</a:t>
            </a:r>
          </a:p>
          <a:p>
            <a:pPr marL="0" indent="0" algn="just">
              <a:lnSpc>
                <a:spcPct val="150000"/>
              </a:lnSpc>
              <a:buNone/>
            </a:pPr>
            <a:endParaRPr lang="en-US" sz="1800" dirty="0">
              <a:latin typeface="Times New Roman"/>
              <a:cs typeface="Times New Roman"/>
            </a:endParaRPr>
          </a:p>
          <a:p>
            <a:pPr marL="0" indent="0">
              <a:lnSpc>
                <a:spcPct val="150000"/>
              </a:lnSpc>
              <a:buNone/>
            </a:pPr>
            <a:endParaRPr lang="en-US" sz="1800" dirty="0">
              <a:latin typeface="Times New Roman"/>
              <a:cs typeface="Times New Roman"/>
            </a:endParaRPr>
          </a:p>
        </p:txBody>
      </p:sp>
      <p:pic>
        <p:nvPicPr>
          <p:cNvPr id="5" name="Picture 5" descr="A picture containing clock&#10;&#10;Description generated with very high confidence">
            <a:extLst>
              <a:ext uri="{FF2B5EF4-FFF2-40B4-BE49-F238E27FC236}">
                <a16:creationId xmlns:a16="http://schemas.microsoft.com/office/drawing/2014/main" id="{476B8893-CD32-4088-8D8A-C11F3E79337D}"/>
              </a:ext>
            </a:extLst>
          </p:cNvPr>
          <p:cNvPicPr>
            <a:picLocks noChangeAspect="1"/>
          </p:cNvPicPr>
          <p:nvPr/>
        </p:nvPicPr>
        <p:blipFill>
          <a:blip r:embed="rId2"/>
          <a:stretch>
            <a:fillRect/>
          </a:stretch>
        </p:blipFill>
        <p:spPr>
          <a:xfrm>
            <a:off x="4561451" y="3462251"/>
            <a:ext cx="5221994" cy="2330497"/>
          </a:xfrm>
          <a:prstGeom prst="rect">
            <a:avLst/>
          </a:prstGeom>
        </p:spPr>
      </p:pic>
    </p:spTree>
    <p:extLst>
      <p:ext uri="{BB962C8B-B14F-4D97-AF65-F5344CB8AC3E}">
        <p14:creationId xmlns:p14="http://schemas.microsoft.com/office/powerpoint/2010/main" val="1398434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6DF63-CB35-41F5-8E8B-1ABAE5742403}"/>
              </a:ext>
            </a:extLst>
          </p:cNvPr>
          <p:cNvSpPr>
            <a:spLocks noGrp="1"/>
          </p:cNvSpPr>
          <p:nvPr>
            <p:ph type="title"/>
          </p:nvPr>
        </p:nvSpPr>
        <p:spPr>
          <a:xfrm>
            <a:off x="2739231" y="260237"/>
            <a:ext cx="7056437" cy="481062"/>
          </a:xfrm>
        </p:spPr>
        <p:txBody>
          <a:bodyPr>
            <a:noAutofit/>
          </a:bodyPr>
          <a:lstStyle/>
          <a:p>
            <a:r>
              <a:rPr lang="en-US" sz="3200" dirty="0">
                <a:latin typeface="Times New Roman" panose="02020603050405020304" pitchFamily="18" charset="0"/>
                <a:cs typeface="Times New Roman" panose="02020603050405020304" pitchFamily="18" charset="0"/>
              </a:rPr>
              <a:t>Confusion matrix of algorithms</a:t>
            </a:r>
          </a:p>
        </p:txBody>
      </p:sp>
      <p:pic>
        <p:nvPicPr>
          <p:cNvPr id="10" name="Picture 10" descr="A screenshot of a cell phone&#10;&#10;Description generated with very high confidence">
            <a:extLst>
              <a:ext uri="{FF2B5EF4-FFF2-40B4-BE49-F238E27FC236}">
                <a16:creationId xmlns:a16="http://schemas.microsoft.com/office/drawing/2014/main" id="{BC10556C-847F-4292-82DD-DD9FDFC1652D}"/>
              </a:ext>
            </a:extLst>
          </p:cNvPr>
          <p:cNvPicPr>
            <a:picLocks noGrp="1" noChangeAspect="1"/>
          </p:cNvPicPr>
          <p:nvPr>
            <p:ph idx="1"/>
          </p:nvPr>
        </p:nvPicPr>
        <p:blipFill>
          <a:blip r:embed="rId2"/>
          <a:stretch>
            <a:fillRect/>
          </a:stretch>
        </p:blipFill>
        <p:spPr>
          <a:xfrm>
            <a:off x="2599755" y="978500"/>
            <a:ext cx="4264980" cy="2829757"/>
          </a:xfrm>
        </p:spPr>
      </p:pic>
      <p:pic>
        <p:nvPicPr>
          <p:cNvPr id="11" name="Picture 11" descr="A screenshot of a cell phone&#10;&#10;Description generated with very high confidence">
            <a:extLst>
              <a:ext uri="{FF2B5EF4-FFF2-40B4-BE49-F238E27FC236}">
                <a16:creationId xmlns:a16="http://schemas.microsoft.com/office/drawing/2014/main" id="{828D9FA9-9A16-4E93-B651-90D7A1D7F9B8}"/>
              </a:ext>
            </a:extLst>
          </p:cNvPr>
          <p:cNvPicPr>
            <a:picLocks noChangeAspect="1"/>
          </p:cNvPicPr>
          <p:nvPr/>
        </p:nvPicPr>
        <p:blipFill>
          <a:blip r:embed="rId3"/>
          <a:stretch>
            <a:fillRect/>
          </a:stretch>
        </p:blipFill>
        <p:spPr>
          <a:xfrm>
            <a:off x="6665230" y="985159"/>
            <a:ext cx="4563121" cy="2823098"/>
          </a:xfrm>
          <a:prstGeom prst="rect">
            <a:avLst/>
          </a:prstGeom>
        </p:spPr>
      </p:pic>
      <p:pic>
        <p:nvPicPr>
          <p:cNvPr id="12" name="Picture 12" descr="A screenshot of a cell phone&#10;&#10;Description generated with very high confidence">
            <a:extLst>
              <a:ext uri="{FF2B5EF4-FFF2-40B4-BE49-F238E27FC236}">
                <a16:creationId xmlns:a16="http://schemas.microsoft.com/office/drawing/2014/main" id="{88CB1A46-73C2-487D-8E03-570D543E86DC}"/>
              </a:ext>
            </a:extLst>
          </p:cNvPr>
          <p:cNvPicPr>
            <a:picLocks noChangeAspect="1"/>
          </p:cNvPicPr>
          <p:nvPr/>
        </p:nvPicPr>
        <p:blipFill>
          <a:blip r:embed="rId4"/>
          <a:stretch>
            <a:fillRect/>
          </a:stretch>
        </p:blipFill>
        <p:spPr>
          <a:xfrm>
            <a:off x="2601235" y="3808257"/>
            <a:ext cx="4263500" cy="2556768"/>
          </a:xfrm>
          <a:prstGeom prst="rect">
            <a:avLst/>
          </a:prstGeom>
        </p:spPr>
      </p:pic>
      <p:pic>
        <p:nvPicPr>
          <p:cNvPr id="13" name="Picture 13" descr="A screenshot of a cell phone&#10;&#10;Description generated with very high confidence">
            <a:extLst>
              <a:ext uri="{FF2B5EF4-FFF2-40B4-BE49-F238E27FC236}">
                <a16:creationId xmlns:a16="http://schemas.microsoft.com/office/drawing/2014/main" id="{4A74E87C-B2FC-47D1-A452-2C63F3924FCE}"/>
              </a:ext>
            </a:extLst>
          </p:cNvPr>
          <p:cNvPicPr>
            <a:picLocks noChangeAspect="1"/>
          </p:cNvPicPr>
          <p:nvPr/>
        </p:nvPicPr>
        <p:blipFill>
          <a:blip r:embed="rId5"/>
          <a:stretch>
            <a:fillRect/>
          </a:stretch>
        </p:blipFill>
        <p:spPr>
          <a:xfrm>
            <a:off x="6720715" y="3808257"/>
            <a:ext cx="4507636" cy="2556769"/>
          </a:xfrm>
          <a:prstGeom prst="rect">
            <a:avLst/>
          </a:prstGeom>
        </p:spPr>
      </p:pic>
    </p:spTree>
    <p:extLst>
      <p:ext uri="{BB962C8B-B14F-4D97-AF65-F5344CB8AC3E}">
        <p14:creationId xmlns:p14="http://schemas.microsoft.com/office/powerpoint/2010/main" val="2147096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06F89-0BFD-4229-B1CF-F64E0AA49AD0}"/>
              </a:ext>
            </a:extLst>
          </p:cNvPr>
          <p:cNvSpPr>
            <a:spLocks noGrp="1"/>
          </p:cNvSpPr>
          <p:nvPr>
            <p:ph type="title"/>
          </p:nvPr>
        </p:nvSpPr>
        <p:spPr>
          <a:xfrm>
            <a:off x="1492581" y="57150"/>
            <a:ext cx="10018713" cy="1752599"/>
          </a:xfrm>
        </p:spPr>
        <p:txBody>
          <a:bodyPr/>
          <a:lstStyle/>
          <a:p>
            <a:r>
              <a:rPr lang="en-US" sz="3200" dirty="0">
                <a:latin typeface="Times New Roman" panose="02020603050405020304" pitchFamily="18" charset="0"/>
                <a:cs typeface="Times New Roman" panose="02020603050405020304" pitchFamily="18" charset="0"/>
              </a:rPr>
              <a:t>Comparing Accuracy</a:t>
            </a:r>
            <a:br>
              <a:rPr lang="en-US" dirty="0"/>
            </a:br>
            <a:endParaRPr lang="en-US" dirty="0"/>
          </a:p>
        </p:txBody>
      </p:sp>
      <p:pic>
        <p:nvPicPr>
          <p:cNvPr id="7" name="Picture 7">
            <a:extLst>
              <a:ext uri="{FF2B5EF4-FFF2-40B4-BE49-F238E27FC236}">
                <a16:creationId xmlns:a16="http://schemas.microsoft.com/office/drawing/2014/main" id="{DBAFD061-B44C-40E4-B170-5DFE2C87590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71972" y="1348653"/>
            <a:ext cx="3079712" cy="2767836"/>
          </a:xfrm>
        </p:spPr>
      </p:pic>
      <p:pic>
        <p:nvPicPr>
          <p:cNvPr id="4" name="Picture 3" descr="C:\Users\dinesh\Downloads\fake news detection project\fake news detection project\NgramAccuracy.png"/>
          <p:cNvPicPr/>
          <p:nvPr/>
        </p:nvPicPr>
        <p:blipFill>
          <a:blip r:embed="rId3"/>
          <a:srcRect/>
          <a:stretch>
            <a:fillRect/>
          </a:stretch>
        </p:blipFill>
        <p:spPr bwMode="auto">
          <a:xfrm>
            <a:off x="4669928" y="3341657"/>
            <a:ext cx="3664017" cy="2842575"/>
          </a:xfrm>
          <a:prstGeom prst="rect">
            <a:avLst/>
          </a:prstGeom>
          <a:noFill/>
          <a:ln w="9525">
            <a:noFill/>
            <a:miter lim="800000"/>
            <a:headEnd/>
            <a:tailEnd/>
          </a:ln>
        </p:spPr>
      </p:pic>
      <p:pic>
        <p:nvPicPr>
          <p:cNvPr id="5" name="Picture 4" descr="C:\Users\dinesh\Downloads\fake news detection project\fake news detection project\CountAccuracy.png"/>
          <p:cNvPicPr/>
          <p:nvPr/>
        </p:nvPicPr>
        <p:blipFill>
          <a:blip r:embed="rId4"/>
          <a:srcRect/>
          <a:stretch>
            <a:fillRect/>
          </a:stretch>
        </p:blipFill>
        <p:spPr bwMode="auto">
          <a:xfrm>
            <a:off x="8602579" y="1348654"/>
            <a:ext cx="3375259" cy="2767836"/>
          </a:xfrm>
          <a:prstGeom prst="rect">
            <a:avLst/>
          </a:prstGeom>
          <a:noFill/>
          <a:ln w="9525">
            <a:noFill/>
            <a:miter lim="800000"/>
            <a:headEnd/>
            <a:tailEnd/>
          </a:ln>
        </p:spPr>
      </p:pic>
    </p:spTree>
    <p:extLst>
      <p:ext uri="{BB962C8B-B14F-4D97-AF65-F5344CB8AC3E}">
        <p14:creationId xmlns:p14="http://schemas.microsoft.com/office/powerpoint/2010/main" val="1484366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8098D-3323-49B3-8878-47A65ECCDC95}"/>
              </a:ext>
            </a:extLst>
          </p:cNvPr>
          <p:cNvSpPr>
            <a:spLocks noGrp="1"/>
          </p:cNvSpPr>
          <p:nvPr>
            <p:ph type="title"/>
          </p:nvPr>
        </p:nvSpPr>
        <p:spPr>
          <a:xfrm>
            <a:off x="2048933" y="0"/>
            <a:ext cx="6570134" cy="1354667"/>
          </a:xfrm>
        </p:spPr>
        <p:txBody>
          <a:bodyPr/>
          <a:lstStyle/>
          <a:p>
            <a:r>
              <a:rPr lang="en-US" dirty="0"/>
              <a:t>Output Screens</a:t>
            </a:r>
            <a:endParaRPr lang="en-IN" dirty="0"/>
          </a:p>
        </p:txBody>
      </p:sp>
      <p:pic>
        <p:nvPicPr>
          <p:cNvPr id="5" name="Content Placeholder 4" descr="Graphical user interface, application&#10;&#10;Description automatically generated">
            <a:extLst>
              <a:ext uri="{FF2B5EF4-FFF2-40B4-BE49-F238E27FC236}">
                <a16:creationId xmlns:a16="http://schemas.microsoft.com/office/drawing/2014/main" id="{489B929A-4AA7-4E07-B335-356FF25353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2810" y="1354667"/>
            <a:ext cx="9312657" cy="5085969"/>
          </a:xfrm>
        </p:spPr>
      </p:pic>
    </p:spTree>
    <p:extLst>
      <p:ext uri="{BB962C8B-B14F-4D97-AF65-F5344CB8AC3E}">
        <p14:creationId xmlns:p14="http://schemas.microsoft.com/office/powerpoint/2010/main" val="2514468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0C4FE141-62FC-4845-9588-CDB79C2E74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6667" y="1236133"/>
            <a:ext cx="9475950" cy="5080000"/>
          </a:xfrm>
        </p:spPr>
      </p:pic>
    </p:spTree>
    <p:extLst>
      <p:ext uri="{BB962C8B-B14F-4D97-AF65-F5344CB8AC3E}">
        <p14:creationId xmlns:p14="http://schemas.microsoft.com/office/powerpoint/2010/main" val="3902546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6291305D-3A83-49CC-AC1A-FD8EAD1EB4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1328" y="768783"/>
            <a:ext cx="9259768" cy="5208619"/>
          </a:xfrm>
        </p:spPr>
      </p:pic>
    </p:spTree>
    <p:extLst>
      <p:ext uri="{BB962C8B-B14F-4D97-AF65-F5344CB8AC3E}">
        <p14:creationId xmlns:p14="http://schemas.microsoft.com/office/powerpoint/2010/main" val="3384031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D9556A04-0C33-4C19-81F2-8A2E0D224C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5937" y="786395"/>
            <a:ext cx="9197540" cy="5173617"/>
          </a:xfrm>
        </p:spPr>
      </p:pic>
    </p:spTree>
    <p:extLst>
      <p:ext uri="{BB962C8B-B14F-4D97-AF65-F5344CB8AC3E}">
        <p14:creationId xmlns:p14="http://schemas.microsoft.com/office/powerpoint/2010/main" val="4288282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3894-9E22-4478-A391-6AA60F5AA572}"/>
              </a:ext>
            </a:extLst>
          </p:cNvPr>
          <p:cNvSpPr>
            <a:spLocks noGrp="1"/>
          </p:cNvSpPr>
          <p:nvPr>
            <p:ph type="title"/>
          </p:nvPr>
        </p:nvSpPr>
        <p:spPr>
          <a:xfrm>
            <a:off x="2691508" y="-14964"/>
            <a:ext cx="6808984" cy="657815"/>
          </a:xfrm>
        </p:spPr>
        <p:txBody>
          <a:bodyPr>
            <a:normAutofit/>
          </a:bodyPr>
          <a:lstStyle/>
          <a:p>
            <a:r>
              <a:rPr lang="en-US" sz="32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A1CCA7C-0859-49D6-A588-D44F19124592}"/>
              </a:ext>
            </a:extLst>
          </p:cNvPr>
          <p:cNvSpPr>
            <a:spLocks noGrp="1"/>
          </p:cNvSpPr>
          <p:nvPr>
            <p:ph idx="1"/>
          </p:nvPr>
        </p:nvSpPr>
        <p:spPr>
          <a:xfrm>
            <a:off x="2510444" y="914400"/>
            <a:ext cx="8596926" cy="5300749"/>
          </a:xfrm>
        </p:spPr>
        <p:txBody>
          <a:bodyPr>
            <a:normAutofit/>
          </a:bodyPr>
          <a:lstStyle/>
          <a:p>
            <a:pPr algn="just">
              <a:lnSpc>
                <a:spcPct val="150000"/>
              </a:lnSpc>
              <a:buClr>
                <a:schemeClr val="tx1"/>
              </a:buClr>
              <a:buFont typeface="Arial" panose="020B0604020202020204" pitchFamily="34" charset="0"/>
              <a:buChar char="•"/>
            </a:pPr>
            <a:r>
              <a:rPr lang="en-US" sz="2000" dirty="0">
                <a:latin typeface="Times New Roman"/>
                <a:ea typeface="+mj-lt"/>
                <a:cs typeface="+mj-lt"/>
              </a:rPr>
              <a:t>We analyzed a computerized model for checking the verification of news in media i.e., real news or fake news. </a:t>
            </a:r>
            <a:endParaRPr lang="en-US" sz="2000" dirty="0"/>
          </a:p>
          <a:p>
            <a:pPr algn="just">
              <a:lnSpc>
                <a:spcPct val="150000"/>
              </a:lnSpc>
              <a:buClr>
                <a:schemeClr val="tx1"/>
              </a:buClr>
              <a:buFont typeface="Arial" panose="020B0604020202020204" pitchFamily="34" charset="0"/>
              <a:buChar char="•"/>
            </a:pPr>
            <a:r>
              <a:rPr lang="en-US" sz="2000" dirty="0">
                <a:latin typeface="Times New Roman"/>
                <a:ea typeface="+mj-lt"/>
                <a:cs typeface="+mj-lt"/>
              </a:rPr>
              <a:t>Machine Learning may find a decent outcome on such a critical issue as the spread of fake news issues worldwide. Accordingly, the aftereffects of this examination propose much more, that systems like this might come very much handy and be effectively used to handle this critical issue. </a:t>
            </a:r>
            <a:endParaRPr lang="en-US" sz="2000" dirty="0">
              <a:latin typeface="Times New Roman"/>
              <a:cs typeface="Times New Roman"/>
            </a:endParaRPr>
          </a:p>
          <a:p>
            <a:pPr algn="just">
              <a:lnSpc>
                <a:spcPct val="150000"/>
              </a:lnSpc>
              <a:buClr>
                <a:schemeClr val="tx1"/>
              </a:buClr>
              <a:buFont typeface="Arial" panose="020B0604020202020204" pitchFamily="34" charset="0"/>
              <a:buChar char="•"/>
            </a:pPr>
            <a:r>
              <a:rPr lang="en-US" sz="2000" dirty="0">
                <a:latin typeface="Times New Roman"/>
                <a:ea typeface="+mj-lt"/>
                <a:cs typeface="+mj-lt"/>
              </a:rPr>
              <a:t>The dataset in this analysis  is relied upon machine learning based statistical calculations like  Support Vector Machines (SVM), Naive Bayes (NB), Logistic Regression (LR), Random Forest (RF). In this analysis , Logistic Regression performs best for characterization technique.</a:t>
            </a:r>
            <a:r>
              <a:rPr lang="en-US" sz="2000" dirty="0">
                <a:ea typeface="+mj-lt"/>
                <a:cs typeface="+mj-lt"/>
              </a:rPr>
              <a:t> </a:t>
            </a:r>
            <a:endParaRPr lang="en-US" sz="2000" dirty="0"/>
          </a:p>
          <a:p>
            <a:endParaRPr lang="en-US" dirty="0"/>
          </a:p>
        </p:txBody>
      </p:sp>
    </p:spTree>
    <p:extLst>
      <p:ext uri="{BB962C8B-B14F-4D97-AF65-F5344CB8AC3E}">
        <p14:creationId xmlns:p14="http://schemas.microsoft.com/office/powerpoint/2010/main" val="2139846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0131A5-E6B2-4644-9379-C23B97F7CC5A}"/>
              </a:ext>
            </a:extLst>
          </p:cNvPr>
          <p:cNvSpPr>
            <a:spLocks noGrp="1"/>
          </p:cNvSpPr>
          <p:nvPr>
            <p:ph type="title"/>
          </p:nvPr>
        </p:nvSpPr>
        <p:spPr>
          <a:xfrm>
            <a:off x="5023658" y="542499"/>
            <a:ext cx="2865120" cy="741528"/>
          </a:xfrm>
        </p:spPr>
        <p:txBody>
          <a:bodyPr>
            <a:normAutofit fontScale="90000"/>
          </a:bodyPr>
          <a:lstStyle/>
          <a:p>
            <a:r>
              <a:rPr lang="en-GB" b="1" dirty="0">
                <a:latin typeface="Times New Roman" panose="02020603050405020304" pitchFamily="18" charset="0"/>
                <a:cs typeface="Times New Roman" panose="02020603050405020304" pitchFamily="18" charset="0"/>
              </a:rPr>
              <a:t>CONTENTS</a:t>
            </a:r>
            <a:endParaRPr lang="en-IN" dirty="0"/>
          </a:p>
        </p:txBody>
      </p:sp>
      <p:sp>
        <p:nvSpPr>
          <p:cNvPr id="8" name="Content Placeholder 7">
            <a:extLst>
              <a:ext uri="{FF2B5EF4-FFF2-40B4-BE49-F238E27FC236}">
                <a16:creationId xmlns:a16="http://schemas.microsoft.com/office/drawing/2014/main" id="{401060F2-9877-4DB6-8895-96E6434180D1}"/>
              </a:ext>
            </a:extLst>
          </p:cNvPr>
          <p:cNvSpPr>
            <a:spLocks noGrp="1"/>
          </p:cNvSpPr>
          <p:nvPr>
            <p:ph idx="1"/>
          </p:nvPr>
        </p:nvSpPr>
        <p:spPr>
          <a:xfrm>
            <a:off x="1982947" y="1284026"/>
            <a:ext cx="8946541" cy="5223454"/>
          </a:xfrm>
        </p:spPr>
        <p:txBody>
          <a:bodyPr>
            <a:normAutofit fontScale="85000" lnSpcReduction="10000"/>
          </a:bodyPr>
          <a:lstStyle/>
          <a:p>
            <a:pPr lvl="0" algn="l" rtl="0">
              <a:lnSpc>
                <a:spcPct val="150000"/>
              </a:lnSpc>
              <a:spcBef>
                <a:spcPts val="0"/>
              </a:spcBef>
              <a:spcAft>
                <a:spcPts val="0"/>
              </a:spcAft>
              <a:buSzPts val="18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ABSTRACT</a:t>
            </a:r>
          </a:p>
          <a:p>
            <a:pPr lvl="0" algn="l" rtl="0">
              <a:lnSpc>
                <a:spcPct val="150000"/>
              </a:lnSpc>
              <a:spcBef>
                <a:spcPts val="0"/>
              </a:spcBef>
              <a:spcAft>
                <a:spcPts val="0"/>
              </a:spcAft>
              <a:buSzPts val="18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INTRODUCTION</a:t>
            </a:r>
          </a:p>
          <a:p>
            <a:pPr lvl="0" algn="l" rtl="0">
              <a:lnSpc>
                <a:spcPct val="150000"/>
              </a:lnSpc>
              <a:spcBef>
                <a:spcPts val="0"/>
              </a:spcBef>
              <a:spcAft>
                <a:spcPts val="0"/>
              </a:spcAft>
              <a:buSzPts val="1800"/>
              <a:buFont typeface="Wingdings" panose="05000000000000000000" pitchFamily="2" charset="2"/>
              <a:buChar char="Ø"/>
            </a:pPr>
            <a:r>
              <a:rPr lang="en-GB" sz="2000" cap="all" dirty="0">
                <a:latin typeface="Times New Roman" panose="02020603050405020304" pitchFamily="18" charset="0"/>
                <a:cs typeface="Times New Roman" panose="02020603050405020304" pitchFamily="18" charset="0"/>
              </a:rPr>
              <a:t>Purpose</a:t>
            </a:r>
          </a:p>
          <a:p>
            <a:pPr lvl="0" algn="l" rtl="0">
              <a:lnSpc>
                <a:spcPct val="150000"/>
              </a:lnSpc>
              <a:spcBef>
                <a:spcPts val="0"/>
              </a:spcBef>
              <a:spcAft>
                <a:spcPts val="0"/>
              </a:spcAft>
              <a:buSzPts val="18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EXISTING SYSTEM</a:t>
            </a:r>
          </a:p>
          <a:p>
            <a:pPr lvl="0" algn="l" rtl="0">
              <a:lnSpc>
                <a:spcPct val="150000"/>
              </a:lnSpc>
              <a:spcBef>
                <a:spcPts val="0"/>
              </a:spcBef>
              <a:spcAft>
                <a:spcPts val="0"/>
              </a:spcAft>
              <a:buSzPts val="18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PROPOSED SYSTEM</a:t>
            </a:r>
          </a:p>
          <a:p>
            <a:pPr>
              <a:lnSpc>
                <a:spcPct val="150000"/>
              </a:lnSpc>
              <a:spcBef>
                <a:spcPts val="0"/>
              </a:spcBef>
              <a:spcAft>
                <a:spcPts val="0"/>
              </a:spcAft>
              <a:buSzPts val="18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REQUIREMENTS SPECIFICATION</a:t>
            </a:r>
          </a:p>
          <a:p>
            <a:pPr>
              <a:lnSpc>
                <a:spcPct val="150000"/>
              </a:lnSpc>
              <a:spcBef>
                <a:spcPts val="0"/>
              </a:spcBef>
              <a:spcAft>
                <a:spcPts val="0"/>
              </a:spcAft>
              <a:buSzPts val="18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SYSTEM ARCHITECTURE</a:t>
            </a:r>
          </a:p>
          <a:p>
            <a:pPr lvl="0" algn="l" rtl="0">
              <a:lnSpc>
                <a:spcPct val="150000"/>
              </a:lnSpc>
              <a:spcBef>
                <a:spcPts val="0"/>
              </a:spcBef>
              <a:spcAft>
                <a:spcPts val="0"/>
              </a:spcAft>
              <a:buSzPts val="18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ALGORITHMS</a:t>
            </a:r>
          </a:p>
          <a:p>
            <a:pPr lvl="0">
              <a:lnSpc>
                <a:spcPct val="150000"/>
              </a:lnSpc>
              <a:spcBef>
                <a:spcPts val="0"/>
              </a:spcBef>
              <a:spcAft>
                <a:spcPts val="0"/>
              </a:spcAft>
              <a:buSzPts val="18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IMPLEMENTATION</a:t>
            </a:r>
          </a:p>
          <a:p>
            <a:pPr lvl="0" algn="l" rtl="0">
              <a:lnSpc>
                <a:spcPct val="150000"/>
              </a:lnSpc>
              <a:spcBef>
                <a:spcPts val="0"/>
              </a:spcBef>
              <a:spcAft>
                <a:spcPts val="0"/>
              </a:spcAft>
              <a:buSzPts val="18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UML DIAGRAM</a:t>
            </a:r>
          </a:p>
          <a:p>
            <a:pPr lvl="0" algn="l" rtl="0">
              <a:lnSpc>
                <a:spcPct val="150000"/>
              </a:lnSpc>
              <a:spcBef>
                <a:spcPts val="0"/>
              </a:spcBef>
              <a:spcAft>
                <a:spcPts val="0"/>
              </a:spcAft>
              <a:buSzPts val="18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DETERMINING OUTPUT</a:t>
            </a:r>
          </a:p>
          <a:p>
            <a:pPr lvl="0" algn="l" rtl="0">
              <a:lnSpc>
                <a:spcPct val="150000"/>
              </a:lnSpc>
              <a:spcBef>
                <a:spcPts val="0"/>
              </a:spcBef>
              <a:spcAft>
                <a:spcPts val="0"/>
              </a:spcAft>
              <a:buSzPts val="18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OUTPUT SCREENS</a:t>
            </a:r>
          </a:p>
          <a:p>
            <a:pPr lvl="0" algn="l" rtl="0">
              <a:lnSpc>
                <a:spcPct val="150000"/>
              </a:lnSpc>
              <a:spcBef>
                <a:spcPts val="0"/>
              </a:spcBef>
              <a:spcAft>
                <a:spcPts val="0"/>
              </a:spcAft>
              <a:buSzPts val="18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CONCLUSION</a:t>
            </a:r>
          </a:p>
          <a:p>
            <a:pPr lvl="0" algn="l" rtl="0">
              <a:lnSpc>
                <a:spcPct val="150000"/>
              </a:lnSpc>
              <a:spcBef>
                <a:spcPts val="0"/>
              </a:spcBef>
              <a:spcAft>
                <a:spcPts val="0"/>
              </a:spcAft>
              <a:buSzPts val="18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REFERENCES</a:t>
            </a:r>
          </a:p>
          <a:p>
            <a:pPr marL="0" indent="0">
              <a:buNone/>
            </a:pPr>
            <a:endParaRPr lang="en-IN" dirty="0"/>
          </a:p>
        </p:txBody>
      </p:sp>
    </p:spTree>
    <p:extLst>
      <p:ext uri="{BB962C8B-B14F-4D97-AF65-F5344CB8AC3E}">
        <p14:creationId xmlns:p14="http://schemas.microsoft.com/office/powerpoint/2010/main" val="2372302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37DE-FA51-4F43-9D74-4FA71A6060E1}"/>
              </a:ext>
            </a:extLst>
          </p:cNvPr>
          <p:cNvSpPr>
            <a:spLocks noGrp="1"/>
          </p:cNvSpPr>
          <p:nvPr>
            <p:ph type="title"/>
          </p:nvPr>
        </p:nvSpPr>
        <p:spPr>
          <a:xfrm>
            <a:off x="3570632" y="247651"/>
            <a:ext cx="5363096" cy="810490"/>
          </a:xfrm>
        </p:spPr>
        <p:txBody>
          <a:bodyPr>
            <a:normAutofit/>
          </a:bodyPr>
          <a:lstStyle/>
          <a:p>
            <a:r>
              <a:rPr lang="en-US" sz="3200" dirty="0">
                <a:latin typeface="Times New Roman" panose="02020603050405020304" pitchFamily="18" charset="0"/>
                <a:cs typeface="Times New Roman" panose="02020603050405020304" pitchFamily="18" charset="0"/>
              </a:rPr>
              <a:t>REFERENCES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D87BC5-2B6B-4396-BAB7-7F385DADC451}"/>
              </a:ext>
            </a:extLst>
          </p:cNvPr>
          <p:cNvSpPr>
            <a:spLocks noGrp="1"/>
          </p:cNvSpPr>
          <p:nvPr>
            <p:ph idx="1"/>
          </p:nvPr>
        </p:nvSpPr>
        <p:spPr>
          <a:xfrm>
            <a:off x="1447800" y="810491"/>
            <a:ext cx="9608760" cy="6257060"/>
          </a:xfrm>
        </p:spPr>
        <p:txBody>
          <a:bodyPr>
            <a:normAutofit/>
          </a:bodyPr>
          <a:lstStyle/>
          <a:p>
            <a:pPr marL="1828800" marR="533400" lvl="3" indent="-457200" algn="just">
              <a:lnSpc>
                <a:spcPct val="150000"/>
              </a:lnSpc>
              <a:spcBef>
                <a:spcPts val="970"/>
              </a:spcBef>
              <a:spcAft>
                <a:spcPts val="0"/>
              </a:spcAft>
              <a:buClr>
                <a:schemeClr val="tx1"/>
              </a:buClr>
              <a:buSzPts val="1200"/>
              <a:buFont typeface="+mj-lt"/>
              <a:buAutoNum type="arabicPeriod"/>
              <a:tabLst>
                <a:tab pos="635635" algn="l"/>
              </a:tabLst>
            </a:pPr>
            <a:r>
              <a:rPr lang="en-US" sz="1900" spc="-50" dirty="0">
                <a:effectLst/>
                <a:latin typeface="Times New Roman" panose="02020603050405020304" pitchFamily="18" charset="0"/>
                <a:ea typeface="Times New Roman" panose="02020603050405020304" pitchFamily="18" charset="0"/>
              </a:rPr>
              <a:t>Conroy,</a:t>
            </a:r>
            <a:r>
              <a:rPr lang="en-US" sz="1900" spc="-15" dirty="0">
                <a:effectLst/>
                <a:latin typeface="Times New Roman" panose="02020603050405020304" pitchFamily="18" charset="0"/>
                <a:ea typeface="Times New Roman" panose="02020603050405020304" pitchFamily="18" charset="0"/>
              </a:rPr>
              <a:t> </a:t>
            </a:r>
            <a:r>
              <a:rPr lang="en-US" sz="1900" spc="-50" dirty="0">
                <a:effectLst/>
                <a:latin typeface="Times New Roman" panose="02020603050405020304" pitchFamily="18" charset="0"/>
                <a:ea typeface="Times New Roman" panose="02020603050405020304" pitchFamily="18" charset="0"/>
              </a:rPr>
              <a:t>Niall</a:t>
            </a:r>
            <a:r>
              <a:rPr lang="en-US" sz="1900" spc="-45" dirty="0">
                <a:effectLst/>
                <a:latin typeface="Times New Roman" panose="02020603050405020304" pitchFamily="18" charset="0"/>
                <a:ea typeface="Times New Roman" panose="02020603050405020304" pitchFamily="18" charset="0"/>
              </a:rPr>
              <a:t> </a:t>
            </a:r>
            <a:r>
              <a:rPr lang="en-US" sz="1900" spc="-50" dirty="0">
                <a:effectLst/>
                <a:latin typeface="Times New Roman" panose="02020603050405020304" pitchFamily="18" charset="0"/>
                <a:ea typeface="Times New Roman" panose="02020603050405020304" pitchFamily="18" charset="0"/>
              </a:rPr>
              <a:t>&amp;</a:t>
            </a:r>
            <a:r>
              <a:rPr lang="en-US" sz="1900" spc="-45" dirty="0">
                <a:effectLst/>
                <a:latin typeface="Times New Roman" panose="02020603050405020304" pitchFamily="18" charset="0"/>
                <a:ea typeface="Times New Roman" panose="02020603050405020304" pitchFamily="18" charset="0"/>
              </a:rPr>
              <a:t> </a:t>
            </a:r>
            <a:r>
              <a:rPr lang="en-US" sz="1900" spc="-50" dirty="0">
                <a:effectLst/>
                <a:latin typeface="Times New Roman" panose="02020603050405020304" pitchFamily="18" charset="0"/>
                <a:ea typeface="Times New Roman" panose="02020603050405020304" pitchFamily="18" charset="0"/>
              </a:rPr>
              <a:t>Rubin,</a:t>
            </a:r>
            <a:r>
              <a:rPr lang="en-US" sz="1900" spc="-15" dirty="0">
                <a:effectLst/>
                <a:latin typeface="Times New Roman" panose="02020603050405020304" pitchFamily="18" charset="0"/>
                <a:ea typeface="Times New Roman" panose="02020603050405020304" pitchFamily="18" charset="0"/>
              </a:rPr>
              <a:t> </a:t>
            </a:r>
            <a:r>
              <a:rPr lang="en-US" sz="1900" spc="-50" dirty="0">
                <a:effectLst/>
                <a:latin typeface="Times New Roman" panose="02020603050405020304" pitchFamily="18" charset="0"/>
                <a:ea typeface="Times New Roman" panose="02020603050405020304" pitchFamily="18" charset="0"/>
              </a:rPr>
              <a:t>Victoria</a:t>
            </a:r>
            <a:r>
              <a:rPr lang="en-US" sz="1900" spc="-25" dirty="0">
                <a:effectLst/>
                <a:latin typeface="Times New Roman" panose="02020603050405020304" pitchFamily="18" charset="0"/>
                <a:ea typeface="Times New Roman" panose="02020603050405020304" pitchFamily="18" charset="0"/>
              </a:rPr>
              <a:t> </a:t>
            </a:r>
            <a:r>
              <a:rPr lang="en-US" sz="1900" spc="-50" dirty="0">
                <a:effectLst/>
                <a:latin typeface="Times New Roman" panose="02020603050405020304" pitchFamily="18" charset="0"/>
                <a:ea typeface="Times New Roman" panose="02020603050405020304" pitchFamily="18" charset="0"/>
              </a:rPr>
              <a:t>&amp;</a:t>
            </a:r>
            <a:r>
              <a:rPr lang="en-US" sz="1900" spc="-45" dirty="0">
                <a:effectLst/>
                <a:latin typeface="Times New Roman" panose="02020603050405020304" pitchFamily="18" charset="0"/>
                <a:ea typeface="Times New Roman" panose="02020603050405020304" pitchFamily="18" charset="0"/>
              </a:rPr>
              <a:t> </a:t>
            </a:r>
            <a:r>
              <a:rPr lang="en-US" sz="1900" spc="-50" dirty="0">
                <a:effectLst/>
                <a:latin typeface="Times New Roman" panose="02020603050405020304" pitchFamily="18" charset="0"/>
                <a:ea typeface="Times New Roman" panose="02020603050405020304" pitchFamily="18" charset="0"/>
              </a:rPr>
              <a:t>Chen,</a:t>
            </a:r>
            <a:r>
              <a:rPr lang="en-US" sz="1900" spc="-15" dirty="0">
                <a:effectLst/>
                <a:latin typeface="Times New Roman" panose="02020603050405020304" pitchFamily="18" charset="0"/>
                <a:ea typeface="Times New Roman" panose="02020603050405020304" pitchFamily="18" charset="0"/>
              </a:rPr>
              <a:t> </a:t>
            </a:r>
            <a:r>
              <a:rPr lang="en-US" sz="1900" spc="-50" dirty="0">
                <a:effectLst/>
                <a:latin typeface="Times New Roman" panose="02020603050405020304" pitchFamily="18" charset="0"/>
                <a:ea typeface="Times New Roman" panose="02020603050405020304" pitchFamily="18" charset="0"/>
              </a:rPr>
              <a:t>Yimin.</a:t>
            </a:r>
            <a:r>
              <a:rPr lang="en-US" sz="1900" spc="-15" dirty="0">
                <a:effectLst/>
                <a:latin typeface="Times New Roman" panose="02020603050405020304" pitchFamily="18" charset="0"/>
                <a:ea typeface="Times New Roman" panose="02020603050405020304" pitchFamily="18" charset="0"/>
              </a:rPr>
              <a:t> </a:t>
            </a:r>
            <a:r>
              <a:rPr lang="en-US" sz="1900" spc="-50" dirty="0">
                <a:effectLst/>
                <a:latin typeface="Times New Roman" panose="02020603050405020304" pitchFamily="18" charset="0"/>
                <a:ea typeface="Times New Roman" panose="02020603050405020304" pitchFamily="18" charset="0"/>
              </a:rPr>
              <a:t>(2015).</a:t>
            </a:r>
            <a:r>
              <a:rPr lang="en-US" sz="1900" spc="-35" dirty="0">
                <a:effectLst/>
                <a:latin typeface="Times New Roman" panose="02020603050405020304" pitchFamily="18" charset="0"/>
                <a:ea typeface="Times New Roman" panose="02020603050405020304" pitchFamily="18" charset="0"/>
              </a:rPr>
              <a:t> </a:t>
            </a:r>
            <a:r>
              <a:rPr lang="en-US" sz="1900" spc="-50" dirty="0">
                <a:effectLst/>
                <a:latin typeface="Times New Roman" panose="02020603050405020304" pitchFamily="18" charset="0"/>
                <a:ea typeface="Times New Roman" panose="02020603050405020304" pitchFamily="18" charset="0"/>
              </a:rPr>
              <a:t>Automatic</a:t>
            </a:r>
            <a:r>
              <a:rPr lang="en-US" sz="1900" spc="-25" dirty="0">
                <a:effectLst/>
                <a:latin typeface="Times New Roman" panose="02020603050405020304" pitchFamily="18" charset="0"/>
                <a:ea typeface="Times New Roman" panose="02020603050405020304" pitchFamily="18" charset="0"/>
              </a:rPr>
              <a:t> </a:t>
            </a:r>
            <a:r>
              <a:rPr lang="en-US" sz="1900" spc="-50" dirty="0">
                <a:effectLst/>
                <a:latin typeface="Times New Roman" panose="02020603050405020304" pitchFamily="18" charset="0"/>
                <a:ea typeface="Times New Roman" panose="02020603050405020304" pitchFamily="18" charset="0"/>
              </a:rPr>
              <a:t>Deception</a:t>
            </a:r>
            <a:r>
              <a:rPr lang="en-US" sz="1900" spc="5" dirty="0">
                <a:effectLst/>
                <a:latin typeface="Times New Roman" panose="02020603050405020304" pitchFamily="18" charset="0"/>
                <a:ea typeface="Times New Roman" panose="02020603050405020304" pitchFamily="18" charset="0"/>
              </a:rPr>
              <a:t> </a:t>
            </a:r>
            <a:r>
              <a:rPr lang="en-US" sz="1900" spc="-50" dirty="0">
                <a:effectLst/>
                <a:latin typeface="Times New Roman" panose="02020603050405020304" pitchFamily="18" charset="0"/>
                <a:ea typeface="Times New Roman" panose="02020603050405020304" pitchFamily="18" charset="0"/>
              </a:rPr>
              <a:t>Detection: Methods for Finding Fake News. </a:t>
            </a:r>
            <a:r>
              <a:rPr lang="en-US" sz="1900" spc="60" dirty="0">
                <a:effectLst/>
                <a:latin typeface="Times New Roman" panose="02020603050405020304" pitchFamily="18" charset="0"/>
                <a:ea typeface="Times New Roman" panose="02020603050405020304" pitchFamily="18" charset="0"/>
              </a:rPr>
              <a:t> </a:t>
            </a:r>
            <a:r>
              <a:rPr lang="en-US" sz="1900" spc="-50" dirty="0">
                <a:effectLst/>
                <a:latin typeface="Times New Roman" panose="02020603050405020304" pitchFamily="18" charset="0"/>
                <a:ea typeface="Times New Roman" panose="02020603050405020304" pitchFamily="18" charset="0"/>
              </a:rPr>
              <a:t>USA</a:t>
            </a:r>
            <a:endParaRPr lang="en-IN" sz="1900" spc="-50" dirty="0">
              <a:effectLst/>
              <a:latin typeface="Times New Roman" panose="02020603050405020304" pitchFamily="18" charset="0"/>
              <a:ea typeface="Times New Roman" panose="02020603050405020304" pitchFamily="18" charset="0"/>
            </a:endParaRPr>
          </a:p>
          <a:p>
            <a:pPr marL="1828800" lvl="3" indent="-457200" algn="just">
              <a:lnSpc>
                <a:spcPct val="150000"/>
              </a:lnSpc>
              <a:spcBef>
                <a:spcPts val="15"/>
              </a:spcBef>
              <a:spcAft>
                <a:spcPts val="0"/>
              </a:spcAft>
              <a:buClr>
                <a:schemeClr val="tx1"/>
              </a:buClr>
              <a:buSzPts val="1200"/>
              <a:buFont typeface="+mj-lt"/>
              <a:buAutoNum type="arabicPeriod"/>
              <a:tabLst>
                <a:tab pos="635635" algn="l"/>
              </a:tabLst>
            </a:pPr>
            <a:r>
              <a:rPr lang="en-US" sz="1900" spc="-50" dirty="0">
                <a:effectLst/>
                <a:latin typeface="Times New Roman" panose="02020603050405020304" pitchFamily="18" charset="0"/>
                <a:ea typeface="Times New Roman" panose="02020603050405020304" pitchFamily="18" charset="0"/>
              </a:rPr>
              <a:t>Ball, L. &amp; Elworthy, J. J Market Anal (2014) 2: 187.</a:t>
            </a:r>
            <a:r>
              <a:rPr lang="en-US" sz="1900" spc="20" dirty="0">
                <a:solidFill>
                  <a:srgbClr val="0000FF"/>
                </a:solidFill>
                <a:effectLst/>
                <a:latin typeface="Times New Roman" panose="02020603050405020304" pitchFamily="18" charset="0"/>
                <a:ea typeface="Times New Roman" panose="02020603050405020304" pitchFamily="18" charset="0"/>
              </a:rPr>
              <a:t> </a:t>
            </a:r>
            <a:r>
              <a:rPr lang="en-US" sz="1900" u="sng" spc="-50" dirty="0">
                <a:solidFill>
                  <a:srgbClr val="0000FF"/>
                </a:solidFill>
                <a:effectLst/>
                <a:latin typeface="Times New Roman" panose="02020603050405020304" pitchFamily="18" charset="0"/>
                <a:ea typeface="Times New Roman" panose="02020603050405020304" pitchFamily="18" charset="0"/>
                <a:hlinkClick r:id="rId2"/>
              </a:rPr>
              <a:t>https://doi.org/10.1057/jma.2014.15</a:t>
            </a:r>
            <a:endParaRPr lang="en-IN" sz="1900" spc="-50" dirty="0">
              <a:effectLst/>
              <a:latin typeface="Times New Roman" panose="02020603050405020304" pitchFamily="18" charset="0"/>
              <a:ea typeface="Times New Roman" panose="02020603050405020304" pitchFamily="18" charset="0"/>
            </a:endParaRPr>
          </a:p>
          <a:p>
            <a:pPr marL="1828800" marR="531495" lvl="3" indent="-457200" algn="just">
              <a:lnSpc>
                <a:spcPct val="150000"/>
              </a:lnSpc>
              <a:spcBef>
                <a:spcPts val="685"/>
              </a:spcBef>
              <a:spcAft>
                <a:spcPts val="0"/>
              </a:spcAft>
              <a:buClr>
                <a:schemeClr val="tx1"/>
              </a:buClr>
              <a:buSzPts val="1200"/>
              <a:buFont typeface="+mj-lt"/>
              <a:buAutoNum type="arabicPeriod"/>
              <a:tabLst>
                <a:tab pos="635635" algn="l"/>
              </a:tabLst>
            </a:pPr>
            <a:r>
              <a:rPr lang="en-US" sz="1900" spc="-50" dirty="0">
                <a:effectLst/>
                <a:latin typeface="Times New Roman" panose="02020603050405020304" pitchFamily="18" charset="0"/>
                <a:ea typeface="Times New Roman" panose="02020603050405020304" pitchFamily="18" charset="0"/>
              </a:rPr>
              <a:t>Lu TC. Yu T., Chen SH. (2018) Information Manipulation and Web Credibility. In: Bucciarelli E., Chen SH., Corchado J. (eds) Decision Economics: In the Tradition of Herbert </a:t>
            </a:r>
            <a:r>
              <a:rPr lang="en-US" sz="1900" spc="-15" dirty="0">
                <a:effectLst/>
                <a:latin typeface="Times New Roman" panose="02020603050405020304" pitchFamily="18" charset="0"/>
                <a:ea typeface="Times New Roman" panose="02020603050405020304" pitchFamily="18" charset="0"/>
              </a:rPr>
              <a:t>A. </a:t>
            </a:r>
            <a:r>
              <a:rPr lang="en-US" sz="1900" spc="-50" dirty="0">
                <a:effectLst/>
                <a:latin typeface="Times New Roman" panose="02020603050405020304" pitchFamily="18" charset="0"/>
                <a:ea typeface="Times New Roman" panose="02020603050405020304" pitchFamily="18" charset="0"/>
              </a:rPr>
              <a:t>Simon's Heritage. </a:t>
            </a:r>
            <a:r>
              <a:rPr lang="en-US" sz="1900" spc="-15" dirty="0">
                <a:effectLst/>
                <a:latin typeface="Times New Roman" panose="02020603050405020304" pitchFamily="18" charset="0"/>
                <a:ea typeface="Times New Roman" panose="02020603050405020304" pitchFamily="18" charset="0"/>
              </a:rPr>
              <a:t>DCAI </a:t>
            </a:r>
            <a:r>
              <a:rPr lang="en-US" sz="1900" spc="-50" dirty="0">
                <a:effectLst/>
                <a:latin typeface="Times New Roman" panose="02020603050405020304" pitchFamily="18" charset="0"/>
                <a:ea typeface="Times New Roman" panose="02020603050405020304" pitchFamily="18" charset="0"/>
              </a:rPr>
              <a:t>2017. Advances </a:t>
            </a:r>
            <a:r>
              <a:rPr lang="en-US" sz="1900" spc="-15" dirty="0">
                <a:effectLst/>
                <a:latin typeface="Times New Roman" panose="02020603050405020304" pitchFamily="18" charset="0"/>
                <a:ea typeface="Times New Roman" panose="02020603050405020304" pitchFamily="18" charset="0"/>
              </a:rPr>
              <a:t>in </a:t>
            </a:r>
            <a:r>
              <a:rPr lang="en-US" sz="1900" spc="-50" dirty="0">
                <a:effectLst/>
                <a:latin typeface="Times New Roman" panose="02020603050405020304" pitchFamily="18" charset="0"/>
                <a:ea typeface="Times New Roman" panose="02020603050405020304" pitchFamily="18" charset="0"/>
              </a:rPr>
              <a:t>Intelligent Systems and Computing, vol 618. Springer,</a:t>
            </a:r>
            <a:r>
              <a:rPr lang="en-US" sz="1900" spc="20" dirty="0">
                <a:effectLst/>
                <a:latin typeface="Times New Roman" panose="02020603050405020304" pitchFamily="18" charset="0"/>
                <a:ea typeface="Times New Roman" panose="02020603050405020304" pitchFamily="18" charset="0"/>
              </a:rPr>
              <a:t> </a:t>
            </a:r>
            <a:r>
              <a:rPr lang="en-US" sz="1900" spc="-50" dirty="0">
                <a:effectLst/>
                <a:latin typeface="Times New Roman" panose="02020603050405020304" pitchFamily="18" charset="0"/>
                <a:ea typeface="Times New Roman" panose="02020603050405020304" pitchFamily="18" charset="0"/>
              </a:rPr>
              <a:t>Cham</a:t>
            </a:r>
            <a:endParaRPr lang="en-IN" sz="1900" spc="-50" dirty="0">
              <a:effectLst/>
              <a:latin typeface="Times New Roman" panose="02020603050405020304" pitchFamily="18" charset="0"/>
              <a:ea typeface="Times New Roman" panose="02020603050405020304" pitchFamily="18" charset="0"/>
            </a:endParaRPr>
          </a:p>
          <a:p>
            <a:pPr marL="1828800" marR="535940" lvl="3" indent="-457200" algn="just">
              <a:lnSpc>
                <a:spcPct val="150000"/>
              </a:lnSpc>
              <a:spcBef>
                <a:spcPts val="5"/>
              </a:spcBef>
              <a:spcAft>
                <a:spcPts val="0"/>
              </a:spcAft>
              <a:buClr>
                <a:schemeClr val="tx1"/>
              </a:buClr>
              <a:buSzPts val="1200"/>
              <a:buFont typeface="+mj-lt"/>
              <a:buAutoNum type="arabicPeriod"/>
              <a:tabLst>
                <a:tab pos="635635" algn="l"/>
              </a:tabLst>
            </a:pPr>
            <a:r>
              <a:rPr lang="en-US" sz="1900" spc="-50" dirty="0">
                <a:effectLst/>
                <a:latin typeface="Times New Roman" panose="02020603050405020304" pitchFamily="18" charset="0"/>
                <a:ea typeface="Times New Roman" panose="02020603050405020304" pitchFamily="18" charset="0"/>
              </a:rPr>
              <a:t>Rubin, Victoria &amp; Conroy, Niall &amp; Chen, Yimin &amp; Cornwell, Sarah. (2016). Fake News or Truth? Using Satirical Cues to Detect Potentially Misleading News.10.18653/v1/W160802.</a:t>
            </a:r>
          </a:p>
          <a:p>
            <a:pPr marL="1828800" marR="535940" lvl="3" indent="-457200" algn="just">
              <a:lnSpc>
                <a:spcPct val="150000"/>
              </a:lnSpc>
              <a:spcBef>
                <a:spcPts val="5"/>
              </a:spcBef>
              <a:spcAft>
                <a:spcPts val="0"/>
              </a:spcAft>
              <a:buClr>
                <a:schemeClr val="tx1"/>
              </a:buClr>
              <a:buSzPts val="1200"/>
              <a:buFont typeface="+mj-lt"/>
              <a:buAutoNum type="arabicPeriod"/>
              <a:tabLst>
                <a:tab pos="635635" algn="l"/>
              </a:tabLst>
            </a:pPr>
            <a:r>
              <a:rPr lang="en-US" sz="1900" spc="-50" dirty="0">
                <a:latin typeface="Times New Roman" panose="02020603050405020304" pitchFamily="18" charset="0"/>
                <a:ea typeface="Times New Roman" panose="02020603050405020304" pitchFamily="18" charset="0"/>
              </a:rPr>
              <a:t>Kaggle Dataset : </a:t>
            </a:r>
            <a:r>
              <a:rPr lang="en-US" sz="1900" spc="-50" dirty="0">
                <a:latin typeface="Times New Roman" panose="02020603050405020304" pitchFamily="18" charset="0"/>
                <a:ea typeface="Times New Roman" panose="02020603050405020304" pitchFamily="18" charset="0"/>
                <a:hlinkClick r:id="rId3"/>
              </a:rPr>
              <a:t>https://www.kaggle.com/nopdev/real-and-fake-news-dataset</a:t>
            </a:r>
            <a:endParaRPr lang="en-IN" sz="1900" spc="-5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627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B1FFF-DB63-44A0-BAA2-3B834D8A1FC0}"/>
              </a:ext>
            </a:extLst>
          </p:cNvPr>
          <p:cNvSpPr>
            <a:spLocks noGrp="1"/>
          </p:cNvSpPr>
          <p:nvPr>
            <p:ph type="title"/>
          </p:nvPr>
        </p:nvSpPr>
        <p:spPr>
          <a:xfrm>
            <a:off x="1298044" y="2294467"/>
            <a:ext cx="10018713" cy="1752599"/>
          </a:xfrm>
        </p:spPr>
        <p:txBody>
          <a:bodyPr>
            <a:normAutofit/>
          </a:bodyPr>
          <a:lstStyle/>
          <a:p>
            <a:r>
              <a:rPr lang="en-US" sz="5400" dirty="0"/>
              <a:t>Thank You</a:t>
            </a:r>
            <a:endParaRPr lang="en-IN" sz="5400" dirty="0"/>
          </a:p>
        </p:txBody>
      </p:sp>
    </p:spTree>
    <p:extLst>
      <p:ext uri="{BB962C8B-B14F-4D97-AF65-F5344CB8AC3E}">
        <p14:creationId xmlns:p14="http://schemas.microsoft.com/office/powerpoint/2010/main" val="1121887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18B0F-C14D-46B1-8709-D8825E36390F}"/>
              </a:ext>
            </a:extLst>
          </p:cNvPr>
          <p:cNvSpPr>
            <a:spLocks noGrp="1"/>
          </p:cNvSpPr>
          <p:nvPr>
            <p:ph type="title"/>
          </p:nvPr>
        </p:nvSpPr>
        <p:spPr>
          <a:xfrm>
            <a:off x="2117455" y="186350"/>
            <a:ext cx="2663687" cy="819490"/>
          </a:xfrm>
        </p:spPr>
        <p:txBody>
          <a:bodyPr>
            <a:normAutofit/>
          </a:bodyPr>
          <a:lstStyle/>
          <a:p>
            <a:r>
              <a:rPr lang="en-GB" altLang="en-US" sz="3200" dirty="0">
                <a:latin typeface="Times New Roman"/>
                <a:cs typeface="Times New Roman"/>
              </a:rPr>
              <a:t>ABSTRACT</a:t>
            </a:r>
            <a:r>
              <a:rPr lang="en-GB" altLang="en-US" sz="3600" dirty="0">
                <a:latin typeface="Times New Roman"/>
                <a:cs typeface="Times New Roman"/>
              </a:rPr>
              <a:t> </a:t>
            </a:r>
            <a:endParaRPr lang="en-IN" sz="3600" dirty="0"/>
          </a:p>
        </p:txBody>
      </p:sp>
      <p:sp>
        <p:nvSpPr>
          <p:cNvPr id="3" name="Content Placeholder 2">
            <a:extLst>
              <a:ext uri="{FF2B5EF4-FFF2-40B4-BE49-F238E27FC236}">
                <a16:creationId xmlns:a16="http://schemas.microsoft.com/office/drawing/2014/main" id="{B2C2A06B-3C1B-41C6-B67F-F28EFF00E6C5}"/>
              </a:ext>
            </a:extLst>
          </p:cNvPr>
          <p:cNvSpPr>
            <a:spLocks noGrp="1"/>
          </p:cNvSpPr>
          <p:nvPr>
            <p:ph idx="1"/>
          </p:nvPr>
        </p:nvSpPr>
        <p:spPr>
          <a:xfrm>
            <a:off x="2427315" y="1134687"/>
            <a:ext cx="9010998" cy="4588625"/>
          </a:xfrm>
        </p:spPr>
        <p:txBody>
          <a:bodyPr>
            <a:noAutofit/>
          </a:bodyPr>
          <a:lstStyle/>
          <a:p>
            <a:pPr algn="just" eaLnBrk="1" hangingPunct="1">
              <a:lnSpc>
                <a:spcPct val="150000"/>
              </a:lnSpc>
              <a:spcBef>
                <a:spcPct val="0"/>
              </a:spcBef>
              <a:buClrTx/>
              <a:buSzTx/>
              <a:buFont typeface="Arial" panose="020B0604020202020204" pitchFamily="34" charset="0"/>
              <a:buChar char="•"/>
            </a:pPr>
            <a:r>
              <a:rPr lang="en-US" altLang="en-US" sz="2200" dirty="0">
                <a:latin typeface="Times New Roman"/>
                <a:cs typeface="Arial"/>
              </a:rPr>
              <a:t>Social media interaction especially the news spreading around the network is a great source of information now-a-days.</a:t>
            </a:r>
            <a:endParaRPr lang="en-US" altLang="en-US" sz="2200" dirty="0">
              <a:latin typeface="Times New Roman"/>
            </a:endParaRPr>
          </a:p>
          <a:p>
            <a:pPr algn="just" eaLnBrk="1" hangingPunct="1">
              <a:lnSpc>
                <a:spcPct val="150000"/>
              </a:lnSpc>
              <a:spcBef>
                <a:spcPct val="0"/>
              </a:spcBef>
              <a:buClrTx/>
              <a:buSzTx/>
              <a:buFont typeface="Arial" panose="020B0604020202020204" pitchFamily="34" charset="0"/>
              <a:buChar char="•"/>
            </a:pPr>
            <a:r>
              <a:rPr lang="en-US" altLang="en-US" sz="2200" dirty="0">
                <a:latin typeface="Times New Roman"/>
                <a:cs typeface="Arial"/>
              </a:rPr>
              <a:t>Twitter being a standout amongst the most well-known ongoing news sources additionally ends up a standout amongst the most dominant news radiating mediums.</a:t>
            </a:r>
            <a:endParaRPr lang="en-US" altLang="en-US" sz="2200" dirty="0">
              <a:latin typeface="Times New Roman"/>
            </a:endParaRPr>
          </a:p>
          <a:p>
            <a:pPr algn="just" eaLnBrk="1" hangingPunct="1">
              <a:lnSpc>
                <a:spcPct val="150000"/>
              </a:lnSpc>
              <a:spcBef>
                <a:spcPct val="0"/>
              </a:spcBef>
              <a:buClrTx/>
              <a:buSzTx/>
              <a:buFont typeface="Arial" panose="020B0604020202020204" pitchFamily="34" charset="0"/>
              <a:buChar char="•"/>
            </a:pPr>
            <a:r>
              <a:rPr lang="en-IN" altLang="en-US" sz="2200" dirty="0">
                <a:latin typeface="Times New Roman"/>
                <a:cs typeface="Arial"/>
              </a:rPr>
              <a:t>Fake News have great impact on business and commerce.</a:t>
            </a:r>
            <a:endParaRPr lang="en-IN" altLang="en-US" sz="2200" dirty="0">
              <a:latin typeface="Times New Roman"/>
            </a:endParaRPr>
          </a:p>
        </p:txBody>
      </p:sp>
    </p:spTree>
    <p:extLst>
      <p:ext uri="{BB962C8B-B14F-4D97-AF65-F5344CB8AC3E}">
        <p14:creationId xmlns:p14="http://schemas.microsoft.com/office/powerpoint/2010/main" val="3408354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C380-2CFF-4CCB-8B83-6F28C02E28EE}"/>
              </a:ext>
            </a:extLst>
          </p:cNvPr>
          <p:cNvSpPr>
            <a:spLocks noGrp="1"/>
          </p:cNvSpPr>
          <p:nvPr>
            <p:ph type="title"/>
          </p:nvPr>
        </p:nvSpPr>
        <p:spPr>
          <a:xfrm>
            <a:off x="2264227" y="426349"/>
            <a:ext cx="3991429" cy="1293028"/>
          </a:xfrm>
        </p:spPr>
        <p:txBody>
          <a:bodyPr>
            <a:normAutofit/>
          </a:bodyPr>
          <a:lstStyle/>
          <a:p>
            <a:r>
              <a:rPr lang="en-IN" altLang="en-US" sz="3200" dirty="0">
                <a:latin typeface="Times New Roman" panose="02020603050405020304" pitchFamily="18" charset="0"/>
                <a:cs typeface="Times New Roman" panose="02020603050405020304" pitchFamily="18" charset="0"/>
              </a:rPr>
              <a:t>INTRODUCTION</a:t>
            </a:r>
            <a:br>
              <a:rPr lang="en-IN" altLang="en-US" sz="2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C837F88-407F-4D3E-9C4F-D062ECC34B91}"/>
              </a:ext>
            </a:extLst>
          </p:cNvPr>
          <p:cNvSpPr>
            <a:spLocks noGrp="1"/>
          </p:cNvSpPr>
          <p:nvPr>
            <p:ph idx="1"/>
          </p:nvPr>
        </p:nvSpPr>
        <p:spPr>
          <a:xfrm>
            <a:off x="2534638" y="1262154"/>
            <a:ext cx="8772071" cy="5169497"/>
          </a:xfrm>
        </p:spPr>
        <p:txBody>
          <a:bodyPr>
            <a:normAutofit/>
          </a:bodyPr>
          <a:lstStyle/>
          <a:p>
            <a:pPr>
              <a:lnSpc>
                <a:spcPct val="110000"/>
              </a:lnSpc>
              <a:buFont typeface="Arial" panose="020B0604020202020204" pitchFamily="34" charset="0"/>
              <a:buChar char="•"/>
            </a:pPr>
            <a:r>
              <a:rPr lang="en-US" sz="2200" dirty="0">
                <a:latin typeface="Times New Roman"/>
                <a:cs typeface="Arial"/>
              </a:rPr>
              <a:t>Fake news detection can be done by using binary classification algorithms.</a:t>
            </a:r>
          </a:p>
          <a:p>
            <a:pPr>
              <a:lnSpc>
                <a:spcPct val="110000"/>
              </a:lnSpc>
              <a:buFont typeface="Arial" panose="020B0604020202020204" pitchFamily="34" charset="0"/>
              <a:buChar char="•"/>
            </a:pPr>
            <a:r>
              <a:rPr lang="en-US" sz="2200" dirty="0">
                <a:latin typeface="Times New Roman"/>
                <a:cs typeface="Arial"/>
              </a:rPr>
              <a:t>To solve this as a binary classification problem, we investigate the effectiveness of different Natural Language Processing models which are used to convert character-based texts into numeric representations such as TFIDF, CountVectorizer and N-Gram models. </a:t>
            </a:r>
          </a:p>
          <a:p>
            <a:pPr>
              <a:lnSpc>
                <a:spcPct val="110000"/>
              </a:lnSpc>
              <a:buFont typeface="Arial" panose="020B0604020202020204" pitchFamily="34" charset="0"/>
              <a:buChar char="•"/>
            </a:pPr>
            <a:r>
              <a:rPr lang="en-US" sz="2200" dirty="0">
                <a:latin typeface="Times New Roman"/>
                <a:cs typeface="Arial"/>
              </a:rPr>
              <a:t>We use four fine tuning algorithms(</a:t>
            </a:r>
            <a:r>
              <a:rPr lang="en-IN" sz="2200" dirty="0">
                <a:latin typeface="Times New Roman"/>
                <a:cs typeface="Arial"/>
              </a:rPr>
              <a:t>Logistic Regression, Support Vector Machine, Random Forest Classifier, Naive bayes classifier</a:t>
            </a:r>
            <a:r>
              <a:rPr lang="en-US" sz="2200" dirty="0">
                <a:latin typeface="Times New Roman"/>
                <a:cs typeface="Arial"/>
              </a:rPr>
              <a:t>) and find out which model can preserve most of the contextual information about the text used in a fake news data set and how helpful and effective it is in detecting whether the text is a fake news or not.</a:t>
            </a:r>
            <a:endParaRPr lang="en-IN" sz="2200" dirty="0">
              <a:latin typeface="Times New Roman"/>
              <a:cs typeface="Arial"/>
            </a:endParaRPr>
          </a:p>
        </p:txBody>
      </p:sp>
    </p:spTree>
    <p:extLst>
      <p:ext uri="{BB962C8B-B14F-4D97-AF65-F5344CB8AC3E}">
        <p14:creationId xmlns:p14="http://schemas.microsoft.com/office/powerpoint/2010/main" val="1529018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D845E-64E2-4B05-9FA9-F08E5702012B}"/>
              </a:ext>
            </a:extLst>
          </p:cNvPr>
          <p:cNvSpPr>
            <a:spLocks noGrp="1"/>
          </p:cNvSpPr>
          <p:nvPr>
            <p:ph type="title"/>
          </p:nvPr>
        </p:nvSpPr>
        <p:spPr>
          <a:xfrm>
            <a:off x="-1529542" y="49876"/>
            <a:ext cx="10018713" cy="1752599"/>
          </a:xfrm>
        </p:spPr>
        <p:txBody>
          <a:bodyPr>
            <a:normAutofit/>
          </a:bodyPr>
          <a:lstStyle/>
          <a:p>
            <a:r>
              <a:rPr lang="en-US" altLang="en-US" sz="3200" dirty="0">
                <a:latin typeface="Times New Roman"/>
                <a:cs typeface="Times New Roman"/>
              </a:rPr>
              <a:t>Purpose</a:t>
            </a:r>
            <a:endParaRPr lang="en-IN" sz="3200" dirty="0"/>
          </a:p>
        </p:txBody>
      </p:sp>
      <p:sp>
        <p:nvSpPr>
          <p:cNvPr id="3" name="Content Placeholder 2">
            <a:extLst>
              <a:ext uri="{FF2B5EF4-FFF2-40B4-BE49-F238E27FC236}">
                <a16:creationId xmlns:a16="http://schemas.microsoft.com/office/drawing/2014/main" id="{A6C7EBE7-069A-4EA6-A99F-70D968179E7B}"/>
              </a:ext>
            </a:extLst>
          </p:cNvPr>
          <p:cNvSpPr>
            <a:spLocks noGrp="1"/>
          </p:cNvSpPr>
          <p:nvPr>
            <p:ph idx="1"/>
          </p:nvPr>
        </p:nvSpPr>
        <p:spPr>
          <a:xfrm>
            <a:off x="1750318" y="1672242"/>
            <a:ext cx="10018713" cy="3124201"/>
          </a:xfrm>
        </p:spPr>
        <p:txBody>
          <a:bodyPr>
            <a:normAutofit fontScale="55000" lnSpcReduction="20000"/>
          </a:bodyPr>
          <a:lstStyle/>
          <a:p>
            <a:pPr algn="just">
              <a:lnSpc>
                <a:spcPct val="150000"/>
              </a:lnSpc>
              <a:buClr>
                <a:schemeClr val="tx1"/>
              </a:buClr>
            </a:pPr>
            <a:r>
              <a:rPr lang="en-US" altLang="en-US" sz="3600" dirty="0">
                <a:latin typeface="Times New Roman"/>
                <a:cs typeface="Times New Roman"/>
              </a:rPr>
              <a:t>To implement an efficient tool for analysis of fake news system which can use supervised and semi supervised learning system for better accuracy of results</a:t>
            </a:r>
            <a:endParaRPr lang="en-US" sz="3600" dirty="0"/>
          </a:p>
          <a:p>
            <a:pPr algn="just">
              <a:lnSpc>
                <a:spcPct val="150000"/>
              </a:lnSpc>
              <a:buClr>
                <a:schemeClr val="tx1"/>
              </a:buClr>
              <a:buFont typeface="Arial" panose="020B0604020202020204" pitchFamily="34" charset="0"/>
              <a:buChar char="•"/>
            </a:pPr>
            <a:r>
              <a:rPr lang="en-US" sz="3600" dirty="0">
                <a:latin typeface="Times New Roman"/>
                <a:ea typeface="+mj-lt"/>
                <a:cs typeface="+mj-lt"/>
              </a:rPr>
              <a:t>The goal of this project is to find the effectiveness and limitations of language-based techniques for detection of fake news using machine learning algorithms.</a:t>
            </a:r>
          </a:p>
          <a:p>
            <a:pPr algn="just">
              <a:lnSpc>
                <a:spcPct val="150000"/>
              </a:lnSpc>
              <a:buClr>
                <a:schemeClr val="tx1"/>
              </a:buClr>
            </a:pPr>
            <a:r>
              <a:rPr lang="en-US" sz="3600" dirty="0">
                <a:latin typeface="Times New Roman"/>
                <a:ea typeface="+mj-lt"/>
                <a:cs typeface="+mj-lt"/>
              </a:rPr>
              <a:t>The outcome of this project should determine how much can be achieved in this task by analyzing patterns contained in the text and blind to outside information about the world. </a:t>
            </a:r>
            <a:endParaRPr lang="en-US" sz="3600" dirty="0">
              <a:latin typeface="Times New Roman"/>
              <a:cs typeface="Times New Roman"/>
            </a:endParaRPr>
          </a:p>
          <a:p>
            <a:endParaRPr lang="en-IN" dirty="0"/>
          </a:p>
        </p:txBody>
      </p:sp>
    </p:spTree>
    <p:extLst>
      <p:ext uri="{BB962C8B-B14F-4D97-AF65-F5344CB8AC3E}">
        <p14:creationId xmlns:p14="http://schemas.microsoft.com/office/powerpoint/2010/main" val="185097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DBF5-AFFE-47AF-99B6-06495701B4A4}"/>
              </a:ext>
            </a:extLst>
          </p:cNvPr>
          <p:cNvSpPr>
            <a:spLocks noGrp="1"/>
          </p:cNvSpPr>
          <p:nvPr>
            <p:ph type="title"/>
          </p:nvPr>
        </p:nvSpPr>
        <p:spPr>
          <a:xfrm>
            <a:off x="-1475019" y="123998"/>
            <a:ext cx="10018713" cy="1752599"/>
          </a:xfrm>
        </p:spPr>
        <p:txBody>
          <a:bodyPr>
            <a:normAutofit/>
          </a:bodyPr>
          <a:lstStyle/>
          <a:p>
            <a:r>
              <a:rPr lang="en-IN" altLang="en-US" sz="3200" dirty="0">
                <a:latin typeface="Times New Roman"/>
                <a:cs typeface="Times New Roman"/>
              </a:rPr>
              <a:t>Existing System</a:t>
            </a:r>
            <a:endParaRPr lang="en-IN" sz="3200" dirty="0"/>
          </a:p>
        </p:txBody>
      </p:sp>
      <p:sp>
        <p:nvSpPr>
          <p:cNvPr id="3" name="Content Placeholder 2">
            <a:extLst>
              <a:ext uri="{FF2B5EF4-FFF2-40B4-BE49-F238E27FC236}">
                <a16:creationId xmlns:a16="http://schemas.microsoft.com/office/drawing/2014/main" id="{69E497BA-FFC0-480F-A530-5DB251ADE831}"/>
              </a:ext>
            </a:extLst>
          </p:cNvPr>
          <p:cNvSpPr>
            <a:spLocks noGrp="1"/>
          </p:cNvSpPr>
          <p:nvPr>
            <p:ph idx="1"/>
          </p:nvPr>
        </p:nvSpPr>
        <p:spPr>
          <a:xfrm>
            <a:off x="2049575" y="1593965"/>
            <a:ext cx="7930800" cy="3124201"/>
          </a:xfrm>
        </p:spPr>
        <p:txBody>
          <a:bodyPr>
            <a:normAutofit/>
          </a:bodyPr>
          <a:lstStyle/>
          <a:p>
            <a:pPr algn="just" eaLnBrk="1" hangingPunct="1">
              <a:lnSpc>
                <a:spcPct val="150000"/>
              </a:lnSpc>
              <a:buClr>
                <a:schemeClr val="tx1"/>
              </a:buClr>
              <a:buFont typeface="Arial" panose="020B0604020202020204" pitchFamily="34" charset="0"/>
              <a:buChar char="•"/>
            </a:pPr>
            <a:r>
              <a:rPr lang="en-US" altLang="en-US" sz="2000" dirty="0">
                <a:latin typeface="Times New Roman"/>
                <a:cs typeface="Times New Roman"/>
              </a:rPr>
              <a:t>Several features have been proposed and evaluated in view of the impact of features on the accuracy of the classifier. </a:t>
            </a:r>
            <a:endParaRPr lang="en-IN" altLang="en-US" sz="2000" dirty="0">
              <a:latin typeface="Times New Roman"/>
              <a:cs typeface="Times New Roman"/>
            </a:endParaRPr>
          </a:p>
          <a:p>
            <a:pPr algn="just">
              <a:lnSpc>
                <a:spcPct val="150000"/>
              </a:lnSpc>
              <a:buClr>
                <a:schemeClr val="tx1"/>
              </a:buClr>
              <a:buFont typeface="Arial" panose="020B0604020202020204" pitchFamily="34" charset="0"/>
              <a:buChar char="•"/>
            </a:pPr>
            <a:r>
              <a:rPr lang="en-US" sz="2000" dirty="0">
                <a:latin typeface="Times New Roman"/>
                <a:ea typeface="+mj-lt"/>
                <a:cs typeface="+mj-lt"/>
              </a:rPr>
              <a:t>In the existing work, the system uses only to semi-supervised learning. Only Text Classification as sentiment text and it never finds fake news. </a:t>
            </a:r>
            <a:endParaRPr lang="en-US" altLang="en-US" sz="2000" dirty="0">
              <a:latin typeface="Times New Roman"/>
              <a:ea typeface="+mj-lt"/>
              <a:cs typeface="+mj-lt"/>
            </a:endParaRPr>
          </a:p>
          <a:p>
            <a:endParaRPr lang="en-IN" sz="2000" dirty="0"/>
          </a:p>
        </p:txBody>
      </p:sp>
    </p:spTree>
    <p:extLst>
      <p:ext uri="{BB962C8B-B14F-4D97-AF65-F5344CB8AC3E}">
        <p14:creationId xmlns:p14="http://schemas.microsoft.com/office/powerpoint/2010/main" val="3402504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03601-2D54-4D40-ADBE-910865A27C5E}"/>
              </a:ext>
            </a:extLst>
          </p:cNvPr>
          <p:cNvSpPr>
            <a:spLocks noGrp="1"/>
          </p:cNvSpPr>
          <p:nvPr>
            <p:ph type="title"/>
          </p:nvPr>
        </p:nvSpPr>
        <p:spPr>
          <a:xfrm>
            <a:off x="-1292140" y="735675"/>
            <a:ext cx="10018713" cy="1752599"/>
          </a:xfrm>
        </p:spPr>
        <p:txBody>
          <a:bodyPr/>
          <a:lstStyle/>
          <a:p>
            <a:r>
              <a:rPr lang="en-US" sz="3600" dirty="0">
                <a:latin typeface="Times New Roman"/>
                <a:cs typeface="Times"/>
              </a:rPr>
              <a:t>Disadvantages</a:t>
            </a:r>
            <a:r>
              <a:rPr lang="en-US" sz="4000" dirty="0">
                <a:latin typeface="Times New Roman"/>
                <a:cs typeface="Times"/>
              </a:rPr>
              <a:t> :</a:t>
            </a:r>
            <a:endParaRPr lang="en-IN" dirty="0"/>
          </a:p>
        </p:txBody>
      </p:sp>
      <p:sp>
        <p:nvSpPr>
          <p:cNvPr id="3" name="Content Placeholder 2">
            <a:extLst>
              <a:ext uri="{FF2B5EF4-FFF2-40B4-BE49-F238E27FC236}">
                <a16:creationId xmlns:a16="http://schemas.microsoft.com/office/drawing/2014/main" id="{D9471ADF-22F6-48A8-B32D-BF60B08B8991}"/>
              </a:ext>
            </a:extLst>
          </p:cNvPr>
          <p:cNvSpPr>
            <a:spLocks noGrp="1"/>
          </p:cNvSpPr>
          <p:nvPr>
            <p:ph idx="1"/>
          </p:nvPr>
        </p:nvSpPr>
        <p:spPr>
          <a:xfrm>
            <a:off x="2173287" y="1677782"/>
            <a:ext cx="10018713" cy="3124201"/>
          </a:xfrm>
        </p:spPr>
        <p:txBody>
          <a:bodyPr/>
          <a:lstStyle/>
          <a:p>
            <a:pPr algn="just">
              <a:lnSpc>
                <a:spcPct val="150000"/>
              </a:lnSpc>
              <a:buFont typeface="Arial" panose="020B0604020202020204" pitchFamily="34" charset="0"/>
              <a:buChar char="•"/>
            </a:pPr>
            <a:r>
              <a:rPr lang="en-US" sz="2000" dirty="0">
                <a:latin typeface="Times New Roman"/>
                <a:ea typeface="+mj-lt"/>
                <a:cs typeface="+mj-lt"/>
              </a:rPr>
              <a:t>In the existing work, the system uses only to semi-supervised learning.</a:t>
            </a:r>
            <a:endParaRPr lang="en-US" sz="2000" dirty="0">
              <a:latin typeface="Times New Roman"/>
              <a:cs typeface="Times New Roman"/>
            </a:endParaRPr>
          </a:p>
          <a:p>
            <a:pPr algn="just">
              <a:lnSpc>
                <a:spcPct val="150000"/>
              </a:lnSpc>
              <a:buFont typeface="Arial" panose="020B0604020202020204" pitchFamily="34" charset="0"/>
              <a:buChar char="•"/>
            </a:pPr>
            <a:r>
              <a:rPr lang="en-US" sz="2000" dirty="0">
                <a:latin typeface="Times New Roman"/>
                <a:ea typeface="+mj-lt"/>
                <a:cs typeface="+mj-lt"/>
              </a:rPr>
              <a:t>Only Text Classification as sentiment text and it never finds fake news.</a:t>
            </a:r>
            <a:endParaRPr lang="en-US" sz="2000" dirty="0">
              <a:latin typeface="Times New Roman"/>
              <a:cs typeface="Times New Roman"/>
            </a:endParaRPr>
          </a:p>
          <a:p>
            <a:pPr marL="0" indent="0">
              <a:buNone/>
            </a:pPr>
            <a:endParaRPr lang="en-IN" dirty="0"/>
          </a:p>
        </p:txBody>
      </p:sp>
    </p:spTree>
    <p:extLst>
      <p:ext uri="{BB962C8B-B14F-4D97-AF65-F5344CB8AC3E}">
        <p14:creationId xmlns:p14="http://schemas.microsoft.com/office/powerpoint/2010/main" val="131436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2CEC-74A5-4258-93E1-BD5AACAA7E91}"/>
              </a:ext>
            </a:extLst>
          </p:cNvPr>
          <p:cNvSpPr>
            <a:spLocks noGrp="1"/>
          </p:cNvSpPr>
          <p:nvPr>
            <p:ph type="title"/>
          </p:nvPr>
        </p:nvSpPr>
        <p:spPr>
          <a:xfrm>
            <a:off x="367110" y="993085"/>
            <a:ext cx="6477000" cy="494381"/>
          </a:xfrm>
        </p:spPr>
        <p:txBody>
          <a:bodyPr vert="horz" wrap="square" lIns="91440" tIns="45720" rIns="91440" bIns="45720" numCol="1" rtlCol="0" anchor="t" anchorCtr="0" compatLnSpc="1">
            <a:prstTxWarp prst="textNoShape">
              <a:avLst/>
            </a:prstTxWarp>
            <a:noAutofit/>
          </a:bodyPr>
          <a:lstStyle/>
          <a:p>
            <a:pPr defTabSz="457207">
              <a:defRPr/>
            </a:pPr>
            <a:r>
              <a:rPr lang="en-IN" sz="3200" dirty="0">
                <a:latin typeface="Times New Roman"/>
                <a:cs typeface="Times New Roman"/>
              </a:rPr>
              <a:t>Proposed System</a:t>
            </a:r>
            <a:endParaRPr lang="en-IN" sz="3200" dirty="0"/>
          </a:p>
        </p:txBody>
      </p:sp>
      <p:sp>
        <p:nvSpPr>
          <p:cNvPr id="16387" name="Content Placeholder 2">
            <a:extLst>
              <a:ext uri="{FF2B5EF4-FFF2-40B4-BE49-F238E27FC236}">
                <a16:creationId xmlns:a16="http://schemas.microsoft.com/office/drawing/2014/main" id="{E60A6DFB-75CE-44AE-99C3-B4821B569057}"/>
              </a:ext>
            </a:extLst>
          </p:cNvPr>
          <p:cNvSpPr>
            <a:spLocks noGrp="1"/>
          </p:cNvSpPr>
          <p:nvPr>
            <p:ph idx="1"/>
          </p:nvPr>
        </p:nvSpPr>
        <p:spPr>
          <a:xfrm>
            <a:off x="2183180" y="845421"/>
            <a:ext cx="8013014" cy="5167158"/>
          </a:xfrm>
        </p:spPr>
        <p:txBody>
          <a:bodyPr>
            <a:normAutofit/>
          </a:bodyPr>
          <a:lstStyle/>
          <a:p>
            <a:r>
              <a:rPr lang="en-US" sz="2000" dirty="0">
                <a:solidFill>
                  <a:schemeClr val="tx1"/>
                </a:solidFill>
                <a:latin typeface="Times New Roman" panose="02020603050405020304" pitchFamily="18" charset="0"/>
              </a:rPr>
              <a:t>To overcome the drawbacks of the existing algorithms, the proposed algorithm has been evolved. </a:t>
            </a:r>
          </a:p>
          <a:p>
            <a:r>
              <a:rPr lang="en-US" sz="2000" dirty="0">
                <a:solidFill>
                  <a:schemeClr val="tx1"/>
                </a:solidFill>
                <a:latin typeface="Times New Roman" panose="02020603050405020304" pitchFamily="18" charset="0"/>
              </a:rPr>
              <a:t>Our algorithm primarily focuses on classifying news into real and fake efficiently with high accuracy by using NLP models.</a:t>
            </a:r>
            <a:endParaRPr lang="en-US" sz="2000" dirty="0">
              <a:latin typeface="Times New Roman"/>
              <a:cs typeface="Times New Roman"/>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2306</TotalTime>
  <Words>1526</Words>
  <Application>Microsoft Office PowerPoint</Application>
  <PresentationFormat>Widescreen</PresentationFormat>
  <Paragraphs>129</Paragraphs>
  <Slides>31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Corbel</vt:lpstr>
      <vt:lpstr>Roboto</vt:lpstr>
      <vt:lpstr>Tahoma</vt:lpstr>
      <vt:lpstr>Times New Roman</vt:lpstr>
      <vt:lpstr>Wingdings</vt:lpstr>
      <vt:lpstr>Parallax</vt:lpstr>
      <vt:lpstr>PowerPoint Presentation</vt:lpstr>
      <vt:lpstr>PowerPoint Presentation</vt:lpstr>
      <vt:lpstr>CONTENTS</vt:lpstr>
      <vt:lpstr>ABSTRACT </vt:lpstr>
      <vt:lpstr>INTRODUCTION </vt:lpstr>
      <vt:lpstr>Purpose</vt:lpstr>
      <vt:lpstr>Existing System</vt:lpstr>
      <vt:lpstr>Disadvantages :</vt:lpstr>
      <vt:lpstr>Proposed System</vt:lpstr>
      <vt:lpstr>Advantages: </vt:lpstr>
      <vt:lpstr>SYSTEM REQUIREMENTS</vt:lpstr>
      <vt:lpstr>PowerPoint Presentation</vt:lpstr>
      <vt:lpstr>PowerPoint Presentation</vt:lpstr>
      <vt:lpstr>System Architecture</vt:lpstr>
      <vt:lpstr>Algorithms Used  </vt:lpstr>
      <vt:lpstr>Support Vector Machine </vt:lpstr>
      <vt:lpstr>Logistic Regression    </vt:lpstr>
      <vt:lpstr>Naive Bayes </vt:lpstr>
      <vt:lpstr>Random Forest  </vt:lpstr>
      <vt:lpstr>Implementation </vt:lpstr>
      <vt:lpstr>PowerPoint Presentation</vt:lpstr>
      <vt:lpstr>Determining output </vt:lpstr>
      <vt:lpstr>Confusion matrix of algorithms</vt:lpstr>
      <vt:lpstr>Comparing Accuracy </vt:lpstr>
      <vt:lpstr>Output Screens</vt:lpstr>
      <vt:lpstr>PowerPoint Presentation</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 maradana</dc:creator>
  <cp:lastModifiedBy>Kamal, Borra (Contractor)</cp:lastModifiedBy>
  <cp:revision>100</cp:revision>
  <dcterms:created xsi:type="dcterms:W3CDTF">2020-10-28T05:40:47Z</dcterms:created>
  <dcterms:modified xsi:type="dcterms:W3CDTF">2021-07-26T10:35:48Z</dcterms:modified>
</cp:coreProperties>
</file>