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31"/>
  </p:notesMasterIdLst>
  <p:sldIdLst>
    <p:sldId id="258" r:id="rId2"/>
    <p:sldId id="257" r:id="rId3"/>
    <p:sldId id="316" r:id="rId4"/>
    <p:sldId id="292" r:id="rId5"/>
    <p:sldId id="303" r:id="rId6"/>
    <p:sldId id="304" r:id="rId7"/>
    <p:sldId id="306" r:id="rId8"/>
    <p:sldId id="308" r:id="rId9"/>
    <p:sldId id="309" r:id="rId10"/>
    <p:sldId id="310" r:id="rId11"/>
    <p:sldId id="311" r:id="rId12"/>
    <p:sldId id="312" r:id="rId13"/>
    <p:sldId id="289" r:id="rId14"/>
    <p:sldId id="291" r:id="rId15"/>
    <p:sldId id="293" r:id="rId16"/>
    <p:sldId id="294" r:id="rId17"/>
    <p:sldId id="318" r:id="rId18"/>
    <p:sldId id="296" r:id="rId19"/>
    <p:sldId id="297" r:id="rId20"/>
    <p:sldId id="298" r:id="rId21"/>
    <p:sldId id="299" r:id="rId22"/>
    <p:sldId id="300" r:id="rId23"/>
    <p:sldId id="301" r:id="rId24"/>
    <p:sldId id="302" r:id="rId25"/>
    <p:sldId id="266" r:id="rId26"/>
    <p:sldId id="317" r:id="rId27"/>
    <p:sldId id="313" r:id="rId28"/>
    <p:sldId id="314" r:id="rId29"/>
    <p:sldId id="31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87" d="100"/>
          <a:sy n="87" d="100"/>
        </p:scale>
        <p:origin x="499"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50E45-00F7-4759-8A4C-1FC89B250C84}" type="datetimeFigureOut">
              <a:rPr lang="en-US" smtClean="0"/>
              <a:t>6/4/2021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E5AFF-96CC-44E9-8825-77FF14BAD6C0}" type="slidenum">
              <a:rPr lang="en-US" smtClean="0"/>
              <a:t>‹#›</a:t>
            </a:fld>
            <a:endParaRPr lang="en-US"/>
          </a:p>
        </p:txBody>
      </p:sp>
    </p:spTree>
    <p:extLst>
      <p:ext uri="{BB962C8B-B14F-4D97-AF65-F5344CB8AC3E}">
        <p14:creationId xmlns:p14="http://schemas.microsoft.com/office/powerpoint/2010/main" val="114009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406042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28520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439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77458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771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451133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04958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6917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38441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87A4A-A12F-4434-B978-714ADEC6AB95}"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5794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87A4A-A12F-4434-B978-714ADEC6AB95}"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64700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87A4A-A12F-4434-B978-714ADEC6AB95}"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18771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87A4A-A12F-4434-B978-714ADEC6AB95}"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20611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87A4A-A12F-4434-B978-714ADEC6AB95}"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357841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87A4A-A12F-4434-B978-714ADEC6AB95}"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257482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F87A4A-A12F-4434-B978-714ADEC6AB95}"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FE61C-7077-43EB-A155-EFCC292DE58D}" type="slidenum">
              <a:rPr lang="en-US" smtClean="0"/>
              <a:pPr/>
              <a:t>‹#›</a:t>
            </a:fld>
            <a:endParaRPr lang="en-US"/>
          </a:p>
        </p:txBody>
      </p:sp>
    </p:spTree>
    <p:extLst>
      <p:ext uri="{BB962C8B-B14F-4D97-AF65-F5344CB8AC3E}">
        <p14:creationId xmlns:p14="http://schemas.microsoft.com/office/powerpoint/2010/main" val="56323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F87A4A-A12F-4434-B978-714ADEC6AB95}" type="datetimeFigureOut">
              <a:rPr lang="en-US" smtClean="0"/>
              <a:pPr/>
              <a:t>6/4/2021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EFE61C-7077-43EB-A155-EFCC292DE58D}" type="slidenum">
              <a:rPr lang="en-US" smtClean="0"/>
              <a:pPr/>
              <a:t>‹#›</a:t>
            </a:fld>
            <a:endParaRPr lang="en-US"/>
          </a:p>
        </p:txBody>
      </p:sp>
    </p:spTree>
    <p:extLst>
      <p:ext uri="{BB962C8B-B14F-4D97-AF65-F5344CB8AC3E}">
        <p14:creationId xmlns:p14="http://schemas.microsoft.com/office/powerpoint/2010/main" val="259141237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819400"/>
            <a:ext cx="8763000" cy="1938992"/>
          </a:xfrm>
          <a:prstGeom prst="rect">
            <a:avLst/>
          </a:prstGeom>
          <a:noFill/>
        </p:spPr>
        <p:txBody>
          <a:bodyPr wrap="square" rtlCol="0">
            <a:spAutoFit/>
          </a:bodyPr>
          <a:lstStyle/>
          <a:p>
            <a:pPr algn="r"/>
            <a:r>
              <a:rPr lang="en-US" sz="2800" dirty="0"/>
              <a:t>Main Project Seminar</a:t>
            </a:r>
          </a:p>
          <a:p>
            <a:pPr algn="r"/>
            <a:r>
              <a:rPr lang="en-US" sz="2800" dirty="0"/>
              <a:t>On</a:t>
            </a:r>
          </a:p>
          <a:p>
            <a:pPr algn="r"/>
            <a:r>
              <a:rPr lang="en-US" sz="3200" b="1" dirty="0"/>
              <a:t> Fake News Detection using different Machine Learning models</a:t>
            </a:r>
          </a:p>
        </p:txBody>
      </p:sp>
    </p:spTree>
    <p:extLst>
      <p:ext uri="{BB962C8B-B14F-4D97-AF65-F5344CB8AC3E}">
        <p14:creationId xmlns:p14="http://schemas.microsoft.com/office/powerpoint/2010/main" val="41495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761D-8002-4ACF-A22C-4B2463487678}"/>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4883EE8A-534A-41F7-B81A-D7111082BD4E}"/>
              </a:ext>
            </a:extLst>
          </p:cNvPr>
          <p:cNvSpPr>
            <a:spLocks noGrp="1"/>
          </p:cNvSpPr>
          <p:nvPr>
            <p:ph idx="1"/>
          </p:nvPr>
        </p:nvSpPr>
        <p:spPr>
          <a:xfrm>
            <a:off x="677334" y="2160589"/>
            <a:ext cx="8596668" cy="4392611"/>
          </a:xfrm>
        </p:spPr>
        <p:txBody>
          <a:bodyPr>
            <a:normAutofit/>
          </a:bodyPr>
          <a:lstStyle/>
          <a:p>
            <a:pPr marL="342900" lvl="0" indent="-342900" algn="just">
              <a:buFont typeface="Symbol" panose="05050102010706020507" pitchFamily="18" charset="2"/>
              <a:buChar char=""/>
            </a:pPr>
            <a:r>
              <a:rPr lang="en-IN" dirty="0">
                <a:solidFill>
                  <a:schemeClr val="tx1"/>
                </a:solidFill>
                <a:latin typeface="Times New Roman" panose="02020603050405020304" pitchFamily="18" charset="0"/>
              </a:rPr>
              <a:t>Operating system: Windows, Mac, Linux</a:t>
            </a:r>
          </a:p>
          <a:p>
            <a:pPr marL="342900" lvl="0" indent="-342900" algn="just">
              <a:buFont typeface="Symbol" panose="05050102010706020507" pitchFamily="18" charset="2"/>
              <a:buChar char=""/>
            </a:pPr>
            <a:r>
              <a:rPr lang="en-IN" dirty="0">
                <a:solidFill>
                  <a:schemeClr val="tx1"/>
                </a:solidFill>
                <a:latin typeface="Times New Roman" panose="02020603050405020304" pitchFamily="18" charset="0"/>
              </a:rPr>
              <a:t>Programming  language: Python</a:t>
            </a:r>
          </a:p>
          <a:p>
            <a:pPr marL="342900" lvl="0" indent="-342900" algn="just">
              <a:buFont typeface="Symbol" panose="05050102010706020507" pitchFamily="18" charset="2"/>
              <a:buChar char=""/>
            </a:pPr>
            <a:r>
              <a:rPr lang="en-IN" dirty="0">
                <a:solidFill>
                  <a:schemeClr val="tx1"/>
                </a:solidFill>
                <a:latin typeface="Times New Roman" panose="02020603050405020304" pitchFamily="18" charset="0"/>
              </a:rPr>
              <a:t>Anaconda IDE(Integrated Development Environment)</a:t>
            </a:r>
          </a:p>
          <a:p>
            <a:pPr marL="342900" lvl="0" indent="-342900" algn="just">
              <a:buFont typeface="Symbol" panose="05050102010706020507" pitchFamily="18" charset="2"/>
              <a:buChar char=""/>
            </a:pPr>
            <a:r>
              <a:rPr lang="en-IN" dirty="0">
                <a:solidFill>
                  <a:schemeClr val="tx1"/>
                </a:solidFill>
                <a:latin typeface="Times New Roman" panose="02020603050405020304" pitchFamily="18" charset="0"/>
              </a:rPr>
              <a:t>Python 3.6</a:t>
            </a:r>
          </a:p>
          <a:p>
            <a:pPr marL="342900" lvl="0" indent="-342900" algn="just">
              <a:buFont typeface="Symbol" panose="05050102010706020507" pitchFamily="18" charset="2"/>
              <a:buChar char=""/>
            </a:pPr>
            <a:r>
              <a:rPr lang="en-IN" b="1" dirty="0">
                <a:solidFill>
                  <a:schemeClr val="tx1"/>
                </a:solidFill>
                <a:latin typeface="Arial" pitchFamily="34" charset="0"/>
                <a:cs typeface="Arial" pitchFamily="34" charset="0"/>
              </a:rPr>
              <a:t>Packages : 	</a:t>
            </a:r>
          </a:p>
          <a:p>
            <a:pPr marL="1371600" algn="just"/>
            <a:r>
              <a:rPr lang="en-IN" dirty="0">
                <a:solidFill>
                  <a:schemeClr val="tx1"/>
                </a:solidFill>
                <a:latin typeface="Times New Roman" panose="02020603050405020304" pitchFamily="18" charset="0"/>
                <a:cs typeface="Times New Roman" panose="02020603050405020304" pitchFamily="18" charset="0"/>
              </a:rPr>
              <a:t>pandas  0.21.0</a:t>
            </a:r>
          </a:p>
          <a:p>
            <a:pPr marL="1371600" algn="just"/>
            <a:r>
              <a:rPr lang="en-IN" dirty="0">
                <a:solidFill>
                  <a:schemeClr val="tx1"/>
                </a:solidFill>
                <a:latin typeface="Times New Roman" panose="02020603050405020304" pitchFamily="18" charset="0"/>
                <a:cs typeface="Times New Roman" panose="02020603050405020304" pitchFamily="18" charset="0"/>
              </a:rPr>
              <a:t>numpy 1.16.2</a:t>
            </a:r>
          </a:p>
          <a:p>
            <a:pPr marL="1371600" algn="just"/>
            <a:r>
              <a:rPr lang="en-IN" dirty="0">
                <a:solidFill>
                  <a:schemeClr val="tx1"/>
                </a:solidFill>
                <a:latin typeface="Times New Roman" panose="02020603050405020304" pitchFamily="18" charset="0"/>
                <a:cs typeface="Times New Roman" panose="02020603050405020304" pitchFamily="18" charset="0"/>
              </a:rPr>
              <a:t>tensorflow 1.13.1</a:t>
            </a:r>
          </a:p>
          <a:p>
            <a:pPr marL="1371600" algn="just"/>
            <a:r>
              <a:rPr lang="en-IN" dirty="0">
                <a:solidFill>
                  <a:schemeClr val="tx1"/>
                </a:solidFill>
                <a:latin typeface="Times New Roman" panose="02020603050405020304" pitchFamily="18" charset="0"/>
                <a:cs typeface="Times New Roman" panose="02020603050405020304" pitchFamily="18" charset="0"/>
              </a:rPr>
              <a:t>keras  2.1.2</a:t>
            </a:r>
          </a:p>
          <a:p>
            <a:pPr marL="1371600" algn="just">
              <a:spcAft>
                <a:spcPts val="1000"/>
              </a:spcAft>
            </a:pPr>
            <a:r>
              <a:rPr lang="en-IN" dirty="0">
                <a:solidFill>
                  <a:schemeClr val="tx1"/>
                </a:solidFill>
                <a:latin typeface="Times New Roman" panose="02020603050405020304" pitchFamily="18" charset="0"/>
                <a:cs typeface="Times New Roman" panose="02020603050405020304" pitchFamily="18" charset="0"/>
              </a:rPr>
              <a:t>sklearn 0.0</a:t>
            </a:r>
          </a:p>
        </p:txBody>
      </p:sp>
    </p:spTree>
    <p:extLst>
      <p:ext uri="{BB962C8B-B14F-4D97-AF65-F5344CB8AC3E}">
        <p14:creationId xmlns:p14="http://schemas.microsoft.com/office/powerpoint/2010/main" val="397407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D009-3D0E-4DAC-BDDB-CC141AF787F7}"/>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D5D01C8B-F120-489F-8004-E37F846FB9D8}"/>
              </a:ext>
            </a:extLst>
          </p:cNvPr>
          <p:cNvSpPr>
            <a:spLocks noGrp="1"/>
          </p:cNvSpPr>
          <p:nvPr>
            <p:ph idx="1"/>
          </p:nvPr>
        </p:nvSpPr>
        <p:spPr/>
        <p:txBody>
          <a:bodyPr/>
          <a:lstStyle/>
          <a:p>
            <a:pPr lvl="0" algn="just">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 Intel/ARM processor</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RAM:8GB</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lgn="just">
              <a:spcAft>
                <a:spcPts val="10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Disk space: 1 TB</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71607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6931-AB32-4C44-BF82-35308828AE82}"/>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866617C8-7B49-45D2-909A-31085840B555}"/>
              </a:ext>
            </a:extLst>
          </p:cNvPr>
          <p:cNvSpPr>
            <a:spLocks noGrp="1"/>
          </p:cNvSpPr>
          <p:nvPr>
            <p:ph idx="1"/>
          </p:nvPr>
        </p:nvSpPr>
        <p:spPr/>
        <p:txBody>
          <a:bodyPr>
            <a:normAutofit/>
          </a:bodyPr>
          <a:lstStyle/>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CountVectorizer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TF-IDF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Word2Vec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ANNs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LSTMs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Logistic Regression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Support Vector Machine </a:t>
            </a:r>
          </a:p>
          <a:p>
            <a:pPr>
              <a:lnSpc>
                <a:spcPct val="12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Random Forest Classifier</a:t>
            </a:r>
          </a:p>
          <a:p>
            <a:pPr>
              <a:lnSpc>
                <a:spcPct val="120000"/>
              </a:lnSpc>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45350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AD5D3-2C58-438E-8A32-037F130ED976}"/>
              </a:ext>
            </a:extLst>
          </p:cNvPr>
          <p:cNvSpPr txBox="1"/>
          <p:nvPr/>
        </p:nvSpPr>
        <p:spPr>
          <a:xfrm>
            <a:off x="457200" y="533399"/>
            <a:ext cx="8838000" cy="1200329"/>
          </a:xfrm>
          <a:prstGeom prst="rect">
            <a:avLst/>
          </a:prstGeom>
          <a:noFill/>
        </p:spPr>
        <p:txBody>
          <a:bodyPr wrap="square">
            <a:spAutoFit/>
          </a:bodyPr>
          <a:lstStyle/>
          <a:p>
            <a:r>
              <a:rPr lang="en-US" sz="2400" b="1" dirty="0"/>
              <a:t>Unsupervised Pre-training to encode our texts into numeric representations</a:t>
            </a:r>
          </a:p>
          <a:p>
            <a:endParaRPr lang="en-IN" sz="2400" b="1" dirty="0"/>
          </a:p>
        </p:txBody>
      </p:sp>
      <p:pic>
        <p:nvPicPr>
          <p:cNvPr id="4" name="image9.png">
            <a:extLst>
              <a:ext uri="{FF2B5EF4-FFF2-40B4-BE49-F238E27FC236}">
                <a16:creationId xmlns:a16="http://schemas.microsoft.com/office/drawing/2014/main" id="{D96BA676-761E-4FDD-85FF-D7A2E49E9B58}"/>
              </a:ext>
            </a:extLst>
          </p:cNvPr>
          <p:cNvPicPr/>
          <p:nvPr/>
        </p:nvPicPr>
        <p:blipFill>
          <a:blip r:embed="rId2" cstate="print"/>
          <a:stretch>
            <a:fillRect/>
          </a:stretch>
        </p:blipFill>
        <p:spPr>
          <a:xfrm>
            <a:off x="1066800" y="1733728"/>
            <a:ext cx="6781800" cy="4133672"/>
          </a:xfrm>
          <a:prstGeom prst="rect">
            <a:avLst/>
          </a:prstGeom>
        </p:spPr>
      </p:pic>
    </p:spTree>
    <p:extLst>
      <p:ext uri="{BB962C8B-B14F-4D97-AF65-F5344CB8AC3E}">
        <p14:creationId xmlns:p14="http://schemas.microsoft.com/office/powerpoint/2010/main" val="290448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2445-301E-4A4D-AA8C-9FCA2BF53A55}"/>
              </a:ext>
            </a:extLst>
          </p:cNvPr>
          <p:cNvSpPr>
            <a:spLocks noGrp="1"/>
          </p:cNvSpPr>
          <p:nvPr>
            <p:ph type="title"/>
          </p:nvPr>
        </p:nvSpPr>
        <p:spPr/>
        <p:txBody>
          <a:bodyPr/>
          <a:lstStyle/>
          <a:p>
            <a:r>
              <a:rPr lang="en-US" sz="3600" b="1" dirty="0"/>
              <a:t>Pre Training Algorithms</a:t>
            </a:r>
            <a:br>
              <a:rPr lang="en-US" sz="3600" b="1" dirty="0"/>
            </a:br>
            <a:endParaRPr lang="en-IN" dirty="0"/>
          </a:p>
        </p:txBody>
      </p:sp>
      <p:sp>
        <p:nvSpPr>
          <p:cNvPr id="3" name="Content Placeholder 2">
            <a:extLst>
              <a:ext uri="{FF2B5EF4-FFF2-40B4-BE49-F238E27FC236}">
                <a16:creationId xmlns:a16="http://schemas.microsoft.com/office/drawing/2014/main" id="{3B52CFFF-BFFD-4CD2-93B5-94C09C8A6063}"/>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latin typeface="Roboto" panose="020B0604020202020204" pitchFamily="2" charset="0"/>
              </a:rPr>
              <a:t>CountVectorizer</a:t>
            </a:r>
          </a:p>
          <a:p>
            <a:pPr>
              <a:buFont typeface="Wingdings" panose="05000000000000000000" pitchFamily="2" charset="2"/>
              <a:buChar char="Ø"/>
            </a:pPr>
            <a:r>
              <a:rPr lang="en-US" dirty="0">
                <a:solidFill>
                  <a:schemeClr val="tx1"/>
                </a:solidFill>
                <a:latin typeface="Roboto" panose="020B0604020202020204" pitchFamily="2" charset="0"/>
              </a:rPr>
              <a:t>TF-IDF</a:t>
            </a:r>
          </a:p>
          <a:p>
            <a:pPr>
              <a:buFont typeface="Wingdings" panose="05000000000000000000" pitchFamily="2" charset="2"/>
              <a:buChar char="Ø"/>
            </a:pPr>
            <a:r>
              <a:rPr lang="en-IN" dirty="0">
                <a:solidFill>
                  <a:schemeClr val="tx1"/>
                </a:solidFill>
                <a:latin typeface="Roboto" panose="020B0604020202020204" pitchFamily="2" charset="0"/>
              </a:rPr>
              <a:t>Word2Vec</a:t>
            </a:r>
          </a:p>
          <a:p>
            <a:endParaRPr lang="en-IN" dirty="0">
              <a:solidFill>
                <a:schemeClr val="tx1"/>
              </a:solidFill>
            </a:endParaRPr>
          </a:p>
        </p:txBody>
      </p:sp>
    </p:spTree>
    <p:extLst>
      <p:ext uri="{BB962C8B-B14F-4D97-AF65-F5344CB8AC3E}">
        <p14:creationId xmlns:p14="http://schemas.microsoft.com/office/powerpoint/2010/main" val="257536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E34B-E165-47D0-8D28-3C0381BC2ECA}"/>
              </a:ext>
            </a:extLst>
          </p:cNvPr>
          <p:cNvSpPr>
            <a:spLocks noGrp="1"/>
          </p:cNvSpPr>
          <p:nvPr>
            <p:ph type="title"/>
          </p:nvPr>
        </p:nvSpPr>
        <p:spPr/>
        <p:txBody>
          <a:bodyPr/>
          <a:lstStyle/>
          <a:p>
            <a:r>
              <a:rPr lang="en-US" b="1" dirty="0"/>
              <a:t>CountVectorizer</a:t>
            </a:r>
            <a:br>
              <a:rPr lang="en-US" sz="3600" dirty="0">
                <a:solidFill>
                  <a:srgbClr val="202124"/>
                </a:solidFill>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id="{3D865EF3-6724-407D-86D3-B9F131870E78}"/>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It is used to transform a given text into a vector on the basis of the frequency (count) of each word that occurs in the entire text.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41925C-AB4F-4BB0-B5C7-04DDC910B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53482"/>
            <a:ext cx="8049748" cy="2905530"/>
          </a:xfrm>
          <a:prstGeom prst="rect">
            <a:avLst/>
          </a:prstGeom>
        </p:spPr>
      </p:pic>
    </p:spTree>
    <p:extLst>
      <p:ext uri="{BB962C8B-B14F-4D97-AF65-F5344CB8AC3E}">
        <p14:creationId xmlns:p14="http://schemas.microsoft.com/office/powerpoint/2010/main" val="1998578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7DAE-8103-43E3-89BF-01E3D4E83360}"/>
              </a:ext>
            </a:extLst>
          </p:cNvPr>
          <p:cNvSpPr>
            <a:spLocks noGrp="1"/>
          </p:cNvSpPr>
          <p:nvPr>
            <p:ph type="title"/>
          </p:nvPr>
        </p:nvSpPr>
        <p:spPr/>
        <p:txBody>
          <a:bodyPr/>
          <a:lstStyle/>
          <a:p>
            <a:r>
              <a:rPr lang="en-US" dirty="0"/>
              <a:t>TF-IDF </a:t>
            </a:r>
            <a:r>
              <a:rPr lang="en-IN" dirty="0"/>
              <a:t>Vectorizer</a:t>
            </a:r>
          </a:p>
        </p:txBody>
      </p:sp>
      <p:sp>
        <p:nvSpPr>
          <p:cNvPr id="3" name="Content Placeholder 2">
            <a:extLst>
              <a:ext uri="{FF2B5EF4-FFF2-40B4-BE49-F238E27FC236}">
                <a16:creationId xmlns:a16="http://schemas.microsoft.com/office/drawing/2014/main" id="{153A871C-F344-45DD-98A1-766F06F7BE9D}"/>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TF-IDF stands for Term Frequency Inverse Document Frequency of records.</a:t>
            </a:r>
          </a:p>
          <a:p>
            <a:r>
              <a:rPr lang="en-US" dirty="0">
                <a:solidFill>
                  <a:schemeClr val="tx1"/>
                </a:solidFill>
                <a:latin typeface="Times New Roman" panose="02020603050405020304" pitchFamily="18" charset="0"/>
                <a:cs typeface="Times New Roman" panose="02020603050405020304" pitchFamily="18" charset="0"/>
              </a:rPr>
              <a:t> It can be defined as the calculation of how relevant a word in a series or corpus is to a text.</a:t>
            </a:r>
          </a:p>
          <a:p>
            <a:r>
              <a:rPr lang="en-US" dirty="0">
                <a:solidFill>
                  <a:schemeClr val="tx1"/>
                </a:solidFill>
                <a:latin typeface="Times New Roman" panose="02020603050405020304" pitchFamily="18" charset="0"/>
                <a:cs typeface="Times New Roman" panose="02020603050405020304" pitchFamily="18" charset="0"/>
              </a:rPr>
              <a:t>It is used to transform text into a meaningful representation of numbers which is used to fit machine algorithm for prediction.</a:t>
            </a:r>
          </a:p>
          <a:p>
            <a:endParaRPr lang="en-US" dirty="0">
              <a:solidFill>
                <a:schemeClr val="tx1"/>
              </a:solidFill>
              <a:latin typeface="Roboto" panose="02000000000000000000" pitchFamily="2" charset="0"/>
            </a:endParaRPr>
          </a:p>
          <a:p>
            <a:pPr marL="0" indent="0">
              <a:buNone/>
            </a:pPr>
            <a:r>
              <a:rPr lang="en-US" dirty="0">
                <a:solidFill>
                  <a:schemeClr val="tx1"/>
                </a:solidFill>
                <a:latin typeface="Roboto" panose="02000000000000000000" pitchFamily="2" charset="0"/>
              </a:rPr>
              <a:t>Term Frequency :					     </a:t>
            </a:r>
            <a:r>
              <a:rPr lang="en-IN" dirty="0">
                <a:solidFill>
                  <a:schemeClr val="tx1"/>
                </a:solidFill>
                <a:latin typeface="Roboto" panose="02000000000000000000" pitchFamily="2" charset="0"/>
              </a:rPr>
              <a:t>Inverse Document Frequency:</a:t>
            </a:r>
          </a:p>
          <a:p>
            <a:pPr marL="0" indent="0">
              <a:buNone/>
            </a:pPr>
            <a:endParaRPr lang="en-US" dirty="0">
              <a:solidFill>
                <a:schemeClr val="tx1"/>
              </a:solidFill>
              <a:latin typeface="Roboto" panose="02000000000000000000" pitchFamily="2" charset="0"/>
            </a:endParaRPr>
          </a:p>
          <a:p>
            <a:pPr marL="0" indent="0">
              <a:buNone/>
            </a:pPr>
            <a:endParaRPr lang="en-US" dirty="0">
              <a:solidFill>
                <a:schemeClr val="tx1"/>
              </a:solidFill>
              <a:latin typeface="Roboto" panose="02000000000000000000" pitchFamily="2" charset="0"/>
            </a:endParaRPr>
          </a:p>
          <a:p>
            <a:pPr marL="0" indent="0">
              <a:buNone/>
            </a:pPr>
            <a:r>
              <a:rPr lang="en-US" dirty="0">
                <a:solidFill>
                  <a:schemeClr val="tx1"/>
                </a:solidFill>
                <a:latin typeface="Roboto" panose="02000000000000000000" pitchFamily="2" charset="0"/>
              </a:rPr>
              <a:t>TF-IDF score: </a:t>
            </a:r>
          </a:p>
        </p:txBody>
      </p:sp>
      <p:pic>
        <p:nvPicPr>
          <p:cNvPr id="5" name="Picture 4">
            <a:extLst>
              <a:ext uri="{FF2B5EF4-FFF2-40B4-BE49-F238E27FC236}">
                <a16:creationId xmlns:a16="http://schemas.microsoft.com/office/drawing/2014/main" id="{041DF3D8-D03B-4488-ABA3-8524386B8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193662"/>
            <a:ext cx="2188800" cy="772142"/>
          </a:xfrm>
          <a:prstGeom prst="rect">
            <a:avLst/>
          </a:prstGeom>
        </p:spPr>
      </p:pic>
      <p:pic>
        <p:nvPicPr>
          <p:cNvPr id="9" name="Picture 8">
            <a:extLst>
              <a:ext uri="{FF2B5EF4-FFF2-40B4-BE49-F238E27FC236}">
                <a16:creationId xmlns:a16="http://schemas.microsoft.com/office/drawing/2014/main" id="{18D46166-A43F-40C6-A266-C8C8195EE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193662"/>
            <a:ext cx="2288866" cy="721873"/>
          </a:xfrm>
          <a:prstGeom prst="rect">
            <a:avLst/>
          </a:prstGeom>
        </p:spPr>
      </p:pic>
      <p:pic>
        <p:nvPicPr>
          <p:cNvPr id="11" name="Picture 10">
            <a:extLst>
              <a:ext uri="{FF2B5EF4-FFF2-40B4-BE49-F238E27FC236}">
                <a16:creationId xmlns:a16="http://schemas.microsoft.com/office/drawing/2014/main" id="{091B6391-08D8-4283-AD04-4CFA25B19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3879" y="5181600"/>
            <a:ext cx="4810125" cy="1219200"/>
          </a:xfrm>
          <a:prstGeom prst="rect">
            <a:avLst/>
          </a:prstGeom>
        </p:spPr>
      </p:pic>
    </p:spTree>
    <p:extLst>
      <p:ext uri="{BB962C8B-B14F-4D97-AF65-F5344CB8AC3E}">
        <p14:creationId xmlns:p14="http://schemas.microsoft.com/office/powerpoint/2010/main" val="171032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081B-CD29-45A2-ADE0-92DBD52298E5}"/>
              </a:ext>
            </a:extLst>
          </p:cNvPr>
          <p:cNvSpPr>
            <a:spLocks noGrp="1"/>
          </p:cNvSpPr>
          <p:nvPr>
            <p:ph type="title"/>
          </p:nvPr>
        </p:nvSpPr>
        <p:spPr/>
        <p:txBody>
          <a:bodyPr/>
          <a:lstStyle/>
          <a:p>
            <a:r>
              <a:rPr lang="en-US" dirty="0"/>
              <a:t>Example for TF-IDF</a:t>
            </a:r>
            <a:endParaRPr lang="en-IN" dirty="0"/>
          </a:p>
        </p:txBody>
      </p:sp>
      <p:sp>
        <p:nvSpPr>
          <p:cNvPr id="9" name="Content Placeholder 8">
            <a:extLst>
              <a:ext uri="{FF2B5EF4-FFF2-40B4-BE49-F238E27FC236}">
                <a16:creationId xmlns:a16="http://schemas.microsoft.com/office/drawing/2014/main" id="{905D9357-2139-4C14-9EC9-EA471766FE4B}"/>
              </a:ext>
            </a:extLst>
          </p:cNvPr>
          <p:cNvSpPr>
            <a:spLocks noGrp="1"/>
          </p:cNvSpPr>
          <p:nvPr>
            <p:ph idx="1"/>
          </p:nvPr>
        </p:nvSpPr>
        <p:spPr/>
        <p:txBody>
          <a:bodyPr/>
          <a:lstStyle/>
          <a:p>
            <a:pPr marL="0" indent="0" algn="l">
              <a:buNone/>
            </a:pPr>
            <a:r>
              <a:rPr lang="en-US" dirty="0">
                <a:solidFill>
                  <a:schemeClr val="tx1"/>
                </a:solidFill>
                <a:latin typeface="Roboto" panose="02000000000000000000" pitchFamily="2" charset="0"/>
              </a:rPr>
              <a:t>Sentence 1 :</a:t>
            </a:r>
            <a:r>
              <a:rPr lang="en-US" dirty="0">
                <a:solidFill>
                  <a:schemeClr val="tx1"/>
                </a:solidFill>
                <a:latin typeface="Times New Roman" panose="02020603050405020304" pitchFamily="18" charset="0"/>
                <a:cs typeface="Times New Roman" panose="02020603050405020304" pitchFamily="18" charset="0"/>
              </a:rPr>
              <a:t> earth is the third planet from the sun</a:t>
            </a:r>
          </a:p>
          <a:p>
            <a:pPr marL="0" indent="0" algn="l">
              <a:buNone/>
            </a:pPr>
            <a:r>
              <a:rPr lang="en-US" dirty="0">
                <a:solidFill>
                  <a:schemeClr val="tx1"/>
                </a:solidFill>
                <a:latin typeface="Roboto" panose="02000000000000000000" pitchFamily="2" charset="0"/>
              </a:rPr>
              <a:t>Sentence 2:</a:t>
            </a:r>
            <a:r>
              <a:rPr lang="en-US" dirty="0">
                <a:solidFill>
                  <a:schemeClr val="tx1"/>
                </a:solidFill>
                <a:latin typeface="Times New Roman" panose="02020603050405020304" pitchFamily="18" charset="0"/>
                <a:cs typeface="Times New Roman" panose="02020603050405020304" pitchFamily="18" charset="0"/>
              </a:rPr>
              <a:t> Jupiter is the largest planet</a:t>
            </a:r>
          </a:p>
          <a:p>
            <a:pPr marL="0" indent="0" algn="l">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10" name="Table 9">
            <a:extLst>
              <a:ext uri="{FF2B5EF4-FFF2-40B4-BE49-F238E27FC236}">
                <a16:creationId xmlns:a16="http://schemas.microsoft.com/office/drawing/2014/main" id="{01C0C8F8-84A2-455D-87B8-ED75C651B671}"/>
              </a:ext>
            </a:extLst>
          </p:cNvPr>
          <p:cNvGraphicFramePr>
            <a:graphicFrameLocks/>
          </p:cNvGraphicFramePr>
          <p:nvPr>
            <p:extLst>
              <p:ext uri="{D42A27DB-BD31-4B8C-83A1-F6EECF244321}">
                <p14:modId xmlns:p14="http://schemas.microsoft.com/office/powerpoint/2010/main" val="3002782761"/>
              </p:ext>
            </p:extLst>
          </p:nvPr>
        </p:nvGraphicFramePr>
        <p:xfrm>
          <a:off x="464700" y="3066972"/>
          <a:ext cx="9021936" cy="3721258"/>
        </p:xfrm>
        <a:graphic>
          <a:graphicData uri="http://schemas.openxmlformats.org/drawingml/2006/table">
            <a:tbl>
              <a:tblPr firstRow="1" bandRow="1">
                <a:tableStyleId>{5C22544A-7EE6-4342-B048-85BDC9FD1C3A}</a:tableStyleId>
              </a:tblPr>
              <a:tblGrid>
                <a:gridCol w="1033284">
                  <a:extLst>
                    <a:ext uri="{9D8B030D-6E8A-4147-A177-3AD203B41FA5}">
                      <a16:colId xmlns:a16="http://schemas.microsoft.com/office/drawing/2014/main" val="75463154"/>
                    </a:ext>
                  </a:extLst>
                </a:gridCol>
                <a:gridCol w="1397616">
                  <a:extLst>
                    <a:ext uri="{9D8B030D-6E8A-4147-A177-3AD203B41FA5}">
                      <a16:colId xmlns:a16="http://schemas.microsoft.com/office/drawing/2014/main" val="734364406"/>
                    </a:ext>
                  </a:extLst>
                </a:gridCol>
                <a:gridCol w="1371600">
                  <a:extLst>
                    <a:ext uri="{9D8B030D-6E8A-4147-A177-3AD203B41FA5}">
                      <a16:colId xmlns:a16="http://schemas.microsoft.com/office/drawing/2014/main" val="3036477222"/>
                    </a:ext>
                  </a:extLst>
                </a:gridCol>
                <a:gridCol w="1828800">
                  <a:extLst>
                    <a:ext uri="{9D8B030D-6E8A-4147-A177-3AD203B41FA5}">
                      <a16:colId xmlns:a16="http://schemas.microsoft.com/office/drawing/2014/main" val="1314425220"/>
                    </a:ext>
                  </a:extLst>
                </a:gridCol>
                <a:gridCol w="1752600">
                  <a:extLst>
                    <a:ext uri="{9D8B030D-6E8A-4147-A177-3AD203B41FA5}">
                      <a16:colId xmlns:a16="http://schemas.microsoft.com/office/drawing/2014/main" val="3197675368"/>
                    </a:ext>
                  </a:extLst>
                </a:gridCol>
                <a:gridCol w="1638036">
                  <a:extLst>
                    <a:ext uri="{9D8B030D-6E8A-4147-A177-3AD203B41FA5}">
                      <a16:colId xmlns:a16="http://schemas.microsoft.com/office/drawing/2014/main" val="1589530371"/>
                    </a:ext>
                  </a:extLst>
                </a:gridCol>
              </a:tblGrid>
              <a:tr h="703738">
                <a:tc>
                  <a:txBody>
                    <a:bodyPr/>
                    <a:lstStyle/>
                    <a:p>
                      <a:r>
                        <a:rPr lang="en-US" sz="1600" dirty="0"/>
                        <a:t>Word</a:t>
                      </a:r>
                      <a:endParaRPr lang="en-IN" sz="1600" dirty="0"/>
                    </a:p>
                  </a:txBody>
                  <a:tcPr/>
                </a:tc>
                <a:tc>
                  <a:txBody>
                    <a:bodyPr/>
                    <a:lstStyle/>
                    <a:p>
                      <a:r>
                        <a:rPr lang="en-US" sz="1600" dirty="0"/>
                        <a:t>TF</a:t>
                      </a:r>
                    </a:p>
                    <a:p>
                      <a:r>
                        <a:rPr lang="en-US" sz="1600" dirty="0"/>
                        <a:t>(Sentence1)</a:t>
                      </a:r>
                      <a:endParaRPr lang="en-IN" sz="1600" dirty="0"/>
                    </a:p>
                  </a:txBody>
                  <a:tcPr/>
                </a:tc>
                <a:tc>
                  <a:txBody>
                    <a:bodyPr/>
                    <a:lstStyle/>
                    <a:p>
                      <a:r>
                        <a:rPr lang="en-US" sz="1600" dirty="0"/>
                        <a:t>TF</a:t>
                      </a:r>
                    </a:p>
                    <a:p>
                      <a:r>
                        <a:rPr lang="en-US" sz="1600" dirty="0"/>
                        <a:t>(Sentence2)</a:t>
                      </a:r>
                      <a:endParaRPr lang="en-IN" sz="1600" dirty="0"/>
                    </a:p>
                  </a:txBody>
                  <a:tcPr/>
                </a:tc>
                <a:tc>
                  <a:txBody>
                    <a:bodyPr/>
                    <a:lstStyle/>
                    <a:p>
                      <a:r>
                        <a:rPr lang="en-US" sz="1600" dirty="0"/>
                        <a:t>IDF</a:t>
                      </a:r>
                      <a:endParaRPr lang="en-IN" sz="1600" dirty="0"/>
                    </a:p>
                  </a:txBody>
                  <a:tcPr/>
                </a:tc>
                <a:tc>
                  <a:txBody>
                    <a:bodyPr/>
                    <a:lstStyle/>
                    <a:p>
                      <a:r>
                        <a:rPr lang="en-US" sz="1600" dirty="0"/>
                        <a:t>TF*IDF</a:t>
                      </a:r>
                    </a:p>
                    <a:p>
                      <a:r>
                        <a:rPr lang="en-US" sz="1600" dirty="0"/>
                        <a:t>(Sentence1)</a:t>
                      </a:r>
                      <a:endParaRPr lang="en-IN" sz="1600" dirty="0"/>
                    </a:p>
                  </a:txBody>
                  <a:tcPr/>
                </a:tc>
                <a:tc>
                  <a:txBody>
                    <a:bodyPr/>
                    <a:lstStyle/>
                    <a:p>
                      <a:r>
                        <a:rPr lang="en-US" sz="1600" dirty="0"/>
                        <a:t>TF*IDF</a:t>
                      </a:r>
                    </a:p>
                    <a:p>
                      <a:r>
                        <a:rPr lang="en-US" sz="1600" dirty="0"/>
                        <a:t>(Sentence2)</a:t>
                      </a:r>
                      <a:endParaRPr lang="en-IN" sz="1600" dirty="0"/>
                    </a:p>
                  </a:txBody>
                  <a:tcPr/>
                </a:tc>
                <a:extLst>
                  <a:ext uri="{0D108BD9-81ED-4DB2-BD59-A6C34878D82A}">
                    <a16:rowId xmlns:a16="http://schemas.microsoft.com/office/drawing/2014/main" val="4083732201"/>
                  </a:ext>
                </a:extLst>
              </a:tr>
              <a:tr h="326644">
                <a:tc>
                  <a:txBody>
                    <a:bodyPr/>
                    <a:lstStyle/>
                    <a:p>
                      <a:r>
                        <a:rPr lang="en-US" sz="1600" dirty="0"/>
                        <a:t>Earth</a:t>
                      </a:r>
                      <a:endParaRPr lang="en-IN" sz="1600" dirty="0"/>
                    </a:p>
                  </a:txBody>
                  <a:tcPr/>
                </a:tc>
                <a:tc>
                  <a:txBody>
                    <a:bodyPr/>
                    <a:lstStyle/>
                    <a:p>
                      <a:pPr algn="r"/>
                      <a:r>
                        <a:rPr lang="en-US" sz="1600" dirty="0"/>
                        <a:t>1/8</a:t>
                      </a:r>
                      <a:endParaRPr lang="en-IN" sz="1600" dirty="0"/>
                    </a:p>
                  </a:txBody>
                  <a:tcPr/>
                </a:tc>
                <a:tc>
                  <a:txBody>
                    <a:bodyPr/>
                    <a:lstStyle/>
                    <a:p>
                      <a:pPr algn="r"/>
                      <a:r>
                        <a:rPr lang="en-US" sz="1600" dirty="0"/>
                        <a:t>0</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3307202346"/>
                  </a:ext>
                </a:extLst>
              </a:tr>
              <a:tr h="311572">
                <a:tc>
                  <a:txBody>
                    <a:bodyPr/>
                    <a:lstStyle/>
                    <a:p>
                      <a:r>
                        <a:rPr lang="en-US" sz="1600" dirty="0"/>
                        <a:t>is</a:t>
                      </a:r>
                      <a:endParaRPr lang="en-IN" sz="1600" dirty="0"/>
                    </a:p>
                  </a:txBody>
                  <a:tcPr/>
                </a:tc>
                <a:tc>
                  <a:txBody>
                    <a:bodyPr/>
                    <a:lstStyle/>
                    <a:p>
                      <a:pPr algn="r"/>
                      <a:r>
                        <a:rPr lang="en-US" sz="1600" dirty="0"/>
                        <a:t>1/8</a:t>
                      </a:r>
                      <a:endParaRPr lang="en-IN" sz="1600" dirty="0"/>
                    </a:p>
                  </a:txBody>
                  <a:tcPr/>
                </a:tc>
                <a:tc>
                  <a:txBody>
                    <a:bodyPr/>
                    <a:lstStyle/>
                    <a:p>
                      <a:pPr algn="r"/>
                      <a:r>
                        <a:rPr lang="en-US" sz="1600" dirty="0"/>
                        <a:t>1/5</a:t>
                      </a:r>
                      <a:endParaRPr lang="en-IN" sz="1600"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t>log(2/2)=0</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1540329710"/>
                  </a:ext>
                </a:extLst>
              </a:tr>
              <a:tr h="311572">
                <a:tc>
                  <a:txBody>
                    <a:bodyPr/>
                    <a:lstStyle/>
                    <a:p>
                      <a:r>
                        <a:rPr lang="en-US" sz="1600" dirty="0"/>
                        <a:t>the</a:t>
                      </a:r>
                      <a:endParaRPr lang="en-IN" sz="1600" dirty="0"/>
                    </a:p>
                  </a:txBody>
                  <a:tcPr/>
                </a:tc>
                <a:tc>
                  <a:txBody>
                    <a:bodyPr/>
                    <a:lstStyle/>
                    <a:p>
                      <a:pPr algn="r"/>
                      <a:r>
                        <a:rPr lang="en-US" sz="1600" dirty="0"/>
                        <a:t>2/8</a:t>
                      </a:r>
                      <a:endParaRPr lang="en-IN" sz="1600" dirty="0"/>
                    </a:p>
                  </a:txBody>
                  <a:tcPr/>
                </a:tc>
                <a:tc>
                  <a:txBody>
                    <a:bodyPr/>
                    <a:lstStyle/>
                    <a:p>
                      <a:pPr algn="r"/>
                      <a:r>
                        <a:rPr lang="en-US" sz="1600" dirty="0"/>
                        <a:t>1/5</a:t>
                      </a:r>
                      <a:endParaRPr lang="en-IN" sz="1600" dirty="0"/>
                    </a:p>
                  </a:txBody>
                  <a:tcPr/>
                </a:tc>
                <a:tc>
                  <a:txBody>
                    <a:bodyPr/>
                    <a:lstStyle/>
                    <a:p>
                      <a:pPr algn="r"/>
                      <a:r>
                        <a:rPr lang="en-US" sz="1600" dirty="0"/>
                        <a:t>log(2/2)=0</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229243520"/>
                  </a:ext>
                </a:extLst>
              </a:tr>
              <a:tr h="326644">
                <a:tc>
                  <a:txBody>
                    <a:bodyPr/>
                    <a:lstStyle/>
                    <a:p>
                      <a:r>
                        <a:rPr lang="en-US" sz="1600" dirty="0"/>
                        <a:t>third</a:t>
                      </a:r>
                      <a:endParaRPr lang="en-IN" sz="1600" dirty="0"/>
                    </a:p>
                  </a:txBody>
                  <a:tcPr/>
                </a:tc>
                <a:tc>
                  <a:txBody>
                    <a:bodyPr/>
                    <a:lstStyle/>
                    <a:p>
                      <a:pPr algn="r"/>
                      <a:r>
                        <a:rPr lang="en-US" sz="1600" dirty="0"/>
                        <a:t>1/8</a:t>
                      </a:r>
                      <a:endParaRPr lang="en-IN" sz="1600" dirty="0"/>
                    </a:p>
                  </a:txBody>
                  <a:tcPr/>
                </a:tc>
                <a:tc>
                  <a:txBody>
                    <a:bodyPr/>
                    <a:lstStyle/>
                    <a:p>
                      <a:pPr algn="r"/>
                      <a:r>
                        <a:rPr lang="en-US" sz="1600" dirty="0"/>
                        <a:t>0</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0.0375</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372546664"/>
                  </a:ext>
                </a:extLst>
              </a:tr>
              <a:tr h="311572">
                <a:tc>
                  <a:txBody>
                    <a:bodyPr/>
                    <a:lstStyle/>
                    <a:p>
                      <a:r>
                        <a:rPr lang="en-US" sz="1600" dirty="0"/>
                        <a:t>planet</a:t>
                      </a:r>
                      <a:endParaRPr lang="en-IN" sz="1600" dirty="0"/>
                    </a:p>
                  </a:txBody>
                  <a:tcPr/>
                </a:tc>
                <a:tc>
                  <a:txBody>
                    <a:bodyPr/>
                    <a:lstStyle/>
                    <a:p>
                      <a:pPr algn="r"/>
                      <a:r>
                        <a:rPr lang="en-US" sz="1600" dirty="0"/>
                        <a:t>1/8</a:t>
                      </a:r>
                      <a:endParaRPr lang="en-IN" sz="1600" dirty="0"/>
                    </a:p>
                  </a:txBody>
                  <a:tcPr/>
                </a:tc>
                <a:tc>
                  <a:txBody>
                    <a:bodyPr/>
                    <a:lstStyle/>
                    <a:p>
                      <a:pPr algn="r"/>
                      <a:r>
                        <a:rPr lang="en-US" sz="1600" dirty="0"/>
                        <a:t>1/5</a:t>
                      </a:r>
                      <a:endParaRPr lang="en-IN" sz="1600" dirty="0"/>
                    </a:p>
                  </a:txBody>
                  <a:tcPr/>
                </a:tc>
                <a:tc>
                  <a:txBody>
                    <a:bodyPr/>
                    <a:lstStyle/>
                    <a:p>
                      <a:pPr algn="r"/>
                      <a:r>
                        <a:rPr lang="en-US" sz="1600" dirty="0"/>
                        <a:t>log(2/2)=0</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2183381712"/>
                  </a:ext>
                </a:extLst>
              </a:tr>
              <a:tr h="326644">
                <a:tc>
                  <a:txBody>
                    <a:bodyPr/>
                    <a:lstStyle/>
                    <a:p>
                      <a:r>
                        <a:rPr lang="en-US" sz="1600" dirty="0"/>
                        <a:t>from</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2794042189"/>
                  </a:ext>
                </a:extLst>
              </a:tr>
              <a:tr h="326644">
                <a:tc>
                  <a:txBody>
                    <a:bodyPr/>
                    <a:lstStyle/>
                    <a:p>
                      <a:r>
                        <a:rPr lang="en-US" sz="1600" dirty="0"/>
                        <a:t>sun</a:t>
                      </a:r>
                      <a:endParaRPr lang="en-IN" sz="1600" dirty="0"/>
                    </a:p>
                  </a:txBody>
                  <a:tcPr/>
                </a:tc>
                <a:tc>
                  <a:txBody>
                    <a:bodyPr/>
                    <a:lstStyle/>
                    <a:p>
                      <a:pPr algn="r"/>
                      <a:r>
                        <a:rPr lang="en-US" sz="1600" dirty="0"/>
                        <a:t>1/8</a:t>
                      </a:r>
                      <a:endParaRPr lang="en-IN" sz="1600" dirty="0"/>
                    </a:p>
                  </a:txBody>
                  <a:tcPr/>
                </a:tc>
                <a:tc>
                  <a:txBody>
                    <a:bodyPr/>
                    <a:lstStyle/>
                    <a:p>
                      <a:pPr algn="r"/>
                      <a:r>
                        <a:rPr lang="en-US" sz="1600" dirty="0"/>
                        <a:t>0</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0.0375</a:t>
                      </a:r>
                      <a:endParaRPr lang="en-IN" sz="1600" dirty="0"/>
                    </a:p>
                  </a:txBody>
                  <a:tcPr/>
                </a:tc>
                <a:tc>
                  <a:txBody>
                    <a:bodyPr/>
                    <a:lstStyle/>
                    <a:p>
                      <a:pPr algn="r"/>
                      <a:r>
                        <a:rPr lang="en-US" sz="1600" dirty="0"/>
                        <a:t>0</a:t>
                      </a:r>
                      <a:endParaRPr lang="en-IN" sz="1600" dirty="0"/>
                    </a:p>
                  </a:txBody>
                  <a:tcPr/>
                </a:tc>
                <a:extLst>
                  <a:ext uri="{0D108BD9-81ED-4DB2-BD59-A6C34878D82A}">
                    <a16:rowId xmlns:a16="http://schemas.microsoft.com/office/drawing/2014/main" val="3132993661"/>
                  </a:ext>
                </a:extLst>
              </a:tr>
              <a:tr h="326644">
                <a:tc>
                  <a:txBody>
                    <a:bodyPr/>
                    <a:lstStyle/>
                    <a:p>
                      <a:r>
                        <a:rPr lang="en-US" sz="1600" dirty="0"/>
                        <a:t>largest</a:t>
                      </a:r>
                      <a:endParaRPr lang="en-IN" sz="1600" dirty="0"/>
                    </a:p>
                  </a:txBody>
                  <a:tcPr/>
                </a:tc>
                <a:tc>
                  <a:txBody>
                    <a:bodyPr/>
                    <a:lstStyle/>
                    <a:p>
                      <a:pPr algn="r"/>
                      <a:r>
                        <a:rPr lang="en-US" sz="1600" dirty="0"/>
                        <a:t>0</a:t>
                      </a:r>
                      <a:endParaRPr lang="en-IN" sz="1600" dirty="0"/>
                    </a:p>
                  </a:txBody>
                  <a:tcPr/>
                </a:tc>
                <a:tc>
                  <a:txBody>
                    <a:bodyPr/>
                    <a:lstStyle/>
                    <a:p>
                      <a:pPr algn="r"/>
                      <a:r>
                        <a:rPr lang="en-US" sz="1600" dirty="0"/>
                        <a:t>1/5</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0.06</a:t>
                      </a:r>
                      <a:endParaRPr lang="en-IN" sz="1600" dirty="0"/>
                    </a:p>
                  </a:txBody>
                  <a:tcPr/>
                </a:tc>
                <a:extLst>
                  <a:ext uri="{0D108BD9-81ED-4DB2-BD59-A6C34878D82A}">
                    <a16:rowId xmlns:a16="http://schemas.microsoft.com/office/drawing/2014/main" val="3203618002"/>
                  </a:ext>
                </a:extLst>
              </a:tr>
              <a:tr h="326644">
                <a:tc>
                  <a:txBody>
                    <a:bodyPr/>
                    <a:lstStyle/>
                    <a:p>
                      <a:r>
                        <a:rPr lang="en-US" sz="1600" dirty="0"/>
                        <a:t>Jupiter</a:t>
                      </a:r>
                      <a:endParaRPr lang="en-IN" sz="1600" dirty="0"/>
                    </a:p>
                  </a:txBody>
                  <a:tcPr/>
                </a:tc>
                <a:tc>
                  <a:txBody>
                    <a:bodyPr/>
                    <a:lstStyle/>
                    <a:p>
                      <a:pPr algn="r"/>
                      <a:r>
                        <a:rPr lang="en-US" sz="1600" dirty="0"/>
                        <a:t>0</a:t>
                      </a:r>
                      <a:endParaRPr lang="en-IN" sz="1600" dirty="0"/>
                    </a:p>
                  </a:txBody>
                  <a:tcPr/>
                </a:tc>
                <a:tc>
                  <a:txBody>
                    <a:bodyPr/>
                    <a:lstStyle/>
                    <a:p>
                      <a:pPr algn="r"/>
                      <a:r>
                        <a:rPr lang="en-US" sz="1600" dirty="0"/>
                        <a:t>1/5</a:t>
                      </a:r>
                      <a:endParaRPr lang="en-IN" sz="1600" dirty="0"/>
                    </a:p>
                  </a:txBody>
                  <a:tcPr/>
                </a:tc>
                <a:tc>
                  <a:txBody>
                    <a:bodyPr/>
                    <a:lstStyle/>
                    <a:p>
                      <a:pPr algn="r"/>
                      <a:r>
                        <a:rPr lang="en-US" sz="1600" dirty="0"/>
                        <a:t>log(2/1)=0.3</a:t>
                      </a:r>
                      <a:endParaRPr lang="en-IN" sz="1600" dirty="0"/>
                    </a:p>
                  </a:txBody>
                  <a:tcPr/>
                </a:tc>
                <a:tc>
                  <a:txBody>
                    <a:bodyPr/>
                    <a:lstStyle/>
                    <a:p>
                      <a:pPr algn="r"/>
                      <a:r>
                        <a:rPr lang="en-US" sz="1600" dirty="0"/>
                        <a:t>0</a:t>
                      </a:r>
                      <a:endParaRPr lang="en-IN" sz="1600" dirty="0"/>
                    </a:p>
                  </a:txBody>
                  <a:tcPr/>
                </a:tc>
                <a:tc>
                  <a:txBody>
                    <a:bodyPr/>
                    <a:lstStyle/>
                    <a:p>
                      <a:pPr algn="r"/>
                      <a:r>
                        <a:rPr lang="en-US" sz="1600" dirty="0"/>
                        <a:t>0.06</a:t>
                      </a:r>
                      <a:endParaRPr lang="en-IN" sz="1600" dirty="0"/>
                    </a:p>
                  </a:txBody>
                  <a:tcPr/>
                </a:tc>
                <a:extLst>
                  <a:ext uri="{0D108BD9-81ED-4DB2-BD59-A6C34878D82A}">
                    <a16:rowId xmlns:a16="http://schemas.microsoft.com/office/drawing/2014/main" val="647369582"/>
                  </a:ext>
                </a:extLst>
              </a:tr>
            </a:tbl>
          </a:graphicData>
        </a:graphic>
      </p:graphicFrame>
    </p:spTree>
    <p:extLst>
      <p:ext uri="{BB962C8B-B14F-4D97-AF65-F5344CB8AC3E}">
        <p14:creationId xmlns:p14="http://schemas.microsoft.com/office/powerpoint/2010/main" val="343583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6C10-B31E-41C9-A573-6C2D5A276496}"/>
              </a:ext>
            </a:extLst>
          </p:cNvPr>
          <p:cNvSpPr>
            <a:spLocks noGrp="1"/>
          </p:cNvSpPr>
          <p:nvPr>
            <p:ph type="title"/>
          </p:nvPr>
        </p:nvSpPr>
        <p:spPr/>
        <p:txBody>
          <a:bodyPr/>
          <a:lstStyle/>
          <a:p>
            <a:r>
              <a:rPr lang="en-IN" dirty="0"/>
              <a:t>Word2Vec</a:t>
            </a:r>
          </a:p>
        </p:txBody>
      </p:sp>
      <p:sp>
        <p:nvSpPr>
          <p:cNvPr id="3" name="Content Placeholder 2">
            <a:extLst>
              <a:ext uri="{FF2B5EF4-FFF2-40B4-BE49-F238E27FC236}">
                <a16:creationId xmlns:a16="http://schemas.microsoft.com/office/drawing/2014/main" id="{AB02659B-97BE-4E60-A6DD-B6F176352E9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Word2Vec is another state-of-the-art model used to represent words into vectors. </a:t>
            </a:r>
          </a:p>
          <a:p>
            <a:r>
              <a:rPr lang="en-US" dirty="0">
                <a:solidFill>
                  <a:schemeClr val="tx1"/>
                </a:solidFill>
                <a:latin typeface="Times New Roman" panose="02020603050405020304" pitchFamily="18" charset="0"/>
                <a:cs typeface="Times New Roman" panose="02020603050405020304" pitchFamily="18" charset="0"/>
              </a:rPr>
              <a:t>Word2Vec is a simple neural network which basically tries to predict the next word within a context given a set of words provided</a:t>
            </a:r>
            <a:r>
              <a:rPr lang="en-US" dirty="0">
                <a:solidFill>
                  <a:schemeClr val="tx1"/>
                </a:solidFill>
              </a:rPr>
              <a:t>.</a:t>
            </a:r>
          </a:p>
          <a:p>
            <a:r>
              <a:rPr lang="en-US" dirty="0">
                <a:solidFill>
                  <a:schemeClr val="tx1"/>
                </a:solidFill>
                <a:latin typeface="Times New Roman" panose="02020603050405020304" pitchFamily="18" charset="0"/>
                <a:cs typeface="Times New Roman" panose="02020603050405020304" pitchFamily="18" charset="0"/>
              </a:rPr>
              <a:t>Word2Vec basically represents a vector for each word within the context and the vector representation is the weights of the particular connection from the input layer node into one of the hidden layer neurons.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36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E96D-6FED-42A2-80BD-B01F17534956}"/>
              </a:ext>
            </a:extLst>
          </p:cNvPr>
          <p:cNvSpPr>
            <a:spLocks noGrp="1"/>
          </p:cNvSpPr>
          <p:nvPr>
            <p:ph type="title"/>
          </p:nvPr>
        </p:nvSpPr>
        <p:spPr/>
        <p:txBody>
          <a:bodyPr/>
          <a:lstStyle/>
          <a:p>
            <a:r>
              <a:rPr lang="en-US" dirty="0"/>
              <a:t>Fine Tuning Algorithms</a:t>
            </a:r>
            <a:endParaRPr lang="en-IN" dirty="0"/>
          </a:p>
        </p:txBody>
      </p:sp>
      <p:sp>
        <p:nvSpPr>
          <p:cNvPr id="3" name="Content Placeholder 2">
            <a:extLst>
              <a:ext uri="{FF2B5EF4-FFF2-40B4-BE49-F238E27FC236}">
                <a16:creationId xmlns:a16="http://schemas.microsoft.com/office/drawing/2014/main" id="{1BCFE532-693C-408A-862D-36288FE7E74E}"/>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Feed Forward Neural Networks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Long Short Term Memory networks (LSTMs)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Random Forest</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Logistic Regression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Support Vector Machine (SVM)</a:t>
            </a:r>
          </a:p>
        </p:txBody>
      </p:sp>
    </p:spTree>
    <p:extLst>
      <p:ext uri="{BB962C8B-B14F-4D97-AF65-F5344CB8AC3E}">
        <p14:creationId xmlns:p14="http://schemas.microsoft.com/office/powerpoint/2010/main" val="92304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512" y="152400"/>
            <a:ext cx="1514475" cy="1485900"/>
          </a:xfrm>
          <a:prstGeom prst="rect">
            <a:avLst/>
          </a:prstGeom>
        </p:spPr>
      </p:pic>
      <p:sp>
        <p:nvSpPr>
          <p:cNvPr id="5" name="TextBox 4"/>
          <p:cNvSpPr txBox="1"/>
          <p:nvPr/>
        </p:nvSpPr>
        <p:spPr>
          <a:xfrm>
            <a:off x="1371600" y="1784866"/>
            <a:ext cx="8496300" cy="4093428"/>
          </a:xfrm>
          <a:prstGeom prst="rect">
            <a:avLst/>
          </a:prstGeom>
          <a:noFill/>
        </p:spPr>
        <p:txBody>
          <a:bodyPr wrap="square" rtlCol="0">
            <a:spAutoFit/>
          </a:bodyPr>
          <a:lstStyle/>
          <a:p>
            <a:pPr algn="ctr"/>
            <a:r>
              <a:rPr lang="en-US" b="1" dirty="0"/>
              <a:t>Gayatri Vidya Parishad College of Engineering</a:t>
            </a:r>
          </a:p>
          <a:p>
            <a:pPr algn="ctr"/>
            <a:r>
              <a:rPr lang="en-US" b="1" dirty="0"/>
              <a:t>(Autonomous)</a:t>
            </a:r>
          </a:p>
          <a:p>
            <a:pPr algn="ctr"/>
            <a:r>
              <a:rPr lang="en-US" sz="1400" b="1" dirty="0"/>
              <a:t>Madhurawada,Visakhapatnam-530 048</a:t>
            </a:r>
          </a:p>
          <a:p>
            <a:pPr algn="ctr"/>
            <a:r>
              <a:rPr lang="en-US" sz="1400" dirty="0"/>
              <a:t>Under the esteemed guidance of </a:t>
            </a:r>
          </a:p>
          <a:p>
            <a:pPr algn="ctr"/>
            <a:r>
              <a:rPr lang="en-US" b="1" dirty="0"/>
              <a:t>S. </a:t>
            </a:r>
            <a:r>
              <a:rPr lang="en-IN" sz="2000" dirty="0"/>
              <a:t>Kanthi Kiran </a:t>
            </a:r>
            <a:endParaRPr lang="en-US" sz="2000" b="1" dirty="0"/>
          </a:p>
          <a:p>
            <a:pPr algn="ctr"/>
            <a:r>
              <a:rPr lang="en-IN" sz="1400" b="0" i="0" dirty="0">
                <a:solidFill>
                  <a:srgbClr val="000000"/>
                </a:solidFill>
                <a:effectLst/>
                <a:latin typeface="Tahoma" panose="020B0604030504040204" pitchFamily="34" charset="0"/>
              </a:rPr>
              <a:t>Associate Professor</a:t>
            </a:r>
          </a:p>
          <a:p>
            <a:pPr algn="ctr"/>
            <a:r>
              <a:rPr lang="en-US" sz="1400" dirty="0"/>
              <a:t>Department of Information Technology</a:t>
            </a:r>
          </a:p>
          <a:p>
            <a:pPr algn="ctr"/>
            <a:endParaRPr lang="en-US" sz="1400" dirty="0"/>
          </a:p>
          <a:p>
            <a:pPr algn="ctr"/>
            <a:endParaRPr lang="en-US" sz="1400" dirty="0"/>
          </a:p>
          <a:p>
            <a:pPr algn="ctr"/>
            <a:endParaRPr lang="en-US" sz="1400" dirty="0"/>
          </a:p>
          <a:p>
            <a:pPr algn="ctr"/>
            <a:r>
              <a:rPr lang="en-US" b="1" dirty="0"/>
              <a:t>Project Team Members</a:t>
            </a:r>
          </a:p>
          <a:p>
            <a:endParaRPr lang="en-US" sz="1400" dirty="0"/>
          </a:p>
          <a:p>
            <a:r>
              <a:rPr lang="en-US" sz="1400" dirty="0"/>
              <a:t>                             K. Anusha                                          </a:t>
            </a:r>
            <a:r>
              <a:rPr lang="en-US" sz="1400" dirty="0">
                <a:latin typeface="Arial" pitchFamily="34" charset="0"/>
                <a:cs typeface="Arial" pitchFamily="34" charset="0"/>
              </a:rPr>
              <a:t>17131A1251</a:t>
            </a:r>
            <a:endParaRPr lang="en-US" sz="1400" dirty="0"/>
          </a:p>
          <a:p>
            <a:r>
              <a:rPr lang="en-US" sz="1400" dirty="0"/>
              <a:t>                             B. Kamal						 </a:t>
            </a:r>
            <a:r>
              <a:rPr lang="en-US" sz="1400" dirty="0">
                <a:latin typeface="Arial" pitchFamily="34" charset="0"/>
                <a:cs typeface="Arial" pitchFamily="34" charset="0"/>
              </a:rPr>
              <a:t>17131A1217</a:t>
            </a:r>
            <a:endParaRPr lang="en-US" sz="1400" dirty="0"/>
          </a:p>
          <a:p>
            <a:r>
              <a:rPr lang="en-US" sz="1400" dirty="0"/>
              <a:t>                             A. Amruth					 </a:t>
            </a:r>
            <a:r>
              <a:rPr lang="en-US" sz="1400" dirty="0">
                <a:latin typeface="Arial" pitchFamily="34" charset="0"/>
                <a:cs typeface="Arial" pitchFamily="34" charset="0"/>
              </a:rPr>
              <a:t>17131A1210</a:t>
            </a:r>
            <a:endParaRPr lang="en-US" sz="1400" dirty="0"/>
          </a:p>
          <a:p>
            <a:r>
              <a:rPr lang="en-US" sz="1400" dirty="0">
                <a:latin typeface="Arial" pitchFamily="34" charset="0"/>
                <a:cs typeface="Arial" pitchFamily="34" charset="0"/>
              </a:rPr>
              <a:t>			    K. Aditya Pavan				 17131A1255</a:t>
            </a:r>
            <a:r>
              <a:rPr lang="en-US" sz="1400" dirty="0"/>
              <a:t>                                                 </a:t>
            </a:r>
            <a:endParaRPr lang="en-US" sz="1600" dirty="0"/>
          </a:p>
          <a:p>
            <a:pPr algn="ctr"/>
            <a:endParaRPr lang="en-US" dirty="0"/>
          </a:p>
        </p:txBody>
      </p:sp>
    </p:spTree>
    <p:extLst>
      <p:ext uri="{BB962C8B-B14F-4D97-AF65-F5344CB8AC3E}">
        <p14:creationId xmlns:p14="http://schemas.microsoft.com/office/powerpoint/2010/main" val="2255088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ABCE-2183-4E8E-AC51-2F255ECA3251}"/>
              </a:ext>
            </a:extLst>
          </p:cNvPr>
          <p:cNvSpPr>
            <a:spLocks noGrp="1"/>
          </p:cNvSpPr>
          <p:nvPr>
            <p:ph type="title"/>
          </p:nvPr>
        </p:nvSpPr>
        <p:spPr/>
        <p:txBody>
          <a:bodyPr/>
          <a:lstStyle/>
          <a:p>
            <a:r>
              <a:rPr lang="en-US" dirty="0"/>
              <a:t>Feed Forward Neural Networks</a:t>
            </a:r>
            <a:br>
              <a:rPr lang="en-US" dirty="0"/>
            </a:br>
            <a:endParaRPr lang="en-IN" dirty="0"/>
          </a:p>
        </p:txBody>
      </p:sp>
      <p:sp>
        <p:nvSpPr>
          <p:cNvPr id="3" name="Content Placeholder 2">
            <a:extLst>
              <a:ext uri="{FF2B5EF4-FFF2-40B4-BE49-F238E27FC236}">
                <a16:creationId xmlns:a16="http://schemas.microsoft.com/office/drawing/2014/main" id="{4DE34D15-9A40-4E36-B7DA-DE55AA53D4BC}"/>
              </a:ext>
            </a:extLst>
          </p:cNvPr>
          <p:cNvSpPr>
            <a:spLocks noGrp="1"/>
          </p:cNvSpPr>
          <p:nvPr>
            <p:ph idx="1"/>
          </p:nvPr>
        </p:nvSpPr>
        <p:spPr/>
        <p:txBody>
          <a:bodyPr/>
          <a:lstStyle/>
          <a:p>
            <a:r>
              <a:rPr lang="en-US">
                <a:solidFill>
                  <a:schemeClr val="tx1"/>
                </a:solidFill>
                <a:latin typeface="Times New Roman" panose="02020603050405020304" pitchFamily="18" charset="0"/>
                <a:cs typeface="Times New Roman" panose="02020603050405020304" pitchFamily="18" charset="0"/>
              </a:rPr>
              <a:t>Artificial Neural Networks, which contains an input layer, particular number of output layers (specified by a hyperparameter) in which each hidden layer contains the same number of neurons and the same activation function, and an output layer with just one node for the classification (real or fake) which uses sigmoid as an activation function.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A6160D-151B-4CCC-80F3-DE296B01C7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943473" y="3933943"/>
            <a:ext cx="3808608" cy="2061265"/>
          </a:xfrm>
          <a:prstGeom prst="rect">
            <a:avLst/>
          </a:prstGeom>
        </p:spPr>
      </p:pic>
    </p:spTree>
    <p:extLst>
      <p:ext uri="{BB962C8B-B14F-4D97-AF65-F5344CB8AC3E}">
        <p14:creationId xmlns:p14="http://schemas.microsoft.com/office/powerpoint/2010/main" val="275480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7E02-65FD-4584-9E0F-85D7FAD7B1E8}"/>
              </a:ext>
            </a:extLst>
          </p:cNvPr>
          <p:cNvSpPr>
            <a:spLocks noGrp="1"/>
          </p:cNvSpPr>
          <p:nvPr>
            <p:ph type="title"/>
          </p:nvPr>
        </p:nvSpPr>
        <p:spPr/>
        <p:txBody>
          <a:bodyPr/>
          <a:lstStyle/>
          <a:p>
            <a:r>
              <a:rPr lang="en-US" dirty="0"/>
              <a:t>Long Short Term Memory networks (LSTMs)</a:t>
            </a:r>
            <a:endParaRPr lang="en-IN" dirty="0"/>
          </a:p>
        </p:txBody>
      </p:sp>
      <p:sp>
        <p:nvSpPr>
          <p:cNvPr id="3" name="Content Placeholder 2">
            <a:extLst>
              <a:ext uri="{FF2B5EF4-FFF2-40B4-BE49-F238E27FC236}">
                <a16:creationId xmlns:a16="http://schemas.microsoft.com/office/drawing/2014/main" id="{E913C4CC-3169-46DA-90A3-9EE306C817C1}"/>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Long Short-Term Memory is an advanced version of recurrent neural network (RNN) architecture that was designed to model chronological sequences and their long-range dependencies more precisely than conventional RNNs.</a:t>
            </a: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endParaRPr>
          </a:p>
        </p:txBody>
      </p:sp>
      <p:pic>
        <p:nvPicPr>
          <p:cNvPr id="9" name="Picture 8">
            <a:extLst>
              <a:ext uri="{FF2B5EF4-FFF2-40B4-BE49-F238E27FC236}">
                <a16:creationId xmlns:a16="http://schemas.microsoft.com/office/drawing/2014/main" id="{16F8C19D-5578-4178-883A-0956226B3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68" y="3048001"/>
            <a:ext cx="6629400" cy="1524000"/>
          </a:xfrm>
          <a:prstGeom prst="rect">
            <a:avLst/>
          </a:prstGeom>
        </p:spPr>
      </p:pic>
      <p:pic>
        <p:nvPicPr>
          <p:cNvPr id="11" name="Picture 10">
            <a:extLst>
              <a:ext uri="{FF2B5EF4-FFF2-40B4-BE49-F238E27FC236}">
                <a16:creationId xmlns:a16="http://schemas.microsoft.com/office/drawing/2014/main" id="{7A798157-842A-49D2-A1B6-CD1C25F77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4579849" cy="1522800"/>
          </a:xfrm>
          <a:prstGeom prst="rect">
            <a:avLst/>
          </a:prstGeom>
        </p:spPr>
      </p:pic>
    </p:spTree>
    <p:extLst>
      <p:ext uri="{BB962C8B-B14F-4D97-AF65-F5344CB8AC3E}">
        <p14:creationId xmlns:p14="http://schemas.microsoft.com/office/powerpoint/2010/main" val="324602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73D2-70E7-44FC-A688-74345EF8656D}"/>
              </a:ext>
            </a:extLst>
          </p:cNvPr>
          <p:cNvSpPr>
            <a:spLocks noGrp="1"/>
          </p:cNvSpPr>
          <p:nvPr>
            <p:ph type="title"/>
          </p:nvPr>
        </p:nvSpPr>
        <p:spPr/>
        <p:txBody>
          <a:bodyPr/>
          <a:lstStyle/>
          <a:p>
            <a:r>
              <a:rPr lang="en-US" dirty="0"/>
              <a:t>Random Forest</a:t>
            </a:r>
            <a:endParaRPr lang="en-IN" dirty="0"/>
          </a:p>
        </p:txBody>
      </p:sp>
      <p:sp>
        <p:nvSpPr>
          <p:cNvPr id="3" name="Content Placeholder 2">
            <a:extLst>
              <a:ext uri="{FF2B5EF4-FFF2-40B4-BE49-F238E27FC236}">
                <a16:creationId xmlns:a16="http://schemas.microsoft.com/office/drawing/2014/main" id="{20475D96-3AA0-4C3C-95DF-969EE080093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a:t>
            </a:r>
          </a:p>
          <a:p>
            <a:r>
              <a:rPr lang="en-US" dirty="0">
                <a:solidFill>
                  <a:schemeClr val="tx1"/>
                </a:solidFill>
                <a:latin typeface="Times New Roman" panose="02020603050405020304" pitchFamily="18" charset="0"/>
                <a:cs typeface="Times New Roman" panose="02020603050405020304" pitchFamily="18" charset="0"/>
              </a:rPr>
              <a:t>The basic idea behind this is to combine multiple decision trees in determining the final output rather than relying on individual decision trees.</a:t>
            </a:r>
          </a:p>
          <a:p>
            <a:endParaRPr lang="en-IN" dirty="0">
              <a:solidFill>
                <a:schemeClr val="tx1"/>
              </a:solidFill>
            </a:endParaRPr>
          </a:p>
        </p:txBody>
      </p:sp>
      <p:pic>
        <p:nvPicPr>
          <p:cNvPr id="5" name="Picture 4">
            <a:extLst>
              <a:ext uri="{FF2B5EF4-FFF2-40B4-BE49-F238E27FC236}">
                <a16:creationId xmlns:a16="http://schemas.microsoft.com/office/drawing/2014/main" id="{17FC5264-4D49-4A9F-ACA4-D49DF6249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657600"/>
            <a:ext cx="4343400" cy="2895600"/>
          </a:xfrm>
          <a:prstGeom prst="rect">
            <a:avLst/>
          </a:prstGeom>
        </p:spPr>
      </p:pic>
    </p:spTree>
    <p:extLst>
      <p:ext uri="{BB962C8B-B14F-4D97-AF65-F5344CB8AC3E}">
        <p14:creationId xmlns:p14="http://schemas.microsoft.com/office/powerpoint/2010/main" val="259965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17F0-5003-4CC5-A3F7-E79FF7517E65}"/>
              </a:ext>
            </a:extLst>
          </p:cNvPr>
          <p:cNvSpPr>
            <a:spLocks noGrp="1"/>
          </p:cNvSpPr>
          <p:nvPr>
            <p:ph type="title"/>
          </p:nvPr>
        </p:nvSpPr>
        <p:spPr/>
        <p:txBody>
          <a:bodyPr/>
          <a:lstStyle/>
          <a:p>
            <a:r>
              <a:rPr lang="en-IN" dirty="0"/>
              <a:t>Logistic</a:t>
            </a:r>
            <a:r>
              <a:rPr lang="en-IN" b="0" i="0" dirty="0">
                <a:solidFill>
                  <a:srgbClr val="202124"/>
                </a:solidFill>
                <a:effectLst/>
                <a:latin typeface="Roboto" panose="02000000000000000000" pitchFamily="2" charset="0"/>
              </a:rPr>
              <a:t> </a:t>
            </a:r>
            <a:r>
              <a:rPr lang="en-IN" dirty="0"/>
              <a:t>regression</a:t>
            </a:r>
          </a:p>
        </p:txBody>
      </p:sp>
      <p:sp>
        <p:nvSpPr>
          <p:cNvPr id="3" name="Content Placeholder 2">
            <a:extLst>
              <a:ext uri="{FF2B5EF4-FFF2-40B4-BE49-F238E27FC236}">
                <a16:creationId xmlns:a16="http://schemas.microsoft.com/office/drawing/2014/main" id="{C6865CF3-E5A9-4842-9541-DA0EEDAA80F0}"/>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Logistic regression is a classification algorithm. It is used to predict a binary outcome based on a set of independent variables.</a:t>
            </a:r>
          </a:p>
          <a:p>
            <a:endParaRPr lang="en-IN" dirty="0">
              <a:solidFill>
                <a:schemeClr val="tx1"/>
              </a:solidFill>
            </a:endParaRPr>
          </a:p>
        </p:txBody>
      </p:sp>
      <p:pic>
        <p:nvPicPr>
          <p:cNvPr id="5" name="Picture 4">
            <a:extLst>
              <a:ext uri="{FF2B5EF4-FFF2-40B4-BE49-F238E27FC236}">
                <a16:creationId xmlns:a16="http://schemas.microsoft.com/office/drawing/2014/main" id="{6FDFFDA3-4C58-4E93-BBD1-62E42A71A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393831"/>
            <a:ext cx="5638800" cy="2493960"/>
          </a:xfrm>
          <a:prstGeom prst="rect">
            <a:avLst/>
          </a:prstGeom>
        </p:spPr>
      </p:pic>
    </p:spTree>
    <p:extLst>
      <p:ext uri="{BB962C8B-B14F-4D97-AF65-F5344CB8AC3E}">
        <p14:creationId xmlns:p14="http://schemas.microsoft.com/office/powerpoint/2010/main" val="4167064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23D6-BD11-4F9E-8E6D-AFDB7BE89F02}"/>
              </a:ext>
            </a:extLst>
          </p:cNvPr>
          <p:cNvSpPr>
            <a:spLocks noGrp="1"/>
          </p:cNvSpPr>
          <p:nvPr>
            <p:ph type="title"/>
          </p:nvPr>
        </p:nvSpPr>
        <p:spPr/>
        <p:txBody>
          <a:bodyPr/>
          <a:lstStyle/>
          <a:p>
            <a:r>
              <a:rPr lang="en-US" dirty="0"/>
              <a:t>Support Vector Machine</a:t>
            </a:r>
            <a:endParaRPr lang="en-IN" dirty="0"/>
          </a:p>
        </p:txBody>
      </p:sp>
      <p:sp>
        <p:nvSpPr>
          <p:cNvPr id="3" name="Content Placeholder 2">
            <a:extLst>
              <a:ext uri="{FF2B5EF4-FFF2-40B4-BE49-F238E27FC236}">
                <a16:creationId xmlns:a16="http://schemas.microsoft.com/office/drawing/2014/main" id="{EBE7CD9B-D7C8-41E2-AC75-88AADF2A4A7D}"/>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Support Vector Machine (SVM) is a supervised machine learning algorithm in which a hyperplane is created in order to separate and categorize features.</a:t>
            </a:r>
          </a:p>
          <a:p>
            <a:r>
              <a:rPr lang="en-US" dirty="0">
                <a:solidFill>
                  <a:schemeClr val="tx1"/>
                </a:solidFill>
                <a:latin typeface="Times New Roman" panose="02020603050405020304" pitchFamily="18" charset="0"/>
                <a:cs typeface="Times New Roman" panose="02020603050405020304" pitchFamily="18" charset="0"/>
              </a:rPr>
              <a:t> The optimal hyperplane is usually calculated by creating support vectors on both sides of the hyperplane in which each vector must maximize the distance between each other.</a:t>
            </a:r>
          </a:p>
          <a:p>
            <a:r>
              <a:rPr lang="en-US" dirty="0">
                <a:solidFill>
                  <a:schemeClr val="tx1"/>
                </a:solidFill>
                <a:latin typeface="Times New Roman" panose="02020603050405020304" pitchFamily="18" charset="0"/>
                <a:cs typeface="Times New Roman" panose="02020603050405020304" pitchFamily="18" charset="0"/>
              </a:rPr>
              <a:t> In other words, the larger the distance between each vector around the hyperplane, the more accurate the decision boundary will be between the categories of features.</a:t>
            </a:r>
          </a:p>
          <a:p>
            <a:endParaRPr lang="en-IN" dirty="0">
              <a:solidFill>
                <a:schemeClr val="tx1"/>
              </a:solidFill>
            </a:endParaRPr>
          </a:p>
        </p:txBody>
      </p:sp>
      <p:pic>
        <p:nvPicPr>
          <p:cNvPr id="5" name="Picture 4">
            <a:extLst>
              <a:ext uri="{FF2B5EF4-FFF2-40B4-BE49-F238E27FC236}">
                <a16:creationId xmlns:a16="http://schemas.microsoft.com/office/drawing/2014/main" id="{4FE99B0C-F83F-41E9-93BF-ACD38D403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942480"/>
            <a:ext cx="1546398" cy="1515470"/>
          </a:xfrm>
          <a:prstGeom prst="rect">
            <a:avLst/>
          </a:prstGeom>
        </p:spPr>
      </p:pic>
      <p:pic>
        <p:nvPicPr>
          <p:cNvPr id="7" name="Picture 6">
            <a:extLst>
              <a:ext uri="{FF2B5EF4-FFF2-40B4-BE49-F238E27FC236}">
                <a16:creationId xmlns:a16="http://schemas.microsoft.com/office/drawing/2014/main" id="{CC159ACC-A494-4021-AD1C-D1FFA91ED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737" y="4901318"/>
            <a:ext cx="1645536" cy="1623596"/>
          </a:xfrm>
          <a:prstGeom prst="rect">
            <a:avLst/>
          </a:prstGeom>
        </p:spPr>
      </p:pic>
    </p:spTree>
    <p:extLst>
      <p:ext uri="{BB962C8B-B14F-4D97-AF65-F5344CB8AC3E}">
        <p14:creationId xmlns:p14="http://schemas.microsoft.com/office/powerpoint/2010/main" val="344600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457200"/>
            <a:ext cx="9296400" cy="1200329"/>
          </a:xfrm>
          <a:prstGeom prst="rect">
            <a:avLst/>
          </a:prstGeom>
          <a:noFill/>
        </p:spPr>
        <p:txBody>
          <a:bodyPr wrap="square" rtlCol="0">
            <a:spAutoFit/>
          </a:bodyPr>
          <a:lstStyle/>
          <a:p>
            <a:r>
              <a:rPr lang="en-US" sz="3600" dirty="0">
                <a:solidFill>
                  <a:schemeClr val="accent1"/>
                </a:solidFill>
                <a:latin typeface="+mj-lt"/>
                <a:ea typeface="+mj-ea"/>
                <a:cs typeface="+mj-cs"/>
              </a:rPr>
              <a:t>Flow Chart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6" name="Oval 5"/>
          <p:cNvSpPr/>
          <p:nvPr/>
        </p:nvSpPr>
        <p:spPr>
          <a:xfrm>
            <a:off x="4191000" y="2001720"/>
            <a:ext cx="1066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7" name="Down Arrow 6"/>
          <p:cNvSpPr/>
          <p:nvPr/>
        </p:nvSpPr>
        <p:spPr>
          <a:xfrm>
            <a:off x="4726289" y="2306520"/>
            <a:ext cx="4571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p:cNvSpPr/>
          <p:nvPr/>
        </p:nvSpPr>
        <p:spPr>
          <a:xfrm>
            <a:off x="3888735" y="2566701"/>
            <a:ext cx="1711452" cy="47023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 text</a:t>
            </a:r>
          </a:p>
        </p:txBody>
      </p:sp>
      <p:sp>
        <p:nvSpPr>
          <p:cNvPr id="9" name="Down Arrow 8"/>
          <p:cNvSpPr/>
          <p:nvPr/>
        </p:nvSpPr>
        <p:spPr>
          <a:xfrm>
            <a:off x="4744461" y="3023900"/>
            <a:ext cx="45719" cy="197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39535" y="3265538"/>
            <a:ext cx="172720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IN" dirty="0"/>
          </a:p>
        </p:txBody>
      </p:sp>
      <p:sp>
        <p:nvSpPr>
          <p:cNvPr id="11" name="Rectangle 10"/>
          <p:cNvSpPr/>
          <p:nvPr/>
        </p:nvSpPr>
        <p:spPr>
          <a:xfrm>
            <a:off x="3520048" y="4002474"/>
            <a:ext cx="2631701" cy="43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 of text</a:t>
            </a:r>
          </a:p>
        </p:txBody>
      </p:sp>
      <p:sp>
        <p:nvSpPr>
          <p:cNvPr id="13" name="Down Arrow 12"/>
          <p:cNvSpPr/>
          <p:nvPr/>
        </p:nvSpPr>
        <p:spPr>
          <a:xfrm>
            <a:off x="4790180" y="3722738"/>
            <a:ext cx="45719" cy="260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813039" y="4440120"/>
            <a:ext cx="4571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3209729" y="4719856"/>
            <a:ext cx="3252338" cy="718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Results will be displayed</a:t>
            </a:r>
          </a:p>
        </p:txBody>
      </p:sp>
      <p:sp>
        <p:nvSpPr>
          <p:cNvPr id="18" name="Down Arrow 17"/>
          <p:cNvSpPr/>
          <p:nvPr/>
        </p:nvSpPr>
        <p:spPr>
          <a:xfrm>
            <a:off x="4863437" y="5461252"/>
            <a:ext cx="45719" cy="284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4323817" y="5779872"/>
            <a:ext cx="1124958" cy="46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spTree>
    <p:extLst>
      <p:ext uri="{BB962C8B-B14F-4D97-AF65-F5344CB8AC3E}">
        <p14:creationId xmlns:p14="http://schemas.microsoft.com/office/powerpoint/2010/main" val="3599376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4D9F-7466-4BED-B845-10A9EC492126}"/>
              </a:ext>
            </a:extLst>
          </p:cNvPr>
          <p:cNvSpPr>
            <a:spLocks noGrp="1"/>
          </p:cNvSpPr>
          <p:nvPr>
            <p:ph type="title"/>
          </p:nvPr>
        </p:nvSpPr>
        <p:spPr/>
        <p:txBody>
          <a:bodyPr/>
          <a:lstStyle/>
          <a:p>
            <a:r>
              <a:rPr lang="en-US" dirty="0"/>
              <a:t>UML Diagram</a:t>
            </a:r>
            <a:endParaRPr lang="en-IN" dirty="0"/>
          </a:p>
        </p:txBody>
      </p:sp>
      <p:pic>
        <p:nvPicPr>
          <p:cNvPr id="7" name="Content Placeholder 6">
            <a:extLst>
              <a:ext uri="{FF2B5EF4-FFF2-40B4-BE49-F238E27FC236}">
                <a16:creationId xmlns:a16="http://schemas.microsoft.com/office/drawing/2014/main" id="{E0B3B8F5-C5CD-4516-BEE7-647080060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7620000" cy="5334000"/>
          </a:xfrm>
        </p:spPr>
      </p:pic>
    </p:spTree>
    <p:extLst>
      <p:ext uri="{BB962C8B-B14F-4D97-AF65-F5344CB8AC3E}">
        <p14:creationId xmlns:p14="http://schemas.microsoft.com/office/powerpoint/2010/main" val="372626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76B4-B900-4401-9835-9E1523B27016}"/>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988A77AA-AFE2-4558-9FD9-462070E232F0}"/>
              </a:ext>
            </a:extLst>
          </p:cNvPr>
          <p:cNvSpPr>
            <a:spLocks noGrp="1"/>
          </p:cNvSpPr>
          <p:nvPr>
            <p:ph idx="1"/>
          </p:nvPr>
        </p:nvSpPr>
        <p:spPr/>
        <p:txBody>
          <a:bodyPr/>
          <a:lstStyle/>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The Dataset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Pre-training</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Outlier Removal</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Fine-tuning</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23514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D2EB-166B-49B4-A67D-4317C9C0044C}"/>
              </a:ext>
            </a:extLst>
          </p:cNvPr>
          <p:cNvSpPr>
            <a:spLocks noGrp="1"/>
          </p:cNvSpPr>
          <p:nvPr>
            <p:ph type="title"/>
          </p:nvPr>
        </p:nvSpPr>
        <p:spPr/>
        <p:txBody>
          <a:bodyPr/>
          <a:lstStyle/>
          <a:p>
            <a:r>
              <a:rPr lang="en-IN" sz="3600" b="1" dirty="0"/>
              <a:t>Status</a:t>
            </a:r>
            <a:endParaRPr lang="en-IN" dirty="0"/>
          </a:p>
        </p:txBody>
      </p:sp>
      <p:sp>
        <p:nvSpPr>
          <p:cNvPr id="3" name="Content Placeholder 2">
            <a:extLst>
              <a:ext uri="{FF2B5EF4-FFF2-40B4-BE49-F238E27FC236}">
                <a16:creationId xmlns:a16="http://schemas.microsoft.com/office/drawing/2014/main" id="{D81B473E-16BE-430C-A9F7-7816FC9C747F}"/>
              </a:ext>
            </a:extLst>
          </p:cNvPr>
          <p:cNvSpPr>
            <a:spLocks noGrp="1"/>
          </p:cNvSpPr>
          <p:nvPr>
            <p:ph idx="1"/>
          </p:nvPr>
        </p:nvSpPr>
        <p:spPr/>
        <p:txBody>
          <a:bodyPr/>
          <a:lstStyle/>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Data Collection  - 100%</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Model Building   - 25%</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User Interface    - 0%</a:t>
            </a:r>
          </a:p>
          <a:p>
            <a:pPr marL="0" indent="0">
              <a:buNone/>
            </a:pPr>
            <a:endParaRPr lang="en-IN" dirty="0">
              <a:solidFill>
                <a:schemeClr val="tx1"/>
              </a:solidFill>
            </a:endParaRPr>
          </a:p>
        </p:txBody>
      </p:sp>
    </p:spTree>
    <p:extLst>
      <p:ext uri="{BB962C8B-B14F-4D97-AF65-F5344CB8AC3E}">
        <p14:creationId xmlns:p14="http://schemas.microsoft.com/office/powerpoint/2010/main" val="2339152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8757-DEDF-4CE3-B873-B82B9A3C060B}"/>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03253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CC1A-E445-4753-B008-042E1B720532}"/>
              </a:ext>
            </a:extLst>
          </p:cNvPr>
          <p:cNvSpPr>
            <a:spLocks noGrp="1"/>
          </p:cNvSpPr>
          <p:nvPr>
            <p:ph type="title"/>
          </p:nvPr>
        </p:nvSpPr>
        <p:spPr>
          <a:xfrm>
            <a:off x="677334" y="609600"/>
            <a:ext cx="8596668" cy="762000"/>
          </a:xfrm>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424CC740-0AFA-4B3D-9973-E74E7E2DA94B}"/>
              </a:ext>
            </a:extLst>
          </p:cNvPr>
          <p:cNvSpPr>
            <a:spLocks noGrp="1"/>
          </p:cNvSpPr>
          <p:nvPr>
            <p:ph idx="1"/>
          </p:nvPr>
        </p:nvSpPr>
        <p:spPr>
          <a:xfrm>
            <a:off x="677334" y="1295400"/>
            <a:ext cx="8596668" cy="5486400"/>
          </a:xfrm>
        </p:spPr>
        <p:txBody>
          <a:bodyPr>
            <a:noAutofit/>
          </a:bodyPr>
          <a:lstStyle/>
          <a:p>
            <a:r>
              <a:rPr lang="en-US" sz="1400" dirty="0">
                <a:solidFill>
                  <a:schemeClr val="tx1"/>
                </a:solidFill>
                <a:latin typeface="Times New Roman" panose="02020603050405020304" pitchFamily="18" charset="0"/>
                <a:cs typeface="Times New Roman" panose="02020603050405020304" pitchFamily="18" charset="0"/>
              </a:rPr>
              <a:t>Abstract</a:t>
            </a:r>
          </a:p>
          <a:p>
            <a:r>
              <a:rPr lang="en-US" sz="1400" dirty="0">
                <a:solidFill>
                  <a:schemeClr val="tx1"/>
                </a:solidFill>
                <a:latin typeface="Times New Roman" panose="02020603050405020304" pitchFamily="18" charset="0"/>
                <a:cs typeface="Times New Roman" panose="02020603050405020304" pitchFamily="18" charset="0"/>
              </a:rPr>
              <a:t>Introduction</a:t>
            </a:r>
          </a:p>
          <a:p>
            <a:r>
              <a:rPr lang="en-US" sz="1400" dirty="0">
                <a:solidFill>
                  <a:schemeClr val="tx1"/>
                </a:solidFill>
                <a:latin typeface="Times New Roman" panose="02020603050405020304" pitchFamily="18" charset="0"/>
                <a:cs typeface="Times New Roman" panose="02020603050405020304" pitchFamily="18" charset="0"/>
              </a:rPr>
              <a:t>Existing System</a:t>
            </a:r>
          </a:p>
          <a:p>
            <a:r>
              <a:rPr lang="en-US" sz="1400" dirty="0">
                <a:solidFill>
                  <a:schemeClr val="tx1"/>
                </a:solidFill>
                <a:latin typeface="Times New Roman" panose="02020603050405020304" pitchFamily="18" charset="0"/>
                <a:cs typeface="Times New Roman" panose="02020603050405020304" pitchFamily="18" charset="0"/>
              </a:rPr>
              <a:t>Proposed System</a:t>
            </a:r>
          </a:p>
          <a:p>
            <a:r>
              <a:rPr lang="en-US" sz="1400" dirty="0">
                <a:solidFill>
                  <a:schemeClr val="tx1"/>
                </a:solidFill>
                <a:latin typeface="Times New Roman" panose="02020603050405020304" pitchFamily="18" charset="0"/>
                <a:cs typeface="Times New Roman" panose="02020603050405020304" pitchFamily="18" charset="0"/>
              </a:rPr>
              <a:t>Requirement Specification</a:t>
            </a:r>
          </a:p>
          <a:p>
            <a:pPr lvl="1"/>
            <a:r>
              <a:rPr lang="en-US" sz="1400" dirty="0">
                <a:solidFill>
                  <a:schemeClr val="tx1"/>
                </a:solidFill>
                <a:latin typeface="Times New Roman" panose="02020603050405020304" pitchFamily="18" charset="0"/>
                <a:cs typeface="Times New Roman" panose="02020603050405020304" pitchFamily="18" charset="0"/>
              </a:rPr>
              <a:t>Functional Requirements</a:t>
            </a:r>
          </a:p>
          <a:p>
            <a:pPr lvl="1"/>
            <a:r>
              <a:rPr lang="en-US" sz="1400" dirty="0">
                <a:solidFill>
                  <a:schemeClr val="tx1"/>
                </a:solidFill>
                <a:latin typeface="Times New Roman" panose="02020603050405020304" pitchFamily="18" charset="0"/>
                <a:cs typeface="Times New Roman" panose="02020603050405020304" pitchFamily="18" charset="0"/>
              </a:rPr>
              <a:t>Non-Functional Requirements</a:t>
            </a:r>
          </a:p>
          <a:p>
            <a:pPr lvl="1"/>
            <a:r>
              <a:rPr lang="en-US" sz="1400" dirty="0">
                <a:solidFill>
                  <a:schemeClr val="tx1"/>
                </a:solidFill>
                <a:latin typeface="Times New Roman" panose="02020603050405020304" pitchFamily="18" charset="0"/>
                <a:cs typeface="Times New Roman" panose="02020603050405020304" pitchFamily="18" charset="0"/>
              </a:rPr>
              <a:t>Software Requirements</a:t>
            </a:r>
          </a:p>
          <a:p>
            <a:pPr lvl="1"/>
            <a:r>
              <a:rPr lang="en-US" sz="1400" dirty="0">
                <a:solidFill>
                  <a:schemeClr val="tx1"/>
                </a:solidFill>
                <a:latin typeface="Times New Roman" panose="02020603050405020304" pitchFamily="18" charset="0"/>
                <a:cs typeface="Times New Roman" panose="02020603050405020304" pitchFamily="18" charset="0"/>
              </a:rPr>
              <a:t>Hardware Requirements</a:t>
            </a:r>
          </a:p>
          <a:p>
            <a:r>
              <a:rPr lang="en-US" sz="1400" dirty="0">
                <a:solidFill>
                  <a:schemeClr val="tx1"/>
                </a:solidFill>
                <a:latin typeface="Times New Roman" panose="02020603050405020304" pitchFamily="18" charset="0"/>
                <a:cs typeface="Times New Roman" panose="02020603050405020304" pitchFamily="18" charset="0"/>
              </a:rPr>
              <a:t>Algorithms used</a:t>
            </a:r>
          </a:p>
          <a:p>
            <a:pPr lvl="1"/>
            <a:r>
              <a:rPr lang="en-US" sz="1400" dirty="0">
                <a:solidFill>
                  <a:schemeClr val="tx1"/>
                </a:solidFill>
                <a:latin typeface="Times New Roman" panose="02020603050405020304" pitchFamily="18" charset="0"/>
                <a:cs typeface="Times New Roman" panose="02020603050405020304" pitchFamily="18" charset="0"/>
              </a:rPr>
              <a:t>Pre-Training Algorithms</a:t>
            </a:r>
          </a:p>
          <a:p>
            <a:pPr lvl="1"/>
            <a:r>
              <a:rPr lang="en-US" sz="1400" dirty="0">
                <a:solidFill>
                  <a:schemeClr val="tx1"/>
                </a:solidFill>
                <a:latin typeface="Times New Roman" panose="02020603050405020304" pitchFamily="18" charset="0"/>
                <a:cs typeface="Times New Roman" panose="02020603050405020304" pitchFamily="18" charset="0"/>
              </a:rPr>
              <a:t>Fine Tuning Algorithms</a:t>
            </a:r>
          </a:p>
          <a:p>
            <a:r>
              <a:rPr lang="en-US" sz="1400" dirty="0">
                <a:solidFill>
                  <a:schemeClr val="tx1"/>
                </a:solidFill>
                <a:latin typeface="Times New Roman" panose="02020603050405020304" pitchFamily="18" charset="0"/>
                <a:cs typeface="Times New Roman" panose="02020603050405020304" pitchFamily="18" charset="0"/>
              </a:rPr>
              <a:t>Flow Chart</a:t>
            </a:r>
          </a:p>
          <a:p>
            <a:r>
              <a:rPr lang="en-US" sz="1400" dirty="0">
                <a:solidFill>
                  <a:schemeClr val="tx1"/>
                </a:solidFill>
                <a:latin typeface="Times New Roman" panose="02020603050405020304" pitchFamily="18" charset="0"/>
                <a:cs typeface="Times New Roman" panose="02020603050405020304" pitchFamily="18" charset="0"/>
              </a:rPr>
              <a:t>UML Diagram</a:t>
            </a:r>
          </a:p>
          <a:p>
            <a:r>
              <a:rPr lang="en-US" sz="1400" dirty="0">
                <a:solidFill>
                  <a:schemeClr val="tx1"/>
                </a:solidFill>
                <a:latin typeface="Times New Roman" panose="02020603050405020304" pitchFamily="18" charset="0"/>
                <a:cs typeface="Times New Roman" panose="02020603050405020304" pitchFamily="18" charset="0"/>
              </a:rPr>
              <a:t>Modules</a:t>
            </a:r>
          </a:p>
          <a:p>
            <a:r>
              <a:rPr lang="en-US" sz="1400" dirty="0">
                <a:solidFill>
                  <a:schemeClr val="tx1"/>
                </a:solidFill>
                <a:latin typeface="Times New Roman" panose="02020603050405020304" pitchFamily="18" charset="0"/>
                <a:cs typeface="Times New Roman" panose="02020603050405020304" pitchFamily="18" charset="0"/>
              </a:rPr>
              <a:t>Status</a:t>
            </a:r>
          </a:p>
        </p:txBody>
      </p:sp>
    </p:spTree>
    <p:extLst>
      <p:ext uri="{BB962C8B-B14F-4D97-AF65-F5344CB8AC3E}">
        <p14:creationId xmlns:p14="http://schemas.microsoft.com/office/powerpoint/2010/main" val="173879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7B53-6A2E-47A7-BE3B-29AD4470707A}"/>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Abstract</a:t>
            </a:r>
            <a:br>
              <a:rPr lang="en-IN" sz="3600"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525D691-6EAB-44D6-BFFD-91A0F76B7036}"/>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latin typeface="Times New Roman" panose="02020603050405020304" pitchFamily="18" charset="0"/>
              </a:rPr>
              <a:t>Many news sources contain false information and are therefore “fake news”. </a:t>
            </a:r>
          </a:p>
          <a:p>
            <a:pPr>
              <a:buFont typeface="Wingdings" panose="05000000000000000000" pitchFamily="2" charset="2"/>
              <a:buChar char="Ø"/>
            </a:pPr>
            <a:r>
              <a:rPr lang="en-US" dirty="0">
                <a:solidFill>
                  <a:schemeClr val="tx1"/>
                </a:solidFill>
                <a:latin typeface="Times New Roman" panose="02020603050405020304" pitchFamily="18" charset="0"/>
              </a:rPr>
              <a:t>Because there is a lot of “fake news” articles and fabricated, misleading information on the web, we would like to determine which texts are legitimate (real) and which are illegitimate (fake).</a:t>
            </a:r>
            <a:endParaRPr lang="en-IN"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4436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F73D-F9B2-45F0-82DE-ABE64C9A5F8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0D7B6C5-1A4B-49D1-9DC4-811B589F26F9}"/>
              </a:ext>
            </a:extLst>
          </p:cNvPr>
          <p:cNvSpPr>
            <a:spLocks noGrp="1"/>
          </p:cNvSpPr>
          <p:nvPr>
            <p:ph idx="1"/>
          </p:nvPr>
        </p:nvSpPr>
        <p:spPr/>
        <p:txBody>
          <a:bodyPr>
            <a:normAutofit/>
          </a:bodyPr>
          <a:lstStyle/>
          <a:p>
            <a:pPr>
              <a:lnSpc>
                <a:spcPct val="110000"/>
              </a:lnSpc>
              <a:buFont typeface="Wingdings" panose="05000000000000000000" pitchFamily="2" charset="2"/>
              <a:buChar char="Ø"/>
            </a:pPr>
            <a:r>
              <a:rPr lang="en-US" dirty="0">
                <a:solidFill>
                  <a:schemeClr val="tx1"/>
                </a:solidFill>
                <a:latin typeface="Times New Roman" panose="02020603050405020304" pitchFamily="18" charset="0"/>
              </a:rPr>
              <a:t>Fake news detection can be done by using binary classification algorithms.</a:t>
            </a:r>
          </a:p>
          <a:p>
            <a:pPr>
              <a:lnSpc>
                <a:spcPct val="110000"/>
              </a:lnSpc>
              <a:buFont typeface="Wingdings" panose="05000000000000000000" pitchFamily="2" charset="2"/>
              <a:buChar char="Ø"/>
            </a:pPr>
            <a:r>
              <a:rPr lang="en-US" dirty="0">
                <a:solidFill>
                  <a:schemeClr val="tx1"/>
                </a:solidFill>
                <a:latin typeface="Times New Roman" panose="02020603050405020304" pitchFamily="18" charset="0"/>
              </a:rPr>
              <a:t>To solve this as a binary classification problem, we investigate the effectiveness of different Natural Language Processing models which are used to convert character based texts into numeric representations such as TFIDF, CountVectorizer and Word2Vec models. </a:t>
            </a:r>
          </a:p>
          <a:p>
            <a:pPr>
              <a:lnSpc>
                <a:spcPct val="110000"/>
              </a:lnSpc>
              <a:buFont typeface="Wingdings" panose="05000000000000000000" pitchFamily="2" charset="2"/>
              <a:buChar char="Ø"/>
            </a:pPr>
            <a:r>
              <a:rPr lang="en-US" dirty="0">
                <a:solidFill>
                  <a:schemeClr val="tx1"/>
                </a:solidFill>
                <a:latin typeface="Times New Roman" panose="02020603050405020304" pitchFamily="18" charset="0"/>
              </a:rPr>
              <a:t>We use five fine tuning algorithms(</a:t>
            </a:r>
            <a:r>
              <a:rPr lang="en-IN" dirty="0">
                <a:solidFill>
                  <a:schemeClr val="tx1"/>
                </a:solidFill>
                <a:latin typeface="Times New Roman" panose="02020603050405020304" pitchFamily="18" charset="0"/>
              </a:rPr>
              <a:t>ANNs, LSTMs, Logistic Regression, Support Vector Machine, Random Forest Classifier</a:t>
            </a:r>
            <a:r>
              <a:rPr lang="en-US" dirty="0">
                <a:solidFill>
                  <a:schemeClr val="tx1"/>
                </a:solidFill>
                <a:latin typeface="Times New Roman" panose="02020603050405020304" pitchFamily="18" charset="0"/>
              </a:rPr>
              <a:t>) and find out which model is able to preserve most of the contextual information about the text used in a fake news data set and how helpful and effective it is in detecting whether the text is a fake news or not.</a:t>
            </a:r>
            <a:endParaRPr lang="en-IN"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91887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F2A4-7E35-4D26-A9A8-D240B11B4C5A}"/>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67734C86-C2B0-487F-8810-D15533B05C1A}"/>
              </a:ext>
            </a:extLst>
          </p:cNvPr>
          <p:cNvSpPr>
            <a:spLocks noGrp="1"/>
          </p:cNvSpPr>
          <p:nvPr>
            <p:ph idx="1"/>
          </p:nvPr>
        </p:nvSpPr>
        <p:spPr>
          <a:xfrm>
            <a:off x="677334" y="2160589"/>
            <a:ext cx="8596668" cy="4164011"/>
          </a:xfrm>
        </p:spPr>
        <p:txBody>
          <a:bodyPr>
            <a:noAutofit/>
          </a:bodyPr>
          <a:lstStyle/>
          <a:p>
            <a:r>
              <a:rPr lang="en-US" dirty="0">
                <a:solidFill>
                  <a:schemeClr val="tx1"/>
                </a:solidFill>
                <a:latin typeface="Times New Roman" panose="02020603050405020304" pitchFamily="18" charset="0"/>
              </a:rPr>
              <a:t>Sentiment Analysis is an existing system for Fake news detection.</a:t>
            </a:r>
          </a:p>
          <a:p>
            <a:r>
              <a:rPr lang="en-US" dirty="0">
                <a:solidFill>
                  <a:schemeClr val="tx1"/>
                </a:solidFill>
                <a:latin typeface="Times New Roman" panose="02020603050405020304" pitchFamily="18" charset="0"/>
              </a:rPr>
              <a:t>For classifying there are several existing algorithms like RNN(Recurrent Neural Network) ,Decision Trees, SVM(Support Vector Machines) etc. But they lack the accuracy and performance to be completely reliable.</a:t>
            </a:r>
          </a:p>
          <a:p>
            <a:endParaRPr lang="en-US" dirty="0">
              <a:solidFill>
                <a:schemeClr val="tx1"/>
              </a:solidFill>
              <a:latin typeface="Times New Roman" panose="02020603050405020304" pitchFamily="18" charset="0"/>
            </a:endParaRPr>
          </a:p>
          <a:p>
            <a:pPr marL="0" indent="0">
              <a:buNone/>
            </a:pPr>
            <a:r>
              <a:rPr lang="en-US" b="1" dirty="0">
                <a:solidFill>
                  <a:schemeClr val="tx1"/>
                </a:solidFill>
                <a:latin typeface="Times New Roman" panose="02020603050405020304" pitchFamily="18" charset="0"/>
              </a:rPr>
              <a:t>Drawbacks</a:t>
            </a:r>
          </a:p>
          <a:p>
            <a:pPr lvl="0">
              <a:buFont typeface="+mj-lt"/>
              <a:buAutoNum type="arabicPeriod"/>
            </a:pPr>
            <a:r>
              <a:rPr lang="en-US" dirty="0">
                <a:solidFill>
                  <a:schemeClr val="tx1"/>
                </a:solidFill>
                <a:effectLst/>
                <a:latin typeface="Times New Roman" panose="02020603050405020304" pitchFamily="18" charset="0"/>
                <a:ea typeface="Times New Roman" panose="02020603050405020304" pitchFamily="18" charset="0"/>
              </a:rPr>
              <a:t>Low Accuracy.</a:t>
            </a:r>
            <a:endParaRPr lang="en-IN" dirty="0">
              <a:solidFill>
                <a:schemeClr val="tx1"/>
              </a:solidFill>
              <a:effectLst/>
              <a:latin typeface="Times New Roman" panose="02020603050405020304" pitchFamily="18" charset="0"/>
              <a:ea typeface="Times New Roman" panose="02020603050405020304" pitchFamily="18" charset="0"/>
            </a:endParaRPr>
          </a:p>
          <a:p>
            <a:pPr lvl="0">
              <a:buFont typeface="+mj-lt"/>
              <a:buAutoNum type="arabicPeriod"/>
            </a:pPr>
            <a:r>
              <a:rPr lang="en-US" dirty="0">
                <a:solidFill>
                  <a:schemeClr val="tx1"/>
                </a:solidFill>
                <a:effectLst/>
                <a:latin typeface="Times New Roman" panose="02020603050405020304" pitchFamily="18" charset="0"/>
                <a:ea typeface="Times New Roman" panose="02020603050405020304" pitchFamily="18" charset="0"/>
              </a:rPr>
              <a:t>Low Reliability.</a:t>
            </a:r>
            <a:endParaRPr lang="en-IN" dirty="0">
              <a:solidFill>
                <a:schemeClr val="tx1"/>
              </a:solidFill>
              <a:effectLst/>
              <a:latin typeface="Times New Roman" panose="02020603050405020304" pitchFamily="18" charset="0"/>
              <a:ea typeface="Times New Roman" panose="02020603050405020304" pitchFamily="18" charset="0"/>
            </a:endParaRPr>
          </a:p>
          <a:p>
            <a:pPr lvl="0">
              <a:buFont typeface="+mj-lt"/>
              <a:buAutoNum type="arabicPeriod"/>
            </a:pPr>
            <a:r>
              <a:rPr lang="en-US" dirty="0">
                <a:solidFill>
                  <a:schemeClr val="tx1"/>
                </a:solidFill>
                <a:effectLst/>
                <a:latin typeface="Times New Roman" panose="02020603050405020304" pitchFamily="18" charset="0"/>
                <a:ea typeface="Times New Roman" panose="02020603050405020304" pitchFamily="18" charset="0"/>
              </a:rPr>
              <a:t>Less Robust.</a:t>
            </a:r>
            <a:endParaRPr lang="en-IN" dirty="0">
              <a:solidFill>
                <a:schemeClr val="tx1"/>
              </a:solidFill>
              <a:effectLst/>
              <a:latin typeface="Times New Roman" panose="02020603050405020304" pitchFamily="18" charset="0"/>
              <a:ea typeface="Times New Roman" panose="02020603050405020304" pitchFamily="18" charset="0"/>
            </a:endParaRPr>
          </a:p>
          <a:p>
            <a:pPr lvl="0">
              <a:buFont typeface="+mj-lt"/>
              <a:buAutoNum type="arabicPeriod"/>
            </a:pPr>
            <a:r>
              <a:rPr lang="en-US" dirty="0">
                <a:solidFill>
                  <a:schemeClr val="tx1"/>
                </a:solidFill>
                <a:effectLst/>
                <a:latin typeface="Times New Roman" panose="02020603050405020304" pitchFamily="18" charset="0"/>
                <a:ea typeface="Times New Roman" panose="02020603050405020304" pitchFamily="18" charset="0"/>
              </a:rPr>
              <a:t>Less Adaptability.</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86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DE6-154E-4945-B028-2C9ADFDADD84}"/>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F9D1E443-8603-479B-997F-A1DE707AC4CC}"/>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rPr>
              <a:t>To overcome the drawbacks of the existing algorithms, the proposed algorithm has been evolved. </a:t>
            </a:r>
          </a:p>
          <a:p>
            <a:r>
              <a:rPr lang="en-US" dirty="0">
                <a:solidFill>
                  <a:schemeClr val="tx1"/>
                </a:solidFill>
                <a:latin typeface="Times New Roman" panose="02020603050405020304" pitchFamily="18" charset="0"/>
              </a:rPr>
              <a:t>Our algorithm primarily focuses on classifying news into real and fake efficiently with high accuracy by using NLP models.</a:t>
            </a:r>
          </a:p>
          <a:p>
            <a:endParaRPr lang="en-IN" dirty="0">
              <a:solidFill>
                <a:schemeClr val="tx1"/>
              </a:solidFill>
            </a:endParaRPr>
          </a:p>
          <a:p>
            <a:pPr marL="0" indent="0">
              <a:buNone/>
            </a:pPr>
            <a:r>
              <a:rPr lang="en-IN" b="1" dirty="0">
                <a:solidFill>
                  <a:schemeClr val="tx1"/>
                </a:solidFill>
              </a:rPr>
              <a:t>Advantages</a:t>
            </a:r>
          </a:p>
          <a:p>
            <a:pPr lvl="0"/>
            <a:r>
              <a:rPr lang="en-US" dirty="0">
                <a:solidFill>
                  <a:schemeClr val="tx1"/>
                </a:solidFill>
                <a:latin typeface="Times New Roman" panose="02020603050405020304" pitchFamily="18" charset="0"/>
              </a:rPr>
              <a:t>High accuracy compared to existing algorithms.</a:t>
            </a:r>
            <a:endParaRPr lang="en-IN" dirty="0">
              <a:solidFill>
                <a:schemeClr val="tx1"/>
              </a:solidFill>
              <a:latin typeface="Times New Roman" panose="02020603050405020304" pitchFamily="18" charset="0"/>
            </a:endParaRPr>
          </a:p>
          <a:p>
            <a:pPr lvl="0"/>
            <a:r>
              <a:rPr lang="en-US" dirty="0">
                <a:solidFill>
                  <a:schemeClr val="tx1"/>
                </a:solidFill>
                <a:latin typeface="Times New Roman" panose="02020603050405020304" pitchFamily="18" charset="0"/>
              </a:rPr>
              <a:t>It is highly reliable.</a:t>
            </a:r>
            <a:endParaRPr lang="en-IN" dirty="0">
              <a:solidFill>
                <a:schemeClr val="tx1"/>
              </a:solidFill>
              <a:latin typeface="Times New Roman" panose="02020603050405020304" pitchFamily="18" charset="0"/>
            </a:endParaRPr>
          </a:p>
          <a:p>
            <a:pPr lvl="0"/>
            <a:r>
              <a:rPr lang="en-US" dirty="0">
                <a:solidFill>
                  <a:schemeClr val="tx1"/>
                </a:solidFill>
                <a:latin typeface="Times New Roman" panose="02020603050405020304" pitchFamily="18" charset="0"/>
              </a:rPr>
              <a:t>Works on huge amount of data.</a:t>
            </a:r>
            <a:endParaRPr lang="en-IN" dirty="0">
              <a:solidFill>
                <a:schemeClr val="tx1"/>
              </a:solidFill>
              <a:latin typeface="Times New Roman" panose="02020603050405020304" pitchFamily="18" charset="0"/>
            </a:endParaRPr>
          </a:p>
          <a:p>
            <a:pPr lvl="0"/>
            <a:r>
              <a:rPr lang="en-US" dirty="0">
                <a:solidFill>
                  <a:schemeClr val="tx1"/>
                </a:solidFill>
                <a:latin typeface="Times New Roman" panose="02020603050405020304" pitchFamily="18" charset="0"/>
              </a:rPr>
              <a:t>Not restricted to a single scan knowledge extraction</a:t>
            </a:r>
            <a:endParaRPr lang="en-IN" dirty="0">
              <a:solidFill>
                <a:schemeClr val="tx1"/>
              </a:solidFill>
              <a:latin typeface="Times New Roman" panose="02020603050405020304" pitchFamily="18" charset="0"/>
            </a:endParaRPr>
          </a:p>
          <a:p>
            <a:pPr marL="0" indent="0">
              <a:buNone/>
            </a:pPr>
            <a:endParaRPr lang="en-IN" b="1" dirty="0">
              <a:solidFill>
                <a:schemeClr val="tx1"/>
              </a:solidFill>
            </a:endParaRPr>
          </a:p>
        </p:txBody>
      </p:sp>
    </p:spTree>
    <p:extLst>
      <p:ext uri="{BB962C8B-B14F-4D97-AF65-F5344CB8AC3E}">
        <p14:creationId xmlns:p14="http://schemas.microsoft.com/office/powerpoint/2010/main" val="335179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4C9-D957-49DB-8F39-2CB903C22D50}"/>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0546F114-7D87-42E5-948F-BE7FF4B3099B}"/>
              </a:ext>
            </a:extLst>
          </p:cNvPr>
          <p:cNvSpPr>
            <a:spLocks noGrp="1"/>
          </p:cNvSpPr>
          <p:nvPr>
            <p:ph idx="1"/>
          </p:nvPr>
        </p:nvSpPr>
        <p:spPr/>
        <p:txBody>
          <a:bodyPr/>
          <a:lstStyle/>
          <a:p>
            <a:r>
              <a:rPr lang="en-US" dirty="0">
                <a:solidFill>
                  <a:schemeClr val="tx1"/>
                </a:solidFill>
                <a:latin typeface="Times New Roman" panose="02020603050405020304" pitchFamily="18" charset="0"/>
              </a:rPr>
              <a:t>A functional requirement define a function of a system or it’s component and are expressed in the form “system must do” . It depends upon the type of software, expected users and the type of system where the software is used. </a:t>
            </a:r>
          </a:p>
          <a:p>
            <a:r>
              <a:rPr lang="en-US" dirty="0">
                <a:solidFill>
                  <a:schemeClr val="tx1"/>
                </a:solidFill>
                <a:latin typeface="Times New Roman" panose="02020603050405020304" pitchFamily="18" charset="0"/>
              </a:rPr>
              <a:t>The plan for implementing functional requirements is detailed in the system design. </a:t>
            </a:r>
          </a:p>
          <a:p>
            <a:r>
              <a:rPr lang="en-US" dirty="0">
                <a:solidFill>
                  <a:schemeClr val="tx1"/>
                </a:solidFill>
                <a:latin typeface="Times New Roman" panose="02020603050405020304" pitchFamily="18" charset="0"/>
              </a:rPr>
              <a:t>The functional requirements in our Project are: </a:t>
            </a:r>
          </a:p>
          <a:p>
            <a:pPr lvl="1">
              <a:buFont typeface="Wingdings" panose="05000000000000000000" pitchFamily="2" charset="2"/>
              <a:buChar char="§"/>
            </a:pPr>
            <a:r>
              <a:rPr lang="en-US" sz="1800" dirty="0">
                <a:solidFill>
                  <a:schemeClr val="tx1"/>
                </a:solidFill>
                <a:latin typeface="Times New Roman" panose="02020603050405020304" pitchFamily="18" charset="0"/>
              </a:rPr>
              <a:t>Extract news from dataset</a:t>
            </a:r>
          </a:p>
          <a:p>
            <a:pPr lvl="1">
              <a:buFont typeface="Wingdings" panose="05000000000000000000" pitchFamily="2" charset="2"/>
              <a:buChar char="§"/>
            </a:pPr>
            <a:r>
              <a:rPr lang="en-US" sz="1800" dirty="0">
                <a:solidFill>
                  <a:schemeClr val="tx1"/>
                </a:solidFill>
                <a:latin typeface="Times New Roman" panose="02020603050405020304" pitchFamily="18" charset="0"/>
              </a:rPr>
              <a:t>Applying NLP models on to the dataset</a:t>
            </a:r>
          </a:p>
          <a:p>
            <a:pPr lvl="1">
              <a:buFont typeface="Wingdings" panose="05000000000000000000" pitchFamily="2" charset="2"/>
              <a:buChar char="§"/>
            </a:pPr>
            <a:r>
              <a:rPr lang="en-US" sz="1800" dirty="0">
                <a:solidFill>
                  <a:schemeClr val="tx1"/>
                </a:solidFill>
                <a:latin typeface="Times New Roman" panose="02020603050405020304" pitchFamily="18" charset="0"/>
              </a:rPr>
              <a:t>Calculation of accuracy for each model.</a:t>
            </a:r>
            <a:endParaRPr lang="en-IN" sz="1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5122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95A3-0FDC-4771-8FDA-15D57776217A}"/>
              </a:ext>
            </a:extLst>
          </p:cNvPr>
          <p:cNvSpPr>
            <a:spLocks noGrp="1"/>
          </p:cNvSpPr>
          <p:nvPr>
            <p:ph type="title"/>
          </p:nvPr>
        </p:nvSpPr>
        <p:spPr/>
        <p:txBody>
          <a:bodyPr/>
          <a:lstStyle/>
          <a:p>
            <a:r>
              <a:rPr lang="en-US" dirty="0"/>
              <a:t>Non-Functional Requirements</a:t>
            </a:r>
            <a:endParaRPr lang="en-IN" dirty="0"/>
          </a:p>
        </p:txBody>
      </p:sp>
      <p:sp>
        <p:nvSpPr>
          <p:cNvPr id="3" name="Content Placeholder 2">
            <a:extLst>
              <a:ext uri="{FF2B5EF4-FFF2-40B4-BE49-F238E27FC236}">
                <a16:creationId xmlns:a16="http://schemas.microsoft.com/office/drawing/2014/main" id="{7001BD19-05A9-453C-B2DC-D3FFBAB03C1B}"/>
              </a:ext>
            </a:extLst>
          </p:cNvPr>
          <p:cNvSpPr>
            <a:spLocks noGrp="1"/>
          </p:cNvSpPr>
          <p:nvPr>
            <p:ph idx="1"/>
          </p:nvPr>
        </p:nvSpPr>
        <p:spPr/>
        <p:txBody>
          <a:bodyPr>
            <a:normAutofit/>
          </a:bodyPr>
          <a:lstStyle/>
          <a:p>
            <a:pPr>
              <a:lnSpc>
                <a:spcPct val="120000"/>
              </a:lnSpc>
              <a:buFont typeface="Wingdings" panose="05000000000000000000" pitchFamily="2" charset="2"/>
              <a:buChar char="Ø"/>
            </a:pPr>
            <a:r>
              <a:rPr lang="en-US" b="1" dirty="0">
                <a:solidFill>
                  <a:schemeClr val="tx1"/>
                </a:solidFill>
                <a:latin typeface="Arial" pitchFamily="34" charset="0"/>
                <a:cs typeface="Arial" pitchFamily="34" charset="0"/>
              </a:rPr>
              <a:t>Performance</a:t>
            </a:r>
            <a:r>
              <a:rPr lang="en-US" dirty="0">
                <a:solidFill>
                  <a:schemeClr val="tx1"/>
                </a:solidFill>
                <a:latin typeface="Arial" pitchFamily="34" charset="0"/>
                <a:cs typeface="Arial" pitchFamily="34" charset="0"/>
              </a:rPr>
              <a:t>: </a:t>
            </a:r>
            <a:r>
              <a:rPr lang="en-US" dirty="0">
                <a:solidFill>
                  <a:schemeClr val="tx1"/>
                </a:solidFill>
                <a:latin typeface="Times New Roman" panose="02020603050405020304" pitchFamily="18" charset="0"/>
              </a:rPr>
              <a:t>News has to be classified as fake or real with high accuracy.</a:t>
            </a:r>
          </a:p>
          <a:p>
            <a:pPr>
              <a:lnSpc>
                <a:spcPct val="120000"/>
              </a:lnSpc>
              <a:buFont typeface="Wingdings" panose="05000000000000000000" pitchFamily="2" charset="2"/>
              <a:buChar char="Ø"/>
            </a:pPr>
            <a:r>
              <a:rPr lang="en-US" b="1" dirty="0">
                <a:solidFill>
                  <a:schemeClr val="tx1"/>
                </a:solidFill>
                <a:latin typeface="Arial" pitchFamily="34" charset="0"/>
                <a:cs typeface="Arial" pitchFamily="34" charset="0"/>
              </a:rPr>
              <a:t>Functionality</a:t>
            </a:r>
            <a:r>
              <a:rPr lang="en-US" dirty="0">
                <a:solidFill>
                  <a:schemeClr val="tx1"/>
                </a:solidFill>
                <a:latin typeface="Arial" pitchFamily="34" charset="0"/>
                <a:cs typeface="Arial" pitchFamily="34" charset="0"/>
              </a:rPr>
              <a:t>: </a:t>
            </a:r>
            <a:r>
              <a:rPr lang="en-US" dirty="0">
                <a:solidFill>
                  <a:schemeClr val="tx1"/>
                </a:solidFill>
                <a:latin typeface="Times New Roman" panose="02020603050405020304" pitchFamily="18" charset="0"/>
              </a:rPr>
              <a:t>This software will deliver on the functional requirements mentioned in this document.</a:t>
            </a:r>
            <a:endParaRPr lang="en-US" dirty="0">
              <a:solidFill>
                <a:schemeClr val="tx1"/>
              </a:solidFill>
              <a:latin typeface="Arial" pitchFamily="34" charset="0"/>
              <a:cs typeface="Arial" pitchFamily="34" charset="0"/>
            </a:endParaRPr>
          </a:p>
          <a:p>
            <a:pPr>
              <a:lnSpc>
                <a:spcPct val="120000"/>
              </a:lnSpc>
              <a:buFont typeface="Wingdings" panose="05000000000000000000" pitchFamily="2" charset="2"/>
              <a:buChar char="Ø"/>
            </a:pPr>
            <a:r>
              <a:rPr lang="en-US" b="1" dirty="0">
                <a:solidFill>
                  <a:schemeClr val="tx1"/>
                </a:solidFill>
                <a:latin typeface="Arial" pitchFamily="34" charset="0"/>
                <a:cs typeface="Arial" pitchFamily="34" charset="0"/>
              </a:rPr>
              <a:t>Availability</a:t>
            </a:r>
            <a:r>
              <a:rPr lang="en-US" dirty="0">
                <a:solidFill>
                  <a:schemeClr val="tx1"/>
                </a:solidFill>
                <a:latin typeface="Arial" pitchFamily="34" charset="0"/>
                <a:cs typeface="Arial" pitchFamily="34" charset="0"/>
              </a:rPr>
              <a:t>: </a:t>
            </a:r>
            <a:r>
              <a:rPr lang="en-US" dirty="0">
                <a:solidFill>
                  <a:schemeClr val="tx1"/>
                </a:solidFill>
                <a:latin typeface="Times New Roman" panose="02020603050405020304" pitchFamily="18" charset="0"/>
              </a:rPr>
              <a:t>This software will retrieve data or text from the dataset available.</a:t>
            </a:r>
            <a:endParaRPr lang="en-US" dirty="0">
              <a:solidFill>
                <a:schemeClr val="tx1"/>
              </a:solidFill>
              <a:latin typeface="Arial" pitchFamily="34" charset="0"/>
              <a:cs typeface="Arial" pitchFamily="34" charset="0"/>
            </a:endParaRPr>
          </a:p>
          <a:p>
            <a:pPr>
              <a:lnSpc>
                <a:spcPct val="120000"/>
              </a:lnSpc>
              <a:buFont typeface="Wingdings" panose="05000000000000000000" pitchFamily="2" charset="2"/>
              <a:buChar char="Ø"/>
            </a:pPr>
            <a:r>
              <a:rPr lang="en-US" b="1" dirty="0">
                <a:solidFill>
                  <a:schemeClr val="tx1"/>
                </a:solidFill>
                <a:latin typeface="Arial" pitchFamily="34" charset="0"/>
                <a:cs typeface="Arial" pitchFamily="34" charset="0"/>
              </a:rPr>
              <a:t>Recognition Ability</a:t>
            </a:r>
            <a:r>
              <a:rPr lang="en-US" dirty="0">
                <a:solidFill>
                  <a:schemeClr val="tx1"/>
                </a:solidFill>
                <a:latin typeface="Arial" pitchFamily="34" charset="0"/>
                <a:cs typeface="Arial" pitchFamily="34" charset="0"/>
              </a:rPr>
              <a:t>: </a:t>
            </a:r>
            <a:r>
              <a:rPr lang="en-US" dirty="0">
                <a:solidFill>
                  <a:schemeClr val="tx1"/>
                </a:solidFill>
                <a:latin typeface="Times New Roman" panose="02020603050405020304" pitchFamily="18" charset="0"/>
              </a:rPr>
              <a:t>The software is very easy to use and recognizes the characters from the image.</a:t>
            </a:r>
            <a:endParaRPr lang="en-US" dirty="0">
              <a:solidFill>
                <a:schemeClr val="tx1"/>
              </a:solidFill>
              <a:latin typeface="Arial" pitchFamily="34" charset="0"/>
              <a:cs typeface="Arial" pitchFamily="34" charset="0"/>
            </a:endParaRPr>
          </a:p>
          <a:p>
            <a:pPr>
              <a:lnSpc>
                <a:spcPct val="120000"/>
              </a:lnSpc>
              <a:buFont typeface="Wingdings" panose="05000000000000000000" pitchFamily="2" charset="2"/>
              <a:buChar char="Ø"/>
            </a:pPr>
            <a:r>
              <a:rPr lang="en-US" b="1" dirty="0">
                <a:solidFill>
                  <a:schemeClr val="tx1"/>
                </a:solidFill>
                <a:latin typeface="Arial" pitchFamily="34" charset="0"/>
                <a:cs typeface="Arial" pitchFamily="34" charset="0"/>
              </a:rPr>
              <a:t>Reliability</a:t>
            </a:r>
            <a:r>
              <a:rPr lang="en-US" dirty="0">
                <a:solidFill>
                  <a:schemeClr val="tx1"/>
                </a:solidFill>
                <a:latin typeface="Arial" pitchFamily="34" charset="0"/>
                <a:cs typeface="Arial" pitchFamily="34" charset="0"/>
              </a:rPr>
              <a:t>: </a:t>
            </a:r>
            <a:r>
              <a:rPr lang="en-US" dirty="0">
                <a:solidFill>
                  <a:schemeClr val="tx1"/>
                </a:solidFill>
                <a:latin typeface="Times New Roman" panose="02020603050405020304" pitchFamily="18" charset="0"/>
              </a:rPr>
              <a:t>This software will work reliably for any type of character images.</a:t>
            </a:r>
          </a:p>
        </p:txBody>
      </p:sp>
    </p:spTree>
    <p:extLst>
      <p:ext uri="{BB962C8B-B14F-4D97-AF65-F5344CB8AC3E}">
        <p14:creationId xmlns:p14="http://schemas.microsoft.com/office/powerpoint/2010/main" val="350820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2886</TotalTime>
  <Words>1315</Words>
  <Application>Microsoft Office PowerPoint</Application>
  <PresentationFormat>Widescreen</PresentationFormat>
  <Paragraphs>224</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Roboto</vt:lpstr>
      <vt:lpstr>Symbol</vt:lpstr>
      <vt:lpstr>Tahoma</vt:lpstr>
      <vt:lpstr>Times New Roman</vt:lpstr>
      <vt:lpstr>Trebuchet MS</vt:lpstr>
      <vt:lpstr>Wingdings</vt:lpstr>
      <vt:lpstr>Wingdings 3</vt:lpstr>
      <vt:lpstr>Facet</vt:lpstr>
      <vt:lpstr>PowerPoint Presentation</vt:lpstr>
      <vt:lpstr>PowerPoint Presentation</vt:lpstr>
      <vt:lpstr>Contents</vt:lpstr>
      <vt:lpstr>Abstract </vt:lpstr>
      <vt:lpstr>Introduction</vt:lpstr>
      <vt:lpstr>Existing System</vt:lpstr>
      <vt:lpstr>Proposed System</vt:lpstr>
      <vt:lpstr>Functional Requirements</vt:lpstr>
      <vt:lpstr>Non-Functional Requirements</vt:lpstr>
      <vt:lpstr>Software Requirements</vt:lpstr>
      <vt:lpstr>Hardware Requirements</vt:lpstr>
      <vt:lpstr>Algorithms used</vt:lpstr>
      <vt:lpstr>PowerPoint Presentation</vt:lpstr>
      <vt:lpstr>Pre Training Algorithms </vt:lpstr>
      <vt:lpstr>CountVectorizer </vt:lpstr>
      <vt:lpstr>TF-IDF Vectorizer</vt:lpstr>
      <vt:lpstr>Example for TF-IDF</vt:lpstr>
      <vt:lpstr>Word2Vec</vt:lpstr>
      <vt:lpstr>Fine Tuning Algorithms</vt:lpstr>
      <vt:lpstr>Feed Forward Neural Networks </vt:lpstr>
      <vt:lpstr>Long Short Term Memory networks (LSTMs)</vt:lpstr>
      <vt:lpstr>Random Forest</vt:lpstr>
      <vt:lpstr>Logistic regression</vt:lpstr>
      <vt:lpstr>Support Vector Machine</vt:lpstr>
      <vt:lpstr>PowerPoint Presentation</vt:lpstr>
      <vt:lpstr>UML Diagram</vt:lpstr>
      <vt:lpstr>Modules</vt:lpstr>
      <vt:lpstr>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Kamal, Borra (Contractor)</cp:lastModifiedBy>
  <cp:revision>267</cp:revision>
  <dcterms:created xsi:type="dcterms:W3CDTF">2020-02-27T13:17:08Z</dcterms:created>
  <dcterms:modified xsi:type="dcterms:W3CDTF">2021-06-04T16:57:48Z</dcterms:modified>
</cp:coreProperties>
</file>