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8" r:id="rId2"/>
    <p:sldId id="314" r:id="rId3"/>
    <p:sldId id="270" r:id="rId4"/>
    <p:sldId id="271" r:id="rId5"/>
    <p:sldId id="274" r:id="rId6"/>
    <p:sldId id="275" r:id="rId7"/>
    <p:sldId id="282" r:id="rId8"/>
    <p:sldId id="297" r:id="rId9"/>
    <p:sldId id="302" r:id="rId10"/>
    <p:sldId id="303" r:id="rId11"/>
    <p:sldId id="320" r:id="rId12"/>
    <p:sldId id="321" r:id="rId13"/>
    <p:sldId id="322" r:id="rId14"/>
    <p:sldId id="323" r:id="rId15"/>
    <p:sldId id="304" r:id="rId16"/>
    <p:sldId id="310" r:id="rId17"/>
    <p:sldId id="31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27AF7-FBA8-4CA5-A2D5-A4829161B197}"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E58AD-EA33-4C01-A767-77DAA7065D99}" type="slidenum">
              <a:rPr lang="en-IN" smtClean="0"/>
              <a:t>‹#›</a:t>
            </a:fld>
            <a:endParaRPr lang="en-IN"/>
          </a:p>
        </p:txBody>
      </p:sp>
    </p:spTree>
    <p:extLst>
      <p:ext uri="{BB962C8B-B14F-4D97-AF65-F5344CB8AC3E}">
        <p14:creationId xmlns:p14="http://schemas.microsoft.com/office/powerpoint/2010/main" val="264311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BCEEF0-1C4E-46EC-BCC0-F0D2BCFCBD7F}" type="slidenum">
              <a:rPr lang="en-IN" smtClean="0"/>
              <a:t>2</a:t>
            </a:fld>
            <a:endParaRPr lang="en-IN"/>
          </a:p>
        </p:txBody>
      </p:sp>
    </p:spTree>
    <p:extLst>
      <p:ext uri="{BB962C8B-B14F-4D97-AF65-F5344CB8AC3E}">
        <p14:creationId xmlns:p14="http://schemas.microsoft.com/office/powerpoint/2010/main" val="124663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BCEEF0-1C4E-46EC-BCC0-F0D2BCFCBD7F}" type="slidenum">
              <a:rPr lang="en-IN" smtClean="0"/>
              <a:t>6</a:t>
            </a:fld>
            <a:endParaRPr lang="en-IN"/>
          </a:p>
        </p:txBody>
      </p:sp>
    </p:spTree>
    <p:extLst>
      <p:ext uri="{BB962C8B-B14F-4D97-AF65-F5344CB8AC3E}">
        <p14:creationId xmlns:p14="http://schemas.microsoft.com/office/powerpoint/2010/main" val="384175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BCEEF0-1C4E-46EC-BCC0-F0D2BCFCBD7F}" type="slidenum">
              <a:rPr lang="en-IN" smtClean="0"/>
              <a:t>15</a:t>
            </a:fld>
            <a:endParaRPr lang="en-IN"/>
          </a:p>
        </p:txBody>
      </p:sp>
    </p:spTree>
    <p:extLst>
      <p:ext uri="{BB962C8B-B14F-4D97-AF65-F5344CB8AC3E}">
        <p14:creationId xmlns:p14="http://schemas.microsoft.com/office/powerpoint/2010/main" val="238341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314219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DCD52C-0303-45EC-B309-8C48029404C9}"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401340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1985451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53137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2989089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384746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3615255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148181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227763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30357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CD52C-0303-45EC-B309-8C48029404C9}"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280028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CD52C-0303-45EC-B309-8C48029404C9}"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126834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CD52C-0303-45EC-B309-8C48029404C9}"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265784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CD52C-0303-45EC-B309-8C48029404C9}"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426831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CD52C-0303-45EC-B309-8C48029404C9}"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196814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DCD52C-0303-45EC-B309-8C48029404C9}"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332621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DCD52C-0303-45EC-B309-8C48029404C9}"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6F288C-E27C-464D-8F5C-D17D1ACF8150}" type="slidenum">
              <a:rPr lang="en-IN" smtClean="0"/>
              <a:t>‹#›</a:t>
            </a:fld>
            <a:endParaRPr lang="en-IN"/>
          </a:p>
        </p:txBody>
      </p:sp>
    </p:spTree>
    <p:extLst>
      <p:ext uri="{BB962C8B-B14F-4D97-AF65-F5344CB8AC3E}">
        <p14:creationId xmlns:p14="http://schemas.microsoft.com/office/powerpoint/2010/main" val="302468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DCD52C-0303-45EC-B309-8C48029404C9}" type="datetimeFigureOut">
              <a:rPr lang="en-IN" smtClean="0"/>
              <a:t>26-07-2021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F288C-E27C-464D-8F5C-D17D1ACF8150}" type="slidenum">
              <a:rPr lang="en-IN" smtClean="0"/>
              <a:t>‹#›</a:t>
            </a:fld>
            <a:endParaRPr lang="en-IN"/>
          </a:p>
        </p:txBody>
      </p:sp>
    </p:spTree>
    <p:extLst>
      <p:ext uri="{BB962C8B-B14F-4D97-AF65-F5344CB8AC3E}">
        <p14:creationId xmlns:p14="http://schemas.microsoft.com/office/powerpoint/2010/main" val="3978581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nopdev/real-and-fake-news-dataset" TargetMode="External"/><Relationship Id="rId2" Type="http://schemas.openxmlformats.org/officeDocument/2006/relationships/hyperlink" Target="https://doi.org/10.1057/jma.2014.1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5880" y="1691640"/>
            <a:ext cx="7178040" cy="3754874"/>
          </a:xfrm>
          <a:prstGeom prst="rect">
            <a:avLst/>
          </a:prstGeom>
          <a:noFill/>
        </p:spPr>
        <p:txBody>
          <a:bodyPr wrap="square" rtlCol="0">
            <a:spAutoFit/>
          </a:bodyPr>
          <a:lstStyle/>
          <a:p>
            <a:pPr algn="r"/>
            <a:r>
              <a:rPr lang="en-US" sz="4400" dirty="0"/>
              <a:t>Main Project Seminar</a:t>
            </a:r>
          </a:p>
          <a:p>
            <a:pPr algn="r"/>
            <a:r>
              <a:rPr lang="en-US" sz="4400" dirty="0"/>
              <a:t>On</a:t>
            </a:r>
          </a:p>
          <a:p>
            <a:pPr algn="r"/>
            <a:r>
              <a:rPr lang="en-US" sz="4400" b="1" dirty="0"/>
              <a:t>Fake News Detection using different Machine Learning models</a:t>
            </a:r>
          </a:p>
          <a:p>
            <a:endParaRPr lang="en-IN" dirty="0"/>
          </a:p>
        </p:txBody>
      </p:sp>
      <p:pic>
        <p:nvPicPr>
          <p:cNvPr id="3" name="Picture 6" descr="Online Course: Fake News Detection with Machine Learning from Coursera |  Class Central">
            <a:extLst>
              <a:ext uri="{FF2B5EF4-FFF2-40B4-BE49-F238E27FC236}">
                <a16:creationId xmlns:a16="http://schemas.microsoft.com/office/drawing/2014/main" id="{D71F0339-8C4E-49ED-B161-82AA217A64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15" r="14115"/>
          <a:stretch/>
        </p:blipFill>
        <p:spPr bwMode="auto">
          <a:xfrm>
            <a:off x="8749059" y="1034054"/>
            <a:ext cx="3280974" cy="457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8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6F89-0BFD-4229-B1CF-F64E0AA49AD0}"/>
              </a:ext>
            </a:extLst>
          </p:cNvPr>
          <p:cNvSpPr>
            <a:spLocks noGrp="1"/>
          </p:cNvSpPr>
          <p:nvPr>
            <p:ph type="title"/>
          </p:nvPr>
        </p:nvSpPr>
        <p:spPr>
          <a:xfrm>
            <a:off x="1492581" y="57150"/>
            <a:ext cx="10018713" cy="1752599"/>
          </a:xfrm>
        </p:spPr>
        <p:txBody>
          <a:bodyPr/>
          <a:lstStyle/>
          <a:p>
            <a:r>
              <a:rPr lang="en-US" sz="3200" dirty="0">
                <a:latin typeface="Times New Roman" panose="02020603050405020304" pitchFamily="18" charset="0"/>
                <a:cs typeface="Times New Roman" panose="02020603050405020304" pitchFamily="18" charset="0"/>
              </a:rPr>
              <a:t>Comparing Accuracy</a:t>
            </a:r>
            <a:br>
              <a:rPr lang="en-US" dirty="0"/>
            </a:br>
            <a:endParaRPr lang="en-US" dirty="0"/>
          </a:p>
        </p:txBody>
      </p:sp>
      <p:pic>
        <p:nvPicPr>
          <p:cNvPr id="7" name="Picture 7">
            <a:extLst>
              <a:ext uri="{FF2B5EF4-FFF2-40B4-BE49-F238E27FC236}">
                <a16:creationId xmlns:a16="http://schemas.microsoft.com/office/drawing/2014/main" id="{DBAFD061-B44C-40E4-B170-5DFE2C8759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71972" y="1348653"/>
            <a:ext cx="3079712" cy="2767836"/>
          </a:xfrm>
        </p:spPr>
      </p:pic>
      <p:pic>
        <p:nvPicPr>
          <p:cNvPr id="4" name="Picture 3" descr="C:\Users\dinesh\Downloads\fake news detection project\fake news detection project\NgramAccuracy.png"/>
          <p:cNvPicPr/>
          <p:nvPr/>
        </p:nvPicPr>
        <p:blipFill>
          <a:blip r:embed="rId3"/>
          <a:srcRect/>
          <a:stretch>
            <a:fillRect/>
          </a:stretch>
        </p:blipFill>
        <p:spPr bwMode="auto">
          <a:xfrm>
            <a:off x="4669928" y="3341657"/>
            <a:ext cx="3664017" cy="2842575"/>
          </a:xfrm>
          <a:prstGeom prst="rect">
            <a:avLst/>
          </a:prstGeom>
          <a:noFill/>
          <a:ln w="9525">
            <a:noFill/>
            <a:miter lim="800000"/>
            <a:headEnd/>
            <a:tailEnd/>
          </a:ln>
        </p:spPr>
      </p:pic>
      <p:pic>
        <p:nvPicPr>
          <p:cNvPr id="5" name="Picture 4" descr="C:\Users\dinesh\Downloads\fake news detection project\fake news detection project\CountAccuracy.png"/>
          <p:cNvPicPr/>
          <p:nvPr/>
        </p:nvPicPr>
        <p:blipFill>
          <a:blip r:embed="rId4"/>
          <a:srcRect/>
          <a:stretch>
            <a:fillRect/>
          </a:stretch>
        </p:blipFill>
        <p:spPr bwMode="auto">
          <a:xfrm>
            <a:off x="8602579" y="1348654"/>
            <a:ext cx="3375259" cy="2767836"/>
          </a:xfrm>
          <a:prstGeom prst="rect">
            <a:avLst/>
          </a:prstGeom>
          <a:noFill/>
          <a:ln w="9525">
            <a:noFill/>
            <a:miter lim="800000"/>
            <a:headEnd/>
            <a:tailEnd/>
          </a:ln>
        </p:spPr>
      </p:pic>
    </p:spTree>
    <p:extLst>
      <p:ext uri="{BB962C8B-B14F-4D97-AF65-F5344CB8AC3E}">
        <p14:creationId xmlns:p14="http://schemas.microsoft.com/office/powerpoint/2010/main" val="148436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098D-3323-49B3-8878-47A65ECCDC95}"/>
              </a:ext>
            </a:extLst>
          </p:cNvPr>
          <p:cNvSpPr>
            <a:spLocks noGrp="1"/>
          </p:cNvSpPr>
          <p:nvPr>
            <p:ph type="title"/>
          </p:nvPr>
        </p:nvSpPr>
        <p:spPr>
          <a:xfrm>
            <a:off x="2048933" y="0"/>
            <a:ext cx="6570134" cy="1354667"/>
          </a:xfrm>
        </p:spPr>
        <p:txBody>
          <a:bodyPr/>
          <a:lstStyle/>
          <a:p>
            <a:r>
              <a:rPr lang="en-US" dirty="0"/>
              <a:t>Output Screens</a:t>
            </a:r>
            <a:endParaRPr lang="en-IN" dirty="0"/>
          </a:p>
        </p:txBody>
      </p:sp>
      <p:pic>
        <p:nvPicPr>
          <p:cNvPr id="5" name="Content Placeholder 4" descr="Graphical user interface, application&#10;&#10;Description automatically generated">
            <a:extLst>
              <a:ext uri="{FF2B5EF4-FFF2-40B4-BE49-F238E27FC236}">
                <a16:creationId xmlns:a16="http://schemas.microsoft.com/office/drawing/2014/main" id="{489B929A-4AA7-4E07-B335-356FF2535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810" y="1354667"/>
            <a:ext cx="9312657" cy="5085969"/>
          </a:xfrm>
        </p:spPr>
      </p:pic>
    </p:spTree>
    <p:extLst>
      <p:ext uri="{BB962C8B-B14F-4D97-AF65-F5344CB8AC3E}">
        <p14:creationId xmlns:p14="http://schemas.microsoft.com/office/powerpoint/2010/main" val="251446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0C4FE141-62FC-4845-9588-CDB79C2E7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667" y="1236133"/>
            <a:ext cx="9475950" cy="5080000"/>
          </a:xfrm>
        </p:spPr>
      </p:pic>
    </p:spTree>
    <p:extLst>
      <p:ext uri="{BB962C8B-B14F-4D97-AF65-F5344CB8AC3E}">
        <p14:creationId xmlns:p14="http://schemas.microsoft.com/office/powerpoint/2010/main" val="390254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6291305D-3A83-49CC-AC1A-FD8EAD1EB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328" y="768783"/>
            <a:ext cx="9259768" cy="5208619"/>
          </a:xfrm>
        </p:spPr>
      </p:pic>
    </p:spTree>
    <p:extLst>
      <p:ext uri="{BB962C8B-B14F-4D97-AF65-F5344CB8AC3E}">
        <p14:creationId xmlns:p14="http://schemas.microsoft.com/office/powerpoint/2010/main" val="338403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D9556A04-0C33-4C19-81F2-8A2E0D224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937" y="786395"/>
            <a:ext cx="9197540" cy="5173617"/>
          </a:xfrm>
        </p:spPr>
      </p:pic>
    </p:spTree>
    <p:extLst>
      <p:ext uri="{BB962C8B-B14F-4D97-AF65-F5344CB8AC3E}">
        <p14:creationId xmlns:p14="http://schemas.microsoft.com/office/powerpoint/2010/main" val="428828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3894-9E22-4478-A391-6AA60F5AA572}"/>
              </a:ext>
            </a:extLst>
          </p:cNvPr>
          <p:cNvSpPr>
            <a:spLocks noGrp="1"/>
          </p:cNvSpPr>
          <p:nvPr>
            <p:ph type="title"/>
          </p:nvPr>
        </p:nvSpPr>
        <p:spPr>
          <a:xfrm>
            <a:off x="2691508" y="-14964"/>
            <a:ext cx="6808984" cy="657815"/>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1CCA7C-0859-49D6-A588-D44F19124592}"/>
              </a:ext>
            </a:extLst>
          </p:cNvPr>
          <p:cNvSpPr>
            <a:spLocks noGrp="1"/>
          </p:cNvSpPr>
          <p:nvPr>
            <p:ph idx="1"/>
          </p:nvPr>
        </p:nvSpPr>
        <p:spPr>
          <a:xfrm>
            <a:off x="2510444" y="914400"/>
            <a:ext cx="8596926" cy="5300749"/>
          </a:xfrm>
        </p:spPr>
        <p:txBody>
          <a:bodyPr>
            <a:normAutofit/>
          </a:bodyPr>
          <a:lstStyle/>
          <a:p>
            <a:pPr algn="just">
              <a:lnSpc>
                <a:spcPct val="150000"/>
              </a:lnSpc>
              <a:buClr>
                <a:schemeClr val="tx1"/>
              </a:buClr>
              <a:buFont typeface="Arial" panose="020B0604020202020204" pitchFamily="34" charset="0"/>
              <a:buChar char="•"/>
            </a:pPr>
            <a:r>
              <a:rPr lang="en-US" sz="2000" dirty="0">
                <a:latin typeface="Times New Roman"/>
                <a:ea typeface="+mj-lt"/>
                <a:cs typeface="+mj-lt"/>
              </a:rPr>
              <a:t>We analyzed a computerized model for checking the verification of news in media i.e., real news or fake news. </a:t>
            </a:r>
            <a:endParaRPr lang="en-US" sz="2000" dirty="0"/>
          </a:p>
          <a:p>
            <a:pPr algn="just">
              <a:lnSpc>
                <a:spcPct val="150000"/>
              </a:lnSpc>
              <a:buClr>
                <a:schemeClr val="tx1"/>
              </a:buClr>
              <a:buFont typeface="Arial" panose="020B0604020202020204" pitchFamily="34" charset="0"/>
              <a:buChar char="•"/>
            </a:pPr>
            <a:r>
              <a:rPr lang="en-US" sz="2000" dirty="0">
                <a:latin typeface="Times New Roman"/>
                <a:ea typeface="+mj-lt"/>
                <a:cs typeface="+mj-lt"/>
              </a:rPr>
              <a:t>Machine Learning may find a decent outcome on such a critical issue as the spread of fake news issues worldwide. Accordingly, the aftereffects of this examination propose much more, that systems like this might come very much handy and be effectively used to handle this critical issue. </a:t>
            </a:r>
            <a:endParaRPr lang="en-US" sz="2000" dirty="0">
              <a:latin typeface="Times New Roman"/>
              <a:cs typeface="Times New Roman"/>
            </a:endParaRPr>
          </a:p>
          <a:p>
            <a:pPr algn="just">
              <a:lnSpc>
                <a:spcPct val="150000"/>
              </a:lnSpc>
              <a:buClr>
                <a:schemeClr val="tx1"/>
              </a:buClr>
              <a:buFont typeface="Arial" panose="020B0604020202020204" pitchFamily="34" charset="0"/>
              <a:buChar char="•"/>
            </a:pPr>
            <a:r>
              <a:rPr lang="en-US" sz="2000" dirty="0">
                <a:latin typeface="Times New Roman"/>
                <a:ea typeface="+mj-lt"/>
                <a:cs typeface="+mj-lt"/>
              </a:rPr>
              <a:t>The dataset in this analysis  is relied upon machine learning based statistical calculations like  Support Vector Machines (SVM), Naive Bayes (NB), Logistic Regression (LR), Random Forest (RF). In this analysis , Logistic Regression performs best for characterization technique.</a:t>
            </a:r>
            <a:r>
              <a:rPr lang="en-US" sz="2000" dirty="0">
                <a:ea typeface="+mj-lt"/>
                <a:cs typeface="+mj-lt"/>
              </a:rPr>
              <a:t> </a:t>
            </a:r>
            <a:endParaRPr lang="en-US" sz="2000" dirty="0"/>
          </a:p>
          <a:p>
            <a:endParaRPr lang="en-US" dirty="0"/>
          </a:p>
        </p:txBody>
      </p:sp>
    </p:spTree>
    <p:extLst>
      <p:ext uri="{BB962C8B-B14F-4D97-AF65-F5344CB8AC3E}">
        <p14:creationId xmlns:p14="http://schemas.microsoft.com/office/powerpoint/2010/main" val="213984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37DE-FA51-4F43-9D74-4FA71A6060E1}"/>
              </a:ext>
            </a:extLst>
          </p:cNvPr>
          <p:cNvSpPr>
            <a:spLocks noGrp="1"/>
          </p:cNvSpPr>
          <p:nvPr>
            <p:ph type="title"/>
          </p:nvPr>
        </p:nvSpPr>
        <p:spPr>
          <a:xfrm>
            <a:off x="3570632" y="247651"/>
            <a:ext cx="5363096" cy="810490"/>
          </a:xfrm>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87BC5-2B6B-4396-BAB7-7F385DADC451}"/>
              </a:ext>
            </a:extLst>
          </p:cNvPr>
          <p:cNvSpPr>
            <a:spLocks noGrp="1"/>
          </p:cNvSpPr>
          <p:nvPr>
            <p:ph idx="1"/>
          </p:nvPr>
        </p:nvSpPr>
        <p:spPr>
          <a:xfrm>
            <a:off x="1447800" y="810491"/>
            <a:ext cx="9608760" cy="6257060"/>
          </a:xfrm>
        </p:spPr>
        <p:txBody>
          <a:bodyPr>
            <a:normAutofit/>
          </a:bodyPr>
          <a:lstStyle/>
          <a:p>
            <a:pPr marL="1828800" marR="533400" lvl="3" indent="-457200" algn="just">
              <a:lnSpc>
                <a:spcPct val="150000"/>
              </a:lnSpc>
              <a:spcBef>
                <a:spcPts val="970"/>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Conroy,</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Niall</a:t>
            </a:r>
            <a:r>
              <a:rPr lang="en-US" sz="1900" spc="-4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&amp;</a:t>
            </a:r>
            <a:r>
              <a:rPr lang="en-US" sz="1900" spc="-4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Rubin,</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Victoria</a:t>
            </a:r>
            <a:r>
              <a:rPr lang="en-US" sz="1900" spc="-2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&amp;</a:t>
            </a:r>
            <a:r>
              <a:rPr lang="en-US" sz="1900" spc="-4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Chen,</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Yimin.</a:t>
            </a:r>
            <a:r>
              <a:rPr lang="en-US" sz="1900" spc="-1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(2015).</a:t>
            </a:r>
            <a:r>
              <a:rPr lang="en-US" sz="1900" spc="-3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Automatic</a:t>
            </a:r>
            <a:r>
              <a:rPr lang="en-US" sz="1900" spc="-2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Deception</a:t>
            </a:r>
            <a:r>
              <a:rPr lang="en-US" sz="1900" spc="5"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Detection: Methods for Finding Fake News. </a:t>
            </a:r>
            <a:r>
              <a:rPr lang="en-US" sz="1900" spc="60"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USA</a:t>
            </a:r>
            <a:endParaRPr lang="en-IN" sz="1900" spc="-50" dirty="0">
              <a:effectLst/>
              <a:latin typeface="Times New Roman" panose="02020603050405020304" pitchFamily="18" charset="0"/>
              <a:ea typeface="Times New Roman" panose="02020603050405020304" pitchFamily="18" charset="0"/>
            </a:endParaRPr>
          </a:p>
          <a:p>
            <a:pPr marL="1828800" lvl="3" indent="-457200" algn="just">
              <a:lnSpc>
                <a:spcPct val="150000"/>
              </a:lnSpc>
              <a:spcBef>
                <a:spcPts val="15"/>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Ball, L. &amp; Elworthy, J. J Market Anal (2014) 2: 187.</a:t>
            </a:r>
            <a:r>
              <a:rPr lang="en-US" sz="1900" spc="20" dirty="0">
                <a:solidFill>
                  <a:srgbClr val="0000FF"/>
                </a:solidFill>
                <a:effectLst/>
                <a:latin typeface="Times New Roman" panose="02020603050405020304" pitchFamily="18" charset="0"/>
                <a:ea typeface="Times New Roman" panose="02020603050405020304" pitchFamily="18" charset="0"/>
              </a:rPr>
              <a:t> </a:t>
            </a:r>
            <a:r>
              <a:rPr lang="en-US" sz="1900" u="sng" spc="-50" dirty="0">
                <a:solidFill>
                  <a:srgbClr val="0000FF"/>
                </a:solidFill>
                <a:effectLst/>
                <a:latin typeface="Times New Roman" panose="02020603050405020304" pitchFamily="18" charset="0"/>
                <a:ea typeface="Times New Roman" panose="02020603050405020304" pitchFamily="18" charset="0"/>
                <a:hlinkClick r:id="rId2"/>
              </a:rPr>
              <a:t>https://doi.org/10.1057/jma.2014.15</a:t>
            </a:r>
            <a:endParaRPr lang="en-IN" sz="1900" spc="-50" dirty="0">
              <a:effectLst/>
              <a:latin typeface="Times New Roman" panose="02020603050405020304" pitchFamily="18" charset="0"/>
              <a:ea typeface="Times New Roman" panose="02020603050405020304" pitchFamily="18" charset="0"/>
            </a:endParaRPr>
          </a:p>
          <a:p>
            <a:pPr marL="1828800" marR="531495" lvl="3" indent="-457200" algn="just">
              <a:lnSpc>
                <a:spcPct val="150000"/>
              </a:lnSpc>
              <a:spcBef>
                <a:spcPts val="685"/>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Lu TC. Yu T., Chen SH. (2018) Information Manipulation and Web Credibility. In: Bucciarelli E., Chen SH., Corchado J. (eds) Decision Economics: In the Tradition of Herbert </a:t>
            </a:r>
            <a:r>
              <a:rPr lang="en-US" sz="1900" spc="-15" dirty="0">
                <a:effectLst/>
                <a:latin typeface="Times New Roman" panose="02020603050405020304" pitchFamily="18" charset="0"/>
                <a:ea typeface="Times New Roman" panose="02020603050405020304" pitchFamily="18" charset="0"/>
              </a:rPr>
              <a:t>A. </a:t>
            </a:r>
            <a:r>
              <a:rPr lang="en-US" sz="1900" spc="-50" dirty="0">
                <a:effectLst/>
                <a:latin typeface="Times New Roman" panose="02020603050405020304" pitchFamily="18" charset="0"/>
                <a:ea typeface="Times New Roman" panose="02020603050405020304" pitchFamily="18" charset="0"/>
              </a:rPr>
              <a:t>Simon's Heritage. </a:t>
            </a:r>
            <a:r>
              <a:rPr lang="en-US" sz="1900" spc="-15" dirty="0">
                <a:effectLst/>
                <a:latin typeface="Times New Roman" panose="02020603050405020304" pitchFamily="18" charset="0"/>
                <a:ea typeface="Times New Roman" panose="02020603050405020304" pitchFamily="18" charset="0"/>
              </a:rPr>
              <a:t>DCAI </a:t>
            </a:r>
            <a:r>
              <a:rPr lang="en-US" sz="1900" spc="-50" dirty="0">
                <a:effectLst/>
                <a:latin typeface="Times New Roman" panose="02020603050405020304" pitchFamily="18" charset="0"/>
                <a:ea typeface="Times New Roman" panose="02020603050405020304" pitchFamily="18" charset="0"/>
              </a:rPr>
              <a:t>2017. Advances </a:t>
            </a:r>
            <a:r>
              <a:rPr lang="en-US" sz="1900" spc="-15" dirty="0">
                <a:effectLst/>
                <a:latin typeface="Times New Roman" panose="02020603050405020304" pitchFamily="18" charset="0"/>
                <a:ea typeface="Times New Roman" panose="02020603050405020304" pitchFamily="18" charset="0"/>
              </a:rPr>
              <a:t>in </a:t>
            </a:r>
            <a:r>
              <a:rPr lang="en-US" sz="1900" spc="-50" dirty="0">
                <a:effectLst/>
                <a:latin typeface="Times New Roman" panose="02020603050405020304" pitchFamily="18" charset="0"/>
                <a:ea typeface="Times New Roman" panose="02020603050405020304" pitchFamily="18" charset="0"/>
              </a:rPr>
              <a:t>Intelligent Systems and Computing, vol 618. Springer,</a:t>
            </a:r>
            <a:r>
              <a:rPr lang="en-US" sz="1900" spc="20" dirty="0">
                <a:effectLst/>
                <a:latin typeface="Times New Roman" panose="02020603050405020304" pitchFamily="18" charset="0"/>
                <a:ea typeface="Times New Roman" panose="02020603050405020304" pitchFamily="18" charset="0"/>
              </a:rPr>
              <a:t> </a:t>
            </a:r>
            <a:r>
              <a:rPr lang="en-US" sz="1900" spc="-50" dirty="0">
                <a:effectLst/>
                <a:latin typeface="Times New Roman" panose="02020603050405020304" pitchFamily="18" charset="0"/>
                <a:ea typeface="Times New Roman" panose="02020603050405020304" pitchFamily="18" charset="0"/>
              </a:rPr>
              <a:t>Cham</a:t>
            </a:r>
            <a:endParaRPr lang="en-IN" sz="1900" spc="-50" dirty="0">
              <a:effectLst/>
              <a:latin typeface="Times New Roman" panose="02020603050405020304" pitchFamily="18" charset="0"/>
              <a:ea typeface="Times New Roman" panose="02020603050405020304" pitchFamily="18" charset="0"/>
            </a:endParaRPr>
          </a:p>
          <a:p>
            <a:pPr marL="1828800" marR="535940" lvl="3" indent="-457200" algn="just">
              <a:lnSpc>
                <a:spcPct val="150000"/>
              </a:lnSpc>
              <a:spcBef>
                <a:spcPts val="5"/>
              </a:spcBef>
              <a:spcAft>
                <a:spcPts val="0"/>
              </a:spcAft>
              <a:buClr>
                <a:schemeClr val="tx1"/>
              </a:buClr>
              <a:buSzPts val="1200"/>
              <a:buFont typeface="+mj-lt"/>
              <a:buAutoNum type="arabicPeriod"/>
              <a:tabLst>
                <a:tab pos="635635" algn="l"/>
              </a:tabLst>
            </a:pPr>
            <a:r>
              <a:rPr lang="en-US" sz="1900" spc="-50" dirty="0">
                <a:effectLst/>
                <a:latin typeface="Times New Roman" panose="02020603050405020304" pitchFamily="18" charset="0"/>
                <a:ea typeface="Times New Roman" panose="02020603050405020304" pitchFamily="18" charset="0"/>
              </a:rPr>
              <a:t>Rubin, Victoria &amp; Conroy, Niall &amp; Chen, Yimin &amp; Cornwell, Sarah. (2016). Fake News or Truth? Using Satirical Cues to Detect Potentially Misleading News.10.18653/v1/W160802.</a:t>
            </a:r>
          </a:p>
          <a:p>
            <a:pPr marL="1828800" marR="535940" lvl="3" indent="-457200" algn="just">
              <a:lnSpc>
                <a:spcPct val="150000"/>
              </a:lnSpc>
              <a:spcBef>
                <a:spcPts val="5"/>
              </a:spcBef>
              <a:spcAft>
                <a:spcPts val="0"/>
              </a:spcAft>
              <a:buClr>
                <a:schemeClr val="tx1"/>
              </a:buClr>
              <a:buSzPts val="1200"/>
              <a:buFont typeface="+mj-lt"/>
              <a:buAutoNum type="arabicPeriod"/>
              <a:tabLst>
                <a:tab pos="635635" algn="l"/>
              </a:tabLst>
            </a:pPr>
            <a:r>
              <a:rPr lang="en-US" sz="1900" spc="-50" dirty="0">
                <a:latin typeface="Times New Roman" panose="02020603050405020304" pitchFamily="18" charset="0"/>
                <a:ea typeface="Times New Roman" panose="02020603050405020304" pitchFamily="18" charset="0"/>
              </a:rPr>
              <a:t>Kaggle Dataset : </a:t>
            </a:r>
            <a:r>
              <a:rPr lang="en-US" sz="1900" spc="-50" dirty="0">
                <a:latin typeface="Times New Roman" panose="02020603050405020304" pitchFamily="18" charset="0"/>
                <a:ea typeface="Times New Roman" panose="02020603050405020304" pitchFamily="18" charset="0"/>
                <a:hlinkClick r:id="rId3"/>
              </a:rPr>
              <a:t>https://www.kaggle.com/nopdev/real-and-fake-news-dataset</a:t>
            </a:r>
            <a:endParaRPr lang="en-IN" sz="1900" spc="-5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2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1FFF-DB63-44A0-BAA2-3B834D8A1FC0}"/>
              </a:ext>
            </a:extLst>
          </p:cNvPr>
          <p:cNvSpPr>
            <a:spLocks noGrp="1"/>
          </p:cNvSpPr>
          <p:nvPr>
            <p:ph type="title"/>
          </p:nvPr>
        </p:nvSpPr>
        <p:spPr>
          <a:xfrm>
            <a:off x="1298044" y="2294467"/>
            <a:ext cx="10018713" cy="1752599"/>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112188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472" y="182880"/>
            <a:ext cx="1514475" cy="1485900"/>
          </a:xfrm>
          <a:prstGeom prst="rect">
            <a:avLst/>
          </a:prstGeom>
        </p:spPr>
      </p:pic>
      <p:sp>
        <p:nvSpPr>
          <p:cNvPr id="3" name="TextBox 2"/>
          <p:cNvSpPr txBox="1"/>
          <p:nvPr/>
        </p:nvSpPr>
        <p:spPr>
          <a:xfrm>
            <a:off x="1737360" y="1844040"/>
            <a:ext cx="9464040" cy="4955203"/>
          </a:xfrm>
          <a:prstGeom prst="rect">
            <a:avLst/>
          </a:prstGeom>
          <a:noFill/>
        </p:spPr>
        <p:txBody>
          <a:bodyPr wrap="square" rtlCol="0">
            <a:spAutoFit/>
          </a:bodyPr>
          <a:lstStyle/>
          <a:p>
            <a:pPr algn="ctr"/>
            <a:r>
              <a:rPr lang="en-US" b="1" dirty="0"/>
              <a:t>Gayatri Vidya Parishad College of Engineering</a:t>
            </a:r>
          </a:p>
          <a:p>
            <a:pPr algn="ctr"/>
            <a:r>
              <a:rPr lang="en-US" b="1" dirty="0"/>
              <a:t>(Autonomous)</a:t>
            </a:r>
          </a:p>
          <a:p>
            <a:pPr algn="ctr"/>
            <a:r>
              <a:rPr lang="en-US" b="1" dirty="0"/>
              <a:t>Madhurawada,Visakhapatnam-530 048</a:t>
            </a:r>
          </a:p>
          <a:p>
            <a:pPr algn="ctr"/>
            <a:r>
              <a:rPr lang="en-US" dirty="0"/>
              <a:t>Under the esteemed guidance of </a:t>
            </a:r>
          </a:p>
          <a:p>
            <a:pPr algn="ctr"/>
            <a:r>
              <a:rPr lang="en-US" sz="2800" dirty="0"/>
              <a:t>S</a:t>
            </a:r>
            <a:r>
              <a:rPr lang="en-US" sz="2800" b="1" dirty="0"/>
              <a:t>. </a:t>
            </a:r>
            <a:r>
              <a:rPr lang="en-IN" sz="2800" dirty="0"/>
              <a:t>Kanthi Kiran </a:t>
            </a:r>
            <a:endParaRPr lang="en-US" sz="2800" b="1" dirty="0"/>
          </a:p>
          <a:p>
            <a:pPr algn="ctr"/>
            <a:r>
              <a:rPr lang="en-IN" dirty="0">
                <a:solidFill>
                  <a:srgbClr val="000000"/>
                </a:solidFill>
                <a:latin typeface="Tahoma" panose="020B0604030504040204" pitchFamily="34" charset="0"/>
              </a:rPr>
              <a:t>Associate Professor</a:t>
            </a:r>
          </a:p>
          <a:p>
            <a:pPr algn="ctr"/>
            <a:r>
              <a:rPr lang="en-US" dirty="0"/>
              <a:t>Department of Information Technology</a:t>
            </a:r>
          </a:p>
          <a:p>
            <a:pPr algn="ctr"/>
            <a:endParaRPr lang="en-US" dirty="0"/>
          </a:p>
          <a:p>
            <a:pPr algn="ctr"/>
            <a:endParaRPr lang="en-US" dirty="0"/>
          </a:p>
          <a:p>
            <a:pPr algn="ctr"/>
            <a:r>
              <a:rPr lang="en-US" b="1" dirty="0"/>
              <a:t>Project Team Members</a:t>
            </a:r>
          </a:p>
          <a:p>
            <a:endParaRPr lang="en-US" dirty="0"/>
          </a:p>
          <a:p>
            <a:r>
              <a:rPr lang="en-US" dirty="0"/>
              <a:t>                             K. Anusha                                                   </a:t>
            </a:r>
            <a:r>
              <a:rPr lang="en-US" dirty="0">
                <a:latin typeface="Arial" pitchFamily="34" charset="0"/>
                <a:cs typeface="Arial" pitchFamily="34" charset="0"/>
              </a:rPr>
              <a:t>17131A1251</a:t>
            </a:r>
            <a:endParaRPr lang="en-US" dirty="0"/>
          </a:p>
          <a:p>
            <a:r>
              <a:rPr lang="en-US" dirty="0"/>
              <a:t>                             B. Kamal						 </a:t>
            </a:r>
            <a:r>
              <a:rPr lang="en-US" dirty="0">
                <a:latin typeface="Arial" pitchFamily="34" charset="0"/>
                <a:cs typeface="Arial" pitchFamily="34" charset="0"/>
              </a:rPr>
              <a:t>17131A1217</a:t>
            </a:r>
            <a:endParaRPr lang="en-US" dirty="0"/>
          </a:p>
          <a:p>
            <a:r>
              <a:rPr lang="en-US" dirty="0"/>
              <a:t>                             A. Amruth					 </a:t>
            </a:r>
            <a:r>
              <a:rPr lang="en-US" dirty="0">
                <a:latin typeface="Arial" pitchFamily="34" charset="0"/>
                <a:cs typeface="Arial" pitchFamily="34" charset="0"/>
              </a:rPr>
              <a:t>17131A1210</a:t>
            </a:r>
            <a:endParaRPr lang="en-US" dirty="0"/>
          </a:p>
          <a:p>
            <a:r>
              <a:rPr lang="en-US" dirty="0">
                <a:latin typeface="Arial" pitchFamily="34" charset="0"/>
                <a:cs typeface="Arial" pitchFamily="34" charset="0"/>
              </a:rPr>
              <a:t>		</a:t>
            </a:r>
            <a:r>
              <a:rPr lang="en-US" dirty="0">
                <a:latin typeface="Calibri" panose="020F0502020204030204" pitchFamily="34" charset="0"/>
                <a:cs typeface="Calibri" panose="020F0502020204030204" pitchFamily="34" charset="0"/>
              </a:rPr>
              <a:t>        K. </a:t>
            </a:r>
            <a:r>
              <a:rPr lang="en-US" dirty="0">
                <a:latin typeface="+mj-lt"/>
                <a:cs typeface="Calibri" panose="020F0502020204030204" pitchFamily="34" charset="0"/>
              </a:rPr>
              <a:t>Aditya</a:t>
            </a:r>
            <a:r>
              <a:rPr lang="en-US" dirty="0">
                <a:latin typeface="Calibri" panose="020F0502020204030204" pitchFamily="34" charset="0"/>
                <a:cs typeface="Calibri" panose="020F0502020204030204" pitchFamily="34" charset="0"/>
              </a:rPr>
              <a:t> Pavan</a:t>
            </a:r>
            <a:r>
              <a:rPr lang="en-US" dirty="0">
                <a:latin typeface="Arial" pitchFamily="34" charset="0"/>
                <a:cs typeface="Arial" pitchFamily="34" charset="0"/>
              </a:rPr>
              <a:t>				 17131A1255</a:t>
            </a:r>
            <a:r>
              <a:rPr lang="en-US" dirty="0"/>
              <a:t>                                                 </a:t>
            </a:r>
            <a:endParaRPr lang="en-US" sz="2000" dirty="0"/>
          </a:p>
          <a:p>
            <a:pPr algn="ctr"/>
            <a:endParaRPr lang="en-US" dirty="0"/>
          </a:p>
          <a:p>
            <a:endParaRPr lang="en-IN" dirty="0"/>
          </a:p>
        </p:txBody>
      </p:sp>
    </p:spTree>
    <p:extLst>
      <p:ext uri="{BB962C8B-B14F-4D97-AF65-F5344CB8AC3E}">
        <p14:creationId xmlns:p14="http://schemas.microsoft.com/office/powerpoint/2010/main" val="88435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0131A5-E6B2-4644-9379-C23B97F7CC5A}"/>
              </a:ext>
            </a:extLst>
          </p:cNvPr>
          <p:cNvSpPr>
            <a:spLocks noGrp="1"/>
          </p:cNvSpPr>
          <p:nvPr>
            <p:ph type="title"/>
          </p:nvPr>
        </p:nvSpPr>
        <p:spPr>
          <a:xfrm>
            <a:off x="5023658" y="542499"/>
            <a:ext cx="2865120" cy="741528"/>
          </a:xfrm>
        </p:spPr>
        <p:txBody>
          <a:bodyPr>
            <a:normAutofit fontScale="90000"/>
          </a:bodyPr>
          <a:lstStyle/>
          <a:p>
            <a:r>
              <a:rPr lang="en-GB" b="1" dirty="0">
                <a:latin typeface="Times New Roman" panose="02020603050405020304" pitchFamily="18" charset="0"/>
                <a:cs typeface="Times New Roman" panose="02020603050405020304" pitchFamily="18" charset="0"/>
              </a:rPr>
              <a:t>CONTENTS</a:t>
            </a:r>
            <a:endParaRPr lang="en-IN" dirty="0"/>
          </a:p>
        </p:txBody>
      </p:sp>
      <p:sp>
        <p:nvSpPr>
          <p:cNvPr id="8" name="Content Placeholder 7">
            <a:extLst>
              <a:ext uri="{FF2B5EF4-FFF2-40B4-BE49-F238E27FC236}">
                <a16:creationId xmlns:a16="http://schemas.microsoft.com/office/drawing/2014/main" id="{401060F2-9877-4DB6-8895-96E6434180D1}"/>
              </a:ext>
            </a:extLst>
          </p:cNvPr>
          <p:cNvSpPr>
            <a:spLocks noGrp="1"/>
          </p:cNvSpPr>
          <p:nvPr>
            <p:ph idx="1"/>
          </p:nvPr>
        </p:nvSpPr>
        <p:spPr>
          <a:xfrm>
            <a:off x="1982947" y="1284026"/>
            <a:ext cx="8946541" cy="5223454"/>
          </a:xfrm>
        </p:spPr>
        <p:txBody>
          <a:bodyPr>
            <a:normAutofit/>
          </a:bodyPr>
          <a:lstStyle/>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ABSTRACT</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EXISTING SYSTEM</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PROPOSED SYSTEM</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OUTPUT SCREENS</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CONCLUSION</a:t>
            </a:r>
          </a:p>
          <a:p>
            <a:pPr lvl="0" algn="l" rtl="0">
              <a:lnSpc>
                <a:spcPct val="150000"/>
              </a:lnSpc>
              <a:spcBef>
                <a:spcPts val="0"/>
              </a:spcBef>
              <a:spcAft>
                <a:spcPts val="0"/>
              </a:spcAft>
              <a:buSzPts val="18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237230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8B0F-C14D-46B1-8709-D8825E36390F}"/>
              </a:ext>
            </a:extLst>
          </p:cNvPr>
          <p:cNvSpPr>
            <a:spLocks noGrp="1"/>
          </p:cNvSpPr>
          <p:nvPr>
            <p:ph type="title"/>
          </p:nvPr>
        </p:nvSpPr>
        <p:spPr>
          <a:xfrm>
            <a:off x="2117455" y="186350"/>
            <a:ext cx="2663687" cy="819490"/>
          </a:xfrm>
        </p:spPr>
        <p:txBody>
          <a:bodyPr>
            <a:normAutofit/>
          </a:bodyPr>
          <a:lstStyle/>
          <a:p>
            <a:r>
              <a:rPr lang="en-GB" altLang="en-US" sz="3200" dirty="0">
                <a:latin typeface="Times New Roman"/>
                <a:cs typeface="Times New Roman"/>
              </a:rPr>
              <a:t>ABSTRACT</a:t>
            </a:r>
            <a:r>
              <a:rPr lang="en-GB" altLang="en-US" sz="3600" dirty="0">
                <a:latin typeface="Times New Roman"/>
                <a:cs typeface="Times New Roman"/>
              </a:rPr>
              <a:t> </a:t>
            </a:r>
            <a:endParaRPr lang="en-IN" sz="3600" dirty="0"/>
          </a:p>
        </p:txBody>
      </p:sp>
      <p:sp>
        <p:nvSpPr>
          <p:cNvPr id="3" name="Content Placeholder 2">
            <a:extLst>
              <a:ext uri="{FF2B5EF4-FFF2-40B4-BE49-F238E27FC236}">
                <a16:creationId xmlns:a16="http://schemas.microsoft.com/office/drawing/2014/main" id="{B2C2A06B-3C1B-41C6-B67F-F28EFF00E6C5}"/>
              </a:ext>
            </a:extLst>
          </p:cNvPr>
          <p:cNvSpPr>
            <a:spLocks noGrp="1"/>
          </p:cNvSpPr>
          <p:nvPr>
            <p:ph idx="1"/>
          </p:nvPr>
        </p:nvSpPr>
        <p:spPr>
          <a:xfrm>
            <a:off x="2427315" y="1134687"/>
            <a:ext cx="7930800" cy="4588625"/>
          </a:xfrm>
        </p:spPr>
        <p:txBody>
          <a:bodyPr>
            <a:noAutofit/>
          </a:bodyPr>
          <a:lstStyle/>
          <a:p>
            <a:pPr algn="just" eaLnBrk="1" hangingPunct="1">
              <a:lnSpc>
                <a:spcPct val="150000"/>
              </a:lnSpc>
              <a:spcBef>
                <a:spcPct val="0"/>
              </a:spcBef>
              <a:buClrTx/>
              <a:buSzTx/>
              <a:buFont typeface="Arial" panose="020B0604020202020204" pitchFamily="34" charset="0"/>
              <a:buChar char="•"/>
            </a:pPr>
            <a:r>
              <a:rPr lang="en-US" altLang="en-US" sz="2000" dirty="0">
                <a:latin typeface="Times New Roman"/>
                <a:cs typeface="Arial"/>
              </a:rPr>
              <a:t>Social media interaction especially the news spreading around the network is a great source of information now-a-days.</a:t>
            </a:r>
            <a:endParaRPr lang="en-US" altLang="en-US" sz="2000" dirty="0">
              <a:latin typeface="Times New Roman"/>
            </a:endParaRPr>
          </a:p>
          <a:p>
            <a:pPr algn="just" eaLnBrk="1" hangingPunct="1">
              <a:lnSpc>
                <a:spcPct val="150000"/>
              </a:lnSpc>
              <a:spcBef>
                <a:spcPct val="0"/>
              </a:spcBef>
              <a:buClrTx/>
              <a:buSzTx/>
              <a:buFont typeface="Arial" panose="020B0604020202020204" pitchFamily="34" charset="0"/>
              <a:buChar char="•"/>
            </a:pPr>
            <a:r>
              <a:rPr lang="en-US" altLang="en-US" sz="2000" dirty="0">
                <a:latin typeface="Times New Roman"/>
                <a:cs typeface="Arial"/>
              </a:rPr>
              <a:t>Twitter being a standout amongst the most well-known ongoing news sources additionally ends up a standout amongst the most dominant news radiating mediums.</a:t>
            </a:r>
            <a:endParaRPr lang="en-US" altLang="en-US" sz="2000" dirty="0">
              <a:latin typeface="Times New Roman"/>
            </a:endParaRPr>
          </a:p>
          <a:p>
            <a:pPr algn="just" eaLnBrk="1" hangingPunct="1">
              <a:lnSpc>
                <a:spcPct val="150000"/>
              </a:lnSpc>
              <a:spcBef>
                <a:spcPct val="0"/>
              </a:spcBef>
              <a:buClrTx/>
              <a:buSzTx/>
              <a:buFont typeface="Arial" panose="020B0604020202020204" pitchFamily="34" charset="0"/>
              <a:buChar char="•"/>
            </a:pPr>
            <a:r>
              <a:rPr lang="en-IN" altLang="en-US" sz="2000" dirty="0">
                <a:latin typeface="Times New Roman"/>
                <a:cs typeface="Arial"/>
              </a:rPr>
              <a:t>Fake News have great impact on business and commerce.</a:t>
            </a:r>
            <a:endParaRPr lang="en-IN" altLang="en-US" sz="2000" dirty="0">
              <a:latin typeface="Times New Roman"/>
            </a:endParaRPr>
          </a:p>
        </p:txBody>
      </p:sp>
    </p:spTree>
    <p:extLst>
      <p:ext uri="{BB962C8B-B14F-4D97-AF65-F5344CB8AC3E}">
        <p14:creationId xmlns:p14="http://schemas.microsoft.com/office/powerpoint/2010/main" val="340835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DBF5-AFFE-47AF-99B6-06495701B4A4}"/>
              </a:ext>
            </a:extLst>
          </p:cNvPr>
          <p:cNvSpPr>
            <a:spLocks noGrp="1"/>
          </p:cNvSpPr>
          <p:nvPr>
            <p:ph type="title"/>
          </p:nvPr>
        </p:nvSpPr>
        <p:spPr>
          <a:xfrm>
            <a:off x="-1475019" y="123998"/>
            <a:ext cx="10018713" cy="1752599"/>
          </a:xfrm>
        </p:spPr>
        <p:txBody>
          <a:bodyPr>
            <a:normAutofit/>
          </a:bodyPr>
          <a:lstStyle/>
          <a:p>
            <a:r>
              <a:rPr lang="en-IN" altLang="en-US" sz="3200" dirty="0">
                <a:latin typeface="Times New Roman"/>
                <a:cs typeface="Times New Roman"/>
              </a:rPr>
              <a:t>Existing System</a:t>
            </a:r>
            <a:endParaRPr lang="en-IN" sz="3200" dirty="0"/>
          </a:p>
        </p:txBody>
      </p:sp>
      <p:sp>
        <p:nvSpPr>
          <p:cNvPr id="3" name="Content Placeholder 2">
            <a:extLst>
              <a:ext uri="{FF2B5EF4-FFF2-40B4-BE49-F238E27FC236}">
                <a16:creationId xmlns:a16="http://schemas.microsoft.com/office/drawing/2014/main" id="{69E497BA-FFC0-480F-A530-5DB251ADE831}"/>
              </a:ext>
            </a:extLst>
          </p:cNvPr>
          <p:cNvSpPr>
            <a:spLocks noGrp="1"/>
          </p:cNvSpPr>
          <p:nvPr>
            <p:ph idx="1"/>
          </p:nvPr>
        </p:nvSpPr>
        <p:spPr>
          <a:xfrm>
            <a:off x="2049575" y="1593965"/>
            <a:ext cx="7930800" cy="3124201"/>
          </a:xfrm>
        </p:spPr>
        <p:txBody>
          <a:bodyPr>
            <a:normAutofit/>
          </a:bodyPr>
          <a:lstStyle/>
          <a:p>
            <a:pPr algn="just" eaLnBrk="1" hangingPunct="1">
              <a:lnSpc>
                <a:spcPct val="150000"/>
              </a:lnSpc>
              <a:buClr>
                <a:schemeClr val="tx1"/>
              </a:buClr>
              <a:buFont typeface="Arial" panose="020B0604020202020204" pitchFamily="34" charset="0"/>
              <a:buChar char="•"/>
            </a:pPr>
            <a:r>
              <a:rPr lang="en-US" altLang="en-US" sz="2000" dirty="0">
                <a:latin typeface="Times New Roman"/>
                <a:cs typeface="Times New Roman"/>
              </a:rPr>
              <a:t>Several features have been proposed and evaluated in view of the impact of features on the accuracy of the classifier. </a:t>
            </a:r>
            <a:endParaRPr lang="en-IN" altLang="en-US" sz="2000" dirty="0">
              <a:latin typeface="Times New Roman"/>
              <a:cs typeface="Times New Roman"/>
            </a:endParaRPr>
          </a:p>
          <a:p>
            <a:pPr algn="just">
              <a:lnSpc>
                <a:spcPct val="150000"/>
              </a:lnSpc>
              <a:buClr>
                <a:schemeClr val="tx1"/>
              </a:buClr>
              <a:buFont typeface="Arial" panose="020B0604020202020204" pitchFamily="34" charset="0"/>
              <a:buChar char="•"/>
            </a:pPr>
            <a:r>
              <a:rPr lang="en-US" sz="2000" dirty="0">
                <a:latin typeface="Times New Roman"/>
                <a:ea typeface="+mj-lt"/>
                <a:cs typeface="+mj-lt"/>
              </a:rPr>
              <a:t>In the existing work, the system uses only to semi-supervised learning. Only Text Classification as sentiment text and it never finds fake news.</a:t>
            </a:r>
            <a:endParaRPr lang="en-IN" sz="2000" dirty="0"/>
          </a:p>
        </p:txBody>
      </p:sp>
    </p:spTree>
    <p:extLst>
      <p:ext uri="{BB962C8B-B14F-4D97-AF65-F5344CB8AC3E}">
        <p14:creationId xmlns:p14="http://schemas.microsoft.com/office/powerpoint/2010/main" val="340250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3601-2D54-4D40-ADBE-910865A27C5E}"/>
              </a:ext>
            </a:extLst>
          </p:cNvPr>
          <p:cNvSpPr>
            <a:spLocks noGrp="1"/>
          </p:cNvSpPr>
          <p:nvPr>
            <p:ph type="title"/>
          </p:nvPr>
        </p:nvSpPr>
        <p:spPr>
          <a:xfrm>
            <a:off x="-1292140" y="735675"/>
            <a:ext cx="10018713" cy="1752599"/>
          </a:xfrm>
        </p:spPr>
        <p:txBody>
          <a:bodyPr/>
          <a:lstStyle/>
          <a:p>
            <a:r>
              <a:rPr lang="en-US" sz="3600" dirty="0">
                <a:latin typeface="Times New Roman"/>
                <a:cs typeface="Times"/>
              </a:rPr>
              <a:t>Disadvantages</a:t>
            </a:r>
            <a:r>
              <a:rPr lang="en-US" sz="4000" dirty="0">
                <a:latin typeface="Times New Roman"/>
                <a:cs typeface="Times"/>
              </a:rPr>
              <a:t> :</a:t>
            </a:r>
            <a:endParaRPr lang="en-IN" dirty="0"/>
          </a:p>
        </p:txBody>
      </p:sp>
      <p:sp>
        <p:nvSpPr>
          <p:cNvPr id="3" name="Content Placeholder 2">
            <a:extLst>
              <a:ext uri="{FF2B5EF4-FFF2-40B4-BE49-F238E27FC236}">
                <a16:creationId xmlns:a16="http://schemas.microsoft.com/office/drawing/2014/main" id="{D9471ADF-22F6-48A8-B32D-BF60B08B8991}"/>
              </a:ext>
            </a:extLst>
          </p:cNvPr>
          <p:cNvSpPr>
            <a:spLocks noGrp="1"/>
          </p:cNvSpPr>
          <p:nvPr>
            <p:ph idx="1"/>
          </p:nvPr>
        </p:nvSpPr>
        <p:spPr>
          <a:xfrm>
            <a:off x="2173287" y="1677782"/>
            <a:ext cx="10018713" cy="3124201"/>
          </a:xfrm>
        </p:spPr>
        <p:txBody>
          <a:bodyPr/>
          <a:lstStyle/>
          <a:p>
            <a:pPr algn="just">
              <a:lnSpc>
                <a:spcPct val="150000"/>
              </a:lnSpc>
              <a:buFont typeface="Arial" panose="020B0604020202020204" pitchFamily="34" charset="0"/>
              <a:buChar char="•"/>
            </a:pPr>
            <a:r>
              <a:rPr lang="en-US" sz="2000" dirty="0">
                <a:latin typeface="Times New Roman"/>
                <a:ea typeface="+mj-lt"/>
                <a:cs typeface="+mj-lt"/>
              </a:rPr>
              <a:t>In the existing work, the system uses only to semi-supervised learning.</a:t>
            </a:r>
            <a:endParaRPr lang="en-US" sz="2000" dirty="0">
              <a:latin typeface="Times New Roman"/>
              <a:cs typeface="Times New Roman"/>
            </a:endParaRPr>
          </a:p>
          <a:p>
            <a:pPr algn="just">
              <a:lnSpc>
                <a:spcPct val="150000"/>
              </a:lnSpc>
              <a:buFont typeface="Arial" panose="020B0604020202020204" pitchFamily="34" charset="0"/>
              <a:buChar char="•"/>
            </a:pPr>
            <a:r>
              <a:rPr lang="en-US" sz="2000" dirty="0">
                <a:latin typeface="Times New Roman"/>
                <a:ea typeface="+mj-lt"/>
                <a:cs typeface="+mj-lt"/>
              </a:rPr>
              <a:t>Only Text Classification as sentiment text and it never finds fake news.</a:t>
            </a:r>
            <a:endParaRPr lang="en-US" sz="20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131436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2CEC-74A5-4258-93E1-BD5AACAA7E91}"/>
              </a:ext>
            </a:extLst>
          </p:cNvPr>
          <p:cNvSpPr>
            <a:spLocks noGrp="1"/>
          </p:cNvSpPr>
          <p:nvPr>
            <p:ph type="title"/>
          </p:nvPr>
        </p:nvSpPr>
        <p:spPr>
          <a:xfrm>
            <a:off x="367110" y="993085"/>
            <a:ext cx="6477000" cy="494381"/>
          </a:xfrm>
        </p:spPr>
        <p:txBody>
          <a:bodyPr vert="horz" wrap="square" lIns="91440" tIns="45720" rIns="91440" bIns="45720" numCol="1" rtlCol="0" anchor="t" anchorCtr="0" compatLnSpc="1">
            <a:prstTxWarp prst="textNoShape">
              <a:avLst/>
            </a:prstTxWarp>
            <a:noAutofit/>
          </a:bodyPr>
          <a:lstStyle/>
          <a:p>
            <a:pPr defTabSz="457207">
              <a:defRPr/>
            </a:pPr>
            <a:r>
              <a:rPr lang="en-IN" sz="3200" dirty="0">
                <a:latin typeface="Times New Roman"/>
                <a:cs typeface="Times New Roman"/>
              </a:rPr>
              <a:t>Proposed System</a:t>
            </a:r>
            <a:endParaRPr lang="en-IN" sz="3200" dirty="0"/>
          </a:p>
        </p:txBody>
      </p:sp>
      <p:sp>
        <p:nvSpPr>
          <p:cNvPr id="16387" name="Content Placeholder 2">
            <a:extLst>
              <a:ext uri="{FF2B5EF4-FFF2-40B4-BE49-F238E27FC236}">
                <a16:creationId xmlns:a16="http://schemas.microsoft.com/office/drawing/2014/main" id="{E60A6DFB-75CE-44AE-99C3-B4821B569057}"/>
              </a:ext>
            </a:extLst>
          </p:cNvPr>
          <p:cNvSpPr>
            <a:spLocks noGrp="1"/>
          </p:cNvSpPr>
          <p:nvPr>
            <p:ph idx="1"/>
          </p:nvPr>
        </p:nvSpPr>
        <p:spPr>
          <a:xfrm>
            <a:off x="2183180" y="845421"/>
            <a:ext cx="8013014" cy="5167158"/>
          </a:xfrm>
        </p:spPr>
        <p:txBody>
          <a:bodyPr>
            <a:normAutofit/>
          </a:bodyPr>
          <a:lstStyle/>
          <a:p>
            <a:r>
              <a:rPr lang="en-US" sz="2000" dirty="0">
                <a:solidFill>
                  <a:schemeClr val="tx1"/>
                </a:solidFill>
                <a:latin typeface="Times New Roman" panose="02020603050405020304" pitchFamily="18" charset="0"/>
              </a:rPr>
              <a:t>To overcome the drawbacks of the existing algorithms, the proposed algorithm has been evolved. </a:t>
            </a:r>
          </a:p>
          <a:p>
            <a:r>
              <a:rPr lang="en-US" sz="2000" dirty="0">
                <a:solidFill>
                  <a:schemeClr val="tx1"/>
                </a:solidFill>
                <a:latin typeface="Times New Roman" panose="02020603050405020304" pitchFamily="18" charset="0"/>
              </a:rPr>
              <a:t>Our algorithm primarily focuses on classifying news into real and fake efficiently with high accuracy by using NLP models.</a:t>
            </a:r>
            <a:endParaRPr lang="en-US" sz="20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EE7B-23ED-4E42-8C4B-F227BE751132}"/>
              </a:ext>
            </a:extLst>
          </p:cNvPr>
          <p:cNvSpPr>
            <a:spLocks noGrp="1"/>
          </p:cNvSpPr>
          <p:nvPr>
            <p:ph type="title"/>
          </p:nvPr>
        </p:nvSpPr>
        <p:spPr>
          <a:xfrm>
            <a:off x="-1610837" y="301337"/>
            <a:ext cx="10018713" cy="1752599"/>
          </a:xfrm>
        </p:spPr>
        <p:txBody>
          <a:bodyPr/>
          <a:lstStyle/>
          <a:p>
            <a:r>
              <a:rPr lang="en-US" sz="3200" dirty="0">
                <a:latin typeface="Times New Roman"/>
                <a:cs typeface="Times New Roman"/>
              </a:rPr>
              <a:t>Advantages</a:t>
            </a:r>
            <a:r>
              <a:rPr lang="en-US" sz="3200" b="1" dirty="0">
                <a:latin typeface="Times New Roman"/>
                <a:cs typeface="Times New Roman"/>
              </a:rPr>
              <a:t>:</a:t>
            </a:r>
            <a:r>
              <a:rPr lang="en-US" sz="3200" dirty="0">
                <a:latin typeface="Times New Roman"/>
                <a:cs typeface="Times New Roman"/>
              </a:rPr>
              <a:t> </a:t>
            </a:r>
          </a:p>
        </p:txBody>
      </p:sp>
      <p:sp>
        <p:nvSpPr>
          <p:cNvPr id="3" name="Content Placeholder 2">
            <a:extLst>
              <a:ext uri="{FF2B5EF4-FFF2-40B4-BE49-F238E27FC236}">
                <a16:creationId xmlns:a16="http://schemas.microsoft.com/office/drawing/2014/main" id="{AA64E246-82A3-4E63-B8E7-39698CB695E8}"/>
              </a:ext>
            </a:extLst>
          </p:cNvPr>
          <p:cNvSpPr>
            <a:spLocks noGrp="1"/>
          </p:cNvSpPr>
          <p:nvPr>
            <p:ph idx="1"/>
          </p:nvPr>
        </p:nvSpPr>
        <p:spPr>
          <a:xfrm>
            <a:off x="2949632" y="739386"/>
            <a:ext cx="7183290" cy="3879028"/>
          </a:xfrm>
        </p:spPr>
        <p:txBody>
          <a:bodyPr/>
          <a:lstStyle/>
          <a:p>
            <a:pPr algn="just"/>
            <a:endParaRPr lang="en-US" dirty="0"/>
          </a:p>
          <a:p>
            <a:pPr algn="just">
              <a:lnSpc>
                <a:spcPct val="150000"/>
              </a:lnSpc>
              <a:buClrTx/>
            </a:pPr>
            <a:r>
              <a:rPr lang="en-US" sz="2000" dirty="0">
                <a:latin typeface="Times New Roman"/>
                <a:ea typeface="+mj-lt"/>
                <a:cs typeface="+mj-lt"/>
              </a:rPr>
              <a:t>The system is very fast and effective due to semi-supervised and supervised learning.</a:t>
            </a:r>
            <a:endParaRPr lang="en-US" sz="2000" dirty="0">
              <a:latin typeface="Times New Roman"/>
              <a:cs typeface="Times New Roman"/>
            </a:endParaRPr>
          </a:p>
          <a:p>
            <a:pPr algn="just">
              <a:lnSpc>
                <a:spcPct val="150000"/>
              </a:lnSpc>
              <a:buClr>
                <a:schemeClr val="tx1"/>
              </a:buClr>
            </a:pPr>
            <a:r>
              <a:rPr lang="en-US" sz="2000" dirty="0">
                <a:latin typeface="Times New Roman"/>
                <a:ea typeface="+mj-lt"/>
                <a:cs typeface="+mj-lt"/>
              </a:rPr>
              <a:t>Focused on the content of the news based approaches. As feature we have used count vector ,TF-IDF and N-vector.</a:t>
            </a:r>
          </a:p>
          <a:p>
            <a:pPr algn="just">
              <a:lnSpc>
                <a:spcPct val="150000"/>
              </a:lnSpc>
            </a:pPr>
            <a:endParaRPr lang="en-US" sz="1800" dirty="0">
              <a:latin typeface="Times New Roman"/>
              <a:ea typeface="+mj-lt"/>
              <a:cs typeface="+mj-lt"/>
            </a:endParaRPr>
          </a:p>
        </p:txBody>
      </p:sp>
    </p:spTree>
    <p:extLst>
      <p:ext uri="{BB962C8B-B14F-4D97-AF65-F5344CB8AC3E}">
        <p14:creationId xmlns:p14="http://schemas.microsoft.com/office/powerpoint/2010/main" val="405412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DF63-CB35-41F5-8E8B-1ABAE5742403}"/>
              </a:ext>
            </a:extLst>
          </p:cNvPr>
          <p:cNvSpPr>
            <a:spLocks noGrp="1"/>
          </p:cNvSpPr>
          <p:nvPr>
            <p:ph type="title"/>
          </p:nvPr>
        </p:nvSpPr>
        <p:spPr>
          <a:xfrm>
            <a:off x="2739231" y="260237"/>
            <a:ext cx="7056437" cy="481062"/>
          </a:xfrm>
        </p:spPr>
        <p:txBody>
          <a:bodyPr>
            <a:noAutofit/>
          </a:bodyPr>
          <a:lstStyle/>
          <a:p>
            <a:r>
              <a:rPr lang="en-US" sz="3200" dirty="0">
                <a:latin typeface="Times New Roman" panose="02020603050405020304" pitchFamily="18" charset="0"/>
                <a:cs typeface="Times New Roman" panose="02020603050405020304" pitchFamily="18" charset="0"/>
              </a:rPr>
              <a:t>Confusion matrix of algorithms</a:t>
            </a:r>
          </a:p>
        </p:txBody>
      </p:sp>
      <p:pic>
        <p:nvPicPr>
          <p:cNvPr id="10" name="Picture 10" descr="A screenshot of a cell phone&#10;&#10;Description generated with very high confidence">
            <a:extLst>
              <a:ext uri="{FF2B5EF4-FFF2-40B4-BE49-F238E27FC236}">
                <a16:creationId xmlns:a16="http://schemas.microsoft.com/office/drawing/2014/main" id="{BC10556C-847F-4292-82DD-DD9FDFC1652D}"/>
              </a:ext>
            </a:extLst>
          </p:cNvPr>
          <p:cNvPicPr>
            <a:picLocks noGrp="1" noChangeAspect="1"/>
          </p:cNvPicPr>
          <p:nvPr>
            <p:ph idx="1"/>
          </p:nvPr>
        </p:nvPicPr>
        <p:blipFill>
          <a:blip r:embed="rId2"/>
          <a:stretch>
            <a:fillRect/>
          </a:stretch>
        </p:blipFill>
        <p:spPr>
          <a:xfrm>
            <a:off x="2599755" y="978500"/>
            <a:ext cx="4264980" cy="2829757"/>
          </a:xfrm>
        </p:spPr>
      </p:pic>
      <p:pic>
        <p:nvPicPr>
          <p:cNvPr id="11" name="Picture 11" descr="A screenshot of a cell phone&#10;&#10;Description generated with very high confidence">
            <a:extLst>
              <a:ext uri="{FF2B5EF4-FFF2-40B4-BE49-F238E27FC236}">
                <a16:creationId xmlns:a16="http://schemas.microsoft.com/office/drawing/2014/main" id="{828D9FA9-9A16-4E93-B651-90D7A1D7F9B8}"/>
              </a:ext>
            </a:extLst>
          </p:cNvPr>
          <p:cNvPicPr>
            <a:picLocks noChangeAspect="1"/>
          </p:cNvPicPr>
          <p:nvPr/>
        </p:nvPicPr>
        <p:blipFill>
          <a:blip r:embed="rId3"/>
          <a:stretch>
            <a:fillRect/>
          </a:stretch>
        </p:blipFill>
        <p:spPr>
          <a:xfrm>
            <a:off x="6665230" y="985159"/>
            <a:ext cx="4563121" cy="2823098"/>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88CB1A46-73C2-487D-8E03-570D543E86DC}"/>
              </a:ext>
            </a:extLst>
          </p:cNvPr>
          <p:cNvPicPr>
            <a:picLocks noChangeAspect="1"/>
          </p:cNvPicPr>
          <p:nvPr/>
        </p:nvPicPr>
        <p:blipFill>
          <a:blip r:embed="rId4"/>
          <a:stretch>
            <a:fillRect/>
          </a:stretch>
        </p:blipFill>
        <p:spPr>
          <a:xfrm>
            <a:off x="2601235" y="3808257"/>
            <a:ext cx="4263500" cy="2556768"/>
          </a:xfrm>
          <a:prstGeom prst="rect">
            <a:avLst/>
          </a:prstGeom>
        </p:spPr>
      </p:pic>
      <p:pic>
        <p:nvPicPr>
          <p:cNvPr id="13" name="Picture 13" descr="A screenshot of a cell phone&#10;&#10;Description generated with very high confidence">
            <a:extLst>
              <a:ext uri="{FF2B5EF4-FFF2-40B4-BE49-F238E27FC236}">
                <a16:creationId xmlns:a16="http://schemas.microsoft.com/office/drawing/2014/main" id="{4A74E87C-B2FC-47D1-A452-2C63F3924FCE}"/>
              </a:ext>
            </a:extLst>
          </p:cNvPr>
          <p:cNvPicPr>
            <a:picLocks noChangeAspect="1"/>
          </p:cNvPicPr>
          <p:nvPr/>
        </p:nvPicPr>
        <p:blipFill>
          <a:blip r:embed="rId5"/>
          <a:stretch>
            <a:fillRect/>
          </a:stretch>
        </p:blipFill>
        <p:spPr>
          <a:xfrm>
            <a:off x="6720715" y="3808257"/>
            <a:ext cx="4507636" cy="2556769"/>
          </a:xfrm>
          <a:prstGeom prst="rect">
            <a:avLst/>
          </a:prstGeom>
        </p:spPr>
      </p:pic>
    </p:spTree>
    <p:extLst>
      <p:ext uri="{BB962C8B-B14F-4D97-AF65-F5344CB8AC3E}">
        <p14:creationId xmlns:p14="http://schemas.microsoft.com/office/powerpoint/2010/main" val="2147096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208</TotalTime>
  <Words>607</Words>
  <Application>Microsoft Office PowerPoint</Application>
  <PresentationFormat>Widescreen</PresentationFormat>
  <Paragraphs>59</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Corbel</vt:lpstr>
      <vt:lpstr>Tahoma</vt:lpstr>
      <vt:lpstr>Times New Roman</vt:lpstr>
      <vt:lpstr>Wingdings</vt:lpstr>
      <vt:lpstr>Parallax</vt:lpstr>
      <vt:lpstr>PowerPoint Presentation</vt:lpstr>
      <vt:lpstr>PowerPoint Presentation</vt:lpstr>
      <vt:lpstr>CONTENTS</vt:lpstr>
      <vt:lpstr>ABSTRACT </vt:lpstr>
      <vt:lpstr>Existing System</vt:lpstr>
      <vt:lpstr>Disadvantages :</vt:lpstr>
      <vt:lpstr>Proposed System</vt:lpstr>
      <vt:lpstr>Advantages: </vt:lpstr>
      <vt:lpstr>Confusion matrix of algorithms</vt:lpstr>
      <vt:lpstr>Comparing Accuracy </vt:lpstr>
      <vt:lpstr>Output Screens</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Borra (Contractor)</dc:creator>
  <cp:lastModifiedBy>Kamal, Borra (Contractor)</cp:lastModifiedBy>
  <cp:revision>4</cp:revision>
  <dcterms:created xsi:type="dcterms:W3CDTF">2021-07-26T08:52:36Z</dcterms:created>
  <dcterms:modified xsi:type="dcterms:W3CDTF">2021-07-26T12:21:34Z</dcterms:modified>
</cp:coreProperties>
</file>