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0" r:id="rId5"/>
    <p:sldId id="263" r:id="rId6"/>
    <p:sldId id="264" r:id="rId7"/>
    <p:sldId id="265" r:id="rId8"/>
    <p:sldId id="266" r:id="rId9"/>
    <p:sldId id="281" r:id="rId10"/>
    <p:sldId id="282" r:id="rId11"/>
    <p:sldId id="267" r:id="rId12"/>
    <p:sldId id="284" r:id="rId13"/>
    <p:sldId id="286" r:id="rId14"/>
    <p:sldId id="288" r:id="rId15"/>
    <p:sldId id="289" r:id="rId16"/>
    <p:sldId id="287" r:id="rId17"/>
    <p:sldId id="292" r:id="rId18"/>
    <p:sldId id="285" r:id="rId19"/>
    <p:sldId id="290" r:id="rId20"/>
    <p:sldId id="29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64411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88439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1582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92673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890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168724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7100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404884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909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83E60-E421-4EF2-AAF7-D45BE9DD101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65757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83E60-E421-4EF2-AAF7-D45BE9DD101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263832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83E60-E421-4EF2-AAF7-D45BE9DD1015}"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13077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83E60-E421-4EF2-AAF7-D45BE9DD1015}"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3850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83E60-E421-4EF2-AAF7-D45BE9DD1015}"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193644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83E60-E421-4EF2-AAF7-D45BE9DD101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38453-F110-4490-BEFB-7509118C20C5}" type="slidenum">
              <a:rPr lang="en-IN" smtClean="0"/>
              <a:t>‹#›</a:t>
            </a:fld>
            <a:endParaRPr lang="en-IN"/>
          </a:p>
        </p:txBody>
      </p:sp>
    </p:spTree>
    <p:extLst>
      <p:ext uri="{BB962C8B-B14F-4D97-AF65-F5344CB8AC3E}">
        <p14:creationId xmlns:p14="http://schemas.microsoft.com/office/powerpoint/2010/main" val="162474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38453-F110-4490-BEFB-7509118C20C5}" type="slidenum">
              <a:rPr lang="en-IN" smtClean="0"/>
              <a:t>‹#›</a:t>
            </a:fld>
            <a:endParaRPr lang="en-IN"/>
          </a:p>
        </p:txBody>
      </p:sp>
      <p:sp>
        <p:nvSpPr>
          <p:cNvPr id="5" name="Date Placeholder 4"/>
          <p:cNvSpPr>
            <a:spLocks noGrp="1"/>
          </p:cNvSpPr>
          <p:nvPr>
            <p:ph type="dt" sz="half" idx="10"/>
          </p:nvPr>
        </p:nvSpPr>
        <p:spPr/>
        <p:txBody>
          <a:bodyPr/>
          <a:lstStyle/>
          <a:p>
            <a:fld id="{F2883E60-E421-4EF2-AAF7-D45BE9DD1015}" type="datetimeFigureOut">
              <a:rPr lang="en-IN" smtClean="0"/>
              <a:t>15-11-2021</a:t>
            </a:fld>
            <a:endParaRPr lang="en-IN"/>
          </a:p>
        </p:txBody>
      </p:sp>
    </p:spTree>
    <p:extLst>
      <p:ext uri="{BB962C8B-B14F-4D97-AF65-F5344CB8AC3E}">
        <p14:creationId xmlns:p14="http://schemas.microsoft.com/office/powerpoint/2010/main" val="44775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883E60-E421-4EF2-AAF7-D45BE9DD1015}" type="datetimeFigureOut">
              <a:rPr lang="en-IN" smtClean="0"/>
              <a:t>15-11-2021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38453-F110-4490-BEFB-7509118C20C5}" type="slidenum">
              <a:rPr lang="en-IN" smtClean="0"/>
              <a:t>‹#›</a:t>
            </a:fld>
            <a:endParaRPr lang="en-IN"/>
          </a:p>
        </p:txBody>
      </p:sp>
    </p:spTree>
    <p:extLst>
      <p:ext uri="{BB962C8B-B14F-4D97-AF65-F5344CB8AC3E}">
        <p14:creationId xmlns:p14="http://schemas.microsoft.com/office/powerpoint/2010/main" val="103957241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0337-41C6-4172-A35B-C212C00A7097}"/>
              </a:ext>
            </a:extLst>
          </p:cNvPr>
          <p:cNvSpPr>
            <a:spLocks noGrp="1"/>
          </p:cNvSpPr>
          <p:nvPr>
            <p:ph type="ctrTitle"/>
          </p:nvPr>
        </p:nvSpPr>
        <p:spPr>
          <a:xfrm>
            <a:off x="1315617" y="86861"/>
            <a:ext cx="7492481" cy="2565918"/>
          </a:xfrm>
        </p:spPr>
        <p:txBody>
          <a:bodyPr>
            <a:normAutofit fontScale="90000"/>
          </a:bodyPr>
          <a:lstStyle/>
          <a:p>
            <a:r>
              <a:rPr lang="en-US" sz="4400" dirty="0">
                <a:solidFill>
                  <a:srgbClr val="FF0000"/>
                </a:solidFill>
                <a:latin typeface="Algerian" panose="04020705040A02060702" pitchFamily="82" charset="0"/>
              </a:rPr>
              <a:t>Pipeline for constructing Financial Knowledge</a:t>
            </a:r>
            <a:br>
              <a:rPr lang="en-US" sz="4400" dirty="0">
                <a:solidFill>
                  <a:srgbClr val="FF0000"/>
                </a:solidFill>
                <a:latin typeface="Algerian" panose="04020705040A02060702" pitchFamily="82" charset="0"/>
              </a:rPr>
            </a:br>
            <a:r>
              <a:rPr lang="en-US" sz="4400" dirty="0">
                <a:solidFill>
                  <a:srgbClr val="FF0000"/>
                </a:solidFill>
                <a:latin typeface="Algerian" panose="04020705040A02060702" pitchFamily="82" charset="0"/>
              </a:rPr>
              <a:t>Graph </a:t>
            </a:r>
            <a:endParaRPr lang="en-IN" sz="4400"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DCEB805B-6BAE-4CAB-8401-D93DE919B345}"/>
              </a:ext>
            </a:extLst>
          </p:cNvPr>
          <p:cNvSpPr>
            <a:spLocks noGrp="1"/>
          </p:cNvSpPr>
          <p:nvPr>
            <p:ph type="subTitle" idx="1"/>
          </p:nvPr>
        </p:nvSpPr>
        <p:spPr>
          <a:xfrm>
            <a:off x="3312624" y="4205222"/>
            <a:ext cx="2897329" cy="1520890"/>
          </a:xfrm>
        </p:spPr>
        <p:txBody>
          <a:bodyPr>
            <a:noAutofit/>
          </a:bodyPr>
          <a:lstStyle/>
          <a:p>
            <a:endParaRPr lang="en-GB" sz="2000" dirty="0">
              <a:solidFill>
                <a:srgbClr val="00B0F0"/>
              </a:solidFill>
            </a:endParaRPr>
          </a:p>
          <a:p>
            <a:endParaRPr lang="en-GB" sz="2000" dirty="0"/>
          </a:p>
          <a:p>
            <a:endParaRPr lang="en-GB" sz="2000" dirty="0"/>
          </a:p>
          <a:p>
            <a:r>
              <a:rPr lang="en-GB" sz="2000" dirty="0"/>
              <a:t>Name :: Kamal Choudhury</a:t>
            </a:r>
          </a:p>
          <a:p>
            <a:r>
              <a:rPr lang="en-GB" sz="2000" dirty="0"/>
              <a:t>Roll No. :: 1801CS27</a:t>
            </a:r>
            <a:endParaRPr lang="en-IN" sz="2000" dirty="0"/>
          </a:p>
        </p:txBody>
      </p:sp>
      <p:pic>
        <p:nvPicPr>
          <p:cNvPr id="1026" name="Picture 2" descr="Challenges of Knowledge Graphs. From Strings to Things — An… | by Sebastien  Dery | Medium">
            <a:extLst>
              <a:ext uri="{FF2B5EF4-FFF2-40B4-BE49-F238E27FC236}">
                <a16:creationId xmlns:a16="http://schemas.microsoft.com/office/drawing/2014/main" id="{974B4D23-A058-4D4F-A18A-66C1EFB50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097" y="2840281"/>
            <a:ext cx="8509519" cy="2297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61943E2-B1AB-4BC4-B420-5F3F5305E05D}"/>
              </a:ext>
            </a:extLst>
          </p:cNvPr>
          <p:cNvSpPr/>
          <p:nvPr/>
        </p:nvSpPr>
        <p:spPr>
          <a:xfrm>
            <a:off x="4301412" y="3778898"/>
            <a:ext cx="1884784" cy="5598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0709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48C6-55C2-402B-9307-204307707A69}"/>
              </a:ext>
            </a:extLst>
          </p:cNvPr>
          <p:cNvSpPr>
            <a:spLocks noGrp="1"/>
          </p:cNvSpPr>
          <p:nvPr>
            <p:ph type="title"/>
          </p:nvPr>
        </p:nvSpPr>
        <p:spPr/>
        <p:txBody>
          <a:bodyPr/>
          <a:lstStyle/>
          <a:p>
            <a:r>
              <a:rPr lang="en-GB" dirty="0">
                <a:solidFill>
                  <a:srgbClr val="FF0000"/>
                </a:solidFill>
                <a:latin typeface="Algerian" panose="04020705040A02060702" pitchFamily="82" charset="0"/>
              </a:rPr>
              <a:t>Named entity recognition</a:t>
            </a:r>
            <a:endParaRPr lang="en-IN" dirty="0"/>
          </a:p>
        </p:txBody>
      </p:sp>
      <p:sp>
        <p:nvSpPr>
          <p:cNvPr id="3" name="Content Placeholder 2">
            <a:extLst>
              <a:ext uri="{FF2B5EF4-FFF2-40B4-BE49-F238E27FC236}">
                <a16:creationId xmlns:a16="http://schemas.microsoft.com/office/drawing/2014/main" id="{75FCCFF9-3A9C-442C-A0F4-22CB2B488C09}"/>
              </a:ext>
            </a:extLst>
          </p:cNvPr>
          <p:cNvSpPr>
            <a:spLocks noGrp="1"/>
          </p:cNvSpPr>
          <p:nvPr>
            <p:ph idx="1"/>
          </p:nvPr>
        </p:nvSpPr>
        <p:spPr/>
        <p:txBody>
          <a:bodyPr/>
          <a:lstStyle/>
          <a:p>
            <a:r>
              <a:rPr lang="en-US" dirty="0"/>
              <a:t>Identified named entities using the </a:t>
            </a:r>
            <a:r>
              <a:rPr lang="en-US" dirty="0" err="1"/>
              <a:t>AllenNLP</a:t>
            </a:r>
            <a:r>
              <a:rPr lang="en-US" dirty="0"/>
              <a:t> named entity recognition (NER) system (based on Bidirectional LSTM neural architecture with CRF layer ) with the model name being </a:t>
            </a:r>
            <a:r>
              <a:rPr lang="en-US" dirty="0">
                <a:sym typeface="Wingdings" panose="05000000000000000000" pitchFamily="2" charset="2"/>
              </a:rPr>
              <a:t> “tagging-fine-grained-</a:t>
            </a:r>
            <a:r>
              <a:rPr lang="en-US" dirty="0" err="1">
                <a:sym typeface="Wingdings" panose="05000000000000000000" pitchFamily="2" charset="2"/>
              </a:rPr>
              <a:t>crf</a:t>
            </a:r>
            <a:r>
              <a:rPr lang="en-US" dirty="0">
                <a:sym typeface="Wingdings" panose="05000000000000000000" pitchFamily="2" charset="2"/>
              </a:rPr>
              <a:t>-tagger”.</a:t>
            </a:r>
          </a:p>
          <a:p>
            <a:r>
              <a:rPr lang="en-US" dirty="0">
                <a:sym typeface="Wingdings" panose="05000000000000000000" pitchFamily="2" charset="2"/>
              </a:rPr>
              <a:t> </a:t>
            </a:r>
            <a:r>
              <a:rPr lang="en-US" b="0" i="0" dirty="0">
                <a:solidFill>
                  <a:schemeClr val="tx1"/>
                </a:solidFill>
                <a:effectLst/>
              </a:rPr>
              <a:t>This model identifies a broad range of 16 semantic types in the input text</a:t>
            </a:r>
            <a:r>
              <a:rPr lang="en-IN" b="0" i="0" dirty="0">
                <a:solidFill>
                  <a:schemeClr val="tx1"/>
                </a:solidFill>
                <a:effectLst/>
              </a:rPr>
              <a:t>. </a:t>
            </a:r>
          </a:p>
          <a:p>
            <a:r>
              <a:rPr lang="en-IN" dirty="0">
                <a:solidFill>
                  <a:schemeClr val="tx1"/>
                </a:solidFill>
                <a:sym typeface="Wingdings" panose="05000000000000000000" pitchFamily="2" charset="2"/>
              </a:rPr>
              <a:t>A dictionary is returned containing the tags and words </a:t>
            </a:r>
            <a:endParaRPr lang="en-US" dirty="0">
              <a:solidFill>
                <a:schemeClr val="tx1"/>
              </a:solidFill>
              <a:sym typeface="Wingdings" panose="05000000000000000000" pitchFamily="2" charset="2"/>
            </a:endParaRPr>
          </a:p>
        </p:txBody>
      </p:sp>
      <p:pic>
        <p:nvPicPr>
          <p:cNvPr id="5" name="Picture 4">
            <a:extLst>
              <a:ext uri="{FF2B5EF4-FFF2-40B4-BE49-F238E27FC236}">
                <a16:creationId xmlns:a16="http://schemas.microsoft.com/office/drawing/2014/main" id="{D273A095-0B99-419B-BEB9-FAB5EEE53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4" y="4076699"/>
            <a:ext cx="10515600" cy="2333431"/>
          </a:xfrm>
          <a:prstGeom prst="rect">
            <a:avLst/>
          </a:prstGeom>
        </p:spPr>
      </p:pic>
    </p:spTree>
    <p:extLst>
      <p:ext uri="{BB962C8B-B14F-4D97-AF65-F5344CB8AC3E}">
        <p14:creationId xmlns:p14="http://schemas.microsoft.com/office/powerpoint/2010/main" val="393294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2424-8FD9-4431-A639-08F52A59833F}"/>
              </a:ext>
            </a:extLst>
          </p:cNvPr>
          <p:cNvSpPr>
            <a:spLocks noGrp="1"/>
          </p:cNvSpPr>
          <p:nvPr>
            <p:ph type="title"/>
          </p:nvPr>
        </p:nvSpPr>
        <p:spPr>
          <a:xfrm>
            <a:off x="677334" y="320351"/>
            <a:ext cx="8596668" cy="1320800"/>
          </a:xfrm>
        </p:spPr>
        <p:txBody>
          <a:bodyPr/>
          <a:lstStyle/>
          <a:p>
            <a:r>
              <a:rPr lang="en-IN" dirty="0">
                <a:solidFill>
                  <a:srgbClr val="FF0000"/>
                </a:solidFill>
                <a:latin typeface="Algerian" panose="04020705040A02060702" pitchFamily="82" charset="0"/>
              </a:rPr>
              <a:t>Semantic Role </a:t>
            </a:r>
            <a:r>
              <a:rPr lang="en-IN" dirty="0" err="1">
                <a:solidFill>
                  <a:srgbClr val="FF0000"/>
                </a:solidFill>
                <a:latin typeface="Algerian" panose="04020705040A02060702" pitchFamily="82" charset="0"/>
              </a:rPr>
              <a:t>Labeling</a:t>
            </a:r>
            <a:r>
              <a:rPr lang="en-IN" dirty="0">
                <a:solidFill>
                  <a:srgbClr val="FF0000"/>
                </a:solidFill>
                <a:latin typeface="Algerian" panose="04020705040A02060702" pitchFamily="82" charset="0"/>
              </a:rPr>
              <a:t> (SRL).</a:t>
            </a:r>
          </a:p>
        </p:txBody>
      </p:sp>
      <p:sp>
        <p:nvSpPr>
          <p:cNvPr id="3" name="Content Placeholder 2">
            <a:extLst>
              <a:ext uri="{FF2B5EF4-FFF2-40B4-BE49-F238E27FC236}">
                <a16:creationId xmlns:a16="http://schemas.microsoft.com/office/drawing/2014/main" id="{F8AC5F6D-8209-4F63-86CC-377DEDDF867D}"/>
              </a:ext>
            </a:extLst>
          </p:cNvPr>
          <p:cNvSpPr>
            <a:spLocks noGrp="1"/>
          </p:cNvSpPr>
          <p:nvPr>
            <p:ph idx="1"/>
          </p:nvPr>
        </p:nvSpPr>
        <p:spPr>
          <a:xfrm>
            <a:off x="957253" y="1197429"/>
            <a:ext cx="8596668" cy="4260979"/>
          </a:xfrm>
        </p:spPr>
        <p:txBody>
          <a:bodyPr>
            <a:normAutofit/>
          </a:bodyPr>
          <a:lstStyle/>
          <a:p>
            <a:r>
              <a:rPr lang="en-US" dirty="0"/>
              <a:t>Extracted semantic relationships between entities. </a:t>
            </a:r>
          </a:p>
          <a:p>
            <a:r>
              <a:rPr lang="en-US" dirty="0"/>
              <a:t>Consider “Whole Foods was acquired by Amazon in 2017 for $13.7 Billion”. </a:t>
            </a:r>
          </a:p>
          <a:p>
            <a:r>
              <a:rPr lang="en-US" dirty="0" err="1"/>
              <a:t>OpenIE</a:t>
            </a:r>
            <a:r>
              <a:rPr lang="en-US" dirty="0"/>
              <a:t> extracts (Whole Foods; was acquired; by Amazon; in 2017; for $13.7 Billion). </a:t>
            </a:r>
          </a:p>
          <a:p>
            <a:r>
              <a:rPr lang="en-US" dirty="0"/>
              <a:t>SRL extracts acquire.01(agent: Amazon, thing acquired: Whole Foods, price paid: $13.7 Billion, Temporal argument: 2017) </a:t>
            </a:r>
          </a:p>
          <a:p>
            <a:r>
              <a:rPr lang="en-US" dirty="0"/>
              <a:t>Helped to impose structural and semantic restrictions improving precision </a:t>
            </a:r>
          </a:p>
          <a:p>
            <a:r>
              <a:rPr lang="en-US" dirty="0"/>
              <a:t>An optional argument is the price paid whose type should be MONEY. </a:t>
            </a:r>
          </a:p>
          <a:p>
            <a:r>
              <a:rPr lang="en-US" dirty="0"/>
              <a:t>For Now, Used an SRL_BERT to find the semantic frames (based on 2009 </a:t>
            </a:r>
            <a:r>
              <a:rPr lang="en-US" dirty="0" err="1"/>
              <a:t>CoNLL</a:t>
            </a:r>
            <a:r>
              <a:rPr lang="en-US" dirty="0"/>
              <a:t> dataset)</a:t>
            </a:r>
          </a:p>
        </p:txBody>
      </p:sp>
      <p:pic>
        <p:nvPicPr>
          <p:cNvPr id="5" name="Picture 4">
            <a:extLst>
              <a:ext uri="{FF2B5EF4-FFF2-40B4-BE49-F238E27FC236}">
                <a16:creationId xmlns:a16="http://schemas.microsoft.com/office/drawing/2014/main" id="{D95678CF-F2DD-43EF-B08A-4AAE8129E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295" y="5458408"/>
            <a:ext cx="3075157" cy="1119672"/>
          </a:xfrm>
          <a:prstGeom prst="rect">
            <a:avLst/>
          </a:prstGeom>
        </p:spPr>
      </p:pic>
    </p:spTree>
    <p:extLst>
      <p:ext uri="{BB962C8B-B14F-4D97-AF65-F5344CB8AC3E}">
        <p14:creationId xmlns:p14="http://schemas.microsoft.com/office/powerpoint/2010/main" val="28645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2C61-1BB7-43C4-A535-99461203FF74}"/>
              </a:ext>
            </a:extLst>
          </p:cNvPr>
          <p:cNvSpPr>
            <a:spLocks noGrp="1"/>
          </p:cNvSpPr>
          <p:nvPr>
            <p:ph type="title"/>
          </p:nvPr>
        </p:nvSpPr>
        <p:spPr/>
        <p:txBody>
          <a:bodyPr/>
          <a:lstStyle/>
          <a:p>
            <a:r>
              <a:rPr lang="en-GB" dirty="0">
                <a:solidFill>
                  <a:srgbClr val="FF0000"/>
                </a:solidFill>
                <a:latin typeface="Algerian" panose="04020705040A02060702" pitchFamily="82" charset="0"/>
              </a:rPr>
              <a:t>F</a:t>
            </a:r>
            <a:r>
              <a:rPr lang="en-IN" dirty="0" err="1">
                <a:solidFill>
                  <a:srgbClr val="FF0000"/>
                </a:solidFill>
                <a:latin typeface="Algerian" panose="04020705040A02060702" pitchFamily="82" charset="0"/>
              </a:rPr>
              <a:t>inancial</a:t>
            </a:r>
            <a:r>
              <a:rPr lang="en-IN" dirty="0">
                <a:solidFill>
                  <a:srgbClr val="FF0000"/>
                </a:solidFill>
                <a:latin typeface="Algerian" panose="04020705040A02060702" pitchFamily="82" charset="0"/>
              </a:rPr>
              <a:t> predicate dictionary filtering </a:t>
            </a:r>
            <a:endParaRPr lang="en-IN" dirty="0"/>
          </a:p>
        </p:txBody>
      </p:sp>
      <p:sp>
        <p:nvSpPr>
          <p:cNvPr id="3" name="Content Placeholder 2">
            <a:extLst>
              <a:ext uri="{FF2B5EF4-FFF2-40B4-BE49-F238E27FC236}">
                <a16:creationId xmlns:a16="http://schemas.microsoft.com/office/drawing/2014/main" id="{E962B628-FAEA-46C6-874C-57768E6C7BC2}"/>
              </a:ext>
            </a:extLst>
          </p:cNvPr>
          <p:cNvSpPr>
            <a:spLocks noGrp="1"/>
          </p:cNvSpPr>
          <p:nvPr>
            <p:ph idx="1"/>
          </p:nvPr>
        </p:nvSpPr>
        <p:spPr/>
        <p:txBody>
          <a:bodyPr/>
          <a:lstStyle/>
          <a:p>
            <a:r>
              <a:rPr lang="en-US" dirty="0"/>
              <a:t>Filter out domain irrelevant predicate argument structures using a dictionary of financial predicates (filters out predicate argument structures that are not financially relevant)</a:t>
            </a:r>
          </a:p>
          <a:p>
            <a:r>
              <a:rPr lang="en-US" dirty="0"/>
              <a:t>This dictionary lists the sense disambiguated predicates along with structural &amp; semantic constraints. </a:t>
            </a:r>
          </a:p>
        </p:txBody>
      </p:sp>
      <p:pic>
        <p:nvPicPr>
          <p:cNvPr id="5" name="Picture 4">
            <a:extLst>
              <a:ext uri="{FF2B5EF4-FFF2-40B4-BE49-F238E27FC236}">
                <a16:creationId xmlns:a16="http://schemas.microsoft.com/office/drawing/2014/main" id="{ECE6F4C3-CAA3-45F6-83E4-738958EB4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699" y="4100975"/>
            <a:ext cx="4133937" cy="1096138"/>
          </a:xfrm>
          <a:prstGeom prst="rect">
            <a:avLst/>
          </a:prstGeom>
        </p:spPr>
      </p:pic>
      <p:pic>
        <p:nvPicPr>
          <p:cNvPr id="6" name="Picture 5">
            <a:extLst>
              <a:ext uri="{FF2B5EF4-FFF2-40B4-BE49-F238E27FC236}">
                <a16:creationId xmlns:a16="http://schemas.microsoft.com/office/drawing/2014/main" id="{67E61EA9-2E4F-43DC-8F1E-10E9D1E41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21" y="5484480"/>
            <a:ext cx="9386596" cy="763920"/>
          </a:xfrm>
          <a:prstGeom prst="rect">
            <a:avLst/>
          </a:prstGeom>
        </p:spPr>
      </p:pic>
    </p:spTree>
    <p:extLst>
      <p:ext uri="{BB962C8B-B14F-4D97-AF65-F5344CB8AC3E}">
        <p14:creationId xmlns:p14="http://schemas.microsoft.com/office/powerpoint/2010/main" val="100607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CDEB-9298-4203-B77E-14BDEF341A9C}"/>
              </a:ext>
            </a:extLst>
          </p:cNvPr>
          <p:cNvSpPr>
            <a:spLocks noGrp="1"/>
          </p:cNvSpPr>
          <p:nvPr>
            <p:ph type="title"/>
          </p:nvPr>
        </p:nvSpPr>
        <p:spPr/>
        <p:txBody>
          <a:bodyPr/>
          <a:lstStyle/>
          <a:p>
            <a:r>
              <a:rPr lang="en-IN" dirty="0">
                <a:solidFill>
                  <a:srgbClr val="FF0000"/>
                </a:solidFill>
                <a:latin typeface="Algerian" panose="04020705040A02060702" pitchFamily="82" charset="0"/>
              </a:rPr>
              <a:t>Temporal Argument Parsing</a:t>
            </a:r>
          </a:p>
        </p:txBody>
      </p:sp>
      <p:sp>
        <p:nvSpPr>
          <p:cNvPr id="3" name="Content Placeholder 2">
            <a:extLst>
              <a:ext uri="{FF2B5EF4-FFF2-40B4-BE49-F238E27FC236}">
                <a16:creationId xmlns:a16="http://schemas.microsoft.com/office/drawing/2014/main" id="{2AFD06A2-44E6-4046-B295-96DE0639552C}"/>
              </a:ext>
            </a:extLst>
          </p:cNvPr>
          <p:cNvSpPr>
            <a:spLocks noGrp="1"/>
          </p:cNvSpPr>
          <p:nvPr>
            <p:ph idx="1"/>
          </p:nvPr>
        </p:nvSpPr>
        <p:spPr/>
        <p:txBody>
          <a:bodyPr/>
          <a:lstStyle/>
          <a:p>
            <a:r>
              <a:rPr lang="en-US" dirty="0"/>
              <a:t>Many of </a:t>
            </a:r>
            <a:r>
              <a:rPr lang="en-US" dirty="0" err="1"/>
              <a:t>of</a:t>
            </a:r>
            <a:r>
              <a:rPr lang="en-US" dirty="0"/>
              <a:t> the SRL extracted relations contain temporal arguments AM-TMP such as today, last year, 3 months ago.</a:t>
            </a:r>
          </a:p>
          <a:p>
            <a:r>
              <a:rPr lang="en-US" dirty="0"/>
              <a:t>Passed these arguments to a date parser library that performs relative parsing of localized dates in numerous formats to produce a standard date format</a:t>
            </a:r>
          </a:p>
          <a:p>
            <a:r>
              <a:rPr lang="en-US" dirty="0"/>
              <a:t>Used the publication date as the relative base</a:t>
            </a:r>
          </a:p>
          <a:p>
            <a:r>
              <a:rPr lang="en-US" dirty="0"/>
              <a:t>For now only one such case was there. </a:t>
            </a:r>
          </a:p>
          <a:p>
            <a:pPr marL="0" indent="0">
              <a:buNone/>
            </a:pPr>
            <a:endParaRPr lang="en-US" dirty="0"/>
          </a:p>
          <a:p>
            <a:endParaRPr lang="en-IN" dirty="0"/>
          </a:p>
        </p:txBody>
      </p:sp>
      <p:pic>
        <p:nvPicPr>
          <p:cNvPr id="9" name="Picture 8">
            <a:extLst>
              <a:ext uri="{FF2B5EF4-FFF2-40B4-BE49-F238E27FC236}">
                <a16:creationId xmlns:a16="http://schemas.microsoft.com/office/drawing/2014/main" id="{6597AAEE-5C50-416E-AA1D-ECC08E096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30" y="4862164"/>
            <a:ext cx="7725748" cy="1409387"/>
          </a:xfrm>
          <a:prstGeom prst="rect">
            <a:avLst/>
          </a:prstGeom>
        </p:spPr>
      </p:pic>
      <p:pic>
        <p:nvPicPr>
          <p:cNvPr id="11" name="Picture 10">
            <a:extLst>
              <a:ext uri="{FF2B5EF4-FFF2-40B4-BE49-F238E27FC236}">
                <a16:creationId xmlns:a16="http://schemas.microsoft.com/office/drawing/2014/main" id="{F11B45AD-8B7D-4FDC-BE45-FAA33E92F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378" y="4889455"/>
            <a:ext cx="3867690" cy="1267002"/>
          </a:xfrm>
          <a:prstGeom prst="rect">
            <a:avLst/>
          </a:prstGeom>
        </p:spPr>
      </p:pic>
    </p:spTree>
    <p:extLst>
      <p:ext uri="{BB962C8B-B14F-4D97-AF65-F5344CB8AC3E}">
        <p14:creationId xmlns:p14="http://schemas.microsoft.com/office/powerpoint/2010/main" val="135182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CDEB-9298-4203-B77E-14BDEF341A9C}"/>
              </a:ext>
            </a:extLst>
          </p:cNvPr>
          <p:cNvSpPr>
            <a:spLocks noGrp="1"/>
          </p:cNvSpPr>
          <p:nvPr>
            <p:ph type="title"/>
          </p:nvPr>
        </p:nvSpPr>
        <p:spPr/>
        <p:txBody>
          <a:bodyPr/>
          <a:lstStyle/>
          <a:p>
            <a:r>
              <a:rPr lang="en-GB" dirty="0">
                <a:solidFill>
                  <a:srgbClr val="FF0000"/>
                </a:solidFill>
                <a:latin typeface="Algerian" panose="04020705040A02060702" pitchFamily="82" charset="0"/>
              </a:rPr>
              <a:t>Appositions and co-ordinating conjunctions</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AFD06A2-44E6-4046-B295-96DE0639552C}"/>
              </a:ext>
            </a:extLst>
          </p:cNvPr>
          <p:cNvSpPr>
            <a:spLocks noGrp="1"/>
          </p:cNvSpPr>
          <p:nvPr>
            <p:ph idx="1"/>
          </p:nvPr>
        </p:nvSpPr>
        <p:spPr/>
        <p:txBody>
          <a:bodyPr/>
          <a:lstStyle/>
          <a:p>
            <a:r>
              <a:rPr lang="en-GB" dirty="0">
                <a:latin typeface="+mj-lt"/>
              </a:rPr>
              <a:t>Using dependency parser found the structure of the sentence. </a:t>
            </a:r>
          </a:p>
          <a:p>
            <a:r>
              <a:rPr lang="en-GB" dirty="0">
                <a:latin typeface="+mj-lt"/>
              </a:rPr>
              <a:t>Interdependencies of various words and their relations among each other. </a:t>
            </a:r>
          </a:p>
          <a:p>
            <a:r>
              <a:rPr lang="en-GB" dirty="0">
                <a:latin typeface="+mj-lt"/>
              </a:rPr>
              <a:t>Focus on 2 types of speech </a:t>
            </a:r>
            <a:r>
              <a:rPr lang="en-GB" dirty="0">
                <a:latin typeface="+mj-lt"/>
                <a:sym typeface="Wingdings" panose="05000000000000000000" pitchFamily="2" charset="2"/>
              </a:rPr>
              <a:t> </a:t>
            </a:r>
            <a:r>
              <a:rPr lang="en-GB" dirty="0" err="1">
                <a:latin typeface="+mj-lt"/>
                <a:sym typeface="Wingdings" panose="05000000000000000000" pitchFamily="2" charset="2"/>
              </a:rPr>
              <a:t>i</a:t>
            </a:r>
            <a:r>
              <a:rPr lang="en-GB" dirty="0">
                <a:latin typeface="+mj-lt"/>
                <a:sym typeface="Wingdings" panose="05000000000000000000" pitchFamily="2" charset="2"/>
              </a:rPr>
              <a:t>) Appositions ::</a:t>
            </a:r>
            <a:r>
              <a:rPr lang="en-IN" dirty="0">
                <a:latin typeface="+mj-lt"/>
                <a:sym typeface="Wingdings" panose="05000000000000000000" pitchFamily="2" charset="2"/>
              </a:rPr>
              <a:t> </a:t>
            </a:r>
            <a:r>
              <a:rPr lang="en-GB" dirty="0">
                <a:latin typeface="+mj-lt"/>
                <a:sym typeface="Wingdings" panose="05000000000000000000" pitchFamily="2" charset="2"/>
              </a:rPr>
              <a:t>ii) Co-Ordinating Conjunctions</a:t>
            </a:r>
          </a:p>
          <a:p>
            <a:pPr marL="0" indent="0">
              <a:buNone/>
            </a:pPr>
            <a:endParaRPr lang="en-GB" dirty="0">
              <a:latin typeface="+mj-lt"/>
              <a:sym typeface="Wingdings" panose="05000000000000000000" pitchFamily="2" charset="2"/>
            </a:endParaRPr>
          </a:p>
          <a:p>
            <a:r>
              <a:rPr lang="en-GB" dirty="0">
                <a:latin typeface="+mj-lt"/>
                <a:sym typeface="Wingdings" panose="05000000000000000000" pitchFamily="2" charset="2"/>
              </a:rPr>
              <a:t>Appositions  </a:t>
            </a:r>
            <a:r>
              <a:rPr lang="en-US" b="0" i="0" dirty="0">
                <a:solidFill>
                  <a:srgbClr val="000000"/>
                </a:solidFill>
                <a:effectLst/>
                <a:latin typeface="+mj-lt"/>
              </a:rPr>
              <a:t>An appositional modifier of a noun is a nominal immediately following the first noun that serves to define, modify, name, or describe that noun (</a:t>
            </a:r>
            <a:r>
              <a:rPr lang="en-US" b="0" i="0" dirty="0" err="1">
                <a:solidFill>
                  <a:srgbClr val="000000"/>
                </a:solidFill>
                <a:effectLst/>
                <a:latin typeface="+mj-lt"/>
              </a:rPr>
              <a:t>Appos</a:t>
            </a:r>
            <a:r>
              <a:rPr lang="en-US" b="0" i="0" dirty="0">
                <a:solidFill>
                  <a:srgbClr val="000000"/>
                </a:solidFill>
                <a:effectLst/>
                <a:latin typeface="+mj-lt"/>
              </a:rPr>
              <a:t> in parser). Used to add some more facts. </a:t>
            </a:r>
          </a:p>
        </p:txBody>
      </p:sp>
    </p:spTree>
    <p:extLst>
      <p:ext uri="{BB962C8B-B14F-4D97-AF65-F5344CB8AC3E}">
        <p14:creationId xmlns:p14="http://schemas.microsoft.com/office/powerpoint/2010/main" val="400252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E876E-F57C-4C9E-BF20-761DC2ADDB7D}"/>
              </a:ext>
            </a:extLst>
          </p:cNvPr>
          <p:cNvSpPr>
            <a:spLocks noGrp="1"/>
          </p:cNvSpPr>
          <p:nvPr>
            <p:ph idx="1"/>
          </p:nvPr>
        </p:nvSpPr>
        <p:spPr>
          <a:xfrm>
            <a:off x="882607" y="1488613"/>
            <a:ext cx="8596668" cy="3880773"/>
          </a:xfrm>
        </p:spPr>
        <p:txBody>
          <a:bodyPr/>
          <a:lstStyle/>
          <a:p>
            <a:r>
              <a:rPr lang="en-US" b="0" i="0" dirty="0">
                <a:solidFill>
                  <a:srgbClr val="202124"/>
                </a:solidFill>
                <a:effectLst/>
                <a:latin typeface="+mj-lt"/>
                <a:ea typeface="Open Sans" panose="020B0606030504020204" pitchFamily="34" charset="0"/>
                <a:cs typeface="Open Sans" panose="020B0606030504020204" pitchFamily="34" charset="0"/>
              </a:rPr>
              <a:t>A coordinating conjunction is </a:t>
            </a:r>
            <a:r>
              <a:rPr lang="en-US" i="0" dirty="0">
                <a:solidFill>
                  <a:srgbClr val="202124"/>
                </a:solidFill>
                <a:effectLst/>
                <a:latin typeface="+mj-lt"/>
                <a:ea typeface="Open Sans" panose="020B0606030504020204" pitchFamily="34" charset="0"/>
                <a:cs typeface="Open Sans" panose="020B0606030504020204" pitchFamily="34" charset="0"/>
              </a:rPr>
              <a:t>a word that joins two elements of equal grammatical rank and syntactic importance. </a:t>
            </a:r>
            <a:r>
              <a:rPr lang="en-GB" i="0" dirty="0">
                <a:solidFill>
                  <a:srgbClr val="202124"/>
                </a:solidFill>
                <a:effectLst/>
                <a:latin typeface="+mj-lt"/>
                <a:ea typeface="Open Sans" panose="020B0606030504020204" pitchFamily="34" charset="0"/>
                <a:cs typeface="Open Sans" panose="020B0606030504020204" pitchFamily="34" charset="0"/>
                <a:sym typeface="Wingdings" panose="05000000000000000000" pitchFamily="2" charset="2"/>
              </a:rPr>
              <a:t>(</a:t>
            </a:r>
            <a:r>
              <a:rPr lang="en-GB" i="0" dirty="0" err="1">
                <a:solidFill>
                  <a:srgbClr val="202124"/>
                </a:solidFill>
                <a:effectLst/>
                <a:latin typeface="+mj-lt"/>
                <a:ea typeface="Open Sans" panose="020B0606030504020204" pitchFamily="34" charset="0"/>
                <a:cs typeface="Open Sans" panose="020B0606030504020204" pitchFamily="34" charset="0"/>
                <a:sym typeface="Wingdings" panose="05000000000000000000" pitchFamily="2" charset="2"/>
              </a:rPr>
              <a:t>Cconj</a:t>
            </a:r>
            <a:r>
              <a:rPr lang="en-GB" i="0" dirty="0">
                <a:solidFill>
                  <a:srgbClr val="202124"/>
                </a:solidFill>
                <a:effectLst/>
                <a:latin typeface="+mj-lt"/>
                <a:ea typeface="Open Sans" panose="020B0606030504020204" pitchFamily="34" charset="0"/>
                <a:cs typeface="Open Sans" panose="020B0606030504020204" pitchFamily="34" charset="0"/>
                <a:sym typeface="Wingdings" panose="05000000000000000000" pitchFamily="2" charset="2"/>
              </a:rPr>
              <a:t> in parser). Used to breaking facts into many facts. </a:t>
            </a:r>
            <a:endParaRPr lang="en-IN" dirty="0">
              <a:latin typeface="+mj-lt"/>
              <a:ea typeface="Open Sans" panose="020B0606030504020204" pitchFamily="34" charset="0"/>
              <a:cs typeface="Open Sans" panose="020B0606030504020204" pitchFamily="34" charset="0"/>
              <a:sym typeface="Wingdings" panose="05000000000000000000" pitchFamily="2" charset="2"/>
            </a:endParaRPr>
          </a:p>
          <a:p>
            <a:endParaRPr lang="en-IN" dirty="0"/>
          </a:p>
        </p:txBody>
      </p:sp>
      <p:pic>
        <p:nvPicPr>
          <p:cNvPr id="9" name="Picture 8">
            <a:extLst>
              <a:ext uri="{FF2B5EF4-FFF2-40B4-BE49-F238E27FC236}">
                <a16:creationId xmlns:a16="http://schemas.microsoft.com/office/drawing/2014/main" id="{B1355B7E-345F-400E-A9FC-A5EC09448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963" y="2993319"/>
            <a:ext cx="6805439" cy="871359"/>
          </a:xfrm>
          <a:prstGeom prst="rect">
            <a:avLst/>
          </a:prstGeom>
        </p:spPr>
      </p:pic>
      <p:pic>
        <p:nvPicPr>
          <p:cNvPr id="11" name="Picture 10">
            <a:extLst>
              <a:ext uri="{FF2B5EF4-FFF2-40B4-BE49-F238E27FC236}">
                <a16:creationId xmlns:a16="http://schemas.microsoft.com/office/drawing/2014/main" id="{1010E43D-D148-4E3E-9E32-AC8B016B5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680" y="4617390"/>
            <a:ext cx="7809723" cy="793600"/>
          </a:xfrm>
          <a:prstGeom prst="rect">
            <a:avLst/>
          </a:prstGeom>
        </p:spPr>
      </p:pic>
    </p:spTree>
    <p:extLst>
      <p:ext uri="{BB962C8B-B14F-4D97-AF65-F5344CB8AC3E}">
        <p14:creationId xmlns:p14="http://schemas.microsoft.com/office/powerpoint/2010/main" val="164747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6ABE-17AC-4D21-A797-6425D5925B4E}"/>
              </a:ext>
            </a:extLst>
          </p:cNvPr>
          <p:cNvSpPr>
            <a:spLocks noGrp="1"/>
          </p:cNvSpPr>
          <p:nvPr>
            <p:ph type="title"/>
          </p:nvPr>
        </p:nvSpPr>
        <p:spPr/>
        <p:txBody>
          <a:bodyPr/>
          <a:lstStyle/>
          <a:p>
            <a:r>
              <a:rPr lang="en-US" dirty="0">
                <a:solidFill>
                  <a:srgbClr val="FF0000"/>
                </a:solidFill>
                <a:latin typeface="Algerian" panose="04020705040A02060702" pitchFamily="82" charset="0"/>
              </a:rPr>
              <a:t>Pattern Extraction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322AEF8-35B4-4FE5-9ED6-8A455D726C24}"/>
              </a:ext>
            </a:extLst>
          </p:cNvPr>
          <p:cNvSpPr>
            <a:spLocks noGrp="1"/>
          </p:cNvSpPr>
          <p:nvPr>
            <p:ph idx="1"/>
          </p:nvPr>
        </p:nvSpPr>
        <p:spPr/>
        <p:txBody>
          <a:bodyPr/>
          <a:lstStyle/>
          <a:p>
            <a:r>
              <a:rPr lang="en-US" dirty="0"/>
              <a:t>In addition to the verb mediated relations extracted via semantic role labeling, we extract noun mediated relations via pattern based extractor</a:t>
            </a:r>
          </a:p>
          <a:p>
            <a:r>
              <a:rPr lang="en-US" dirty="0"/>
              <a:t>Using </a:t>
            </a:r>
            <a:r>
              <a:rPr lang="en-US" dirty="0" err="1"/>
              <a:t>RelNoun</a:t>
            </a:r>
            <a:r>
              <a:rPr lang="en-US" dirty="0"/>
              <a:t> portion from </a:t>
            </a:r>
            <a:r>
              <a:rPr lang="en-US" dirty="0" err="1"/>
              <a:t>Openie</a:t>
            </a:r>
            <a:endParaRPr lang="en-US" dirty="0"/>
          </a:p>
          <a:p>
            <a:r>
              <a:rPr lang="en-US" dirty="0"/>
              <a:t>Demonyms (words derived from the name of a place to identify its residents or natives) and Compound Relational Nouns (Relational Nouns with pre-modifier example :: “Jeff Bezos, CEO of Amazon”)</a:t>
            </a:r>
          </a:p>
          <a:p>
            <a:r>
              <a:rPr lang="en-US" dirty="0"/>
              <a:t>Adding new type constraints such as ORG and PER</a:t>
            </a:r>
          </a:p>
          <a:p>
            <a:r>
              <a:rPr lang="en-US" dirty="0"/>
              <a:t>Whenever pattern matched it is added to the facts</a:t>
            </a:r>
          </a:p>
          <a:p>
            <a:pPr marL="0" indent="0">
              <a:buNone/>
            </a:pPr>
            <a:endParaRPr lang="en-IN" dirty="0"/>
          </a:p>
        </p:txBody>
      </p:sp>
    </p:spTree>
    <p:extLst>
      <p:ext uri="{BB962C8B-B14F-4D97-AF65-F5344CB8AC3E}">
        <p14:creationId xmlns:p14="http://schemas.microsoft.com/office/powerpoint/2010/main" val="84967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7E77-C835-43B8-8E9F-EFE73A0203B0}"/>
              </a:ext>
            </a:extLst>
          </p:cNvPr>
          <p:cNvSpPr>
            <a:spLocks noGrp="1"/>
          </p:cNvSpPr>
          <p:nvPr>
            <p:ph type="title"/>
          </p:nvPr>
        </p:nvSpPr>
        <p:spPr/>
        <p:txBody>
          <a:bodyPr/>
          <a:lstStyle/>
          <a:p>
            <a:r>
              <a:rPr lang="en-GB" dirty="0">
                <a:solidFill>
                  <a:srgbClr val="FF0000"/>
                </a:solidFill>
                <a:latin typeface="Algerian" panose="04020705040A02060702" pitchFamily="82" charset="0"/>
              </a:rPr>
              <a:t>Argument Minimization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13A45E-B927-4C2E-8F16-F901AAE483A2}"/>
              </a:ext>
            </a:extLst>
          </p:cNvPr>
          <p:cNvSpPr>
            <a:spLocks noGrp="1"/>
          </p:cNvSpPr>
          <p:nvPr>
            <p:ph idx="1"/>
          </p:nvPr>
        </p:nvSpPr>
        <p:spPr>
          <a:xfrm>
            <a:off x="677334" y="1744825"/>
            <a:ext cx="8596668" cy="4718180"/>
          </a:xfrm>
        </p:spPr>
        <p:txBody>
          <a:bodyPr>
            <a:normAutofit/>
          </a:bodyPr>
          <a:lstStyle/>
          <a:p>
            <a:r>
              <a:rPr lang="en-US" dirty="0"/>
              <a:t>First drop tokens that are considered safe to drop like determiners, possessives, adjectives modifying named entity PER except demonyms.</a:t>
            </a:r>
          </a:p>
          <a:p>
            <a:r>
              <a:rPr lang="en-US" dirty="0"/>
              <a:t>Then find instances of the noun phrase pattern </a:t>
            </a:r>
            <a:r>
              <a:rPr lang="en-US" b="1" dirty="0"/>
              <a:t>[</a:t>
            </a:r>
            <a:r>
              <a:rPr lang="en-US" b="1" dirty="0" err="1"/>
              <a:t>adverbial|adjective</a:t>
            </a:r>
            <a:r>
              <a:rPr lang="en-US" b="1" dirty="0"/>
              <a:t>] + Noun+</a:t>
            </a:r>
            <a:r>
              <a:rPr lang="en-US" dirty="0"/>
              <a:t> and then for every instance of this pattern, we mark the root and all its noun modifiers as stable</a:t>
            </a:r>
          </a:p>
          <a:p>
            <a:r>
              <a:rPr lang="en-US" dirty="0"/>
              <a:t>Then enumerate sub sequences of this instance where at least one noun is retained. We then query these sub sequences against a dictionary, if it is found in the dictionary, then all its tokens are marked as stable. </a:t>
            </a:r>
          </a:p>
          <a:p>
            <a:r>
              <a:rPr lang="en-US" dirty="0"/>
              <a:t>After querying all sub sequences, tokens that are not marked as stable are dropped. </a:t>
            </a:r>
          </a:p>
          <a:p>
            <a:r>
              <a:rPr lang="en-US" dirty="0"/>
              <a:t>Financial Times financial lexicon containing many nouns and phrases which are financially related is used as the dictionary. This ensures that tokens that are meaningful and important in the financial context are not dropped</a:t>
            </a:r>
            <a:endParaRPr lang="en-IN" dirty="0"/>
          </a:p>
        </p:txBody>
      </p:sp>
    </p:spTree>
    <p:extLst>
      <p:ext uri="{BB962C8B-B14F-4D97-AF65-F5344CB8AC3E}">
        <p14:creationId xmlns:p14="http://schemas.microsoft.com/office/powerpoint/2010/main" val="137699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3D6B-0B30-4705-BE04-8936B6A76F37}"/>
              </a:ext>
            </a:extLst>
          </p:cNvPr>
          <p:cNvSpPr>
            <a:spLocks noGrp="1"/>
          </p:cNvSpPr>
          <p:nvPr>
            <p:ph type="title"/>
          </p:nvPr>
        </p:nvSpPr>
        <p:spPr/>
        <p:txBody>
          <a:bodyPr/>
          <a:lstStyle/>
          <a:p>
            <a:r>
              <a:rPr lang="en-IN" dirty="0">
                <a:solidFill>
                  <a:srgbClr val="FF0000"/>
                </a:solidFill>
                <a:latin typeface="Algerian" panose="04020705040A02060702" pitchFamily="82" charset="0"/>
              </a:rPr>
              <a:t>Others</a:t>
            </a:r>
            <a:endParaRPr lang="en-IN" dirty="0"/>
          </a:p>
        </p:txBody>
      </p:sp>
      <p:sp>
        <p:nvSpPr>
          <p:cNvPr id="3" name="Content Placeholder 2">
            <a:extLst>
              <a:ext uri="{FF2B5EF4-FFF2-40B4-BE49-F238E27FC236}">
                <a16:creationId xmlns:a16="http://schemas.microsoft.com/office/drawing/2014/main" id="{0266E8B6-7A42-4D33-A8C3-06C0AFD4904B}"/>
              </a:ext>
            </a:extLst>
          </p:cNvPr>
          <p:cNvSpPr>
            <a:spLocks noGrp="1"/>
          </p:cNvSpPr>
          <p:nvPr>
            <p:ph idx="1"/>
          </p:nvPr>
        </p:nvSpPr>
        <p:spPr>
          <a:xfrm>
            <a:off x="957252" y="1718597"/>
            <a:ext cx="8596668" cy="4529803"/>
          </a:xfrm>
        </p:spPr>
        <p:txBody>
          <a:bodyPr>
            <a:normAutofit/>
          </a:bodyPr>
          <a:lstStyle/>
          <a:p>
            <a:r>
              <a:rPr lang="en-US" b="1" dirty="0"/>
              <a:t>Argument Validation</a:t>
            </a:r>
            <a:r>
              <a:rPr lang="en-US" dirty="0"/>
              <a:t> </a:t>
            </a:r>
            <a:r>
              <a:rPr lang="en-US" dirty="0">
                <a:sym typeface="Wingdings" panose="05000000000000000000" pitchFamily="2" charset="2"/>
              </a:rPr>
              <a:t> Sometimes wrong argument passed</a:t>
            </a:r>
          </a:p>
          <a:p>
            <a:pPr marL="0" indent="0">
              <a:buNone/>
            </a:pPr>
            <a:endParaRPr lang="en-US" dirty="0"/>
          </a:p>
          <a:p>
            <a:r>
              <a:rPr lang="en-US" b="1" dirty="0"/>
              <a:t>Fact Scoring</a:t>
            </a:r>
            <a:r>
              <a:rPr lang="en-US" dirty="0"/>
              <a:t> </a:t>
            </a:r>
            <a:r>
              <a:rPr lang="en-US" dirty="0">
                <a:sym typeface="Wingdings" panose="05000000000000000000" pitchFamily="2" charset="2"/>
              </a:rPr>
              <a:t> </a:t>
            </a:r>
            <a:r>
              <a:rPr lang="en-US" dirty="0"/>
              <a:t>score the predicate argument structures to reflect our confidence, by training a binary logistic regression classifier using over manually labelled data. </a:t>
            </a:r>
          </a:p>
        </p:txBody>
      </p:sp>
    </p:spTree>
    <p:extLst>
      <p:ext uri="{BB962C8B-B14F-4D97-AF65-F5344CB8AC3E}">
        <p14:creationId xmlns:p14="http://schemas.microsoft.com/office/powerpoint/2010/main" val="137750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EB77-FDC9-4669-8EE2-1FC20CDBC659}"/>
              </a:ext>
            </a:extLst>
          </p:cNvPr>
          <p:cNvSpPr>
            <a:spLocks noGrp="1"/>
          </p:cNvSpPr>
          <p:nvPr>
            <p:ph type="title"/>
          </p:nvPr>
        </p:nvSpPr>
        <p:spPr/>
        <p:txBody>
          <a:bodyPr/>
          <a:lstStyle/>
          <a:p>
            <a:r>
              <a:rPr lang="en-GB" dirty="0">
                <a:solidFill>
                  <a:srgbClr val="FF0000"/>
                </a:solidFill>
                <a:latin typeface="Algerian" panose="04020705040A02060702" pitchFamily="82" charset="0"/>
              </a:rPr>
              <a:t>KG using Neo4j</a:t>
            </a:r>
            <a:endParaRPr lang="en-IN" dirty="0">
              <a:solidFill>
                <a:srgbClr val="FF0000"/>
              </a:solidFill>
              <a:latin typeface="Algerian" panose="04020705040A02060702" pitchFamily="82" charset="0"/>
            </a:endParaRPr>
          </a:p>
        </p:txBody>
      </p:sp>
      <p:pic>
        <p:nvPicPr>
          <p:cNvPr id="9" name="Content Placeholder 8">
            <a:extLst>
              <a:ext uri="{FF2B5EF4-FFF2-40B4-BE49-F238E27FC236}">
                <a16:creationId xmlns:a16="http://schemas.microsoft.com/office/drawing/2014/main" id="{976BA10B-5ACC-4279-B62D-35E46A97E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800808"/>
            <a:ext cx="9464513" cy="4068127"/>
          </a:xfrm>
        </p:spPr>
      </p:pic>
    </p:spTree>
    <p:extLst>
      <p:ext uri="{BB962C8B-B14F-4D97-AF65-F5344CB8AC3E}">
        <p14:creationId xmlns:p14="http://schemas.microsoft.com/office/powerpoint/2010/main" val="227883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AD1B-C61B-4F4E-922B-C919FCC46C7E}"/>
              </a:ext>
            </a:extLst>
          </p:cNvPr>
          <p:cNvSpPr>
            <a:spLocks noGrp="1"/>
          </p:cNvSpPr>
          <p:nvPr>
            <p:ph type="title"/>
          </p:nvPr>
        </p:nvSpPr>
        <p:spPr>
          <a:xfrm>
            <a:off x="966583" y="442685"/>
            <a:ext cx="8596668" cy="1320800"/>
          </a:xfrm>
        </p:spPr>
        <p:txBody>
          <a:bodyPr/>
          <a:lstStyle/>
          <a:p>
            <a:r>
              <a:rPr lang="en-GB" dirty="0">
                <a:solidFill>
                  <a:srgbClr val="FF0000"/>
                </a:solidFill>
                <a:latin typeface="Algerian" panose="04020705040A02060702" pitchFamily="82" charset="0"/>
              </a:rPr>
              <a:t>Introduction </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6D70C92-70F8-445E-B62B-29D71F146203}"/>
              </a:ext>
            </a:extLst>
          </p:cNvPr>
          <p:cNvSpPr>
            <a:spLocks noGrp="1"/>
          </p:cNvSpPr>
          <p:nvPr>
            <p:ph idx="1"/>
          </p:nvPr>
        </p:nvSpPr>
        <p:spPr>
          <a:xfrm>
            <a:off x="770640" y="1763485"/>
            <a:ext cx="8596668" cy="4240554"/>
          </a:xfrm>
        </p:spPr>
        <p:txBody>
          <a:bodyPr>
            <a:normAutofit/>
          </a:bodyPr>
          <a:lstStyle/>
          <a:p>
            <a:r>
              <a:rPr lang="en-US" dirty="0"/>
              <a:t>Question answering, fact checking, and data integration </a:t>
            </a:r>
          </a:p>
          <a:p>
            <a:r>
              <a:rPr lang="en-US" dirty="0"/>
              <a:t>Constructing knowledge graphs by extracting information from unstructured information sources</a:t>
            </a:r>
          </a:p>
          <a:p>
            <a:r>
              <a:rPr lang="en-US" dirty="0"/>
              <a:t>Format like (subject, predicate, object) triples in a graph</a:t>
            </a:r>
          </a:p>
          <a:p>
            <a:r>
              <a:rPr lang="en-US" dirty="0"/>
              <a:t>This structure can be stored, queried, and maintained as a graph, with the entities as vertices and relations/links as directed edges</a:t>
            </a:r>
          </a:p>
          <a:p>
            <a:r>
              <a:rPr lang="en-US" dirty="0"/>
              <a:t>Motivation :: Proliferation of financial news sources reporting on companies, markets, currencies, and stocks</a:t>
            </a:r>
          </a:p>
          <a:p>
            <a:r>
              <a:rPr lang="en-US" dirty="0"/>
              <a:t>Knowledge Graph extraction pipeline tailored for the financial domain</a:t>
            </a:r>
          </a:p>
          <a:p>
            <a:r>
              <a:rPr lang="en-US" dirty="0"/>
              <a:t>Growing interest in generating domain targeted structured representations of financial and business entities</a:t>
            </a:r>
          </a:p>
          <a:p>
            <a:endParaRPr lang="en-US" dirty="0"/>
          </a:p>
          <a:p>
            <a:endParaRPr lang="en-US" dirty="0"/>
          </a:p>
          <a:p>
            <a:endParaRPr lang="en-US" dirty="0"/>
          </a:p>
        </p:txBody>
      </p:sp>
    </p:spTree>
    <p:extLst>
      <p:ext uri="{BB962C8B-B14F-4D97-AF65-F5344CB8AC3E}">
        <p14:creationId xmlns:p14="http://schemas.microsoft.com/office/powerpoint/2010/main" val="30564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5F06-734B-492A-B6DE-F388F0F0D590}"/>
              </a:ext>
            </a:extLst>
          </p:cNvPr>
          <p:cNvSpPr>
            <a:spLocks noGrp="1"/>
          </p:cNvSpPr>
          <p:nvPr>
            <p:ph type="title"/>
          </p:nvPr>
        </p:nvSpPr>
        <p:spPr/>
        <p:txBody>
          <a:bodyPr/>
          <a:lstStyle/>
          <a:p>
            <a:r>
              <a:rPr lang="en-GB" dirty="0">
                <a:solidFill>
                  <a:srgbClr val="FF0000"/>
                </a:solidFill>
                <a:latin typeface="Algerian" panose="04020705040A02060702" pitchFamily="82" charset="0"/>
              </a:rPr>
              <a:t>Query Interface</a:t>
            </a:r>
            <a:endParaRPr lang="en-IN"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1A8F9F0D-3341-4C2F-88FD-1BD234EBB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32654"/>
            <a:ext cx="12120465" cy="2594948"/>
          </a:xfrm>
        </p:spPr>
      </p:pic>
    </p:spTree>
    <p:extLst>
      <p:ext uri="{BB962C8B-B14F-4D97-AF65-F5344CB8AC3E}">
        <p14:creationId xmlns:p14="http://schemas.microsoft.com/office/powerpoint/2010/main" val="154411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F448-CA27-41E4-82D3-825613D7E3E2}"/>
              </a:ext>
            </a:extLst>
          </p:cNvPr>
          <p:cNvSpPr>
            <a:spLocks noGrp="1"/>
          </p:cNvSpPr>
          <p:nvPr>
            <p:ph type="title"/>
          </p:nvPr>
        </p:nvSpPr>
        <p:spPr/>
        <p:txBody>
          <a:bodyPr>
            <a:normAutofit/>
          </a:bodyPr>
          <a:lstStyle/>
          <a:p>
            <a:r>
              <a:rPr lang="en-GB" dirty="0">
                <a:solidFill>
                  <a:srgbClr val="FF0000"/>
                </a:solidFill>
                <a:latin typeface="Algerian" panose="04020705040A02060702" pitchFamily="82" charset="0"/>
              </a:rPr>
              <a:t>One Example </a:t>
            </a:r>
            <a:r>
              <a:rPr lang="en-GB" dirty="0">
                <a:solidFill>
                  <a:srgbClr val="FF0000"/>
                </a:solidFill>
                <a:latin typeface="Algerian" panose="04020705040A02060702" pitchFamily="82" charset="0"/>
                <a:sym typeface="Wingdings" panose="05000000000000000000" pitchFamily="2" charset="2"/>
              </a:rPr>
              <a:t> Companies acquired by </a:t>
            </a:r>
            <a:r>
              <a:rPr lang="en-GB" dirty="0" err="1">
                <a:solidFill>
                  <a:srgbClr val="FF0000"/>
                </a:solidFill>
                <a:latin typeface="Algerian" panose="04020705040A02060702" pitchFamily="82" charset="0"/>
                <a:sym typeface="Wingdings" panose="05000000000000000000" pitchFamily="2" charset="2"/>
              </a:rPr>
              <a:t>german</a:t>
            </a:r>
            <a:r>
              <a:rPr lang="en-GB" dirty="0">
                <a:solidFill>
                  <a:srgbClr val="FF0000"/>
                </a:solidFill>
                <a:latin typeface="Algerian" panose="04020705040A02060702" pitchFamily="82" charset="0"/>
                <a:sym typeface="Wingdings" panose="05000000000000000000" pitchFamily="2" charset="2"/>
              </a:rPr>
              <a:t> drugmakers</a:t>
            </a:r>
            <a:endParaRPr lang="en-IN"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CD97715B-3431-4B3C-B005-2CFBF6B0E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989" y="2160588"/>
            <a:ext cx="8060060" cy="3881437"/>
          </a:xfrm>
        </p:spPr>
      </p:pic>
    </p:spTree>
    <p:extLst>
      <p:ext uri="{BB962C8B-B14F-4D97-AF65-F5344CB8AC3E}">
        <p14:creationId xmlns:p14="http://schemas.microsoft.com/office/powerpoint/2010/main" val="425906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3A5D-AD88-4743-B1F5-48BC9B0B64EE}"/>
              </a:ext>
            </a:extLst>
          </p:cNvPr>
          <p:cNvSpPr>
            <a:spLocks noGrp="1"/>
          </p:cNvSpPr>
          <p:nvPr>
            <p:ph type="title"/>
          </p:nvPr>
        </p:nvSpPr>
        <p:spPr>
          <a:xfrm>
            <a:off x="686038" y="329682"/>
            <a:ext cx="9875520" cy="1356360"/>
          </a:xfrm>
        </p:spPr>
        <p:txBody>
          <a:bodyPr/>
          <a:lstStyle/>
          <a:p>
            <a:r>
              <a:rPr lang="en-GB" dirty="0">
                <a:solidFill>
                  <a:srgbClr val="FF0000"/>
                </a:solidFill>
                <a:latin typeface="Algerian" panose="04020705040A02060702" pitchFamily="82" charset="0"/>
              </a:rPr>
              <a:t> Earliest Attempts</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F4873AA-2042-45A1-9080-834B5DAA9EBF}"/>
              </a:ext>
            </a:extLst>
          </p:cNvPr>
          <p:cNvSpPr>
            <a:spLocks noGrp="1"/>
          </p:cNvSpPr>
          <p:nvPr>
            <p:ph idx="1"/>
          </p:nvPr>
        </p:nvSpPr>
        <p:spPr>
          <a:xfrm>
            <a:off x="677334" y="1558213"/>
            <a:ext cx="8596668" cy="4781729"/>
          </a:xfrm>
        </p:spPr>
        <p:txBody>
          <a:bodyPr>
            <a:normAutofit/>
          </a:bodyPr>
          <a:lstStyle/>
          <a:p>
            <a:r>
              <a:rPr lang="en-US" dirty="0"/>
              <a:t>Interest in having structured representations for financial and business </a:t>
            </a:r>
          </a:p>
          <a:p>
            <a:r>
              <a:rPr lang="en-US" dirty="0"/>
              <a:t>Vision led to Crunchbase</a:t>
            </a:r>
          </a:p>
          <a:p>
            <a:r>
              <a:rPr lang="en-US" dirty="0"/>
              <a:t>Cross-domain KGs such as </a:t>
            </a:r>
            <a:r>
              <a:rPr lang="en-US" dirty="0" err="1"/>
              <a:t>DBpedia</a:t>
            </a:r>
            <a:r>
              <a:rPr lang="en-US" dirty="0"/>
              <a:t>, Freebase, NELL, and </a:t>
            </a:r>
            <a:r>
              <a:rPr lang="en-US" dirty="0" err="1"/>
              <a:t>BabelNet</a:t>
            </a:r>
            <a:r>
              <a:rPr lang="en-US" dirty="0"/>
              <a:t> contain encyclopedic knowledge covering real world entities across different domains </a:t>
            </a:r>
          </a:p>
          <a:p>
            <a:r>
              <a:rPr lang="en-US" dirty="0"/>
              <a:t>They were either manually curated (e.g., Freebase) </a:t>
            </a:r>
          </a:p>
          <a:p>
            <a:r>
              <a:rPr lang="en-US" dirty="0"/>
              <a:t>Automatically created, from semi-structured textual sources such as Wikipedia </a:t>
            </a:r>
            <a:r>
              <a:rPr lang="en-US" dirty="0" err="1"/>
              <a:t>infoboxes</a:t>
            </a:r>
            <a:r>
              <a:rPr lang="en-US" dirty="0"/>
              <a:t> (e.g., </a:t>
            </a:r>
            <a:r>
              <a:rPr lang="en-US" dirty="0" err="1"/>
              <a:t>DBpedia</a:t>
            </a:r>
            <a:r>
              <a:rPr lang="en-US" dirty="0"/>
              <a:t>) </a:t>
            </a:r>
          </a:p>
          <a:p>
            <a:r>
              <a:rPr lang="en-US" dirty="0"/>
              <a:t>unstructured text on the web (e.g., NELL).</a:t>
            </a:r>
          </a:p>
          <a:p>
            <a:r>
              <a:rPr lang="en-US" dirty="0"/>
              <a:t> Efforts for domain targeted KGs  </a:t>
            </a:r>
          </a:p>
          <a:p>
            <a:r>
              <a:rPr lang="en-US" dirty="0"/>
              <a:t>But few types of business transactions like </a:t>
            </a:r>
            <a:r>
              <a:rPr lang="en-US" dirty="0" err="1"/>
              <a:t>ascquisitions</a:t>
            </a:r>
            <a:r>
              <a:rPr lang="en-US" dirty="0"/>
              <a:t> and funding rounds. </a:t>
            </a:r>
          </a:p>
          <a:p>
            <a:pPr marL="45720" indent="0">
              <a:buNone/>
            </a:pPr>
            <a:endParaRPr lang="en-US" dirty="0"/>
          </a:p>
          <a:p>
            <a:endParaRPr lang="en-IN" dirty="0"/>
          </a:p>
        </p:txBody>
      </p:sp>
    </p:spTree>
    <p:extLst>
      <p:ext uri="{BB962C8B-B14F-4D97-AF65-F5344CB8AC3E}">
        <p14:creationId xmlns:p14="http://schemas.microsoft.com/office/powerpoint/2010/main" val="262606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9B45-1682-476F-AA91-2275331E9B84}"/>
              </a:ext>
            </a:extLst>
          </p:cNvPr>
          <p:cNvSpPr>
            <a:spLocks noGrp="1"/>
          </p:cNvSpPr>
          <p:nvPr>
            <p:ph type="title"/>
          </p:nvPr>
        </p:nvSpPr>
        <p:spPr>
          <a:xfrm>
            <a:off x="677334" y="264368"/>
            <a:ext cx="8596668" cy="1320800"/>
          </a:xfrm>
        </p:spPr>
        <p:txBody>
          <a:bodyPr/>
          <a:lstStyle/>
          <a:p>
            <a:r>
              <a:rPr lang="en-GB" dirty="0">
                <a:solidFill>
                  <a:srgbClr val="FF0000"/>
                </a:solidFill>
                <a:latin typeface="Algerian" panose="04020705040A02060702" pitchFamily="82" charset="0"/>
              </a:rPr>
              <a:t>Related Work and Comparisons </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5567E62-2BF8-4ADE-BB78-58575D3DE064}"/>
              </a:ext>
            </a:extLst>
          </p:cNvPr>
          <p:cNvSpPr>
            <a:spLocks noGrp="1"/>
          </p:cNvSpPr>
          <p:nvPr>
            <p:ph idx="1"/>
          </p:nvPr>
        </p:nvSpPr>
        <p:spPr>
          <a:xfrm>
            <a:off x="677334" y="1519854"/>
            <a:ext cx="8596668" cy="5253133"/>
          </a:xfrm>
        </p:spPr>
        <p:txBody>
          <a:bodyPr>
            <a:normAutofit/>
          </a:bodyPr>
          <a:lstStyle/>
          <a:p>
            <a:r>
              <a:rPr lang="en-US" dirty="0"/>
              <a:t>While manually defining an ontology </a:t>
            </a:r>
            <a:r>
              <a:rPr lang="en-US" dirty="0">
                <a:sym typeface="Wingdings" panose="05000000000000000000" pitchFamily="2" charset="2"/>
              </a:rPr>
              <a:t> </a:t>
            </a:r>
            <a:r>
              <a:rPr lang="en-US" dirty="0"/>
              <a:t>high precision but requires experts</a:t>
            </a:r>
          </a:p>
          <a:p>
            <a:r>
              <a:rPr lang="en-US" dirty="0" err="1"/>
              <a:t>OpenIE</a:t>
            </a:r>
            <a:r>
              <a:rPr lang="en-US" dirty="0"/>
              <a:t> </a:t>
            </a:r>
            <a:r>
              <a:rPr lang="en-US" dirty="0">
                <a:sym typeface="Wingdings" panose="05000000000000000000" pitchFamily="2" charset="2"/>
              </a:rPr>
              <a:t> R</a:t>
            </a:r>
            <a:r>
              <a:rPr lang="en-US" dirty="0"/>
              <a:t>elational phrases but not verb tense and conjugation</a:t>
            </a:r>
          </a:p>
          <a:p>
            <a:r>
              <a:rPr lang="en-US" dirty="0"/>
              <a:t>SRL </a:t>
            </a:r>
            <a:r>
              <a:rPr lang="en-US" dirty="0">
                <a:sym typeface="Wingdings" panose="05000000000000000000" pitchFamily="2" charset="2"/>
              </a:rPr>
              <a:t> </a:t>
            </a:r>
            <a:r>
              <a:rPr lang="en-US" dirty="0"/>
              <a:t>relations between arguments and their predicates</a:t>
            </a:r>
          </a:p>
          <a:p>
            <a:r>
              <a:rPr lang="en-US" dirty="0"/>
              <a:t>The KB built </a:t>
            </a:r>
            <a:r>
              <a:rPr lang="en-US" dirty="0" err="1"/>
              <a:t>Benetka</a:t>
            </a:r>
            <a:r>
              <a:rPr lang="en-US" dirty="0"/>
              <a:t> used a pipeline that consisted of: </a:t>
            </a:r>
          </a:p>
          <a:p>
            <a:pPr lvl="1"/>
            <a:r>
              <a:rPr lang="en-US" dirty="0"/>
              <a:t>(1) a grammar for monetary value recognition</a:t>
            </a:r>
          </a:p>
          <a:p>
            <a:pPr lvl="1"/>
            <a:r>
              <a:rPr lang="en-US" dirty="0"/>
              <a:t>(2) SRL for economic event identification</a:t>
            </a:r>
          </a:p>
          <a:p>
            <a:pPr lvl="1"/>
            <a:r>
              <a:rPr lang="en-US" dirty="0"/>
              <a:t>(3) entity recognition via </a:t>
            </a:r>
            <a:r>
              <a:rPr lang="en-US" dirty="0" err="1"/>
              <a:t>DBpedia</a:t>
            </a:r>
            <a:r>
              <a:rPr lang="en-US" dirty="0"/>
              <a:t>, Crunchbase and Freebase</a:t>
            </a:r>
          </a:p>
          <a:p>
            <a:pPr lvl="1"/>
            <a:r>
              <a:rPr lang="en-US" dirty="0"/>
              <a:t>(4) date extraction via a temporal tagger. </a:t>
            </a:r>
          </a:p>
          <a:p>
            <a:r>
              <a:rPr lang="en-US" dirty="0"/>
              <a:t>It extracted structured representations of economic events in the form of (subject, predicate, object, monetary value, date) quintuples from the New York Times Annotated Corpus (NYTC)</a:t>
            </a:r>
          </a:p>
          <a:p>
            <a:endParaRPr lang="en-US" dirty="0"/>
          </a:p>
          <a:p>
            <a:endParaRPr lang="en-IN" dirty="0"/>
          </a:p>
        </p:txBody>
      </p:sp>
    </p:spTree>
    <p:extLst>
      <p:ext uri="{BB962C8B-B14F-4D97-AF65-F5344CB8AC3E}">
        <p14:creationId xmlns:p14="http://schemas.microsoft.com/office/powerpoint/2010/main" val="38474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42C3-669C-463F-8C2C-0084C15E0A5E}"/>
              </a:ext>
            </a:extLst>
          </p:cNvPr>
          <p:cNvSpPr>
            <a:spLocks noGrp="1"/>
          </p:cNvSpPr>
          <p:nvPr>
            <p:ph type="title"/>
          </p:nvPr>
        </p:nvSpPr>
        <p:spPr/>
        <p:txBody>
          <a:bodyPr/>
          <a:lstStyle/>
          <a:p>
            <a:r>
              <a:rPr lang="en-GB" dirty="0">
                <a:solidFill>
                  <a:srgbClr val="FF0000"/>
                </a:solidFill>
                <a:latin typeface="Algerian" panose="04020705040A02060702" pitchFamily="82" charset="0"/>
              </a:rPr>
              <a:t>Goals</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C136264-D50D-415E-9E48-F05514B42928}"/>
              </a:ext>
            </a:extLst>
          </p:cNvPr>
          <p:cNvSpPr>
            <a:spLocks noGrp="1"/>
          </p:cNvSpPr>
          <p:nvPr>
            <p:ph idx="1"/>
          </p:nvPr>
        </p:nvSpPr>
        <p:spPr/>
        <p:txBody>
          <a:bodyPr>
            <a:normAutofit/>
          </a:bodyPr>
          <a:lstStyle/>
          <a:p>
            <a:r>
              <a:rPr lang="en-US" dirty="0"/>
              <a:t>Developing knowledge graph extraction pipeline</a:t>
            </a:r>
          </a:p>
          <a:p>
            <a:r>
              <a:rPr lang="en-US" dirty="0"/>
              <a:t>Formulating noisy text cleaning as a sequence labeling problem and building a CRF model to remove noisy text spans which help improve the precision of the pipeline. </a:t>
            </a:r>
          </a:p>
          <a:p>
            <a:r>
              <a:rPr lang="en-US" dirty="0"/>
              <a:t>Building a dictionary of structurally and semantically constrained sense disambiguated financial predicates</a:t>
            </a:r>
          </a:p>
          <a:p>
            <a:r>
              <a:rPr lang="en-US" dirty="0"/>
              <a:t>Conducting ablation studies to examine the effect of the different modules of the pipeline. </a:t>
            </a:r>
            <a:endParaRPr lang="en-IN" dirty="0"/>
          </a:p>
        </p:txBody>
      </p:sp>
    </p:spTree>
    <p:extLst>
      <p:ext uri="{BB962C8B-B14F-4D97-AF65-F5344CB8AC3E}">
        <p14:creationId xmlns:p14="http://schemas.microsoft.com/office/powerpoint/2010/main" val="266211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A433-1FB7-4A44-B387-FFF1CA6CB0F7}"/>
              </a:ext>
            </a:extLst>
          </p:cNvPr>
          <p:cNvSpPr>
            <a:spLocks noGrp="1"/>
          </p:cNvSpPr>
          <p:nvPr>
            <p:ph type="title"/>
          </p:nvPr>
        </p:nvSpPr>
        <p:spPr>
          <a:xfrm>
            <a:off x="677334" y="311578"/>
            <a:ext cx="8596668" cy="1320800"/>
          </a:xfrm>
        </p:spPr>
        <p:txBody>
          <a:bodyPr/>
          <a:lstStyle/>
          <a:p>
            <a:r>
              <a:rPr lang="en-GB" dirty="0">
                <a:solidFill>
                  <a:srgbClr val="FF0000"/>
                </a:solidFill>
                <a:latin typeface="Algerian" panose="04020705040A02060702" pitchFamily="82" charset="0"/>
              </a:rPr>
              <a:t>Dataset Used</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EC45D9D-C415-499A-BB60-6972E48C0C31}"/>
              </a:ext>
            </a:extLst>
          </p:cNvPr>
          <p:cNvSpPr>
            <a:spLocks noGrp="1"/>
          </p:cNvSpPr>
          <p:nvPr>
            <p:ph idx="1"/>
          </p:nvPr>
        </p:nvSpPr>
        <p:spPr>
          <a:xfrm>
            <a:off x="444069" y="1316731"/>
            <a:ext cx="8596668" cy="3880773"/>
          </a:xfrm>
        </p:spPr>
        <p:txBody>
          <a:bodyPr/>
          <a:lstStyle/>
          <a:p>
            <a:r>
              <a:rPr lang="en-US" dirty="0"/>
              <a:t>Financial news corpus: US Financial news 3 dataset containing ∼ 306k news articles collected from Bloomberg.com, CNBC.com, reuters.com, and wsj.com between January and May 2018; Arranged in folders of 5 for 5 months and each contains a json file containing a lot of detailed information. (The date of the news reported, the link to website, text of the news etc.)</a:t>
            </a:r>
          </a:p>
          <a:p>
            <a:r>
              <a:rPr lang="en-US" dirty="0"/>
              <a:t>Financial Times Lexicon : Many Financial words and phrases  &amp; used to identify and minimize overly specific arguments </a:t>
            </a:r>
          </a:p>
        </p:txBody>
      </p:sp>
      <p:pic>
        <p:nvPicPr>
          <p:cNvPr id="5" name="Picture 4">
            <a:extLst>
              <a:ext uri="{FF2B5EF4-FFF2-40B4-BE49-F238E27FC236}">
                <a16:creationId xmlns:a16="http://schemas.microsoft.com/office/drawing/2014/main" id="{6646CB4C-D319-49F4-BFBF-275472BEE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825" y="3739976"/>
            <a:ext cx="7841828" cy="1457528"/>
          </a:xfrm>
          <a:prstGeom prst="rect">
            <a:avLst/>
          </a:prstGeom>
        </p:spPr>
      </p:pic>
      <p:pic>
        <p:nvPicPr>
          <p:cNvPr id="7" name="Picture 6">
            <a:extLst>
              <a:ext uri="{FF2B5EF4-FFF2-40B4-BE49-F238E27FC236}">
                <a16:creationId xmlns:a16="http://schemas.microsoft.com/office/drawing/2014/main" id="{2825543A-42FE-4D1B-AC8F-96207B67B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717" y="5434221"/>
            <a:ext cx="5054201" cy="1112201"/>
          </a:xfrm>
          <a:prstGeom prst="rect">
            <a:avLst/>
          </a:prstGeom>
        </p:spPr>
      </p:pic>
    </p:spTree>
    <p:extLst>
      <p:ext uri="{BB962C8B-B14F-4D97-AF65-F5344CB8AC3E}">
        <p14:creationId xmlns:p14="http://schemas.microsoft.com/office/powerpoint/2010/main" val="114412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868B-98F6-4711-97CE-D4CB87C01205}"/>
              </a:ext>
            </a:extLst>
          </p:cNvPr>
          <p:cNvSpPr>
            <a:spLocks noGrp="1"/>
          </p:cNvSpPr>
          <p:nvPr>
            <p:ph type="title"/>
          </p:nvPr>
        </p:nvSpPr>
        <p:spPr>
          <a:xfrm>
            <a:off x="1104138" y="548822"/>
            <a:ext cx="8596668" cy="1320800"/>
          </a:xfrm>
        </p:spPr>
        <p:txBody>
          <a:bodyPr/>
          <a:lstStyle/>
          <a:p>
            <a:r>
              <a:rPr lang="en-GB" dirty="0">
                <a:solidFill>
                  <a:srgbClr val="FF0000"/>
                </a:solidFill>
                <a:latin typeface="Algerian" panose="04020705040A02060702" pitchFamily="82" charset="0"/>
              </a:rPr>
              <a:t>Pipeline</a:t>
            </a:r>
            <a:endParaRPr lang="en-IN" dirty="0">
              <a:solidFill>
                <a:srgbClr val="FF0000"/>
              </a:solidFill>
              <a:latin typeface="Algerian" panose="04020705040A02060702" pitchFamily="82" charset="0"/>
            </a:endParaRPr>
          </a:p>
        </p:txBody>
      </p:sp>
      <p:sp>
        <p:nvSpPr>
          <p:cNvPr id="3" name="Rectangle 2">
            <a:extLst>
              <a:ext uri="{FF2B5EF4-FFF2-40B4-BE49-F238E27FC236}">
                <a16:creationId xmlns:a16="http://schemas.microsoft.com/office/drawing/2014/main" id="{08B9DE81-14BA-4C76-BA4B-7BCBBD3F0152}"/>
              </a:ext>
            </a:extLst>
          </p:cNvPr>
          <p:cNvSpPr/>
          <p:nvPr/>
        </p:nvSpPr>
        <p:spPr>
          <a:xfrm>
            <a:off x="1222310" y="2481943"/>
            <a:ext cx="1089198"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Text </a:t>
            </a:r>
            <a:r>
              <a:rPr lang="en-GB" sz="1400" dirty="0" err="1"/>
              <a:t>Preprocessi</a:t>
            </a:r>
            <a:r>
              <a:rPr lang="en-GB" sz="1400" dirty="0"/>
              <a:t>&amp; Cleaning</a:t>
            </a:r>
            <a:endParaRPr lang="en-IN" sz="1400" dirty="0"/>
          </a:p>
        </p:txBody>
      </p:sp>
      <p:sp>
        <p:nvSpPr>
          <p:cNvPr id="5" name="Rectangle 4">
            <a:extLst>
              <a:ext uri="{FF2B5EF4-FFF2-40B4-BE49-F238E27FC236}">
                <a16:creationId xmlns:a16="http://schemas.microsoft.com/office/drawing/2014/main" id="{6742E88A-B0FC-410C-8ED7-4EFD8DA78B72}"/>
              </a:ext>
            </a:extLst>
          </p:cNvPr>
          <p:cNvSpPr/>
          <p:nvPr/>
        </p:nvSpPr>
        <p:spPr>
          <a:xfrm>
            <a:off x="2763652" y="2481943"/>
            <a:ext cx="1191208"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Coreference Resolution</a:t>
            </a:r>
            <a:endParaRPr lang="en-IN" sz="1400" dirty="0"/>
          </a:p>
        </p:txBody>
      </p:sp>
      <p:sp>
        <p:nvSpPr>
          <p:cNvPr id="6" name="Rectangle 5">
            <a:extLst>
              <a:ext uri="{FF2B5EF4-FFF2-40B4-BE49-F238E27FC236}">
                <a16:creationId xmlns:a16="http://schemas.microsoft.com/office/drawing/2014/main" id="{B6453FEC-D6BC-46B2-93F8-4E6BA1965D2F}"/>
              </a:ext>
            </a:extLst>
          </p:cNvPr>
          <p:cNvSpPr/>
          <p:nvPr/>
        </p:nvSpPr>
        <p:spPr>
          <a:xfrm>
            <a:off x="4355602" y="2481943"/>
            <a:ext cx="1133907"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Named Entity Recognition</a:t>
            </a:r>
            <a:endParaRPr lang="en-IN" sz="1400" dirty="0"/>
          </a:p>
        </p:txBody>
      </p:sp>
      <p:sp>
        <p:nvSpPr>
          <p:cNvPr id="7" name="Rectangle 6">
            <a:extLst>
              <a:ext uri="{FF2B5EF4-FFF2-40B4-BE49-F238E27FC236}">
                <a16:creationId xmlns:a16="http://schemas.microsoft.com/office/drawing/2014/main" id="{45D98168-A60D-485C-9E1C-619DABE7B515}"/>
              </a:ext>
            </a:extLst>
          </p:cNvPr>
          <p:cNvSpPr/>
          <p:nvPr/>
        </p:nvSpPr>
        <p:spPr>
          <a:xfrm>
            <a:off x="5927397" y="2481943"/>
            <a:ext cx="1089198"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Semantic Role Labelling</a:t>
            </a:r>
            <a:endParaRPr lang="en-IN" sz="1400" dirty="0"/>
          </a:p>
        </p:txBody>
      </p:sp>
      <p:sp>
        <p:nvSpPr>
          <p:cNvPr id="8" name="Rectangle 7">
            <a:extLst>
              <a:ext uri="{FF2B5EF4-FFF2-40B4-BE49-F238E27FC236}">
                <a16:creationId xmlns:a16="http://schemas.microsoft.com/office/drawing/2014/main" id="{637718FA-5166-44E7-AD36-DBA0AD0DDEB1}"/>
              </a:ext>
            </a:extLst>
          </p:cNvPr>
          <p:cNvSpPr/>
          <p:nvPr/>
        </p:nvSpPr>
        <p:spPr>
          <a:xfrm>
            <a:off x="7494329" y="2481943"/>
            <a:ext cx="1573925"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Financial Predicate Dictionary Filtering</a:t>
            </a:r>
            <a:endParaRPr lang="en-IN" sz="1200" dirty="0"/>
          </a:p>
        </p:txBody>
      </p:sp>
      <p:sp>
        <p:nvSpPr>
          <p:cNvPr id="4" name="Rectangle 3">
            <a:extLst>
              <a:ext uri="{FF2B5EF4-FFF2-40B4-BE49-F238E27FC236}">
                <a16:creationId xmlns:a16="http://schemas.microsoft.com/office/drawing/2014/main" id="{5FA356D8-F79E-42A2-BC44-0BDBC571E730}"/>
              </a:ext>
            </a:extLst>
          </p:cNvPr>
          <p:cNvSpPr/>
          <p:nvPr/>
        </p:nvSpPr>
        <p:spPr>
          <a:xfrm>
            <a:off x="7494329" y="3666931"/>
            <a:ext cx="1573925" cy="7231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Appositions + Coordinating Conjunctions</a:t>
            </a:r>
            <a:endParaRPr lang="en-IN" sz="1400" dirty="0"/>
          </a:p>
        </p:txBody>
      </p:sp>
      <p:sp>
        <p:nvSpPr>
          <p:cNvPr id="11" name="Rectangle 10">
            <a:extLst>
              <a:ext uri="{FF2B5EF4-FFF2-40B4-BE49-F238E27FC236}">
                <a16:creationId xmlns:a16="http://schemas.microsoft.com/office/drawing/2014/main" id="{901A63D8-FC85-44E6-A460-C3DCE34DA2AB}"/>
              </a:ext>
            </a:extLst>
          </p:cNvPr>
          <p:cNvSpPr/>
          <p:nvPr/>
        </p:nvSpPr>
        <p:spPr>
          <a:xfrm>
            <a:off x="5924965" y="3706586"/>
            <a:ext cx="1089198" cy="6438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Argument Validation</a:t>
            </a:r>
            <a:endParaRPr lang="en-IN" sz="1400" dirty="0"/>
          </a:p>
        </p:txBody>
      </p:sp>
      <p:sp>
        <p:nvSpPr>
          <p:cNvPr id="12" name="Rectangle 11">
            <a:extLst>
              <a:ext uri="{FF2B5EF4-FFF2-40B4-BE49-F238E27FC236}">
                <a16:creationId xmlns:a16="http://schemas.microsoft.com/office/drawing/2014/main" id="{4621B6BF-82C0-45EE-A169-75F64D232570}"/>
              </a:ext>
            </a:extLst>
          </p:cNvPr>
          <p:cNvSpPr/>
          <p:nvPr/>
        </p:nvSpPr>
        <p:spPr>
          <a:xfrm>
            <a:off x="4351040" y="3702565"/>
            <a:ext cx="1089198"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Temporal Argument Parser</a:t>
            </a:r>
            <a:endParaRPr lang="en-IN" sz="1400" dirty="0"/>
          </a:p>
        </p:txBody>
      </p:sp>
      <p:sp>
        <p:nvSpPr>
          <p:cNvPr id="13" name="Rectangle 12">
            <a:extLst>
              <a:ext uri="{FF2B5EF4-FFF2-40B4-BE49-F238E27FC236}">
                <a16:creationId xmlns:a16="http://schemas.microsoft.com/office/drawing/2014/main" id="{087C56DA-65E0-4629-AA78-7D9AACCFD59F}"/>
              </a:ext>
            </a:extLst>
          </p:cNvPr>
          <p:cNvSpPr/>
          <p:nvPr/>
        </p:nvSpPr>
        <p:spPr>
          <a:xfrm>
            <a:off x="2777115" y="3706576"/>
            <a:ext cx="1256522"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Argument Minimization</a:t>
            </a:r>
            <a:endParaRPr lang="en-IN" sz="1400" dirty="0"/>
          </a:p>
        </p:txBody>
      </p:sp>
      <p:sp>
        <p:nvSpPr>
          <p:cNvPr id="14" name="Rectangle 13">
            <a:extLst>
              <a:ext uri="{FF2B5EF4-FFF2-40B4-BE49-F238E27FC236}">
                <a16:creationId xmlns:a16="http://schemas.microsoft.com/office/drawing/2014/main" id="{702ED3DC-1116-44FE-8440-2740FF07046F}"/>
              </a:ext>
            </a:extLst>
          </p:cNvPr>
          <p:cNvSpPr/>
          <p:nvPr/>
        </p:nvSpPr>
        <p:spPr>
          <a:xfrm>
            <a:off x="1104138" y="3702565"/>
            <a:ext cx="1256522" cy="6438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Fact Scoring</a:t>
            </a:r>
          </a:p>
        </p:txBody>
      </p:sp>
      <p:sp>
        <p:nvSpPr>
          <p:cNvPr id="18" name="Rectangle 17">
            <a:extLst>
              <a:ext uri="{FF2B5EF4-FFF2-40B4-BE49-F238E27FC236}">
                <a16:creationId xmlns:a16="http://schemas.microsoft.com/office/drawing/2014/main" id="{AA631CF8-B58E-4750-B1F2-6BB1D11EFAD4}"/>
              </a:ext>
            </a:extLst>
          </p:cNvPr>
          <p:cNvSpPr/>
          <p:nvPr/>
        </p:nvSpPr>
        <p:spPr>
          <a:xfrm>
            <a:off x="5927397" y="4953002"/>
            <a:ext cx="1133907" cy="6438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Pattern Extraction</a:t>
            </a:r>
          </a:p>
        </p:txBody>
      </p:sp>
      <p:cxnSp>
        <p:nvCxnSpPr>
          <p:cNvPr id="20" name="Straight Arrow Connector 19">
            <a:extLst>
              <a:ext uri="{FF2B5EF4-FFF2-40B4-BE49-F238E27FC236}">
                <a16:creationId xmlns:a16="http://schemas.microsoft.com/office/drawing/2014/main" id="{DD5CC7DA-1636-458A-A863-413317869C1C}"/>
              </a:ext>
            </a:extLst>
          </p:cNvPr>
          <p:cNvCxnSpPr>
            <a:stCxn id="3" idx="3"/>
            <a:endCxn id="5" idx="1"/>
          </p:cNvCxnSpPr>
          <p:nvPr/>
        </p:nvCxnSpPr>
        <p:spPr>
          <a:xfrm>
            <a:off x="2311508" y="2803849"/>
            <a:ext cx="4521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FC75912-4294-4D71-9C42-C69560198A02}"/>
              </a:ext>
            </a:extLst>
          </p:cNvPr>
          <p:cNvCxnSpPr>
            <a:cxnSpLocks/>
            <a:stCxn id="5" idx="3"/>
            <a:endCxn id="6" idx="1"/>
          </p:cNvCxnSpPr>
          <p:nvPr/>
        </p:nvCxnSpPr>
        <p:spPr>
          <a:xfrm>
            <a:off x="3954860" y="2803849"/>
            <a:ext cx="400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F56D15F-FAC0-4D05-9168-1B5A5E2FCC5F}"/>
              </a:ext>
            </a:extLst>
          </p:cNvPr>
          <p:cNvCxnSpPr>
            <a:cxnSpLocks/>
            <a:stCxn id="6" idx="3"/>
            <a:endCxn id="7" idx="1"/>
          </p:cNvCxnSpPr>
          <p:nvPr/>
        </p:nvCxnSpPr>
        <p:spPr>
          <a:xfrm>
            <a:off x="5489509" y="2803849"/>
            <a:ext cx="437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D808BB7-0004-4968-A1AF-8048AC459F79}"/>
              </a:ext>
            </a:extLst>
          </p:cNvPr>
          <p:cNvCxnSpPr>
            <a:cxnSpLocks/>
            <a:stCxn id="7" idx="3"/>
            <a:endCxn id="8" idx="1"/>
          </p:cNvCxnSpPr>
          <p:nvPr/>
        </p:nvCxnSpPr>
        <p:spPr>
          <a:xfrm>
            <a:off x="7016595" y="2803849"/>
            <a:ext cx="477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D0944D8-4DBC-4F64-993A-4B46FF03D82C}"/>
              </a:ext>
            </a:extLst>
          </p:cNvPr>
          <p:cNvCxnSpPr>
            <a:stCxn id="8" idx="2"/>
            <a:endCxn id="4" idx="0"/>
          </p:cNvCxnSpPr>
          <p:nvPr/>
        </p:nvCxnSpPr>
        <p:spPr>
          <a:xfrm>
            <a:off x="8281292" y="3125755"/>
            <a:ext cx="0" cy="541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C951399-5772-4FC9-B8C2-DDD74695F9FF}"/>
              </a:ext>
            </a:extLst>
          </p:cNvPr>
          <p:cNvCxnSpPr>
            <a:stCxn id="4" idx="1"/>
            <a:endCxn id="11" idx="3"/>
          </p:cNvCxnSpPr>
          <p:nvPr/>
        </p:nvCxnSpPr>
        <p:spPr>
          <a:xfrm flipH="1">
            <a:off x="7014163" y="4028492"/>
            <a:ext cx="480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2A7DD8F-E987-4215-B1B6-1E2560189665}"/>
              </a:ext>
            </a:extLst>
          </p:cNvPr>
          <p:cNvCxnSpPr>
            <a:stCxn id="11" idx="2"/>
            <a:endCxn id="18" idx="0"/>
          </p:cNvCxnSpPr>
          <p:nvPr/>
        </p:nvCxnSpPr>
        <p:spPr>
          <a:xfrm>
            <a:off x="6469564" y="4350398"/>
            <a:ext cx="24787" cy="602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E63FDCE-90B4-4975-8E14-00C7F5698BD3}"/>
              </a:ext>
            </a:extLst>
          </p:cNvPr>
          <p:cNvCxnSpPr>
            <a:stCxn id="11" idx="1"/>
            <a:endCxn id="12" idx="3"/>
          </p:cNvCxnSpPr>
          <p:nvPr/>
        </p:nvCxnSpPr>
        <p:spPr>
          <a:xfrm flipH="1" flipV="1">
            <a:off x="5440238" y="4024471"/>
            <a:ext cx="484727" cy="4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FB0D562-6BAE-45C9-A146-BCAFBFEA3EB5}"/>
              </a:ext>
            </a:extLst>
          </p:cNvPr>
          <p:cNvCxnSpPr>
            <a:stCxn id="12" idx="1"/>
            <a:endCxn id="13" idx="3"/>
          </p:cNvCxnSpPr>
          <p:nvPr/>
        </p:nvCxnSpPr>
        <p:spPr>
          <a:xfrm flipH="1">
            <a:off x="4033637" y="4024471"/>
            <a:ext cx="317403" cy="4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400383A-98E8-4FFC-8073-C2F9E4A8F2F0}"/>
              </a:ext>
            </a:extLst>
          </p:cNvPr>
          <p:cNvCxnSpPr>
            <a:stCxn id="13" idx="1"/>
            <a:endCxn id="14" idx="3"/>
          </p:cNvCxnSpPr>
          <p:nvPr/>
        </p:nvCxnSpPr>
        <p:spPr>
          <a:xfrm flipH="1" flipV="1">
            <a:off x="2360660" y="4024471"/>
            <a:ext cx="416455" cy="4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33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5248-30DB-4074-8620-46E1D1DC4E7C}"/>
              </a:ext>
            </a:extLst>
          </p:cNvPr>
          <p:cNvSpPr>
            <a:spLocks noGrp="1"/>
          </p:cNvSpPr>
          <p:nvPr>
            <p:ph type="title"/>
          </p:nvPr>
        </p:nvSpPr>
        <p:spPr>
          <a:xfrm>
            <a:off x="792916" y="339012"/>
            <a:ext cx="8596668" cy="1320800"/>
          </a:xfrm>
        </p:spPr>
        <p:txBody>
          <a:bodyPr/>
          <a:lstStyle/>
          <a:p>
            <a:r>
              <a:rPr lang="en-IN" dirty="0">
                <a:solidFill>
                  <a:srgbClr val="FF0000"/>
                </a:solidFill>
                <a:latin typeface="Algerian" panose="04020705040A02060702" pitchFamily="82" charset="0"/>
              </a:rPr>
              <a:t>Text Pre-processing &amp; Cleaning (CL)</a:t>
            </a:r>
          </a:p>
        </p:txBody>
      </p:sp>
      <p:sp>
        <p:nvSpPr>
          <p:cNvPr id="3" name="Content Placeholder 2">
            <a:extLst>
              <a:ext uri="{FF2B5EF4-FFF2-40B4-BE49-F238E27FC236}">
                <a16:creationId xmlns:a16="http://schemas.microsoft.com/office/drawing/2014/main" id="{0AF7560C-1CBA-486A-B892-CE767C83D1DD}"/>
              </a:ext>
            </a:extLst>
          </p:cNvPr>
          <p:cNvSpPr>
            <a:spLocks noGrp="1"/>
          </p:cNvSpPr>
          <p:nvPr>
            <p:ph idx="1"/>
          </p:nvPr>
        </p:nvSpPr>
        <p:spPr>
          <a:xfrm>
            <a:off x="1190518" y="1809101"/>
            <a:ext cx="8596668" cy="5814008"/>
          </a:xfrm>
        </p:spPr>
        <p:txBody>
          <a:bodyPr>
            <a:normAutofit/>
          </a:bodyPr>
          <a:lstStyle/>
          <a:p>
            <a:r>
              <a:rPr lang="en-US" dirty="0"/>
              <a:t>Standard NLP cleaning by removing brackets, parentheses, quotes and other punctuation marks</a:t>
            </a:r>
          </a:p>
          <a:p>
            <a:r>
              <a:rPr lang="en-US" dirty="0"/>
              <a:t>New task  </a:t>
            </a:r>
            <a:r>
              <a:rPr lang="en-US" dirty="0">
                <a:sym typeface="Wingdings" panose="05000000000000000000" pitchFamily="2" charset="2"/>
              </a:rPr>
              <a:t></a:t>
            </a:r>
            <a:r>
              <a:rPr lang="en-US" dirty="0"/>
              <a:t> Identify and remove noisy text spans such as the publication date, the time the article was last updated, etc.</a:t>
            </a:r>
          </a:p>
          <a:p>
            <a:r>
              <a:rPr lang="en-US" dirty="0"/>
              <a:t>Sequence labeling problem where tokens in a sentence are assigned a sequence of labels. (IOB tagging and linear CRF chain)</a:t>
            </a:r>
          </a:p>
          <a:p>
            <a:r>
              <a:rPr lang="en-US" dirty="0"/>
              <a:t>Manually annotation is to be done. </a:t>
            </a:r>
          </a:p>
          <a:p>
            <a:r>
              <a:rPr lang="en-US" dirty="0"/>
              <a:t>Labelled sequences of tokens using token features (POS tags &amp; </a:t>
            </a:r>
            <a:r>
              <a:rPr lang="en-US" dirty="0" err="1"/>
              <a:t>neighbours</a:t>
            </a:r>
            <a:r>
              <a:rPr lang="en-US" dirty="0"/>
              <a:t>) using stanza library </a:t>
            </a:r>
          </a:p>
        </p:txBody>
      </p:sp>
      <p:pic>
        <p:nvPicPr>
          <p:cNvPr id="5" name="Picture 4">
            <a:extLst>
              <a:ext uri="{FF2B5EF4-FFF2-40B4-BE49-F238E27FC236}">
                <a16:creationId xmlns:a16="http://schemas.microsoft.com/office/drawing/2014/main" id="{19E0DBBA-0184-46C4-A534-BE9AD45C9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678" y="5194511"/>
            <a:ext cx="3356032" cy="1019677"/>
          </a:xfrm>
          <a:prstGeom prst="rect">
            <a:avLst/>
          </a:prstGeom>
        </p:spPr>
      </p:pic>
    </p:spTree>
    <p:extLst>
      <p:ext uri="{BB962C8B-B14F-4D97-AF65-F5344CB8AC3E}">
        <p14:creationId xmlns:p14="http://schemas.microsoft.com/office/powerpoint/2010/main" val="128564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42D09C-DE98-4E7C-AB8D-704E02B32A32}"/>
              </a:ext>
            </a:extLst>
          </p:cNvPr>
          <p:cNvSpPr>
            <a:spLocks noGrp="1"/>
          </p:cNvSpPr>
          <p:nvPr>
            <p:ph type="title"/>
          </p:nvPr>
        </p:nvSpPr>
        <p:spPr>
          <a:xfrm>
            <a:off x="1278107" y="481320"/>
            <a:ext cx="8596668" cy="1320800"/>
          </a:xfrm>
        </p:spPr>
        <p:txBody>
          <a:bodyPr/>
          <a:lstStyle/>
          <a:p>
            <a:r>
              <a:rPr lang="en-GB" dirty="0">
                <a:solidFill>
                  <a:srgbClr val="FF0000"/>
                </a:solidFill>
                <a:latin typeface="Algerian" panose="04020705040A02060702" pitchFamily="82" charset="0"/>
              </a:rPr>
              <a:t>Coreference resolution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1AC3A0B-AEB7-443B-B6A7-08D24E41E7A0}"/>
              </a:ext>
            </a:extLst>
          </p:cNvPr>
          <p:cNvSpPr>
            <a:spLocks noGrp="1"/>
          </p:cNvSpPr>
          <p:nvPr>
            <p:ph idx="1"/>
          </p:nvPr>
        </p:nvSpPr>
        <p:spPr>
          <a:xfrm>
            <a:off x="1355507" y="2305973"/>
            <a:ext cx="9872871" cy="3777586"/>
          </a:xfrm>
        </p:spPr>
        <p:txBody>
          <a:bodyPr>
            <a:normAutofit/>
          </a:bodyPr>
          <a:lstStyle/>
          <a:p>
            <a:r>
              <a:rPr lang="en-US" dirty="0"/>
              <a:t>Resolved references to the same entity using the co-reference resolution system (COREF) integrated in the </a:t>
            </a:r>
            <a:r>
              <a:rPr lang="en-US" dirty="0" err="1"/>
              <a:t>SpaCy</a:t>
            </a:r>
            <a:r>
              <a:rPr lang="en-US" dirty="0"/>
              <a:t> NLP library (Loaded language “</a:t>
            </a:r>
            <a:r>
              <a:rPr lang="en-US" dirty="0" err="1"/>
              <a:t>en_core_web_sm</a:t>
            </a:r>
            <a:r>
              <a:rPr lang="en-US" dirty="0"/>
              <a:t>”)</a:t>
            </a:r>
          </a:p>
          <a:p>
            <a:r>
              <a:rPr lang="en-US" dirty="0"/>
              <a:t>The model used along with spacy was </a:t>
            </a:r>
            <a:r>
              <a:rPr lang="en-US" dirty="0" err="1"/>
              <a:t>NeuralCoref</a:t>
            </a:r>
            <a:r>
              <a:rPr lang="en-US" dirty="0"/>
              <a:t> (using deep reinforcement learning)</a:t>
            </a:r>
          </a:p>
          <a:p>
            <a:pPr marL="45720" indent="0">
              <a:buNone/>
            </a:pPr>
            <a:endParaRPr lang="en-US" dirty="0"/>
          </a:p>
          <a:p>
            <a:pPr marL="45720" indent="0">
              <a:buNone/>
            </a:pPr>
            <a:endParaRPr lang="en-US" dirty="0"/>
          </a:p>
          <a:p>
            <a:pPr marL="45720" indent="0">
              <a:buNone/>
            </a:pPr>
            <a:endParaRPr lang="en-US" dirty="0"/>
          </a:p>
        </p:txBody>
      </p:sp>
      <p:pic>
        <p:nvPicPr>
          <p:cNvPr id="1030" name="Picture 6" descr="The Stanford Natural Language Processing Group">
            <a:extLst>
              <a:ext uri="{FF2B5EF4-FFF2-40B4-BE49-F238E27FC236}">
                <a16:creationId xmlns:a16="http://schemas.microsoft.com/office/drawing/2014/main" id="{F80D4D50-92BC-4233-8ED7-93D188C22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138" y="4194766"/>
            <a:ext cx="4369254" cy="114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7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3229</TotalTime>
  <Words>1342</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Trebuchet MS</vt:lpstr>
      <vt:lpstr>Wingdings 3</vt:lpstr>
      <vt:lpstr>Facet</vt:lpstr>
      <vt:lpstr>Pipeline for constructing Financial Knowledge Graph </vt:lpstr>
      <vt:lpstr>Introduction </vt:lpstr>
      <vt:lpstr> Earliest Attempts</vt:lpstr>
      <vt:lpstr>Related Work and Comparisons </vt:lpstr>
      <vt:lpstr>Goals</vt:lpstr>
      <vt:lpstr>Dataset Used</vt:lpstr>
      <vt:lpstr>Pipeline</vt:lpstr>
      <vt:lpstr>Text Pre-processing &amp; Cleaning (CL)</vt:lpstr>
      <vt:lpstr>Coreference resolution</vt:lpstr>
      <vt:lpstr>Named entity recognition</vt:lpstr>
      <vt:lpstr>Semantic Role Labeling (SRL).</vt:lpstr>
      <vt:lpstr>Financial predicate dictionary filtering </vt:lpstr>
      <vt:lpstr>Temporal Argument Parsing</vt:lpstr>
      <vt:lpstr>Appositions and co-ordinating conjunctions</vt:lpstr>
      <vt:lpstr>PowerPoint Presentation</vt:lpstr>
      <vt:lpstr>Pattern Extraction</vt:lpstr>
      <vt:lpstr>Argument Minimization</vt:lpstr>
      <vt:lpstr>Others</vt:lpstr>
      <vt:lpstr>KG using Neo4j</vt:lpstr>
      <vt:lpstr>Query Interface</vt:lpstr>
      <vt:lpstr>One Example  Companies acquired by german drugmakers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 Precision Pipeline for Financial Knowledge Graph Construction</dc:title>
  <dc:creator>Kamal Choudhury</dc:creator>
  <cp:lastModifiedBy>Kamal Choudhury</cp:lastModifiedBy>
  <cp:revision>60</cp:revision>
  <dcterms:created xsi:type="dcterms:W3CDTF">2021-08-13T12:21:20Z</dcterms:created>
  <dcterms:modified xsi:type="dcterms:W3CDTF">2021-11-15T08:51:37Z</dcterms:modified>
</cp:coreProperties>
</file>