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60" r:id="rId1"/>
  </p:sldMasterIdLst>
  <p:notesMasterIdLst>
    <p:notesMasterId r:id="rId2"/>
  </p:notesMasterIdLst>
  <p:sldIdLst>
    <p:sldId id="269" r:id="rId3"/>
    <p:sldId id="270" r:id="rId4"/>
    <p:sldId id="271" r:id="rId5"/>
    <p:sldId id="272" r:id="rId6"/>
    <p:sldId id="273" r:id="rId7"/>
    <p:sldId id="274" r:id="rId8"/>
    <p:sldId id="275" r:id="rId9"/>
    <p:sldId id="276" r:id="rId10"/>
    <p:sldId id="277" r:id="rId11"/>
    <p:sldId id="278" r:id="rId12"/>
    <p:sldId id="279"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8" d="100"/>
          <a:sy n="88" d="100"/>
        </p:scale>
        <p:origin x="240" y="9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7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2"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73"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4"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5"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6"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6" name="Title 1"/>
          <p:cNvSpPr>
            <a:spLocks noGrp="1"/>
          </p:cNvSpPr>
          <p:nvPr>
            <p:ph type="title"/>
          </p:nvPr>
        </p:nvSpPr>
        <p:spPr>
          <a:xfrm>
            <a:off x="581192" y="702156"/>
            <a:ext cx="11029616" cy="1013800"/>
          </a:xfrm>
        </p:spPr>
        <p:txBody>
          <a:bodyPr/>
          <a:p>
            <a:r>
              <a:rPr lang="en-US"/>
              <a:t>Click to edit Master title style</a:t>
            </a:r>
          </a:p>
        </p:txBody>
      </p:sp>
      <p:sp>
        <p:nvSpPr>
          <p:cNvPr id="1048637"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39" name="Footer Placeholder 4"/>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21"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3"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4"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7"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28"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9"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41"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2"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3"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4"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45" name="Footer Placeholder 8"/>
          <p:cNvSpPr>
            <a:spLocks noGrp="1"/>
          </p:cNvSpPr>
          <p:nvPr>
            <p:ph type="ftr" sz="quarter" idx="11"/>
          </p:nvPr>
        </p:nvSpPr>
        <p:spPr>
          <a:xfrm>
            <a:off x="581192" y="6423914"/>
            <a:ext cx="6917210" cy="365125"/>
          </a:xfrm>
          <a:prstGeom prst="rect"/>
        </p:spPr>
        <p:txBody>
          <a:bodyPr/>
          <a:p>
            <a:endParaRPr lang="en-US"/>
          </a:p>
        </p:txBody>
      </p:sp>
      <p:sp>
        <p:nvSpPr>
          <p:cNvPr id="1048646"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7" name="Title 1"/>
          <p:cNvSpPr>
            <a:spLocks noGrp="1"/>
          </p:cNvSpPr>
          <p:nvPr>
            <p:ph type="title"/>
          </p:nvPr>
        </p:nvSpPr>
        <p:spPr>
          <a:xfrm>
            <a:off x="581193" y="729658"/>
            <a:ext cx="11029616" cy="492855"/>
          </a:xfrm>
        </p:spPr>
        <p:txBody>
          <a:bodyPr/>
          <a:p>
            <a:r>
              <a:rPr lang="en-US"/>
              <a:t>Click to edit Master title style</a:t>
            </a:r>
          </a:p>
        </p:txBody>
      </p:sp>
      <p:sp>
        <p:nvSpPr>
          <p:cNvPr id="1048648"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51" name="Footer Placeholder 5"/>
          <p:cNvSpPr>
            <a:spLocks noGrp="1"/>
          </p:cNvSpPr>
          <p:nvPr>
            <p:ph type="ftr" sz="quarter" idx="11"/>
          </p:nvPr>
        </p:nvSpPr>
        <p:spPr>
          <a:xfrm>
            <a:off x="581192" y="6423914"/>
            <a:ext cx="6917210" cy="365125"/>
          </a:xfrm>
          <a:prstGeom prst="rect"/>
        </p:spPr>
        <p:txBody>
          <a:bodyPr/>
          <a:p>
            <a:endParaRPr lang="en-US"/>
          </a:p>
        </p:txBody>
      </p:sp>
      <p:sp>
        <p:nvSpPr>
          <p:cNvPr id="104865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3" name="Title 1"/>
          <p:cNvSpPr>
            <a:spLocks noGrp="1"/>
          </p:cNvSpPr>
          <p:nvPr>
            <p:ph type="title"/>
          </p:nvPr>
        </p:nvSpPr>
        <p:spPr>
          <a:xfrm>
            <a:off x="581193" y="729658"/>
            <a:ext cx="11029616" cy="988332"/>
          </a:xfrm>
        </p:spPr>
        <p:txBody>
          <a:bodyPr/>
          <a:p>
            <a:r>
              <a:rPr lang="en-US"/>
              <a:t>Click to edit Master title style</a:t>
            </a:r>
          </a:p>
        </p:txBody>
      </p:sp>
      <p:sp>
        <p:nvSpPr>
          <p:cNvPr id="1048654"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5"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7"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59" name="Footer Placeholder 7"/>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6" name="Title 1"/>
          <p:cNvSpPr>
            <a:spLocks noGrp="1"/>
          </p:cNvSpPr>
          <p:nvPr>
            <p:ph type="title"/>
          </p:nvPr>
        </p:nvSpPr>
        <p:spPr>
          <a:xfrm>
            <a:off x="575894" y="729658"/>
            <a:ext cx="11029616" cy="592246"/>
          </a:xfrm>
        </p:spPr>
        <p:txBody>
          <a:bodyPr/>
          <a:p>
            <a:r>
              <a:rPr lang="en-US"/>
              <a:t>Click to edit Master title style</a:t>
            </a:r>
          </a:p>
        </p:txBody>
      </p:sp>
      <p:sp>
        <p:nvSpPr>
          <p:cNvPr id="1048617"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18" name="Footer Placeholder 3"/>
          <p:cNvSpPr>
            <a:spLocks noGrp="1"/>
          </p:cNvSpPr>
          <p:nvPr>
            <p:ph type="ftr" sz="quarter" idx="11"/>
          </p:nvPr>
        </p:nvSpPr>
        <p:spPr>
          <a:xfrm>
            <a:off x="581192" y="6423914"/>
            <a:ext cx="6917210" cy="365125"/>
          </a:xfrm>
          <a:prstGeom prst="rect"/>
        </p:spPr>
        <p:txBody>
          <a:bodyPr/>
          <a:p>
            <a:endParaRPr lang="en-US"/>
          </a:p>
        </p:txBody>
      </p:sp>
      <p:sp>
        <p:nvSpPr>
          <p:cNvPr id="1048619"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61"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62" name="Footer Placeholder 2"/>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4"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5"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6"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8"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69" name="Footer Placeholder 9"/>
          <p:cNvSpPr>
            <a:spLocks noGrp="1"/>
          </p:cNvSpPr>
          <p:nvPr>
            <p:ph type="ftr" sz="quarter" idx="11"/>
          </p:nvPr>
        </p:nvSpPr>
        <p:spPr>
          <a:xfrm>
            <a:off x="581192" y="6452590"/>
            <a:ext cx="6917210" cy="365125"/>
          </a:xfrm>
          <a:prstGeom prst="rect"/>
        </p:spPr>
        <p:txBody>
          <a:bodyPr/>
          <a:p>
            <a:endParaRPr lang="en-US"/>
          </a:p>
        </p:txBody>
      </p:sp>
      <p:sp>
        <p:nvSpPr>
          <p:cNvPr id="1048670"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30"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1"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2"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3"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34"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hyperlink" Target="https://chat.openal.com/" TargetMode="External"/><Relationship Id="rId6"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normAutofit/>
          </a:bodyPr>
          <a:p>
            <a:pPr algn="ctr"/>
            <a:r>
              <a:rPr dirty="0" lang="en-US">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1048590" name="TextBox 2"/>
          <p:cNvSpPr txBox="1"/>
          <p:nvPr/>
        </p:nvSpPr>
        <p:spPr>
          <a:xfrm>
            <a:off x="-100568" y="1015075"/>
            <a:ext cx="12726648" cy="472440"/>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677" name=""/>
          <p:cNvSpPr txBox="1"/>
          <p:nvPr/>
        </p:nvSpPr>
        <p:spPr>
          <a:xfrm>
            <a:off x="2985972" y="3980890"/>
            <a:ext cx="6220054" cy="1463040"/>
          </a:xfrm>
          <a:prstGeom prst="rect"/>
        </p:spPr>
        <p:txBody>
          <a:bodyPr rtlCol="0" wrap="square">
            <a:spAutoFit/>
          </a:bodyPr>
          <a:p>
            <a:r>
              <a:rPr sz="2800" lang="en-US">
                <a:solidFill>
                  <a:srgbClr val="3399FF"/>
                </a:solidFill>
              </a:rPr>
              <a:t>P</a:t>
            </a:r>
            <a:r>
              <a:rPr sz="2800" lang="en-US">
                <a:solidFill>
                  <a:srgbClr val="3399FF"/>
                </a:solidFill>
              </a:rPr>
              <a:t>r</a:t>
            </a:r>
            <a:r>
              <a:rPr sz="2800" lang="en-US">
                <a:solidFill>
                  <a:srgbClr val="3399FF"/>
                </a:solidFill>
              </a:rPr>
              <a:t>e</a:t>
            </a:r>
            <a:r>
              <a:rPr sz="2800" lang="en-US">
                <a:solidFill>
                  <a:srgbClr val="3399FF"/>
                </a:solidFill>
              </a:rPr>
              <a:t>s</a:t>
            </a:r>
            <a:r>
              <a:rPr sz="2800" lang="en-US">
                <a:solidFill>
                  <a:srgbClr val="3399FF"/>
                </a:solidFill>
              </a:rPr>
              <a:t>ented</a:t>
            </a:r>
            <a:r>
              <a:rPr sz="2800" lang="en-US">
                <a:solidFill>
                  <a:srgbClr val="3399FF"/>
                </a:solidFill>
              </a:rPr>
              <a:t> by</a:t>
            </a:r>
            <a:endParaRPr sz="2800" lang="en-US">
              <a:solidFill>
                <a:srgbClr val="3399FF"/>
              </a:solidFill>
            </a:endParaRPr>
          </a:p>
          <a:p>
            <a:r>
              <a:rPr sz="2800" lang="en-US">
                <a:solidFill>
                  <a:srgbClr val="3399FF"/>
                </a:solidFill>
              </a:rPr>
              <a:t>K</a:t>
            </a:r>
            <a:r>
              <a:rPr sz="2800" lang="en-US">
                <a:solidFill>
                  <a:srgbClr val="3399FF"/>
                </a:solidFill>
              </a:rPr>
              <a:t>A</a:t>
            </a:r>
            <a:r>
              <a:rPr sz="2800" lang="en-US">
                <a:solidFill>
                  <a:srgbClr val="3399FF"/>
                </a:solidFill>
              </a:rPr>
              <a:t>M</a:t>
            </a:r>
            <a:r>
              <a:rPr sz="2800" lang="en-US">
                <a:solidFill>
                  <a:srgbClr val="3399FF"/>
                </a:solidFill>
              </a:rPr>
              <a:t>A</a:t>
            </a:r>
            <a:r>
              <a:rPr sz="2800" lang="en-US">
                <a:solidFill>
                  <a:srgbClr val="3399FF"/>
                </a:solidFill>
              </a:rPr>
              <a:t>L</a:t>
            </a:r>
            <a:r>
              <a:rPr sz="2800" lang="en-US">
                <a:solidFill>
                  <a:srgbClr val="3399FF"/>
                </a:solidFill>
              </a:rPr>
              <a:t>E</a:t>
            </a:r>
            <a:r>
              <a:rPr sz="2800" lang="en-US">
                <a:solidFill>
                  <a:srgbClr val="3399FF"/>
                </a:solidFill>
              </a:rPr>
              <a:t>E</a:t>
            </a:r>
            <a:r>
              <a:rPr sz="2800" lang="en-US">
                <a:solidFill>
                  <a:srgbClr val="3399FF"/>
                </a:solidFill>
              </a:rPr>
              <a:t> </a:t>
            </a:r>
            <a:r>
              <a:rPr sz="2800" lang="en-US">
                <a:solidFill>
                  <a:srgbClr val="3399FF"/>
                </a:solidFill>
              </a:rPr>
              <a:t>A</a:t>
            </a:r>
            <a:endParaRPr sz="2800" lang="en-US">
              <a:solidFill>
                <a:srgbClr val="3399FF"/>
              </a:solidFill>
            </a:endParaRPr>
          </a:p>
          <a:p>
            <a:r>
              <a:rPr sz="2800" lang="en-US">
                <a:solidFill>
                  <a:srgbClr val="3399FF"/>
                </a:solidFill>
              </a:rPr>
              <a:t>3</a:t>
            </a:r>
            <a:r>
              <a:rPr sz="2800" lang="en-US">
                <a:solidFill>
                  <a:srgbClr val="3399FF"/>
                </a:solidFill>
              </a:rPr>
              <a:t>r</a:t>
            </a:r>
            <a:r>
              <a:rPr sz="2800" lang="en-US">
                <a:solidFill>
                  <a:srgbClr val="3399FF"/>
                </a:solidFill>
              </a:rPr>
              <a:t>d</a:t>
            </a:r>
            <a:r>
              <a:rPr sz="2800" lang="en-US">
                <a:solidFill>
                  <a:srgbClr val="3399FF"/>
                </a:solidFill>
              </a:rPr>
              <a:t> </a:t>
            </a:r>
            <a:r>
              <a:rPr sz="2800" lang="en-US">
                <a:solidFill>
                  <a:srgbClr val="3399FF"/>
                </a:solidFill>
              </a:rPr>
              <a:t>y</a:t>
            </a:r>
            <a:r>
              <a:rPr sz="2800" lang="en-US">
                <a:solidFill>
                  <a:srgbClr val="3399FF"/>
                </a:solidFill>
              </a:rPr>
              <a:t>e</a:t>
            </a:r>
            <a:r>
              <a:rPr sz="2800" lang="en-US">
                <a:solidFill>
                  <a:srgbClr val="3399FF"/>
                </a:solidFill>
              </a:rPr>
              <a:t>a</a:t>
            </a:r>
            <a:r>
              <a:rPr sz="2800" lang="en-US">
                <a:solidFill>
                  <a:srgbClr val="3399FF"/>
                </a:solidFill>
              </a:rPr>
              <a:t>r</a:t>
            </a:r>
            <a:r>
              <a:rPr sz="2800" lang="en-US">
                <a:solidFill>
                  <a:srgbClr val="3399FF"/>
                </a:solidFill>
              </a:rPr>
              <a:t> </a:t>
            </a:r>
            <a:r>
              <a:rPr sz="2800" lang="en-US">
                <a:solidFill>
                  <a:srgbClr val="3399FF"/>
                </a:solidFill>
              </a:rPr>
              <a:t>-</a:t>
            </a:r>
            <a:r>
              <a:rPr sz="2800" lang="en-US">
                <a:solidFill>
                  <a:srgbClr val="3399FF"/>
                </a:solidFill>
              </a:rPr>
              <a:t> </a:t>
            </a:r>
            <a:r>
              <a:rPr sz="2800" lang="en-US">
                <a:solidFill>
                  <a:srgbClr val="3399FF"/>
                </a:solidFill>
              </a:rPr>
              <a:t>E</a:t>
            </a:r>
            <a:r>
              <a:rPr sz="2800" lang="en-US">
                <a:solidFill>
                  <a:srgbClr val="3399FF"/>
                </a:solidFill>
              </a:rPr>
              <a:t>l</a:t>
            </a:r>
            <a:r>
              <a:rPr sz="2800" lang="en-US">
                <a:solidFill>
                  <a:srgbClr val="3399FF"/>
                </a:solidFill>
              </a:rPr>
              <a:t>e</a:t>
            </a:r>
            <a:r>
              <a:rPr sz="2800" lang="en-US">
                <a:solidFill>
                  <a:srgbClr val="3399FF"/>
                </a:solidFill>
              </a:rPr>
              <a:t>c</a:t>
            </a:r>
            <a:r>
              <a:rPr sz="2800" lang="en-US">
                <a:solidFill>
                  <a:srgbClr val="3399FF"/>
                </a:solidFill>
              </a:rPr>
              <a:t>t</a:t>
            </a:r>
            <a:r>
              <a:rPr sz="2800" lang="en-US">
                <a:solidFill>
                  <a:srgbClr val="3399FF"/>
                </a:solidFill>
              </a:rPr>
              <a:t>rical</a:t>
            </a:r>
            <a:r>
              <a:rPr sz="2800" lang="en-US">
                <a:solidFill>
                  <a:srgbClr val="3399FF"/>
                </a:solidFill>
              </a:rPr>
              <a:t> </a:t>
            </a:r>
            <a:r>
              <a:rPr sz="2800" lang="en-US">
                <a:solidFill>
                  <a:srgbClr val="3399FF"/>
                </a:solidFill>
              </a:rPr>
              <a:t>a</a:t>
            </a:r>
            <a:r>
              <a:rPr sz="2800" lang="en-US">
                <a:solidFill>
                  <a:srgbClr val="3399FF"/>
                </a:solidFill>
              </a:rPr>
              <a:t>n</a:t>
            </a:r>
            <a:r>
              <a:rPr sz="2800" lang="en-US">
                <a:solidFill>
                  <a:srgbClr val="3399FF"/>
                </a:solidFill>
              </a:rPr>
              <a:t>d</a:t>
            </a:r>
            <a:r>
              <a:rPr sz="2800" lang="en-US">
                <a:solidFill>
                  <a:srgbClr val="3399FF"/>
                </a:solidFill>
              </a:rPr>
              <a:t> </a:t>
            </a:r>
            <a:r>
              <a:rPr sz="2800" lang="en-US">
                <a:solidFill>
                  <a:srgbClr val="3399FF"/>
                </a:solidFill>
              </a:rPr>
              <a:t>Electronics</a:t>
            </a:r>
            <a:r>
              <a:rPr sz="2800" lang="en-US">
                <a:solidFill>
                  <a:srgbClr val="3399FF"/>
                </a:solidFill>
              </a:rPr>
              <a:t> Engineering</a:t>
            </a:r>
            <a:endParaRPr sz="2800" lang="en-US">
              <a:solidFill>
                <a:srgbClr val="3399FF"/>
              </a:solidFill>
            </a:endParaRPr>
          </a:p>
          <a:p>
            <a:r>
              <a:rPr sz="2800" lang="en-US">
                <a:solidFill>
                  <a:srgbClr val="3399FF"/>
                </a:solidFill>
              </a:rPr>
              <a:t>S</a:t>
            </a:r>
            <a:r>
              <a:rPr sz="2800" lang="en-US">
                <a:solidFill>
                  <a:srgbClr val="3399FF"/>
                </a:solidFill>
              </a:rPr>
              <a:t>S</a:t>
            </a:r>
            <a:r>
              <a:rPr sz="2800" lang="en-US">
                <a:solidFill>
                  <a:srgbClr val="3399FF"/>
                </a:solidFill>
              </a:rPr>
              <a:t>M</a:t>
            </a:r>
            <a:r>
              <a:rPr sz="2800" lang="en-US">
                <a:solidFill>
                  <a:srgbClr val="3399FF"/>
                </a:solidFill>
              </a:rPr>
              <a:t> </a:t>
            </a:r>
            <a:r>
              <a:rPr sz="2800" lang="en-US">
                <a:solidFill>
                  <a:srgbClr val="3399FF"/>
                </a:solidFill>
              </a:rPr>
              <a:t>Institute</a:t>
            </a:r>
            <a:r>
              <a:rPr sz="2800" lang="en-US">
                <a:solidFill>
                  <a:srgbClr val="3399FF"/>
                </a:solidFill>
              </a:rPr>
              <a:t> of</a:t>
            </a:r>
            <a:r>
              <a:rPr sz="2800" lang="en-US">
                <a:solidFill>
                  <a:srgbClr val="3399FF"/>
                </a:solidFill>
              </a:rPr>
              <a:t> Engineering</a:t>
            </a:r>
            <a:r>
              <a:rPr sz="2800" lang="en-US">
                <a:solidFill>
                  <a:srgbClr val="3399FF"/>
                </a:solidFill>
              </a:rPr>
              <a:t> and</a:t>
            </a:r>
            <a:r>
              <a:rPr sz="2800" lang="en-US">
                <a:solidFill>
                  <a:srgbClr val="3399FF"/>
                </a:solidFill>
              </a:rPr>
              <a:t> Technology</a:t>
            </a:r>
            <a:endParaRPr sz="2800" lang="en-US">
              <a:solidFill>
                <a:srgbClr val="3399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4"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15" name="Content Placeholder 1"/>
          <p:cNvSpPr>
            <a:spLocks noGrp="1"/>
          </p:cNvSpPr>
          <p:nvPr>
            <p:ph idx="1"/>
          </p:nvPr>
        </p:nvSpPr>
        <p:spPr/>
        <p:txBody>
          <a:bodyPr>
            <a:normAutofit/>
          </a:bodyPr>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1"/>
              </a:rPr>
              <a:t>https://www.kaggle.com/datasets</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2"/>
              </a:rPr>
              <a:t>https://pandas.pydata.org/pandas-docs/stable/user guide/index.html</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3"/>
              </a:rPr>
              <a:t>https://seaborn.pydata.org/</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4"/>
              </a:rPr>
              <a:t>https://matplotlib.org/stable/contents.html</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5"/>
              </a:rPr>
              <a:t>https://chat.openal.com</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dirty="0" sz="2400" lang="en-IN">
              <a:latin typeface="Times New Roman" panose="02020603050405020304" pitchFamily="18" charset="0"/>
              <a:cs typeface="Times New Roman" panose="02020603050405020304" pitchFamily="18" charset="0"/>
            </a:endParaRPr>
          </a:p>
          <a:p>
            <a:pPr indent="-305435" marL="305435"/>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20"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305435" marL="305435"/>
            <a:r>
              <a:rPr dirty="0" sz="2400" lang="en-GB">
                <a:latin typeface="Times New Roman" panose="02020603050405020304" pitchFamily="18" charset="0"/>
                <a:cs typeface="Times New Roman" panose="02020603050405020304" pitchFamily="18" charset="0"/>
              </a:rPr>
              <a:t>“Explore and </a:t>
            </a:r>
            <a:r>
              <a:rPr dirty="0" sz="2400" lang="en-GB" err="1">
                <a:latin typeface="Times New Roman" panose="02020603050405020304" pitchFamily="18" charset="0"/>
                <a:cs typeface="Times New Roman" panose="02020603050405020304" pitchFamily="18" charset="0"/>
              </a:rPr>
              <a:t>analyze</a:t>
            </a:r>
            <a:r>
              <a:rPr dirty="0" sz="2400" lang="en-GB">
                <a:latin typeface="Times New Roman" panose="02020603050405020304" pitchFamily="18" charset="0"/>
                <a:cs typeface="Times New Roman" panose="02020603050405020304" pitchFamily="18" charset="0"/>
              </a:rPr>
              <a:t> the potential rating discrepancies in Fandango movie ratings compared to other movie rating platforms. Utilize Python to gather, clean, and </a:t>
            </a:r>
            <a:r>
              <a:rPr dirty="0" sz="2400" lang="en-GB" err="1">
                <a:latin typeface="Times New Roman" panose="02020603050405020304" pitchFamily="18" charset="0"/>
                <a:cs typeface="Times New Roman" panose="02020603050405020304" pitchFamily="18" charset="0"/>
              </a:rPr>
              <a:t>analyze</a:t>
            </a:r>
            <a:r>
              <a:rPr dirty="0" sz="2400" lang="en-GB">
                <a:latin typeface="Times New Roman" panose="02020603050405020304" pitchFamily="18" charset="0"/>
                <a:cs typeface="Times New Roman" panose="02020603050405020304" pitchFamily="18" charset="0"/>
              </a:rPr>
              <a:t> data, aiming to uncover any biases or inconsistencies in Fandango's rating system compared to objective movie rating sources like </a:t>
            </a:r>
            <a:r>
              <a:rPr dirty="0" sz="2400" lang="en-GB" err="1">
                <a:latin typeface="Times New Roman" panose="02020603050405020304" pitchFamily="18" charset="0"/>
                <a:cs typeface="Times New Roman" panose="02020603050405020304" pitchFamily="18" charset="0"/>
              </a:rPr>
              <a:t>IMDb</a:t>
            </a:r>
            <a:r>
              <a:rPr dirty="0" sz="2400" lang="en-GB">
                <a:latin typeface="Times New Roman" panose="02020603050405020304" pitchFamily="18" charset="0"/>
                <a:cs typeface="Times New Roman" panose="02020603050405020304" pitchFamily="18" charset="0"/>
              </a:rPr>
              <a:t> or Rotten Tomatoes. Identify patterns, outliers, and potential factors contributing to any observed differences in ratings."</a:t>
            </a:r>
            <a:endParaRPr dirty="0" sz="2400" lang="en-IN">
              <a:latin typeface="Times New Roman" panose="02020603050405020304" pitchFamily="18" charset="0"/>
              <a:cs typeface="Times New Roman" panose="02020603050405020304" pitchFamily="18" charset="0"/>
            </a:endParaRPr>
          </a:p>
          <a:p>
            <a:pPr indent="-305435" marL="305435"/>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2579914" y="1087379"/>
            <a:ext cx="9475242" cy="4627622"/>
          </a:xfrm>
        </p:spPr>
        <p:txBody>
          <a:bodyPr anchor="ctr" bIns="45720" lIns="91440" rIns="91440" rtlCol="0" tIns="45720" vert="horz">
            <a:noAutofit/>
          </a:bodyPr>
          <a:p>
            <a:pPr indent="-305435" marL="305435"/>
            <a:endParaRPr b="1" dirty="0" sz="1200" lang="en-IN">
              <a:latin typeface="Calibri"/>
              <a:cs typeface="Calibri"/>
            </a:endParaRPr>
          </a:p>
          <a:p>
            <a:pPr indent="0" marL="0">
              <a:buNone/>
            </a:pPr>
            <a:endParaRPr dirty="0" lang="en-IN"/>
          </a:p>
        </p:txBody>
      </p:sp>
      <p:sp>
        <p:nvSpPr>
          <p:cNvPr id="1048601" name="Rectangle 3"/>
          <p:cNvSpPr/>
          <p:nvPr/>
        </p:nvSpPr>
        <p:spPr>
          <a:xfrm>
            <a:off x="581192" y="1413417"/>
            <a:ext cx="6096000" cy="2872740"/>
          </a:xfrm>
          <a:prstGeom prst="rect"/>
        </p:spPr>
        <p:txBody>
          <a:bodyPr>
            <a:spAutoFit/>
          </a:bodyPr>
          <a:p>
            <a:r>
              <a:rPr b="1" dirty="0" sz="2000" lang="en-GB">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Obtain movie ratings data from Fandango and another reliable source (e.g., </a:t>
            </a:r>
            <a:r>
              <a:rPr dirty="0" lang="en-GB" err="1">
                <a:latin typeface="Times New Roman" panose="02020603050405020304" pitchFamily="18" charset="0"/>
                <a:cs typeface="Times New Roman" panose="02020603050405020304" pitchFamily="18" charset="0"/>
              </a:rPr>
              <a:t>IMDb</a:t>
            </a:r>
            <a:r>
              <a:rPr dirty="0" lang="en-GB">
                <a:latin typeface="Times New Roman" panose="02020603050405020304" pitchFamily="18" charset="0"/>
                <a:cs typeface="Times New Roman" panose="02020603050405020304" pitchFamily="18" charset="0"/>
              </a:rPr>
              <a:t>).</a:t>
            </a:r>
          </a:p>
          <a:p>
            <a:r>
              <a:rPr b="1" dirty="0" sz="2000" lang="en-GB">
                <a:latin typeface="Times New Roman" panose="02020603050405020304" pitchFamily="18" charset="0"/>
                <a:cs typeface="Times New Roman" panose="02020603050405020304" pitchFamily="18" charset="0"/>
              </a:rPr>
              <a:t>Data Cleaning: </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Clean the data to ensure accuracy and consistency.</a:t>
            </a:r>
          </a:p>
          <a:p>
            <a:r>
              <a:rPr b="1" dirty="0" sz="2000" lang="en-GB">
                <a:latin typeface="Times New Roman" panose="02020603050405020304" pitchFamily="18" charset="0"/>
                <a:cs typeface="Times New Roman" panose="02020603050405020304" pitchFamily="18" charset="0"/>
              </a:rPr>
              <a:t>Data Analysis:</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Calculate summary statistics (mean, median, standard deviation, etc.) for both Fandango and the other source.</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Visualize the distribution of ratings from both sources using histograms or boxplots.</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Perform hypothesis testing to determine if there's a significant difference between the ratings.</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3" name="Content Placeholder 1"/>
          <p:cNvSpPr>
            <a:spLocks noGrp="1"/>
          </p:cNvSpPr>
          <p:nvPr>
            <p:ph idx="1"/>
          </p:nvPr>
        </p:nvSpPr>
        <p:spPr/>
        <p:txBody>
          <a:bodyPr>
            <a:normAutofit fontScale="94444" lnSpcReduction="20000"/>
          </a:bodyPr>
          <a:p>
            <a:r>
              <a:rPr b="1" dirty="0" sz="2000" lang="en-GB">
                <a:latin typeface="Times New Roman" panose="02020603050405020304" pitchFamily="18" charset="0"/>
                <a:cs typeface="Times New Roman" panose="02020603050405020304" pitchFamily="18" charset="0"/>
              </a:rPr>
              <a:t>Problem Definition</a:t>
            </a:r>
            <a:r>
              <a:rPr dirty="0" sz="1800" lang="en-GB">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 Clearly define the objective of the analysis, such as understanding the extent of rating inflation on Fandango compared to other platforms.</a:t>
            </a:r>
          </a:p>
          <a:p>
            <a:r>
              <a:rPr b="1" dirty="0" sz="2000" lang="en-GB">
                <a:latin typeface="Times New Roman" panose="02020603050405020304" pitchFamily="18" charset="0"/>
                <a:cs typeface="Times New Roman" panose="02020603050405020304" pitchFamily="18" charset="0"/>
              </a:rPr>
              <a:t>Scope Definition:</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 Determine the scope of the analysis, including which movies, time period, and comparison platforms will be included.</a:t>
            </a:r>
          </a:p>
          <a:p>
            <a:r>
              <a:rPr b="1" dirty="0" sz="2000" lang="en-GB">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Gather Fandango ratings data using web scraping or an API.</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Collect ratings data from alternative sources like </a:t>
            </a:r>
            <a:r>
              <a:rPr dirty="0" sz="1800" lang="en-GB" err="1">
                <a:latin typeface="Times New Roman" panose="02020603050405020304" pitchFamily="18" charset="0"/>
                <a:cs typeface="Times New Roman" panose="02020603050405020304" pitchFamily="18" charset="0"/>
              </a:rPr>
              <a:t>IMDb</a:t>
            </a:r>
            <a:r>
              <a:rPr dirty="0" sz="1800" lang="en-GB">
                <a:latin typeface="Times New Roman" panose="02020603050405020304" pitchFamily="18" charset="0"/>
                <a:cs typeface="Times New Roman" panose="02020603050405020304" pitchFamily="18" charset="0"/>
              </a:rPr>
              <a:t> or Rotten Tomatoes.</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Ensure data integrity and completeness.</a:t>
            </a:r>
          </a:p>
          <a:p>
            <a:r>
              <a:rPr b="1" dirty="0" sz="2400" lang="en-GB">
                <a:latin typeface="Times New Roman" panose="02020603050405020304" pitchFamily="18" charset="0"/>
                <a:cs typeface="Times New Roman" panose="02020603050405020304" pitchFamily="18" charset="0"/>
              </a:rPr>
              <a:t>Data </a:t>
            </a:r>
            <a:r>
              <a:rPr b="1" dirty="0" sz="2400" lang="en-GB" err="1">
                <a:latin typeface="Times New Roman" panose="02020603050405020304" pitchFamily="18" charset="0"/>
                <a:cs typeface="Times New Roman" panose="02020603050405020304" pitchFamily="18" charset="0"/>
              </a:rPr>
              <a:t>Preprocessing</a:t>
            </a:r>
            <a:r>
              <a:rPr b="1" dirty="0" sz="2400" lang="en-GB">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dirty="0" sz="2400" lang="en-GB">
                <a:latin typeface="Times New Roman" panose="02020603050405020304" pitchFamily="18" charset="0"/>
                <a:cs typeface="Times New Roman" panose="02020603050405020304" pitchFamily="18" charset="0"/>
              </a:rPr>
              <a:t>Clean the data by handling missing values, inconsistencies, and outliers.</a:t>
            </a:r>
          </a:p>
          <a:p>
            <a:pPr>
              <a:buFont typeface="Wingdings" panose="05000000000000000000" pitchFamily="2" charset="2"/>
              <a:buChar char="v"/>
            </a:pPr>
            <a:r>
              <a:rPr dirty="0" sz="2400" lang="en-GB">
                <a:latin typeface="Times New Roman" panose="02020603050405020304" pitchFamily="18" charset="0"/>
                <a:cs typeface="Times New Roman" panose="02020603050405020304" pitchFamily="18" charset="0"/>
              </a:rPr>
              <a:t>Normalize ratings to a common scale if necessary.</a:t>
            </a:r>
          </a:p>
          <a:p>
            <a:pPr>
              <a:buFont typeface="Wingdings" panose="05000000000000000000" pitchFamily="2" charset="2"/>
              <a:buChar char="v"/>
            </a:pPr>
            <a:r>
              <a:rPr dirty="0" sz="2400" lang="en-GB">
                <a:latin typeface="Times New Roman" panose="02020603050405020304" pitchFamily="18" charset="0"/>
                <a:cs typeface="Times New Roman" panose="02020603050405020304" pitchFamily="18" charset="0"/>
              </a:rPr>
              <a:t>Explore the data to understand its distribution and characteristics.</a:t>
            </a:r>
            <a:endParaRPr dirty="0" sz="2400" lang="en-IN">
              <a:latin typeface="Times New Roman" panose="02020603050405020304" pitchFamily="18" charset="0"/>
              <a:cs typeface="Times New Roman" panose="02020603050405020304" pitchFamily="18" charset="0"/>
            </a:endParaRPr>
          </a:p>
          <a:p>
            <a:pPr indent="0" marL="0">
              <a:buNone/>
            </a:pP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p:txBody>
          <a:bodyPr/>
          <a:p>
            <a:r>
              <a:rPr b="1" dirty="0" sz="2400" lang="en-GB">
                <a:latin typeface="Times New Roman" panose="02020603050405020304" pitchFamily="18" charset="0"/>
                <a:cs typeface="Times New Roman" panose="02020603050405020304" pitchFamily="18" charset="0"/>
              </a:rPr>
              <a:t>Algorithm Development:</a:t>
            </a:r>
          </a:p>
          <a:p>
            <a:pPr indent="0" marL="0">
              <a:buNone/>
            </a:pPr>
            <a:endParaRPr b="1" dirty="0" sz="2400" lang="en-GB">
              <a:latin typeface="Times New Roman" panose="02020603050405020304" pitchFamily="18" charset="0"/>
              <a:cs typeface="Times New Roman" panose="02020603050405020304" pitchFamily="18" charset="0"/>
            </a:endParaRPr>
          </a:p>
          <a:p>
            <a:pPr indent="-457200" marL="457200">
              <a:buFont typeface="+mj-lt"/>
              <a:buAutoNum type="arabicParenR"/>
            </a:pPr>
            <a:r>
              <a:rPr b="1" dirty="0" sz="2000" lang="en-GB">
                <a:latin typeface="Times New Roman" panose="02020603050405020304" pitchFamily="18" charset="0"/>
                <a:cs typeface="Times New Roman" panose="02020603050405020304" pitchFamily="18" charset="0"/>
              </a:rPr>
              <a:t>Data Collection: </a:t>
            </a:r>
            <a:r>
              <a:rPr dirty="0" sz="1800" lang="en-GB">
                <a:latin typeface="Times New Roman" panose="02020603050405020304" pitchFamily="18" charset="0"/>
                <a:cs typeface="Times New Roman" panose="02020603050405020304" pitchFamily="18" charset="0"/>
              </a:rPr>
              <a:t>Utilize web scraping or APIs to gather Fandango movie ratings data and ratings from alternative sources such as </a:t>
            </a:r>
            <a:r>
              <a:rPr dirty="0" sz="1800" lang="en-GB" err="1">
                <a:latin typeface="Times New Roman" panose="02020603050405020304" pitchFamily="18" charset="0"/>
                <a:cs typeface="Times New Roman" panose="02020603050405020304" pitchFamily="18" charset="0"/>
              </a:rPr>
              <a:t>IMDb</a:t>
            </a:r>
            <a:r>
              <a:rPr dirty="0" sz="1800" lang="en-GB">
                <a:latin typeface="Times New Roman" panose="02020603050405020304" pitchFamily="18" charset="0"/>
                <a:cs typeface="Times New Roman" panose="02020603050405020304" pitchFamily="18" charset="0"/>
              </a:rPr>
              <a:t> or Rotten Tomatoes.</a:t>
            </a:r>
          </a:p>
          <a:p>
            <a:pPr indent="-457200" marL="457200">
              <a:buFont typeface="+mj-lt"/>
              <a:buAutoNum type="arabicParenR"/>
            </a:pPr>
            <a:r>
              <a:rPr dirty="0" sz="2000" lang="en-GB">
                <a:latin typeface="Times New Roman" panose="02020603050405020304" pitchFamily="18" charset="0"/>
                <a:cs typeface="Times New Roman" panose="02020603050405020304" pitchFamily="18" charset="0"/>
              </a:rPr>
              <a:t> </a:t>
            </a:r>
            <a:r>
              <a:rPr b="1" dirty="0" sz="1800" lang="en-GB">
                <a:latin typeface="Times New Roman" panose="02020603050405020304" pitchFamily="18" charset="0"/>
                <a:cs typeface="Times New Roman" panose="02020603050405020304" pitchFamily="18" charset="0"/>
              </a:rPr>
              <a:t>Data </a:t>
            </a:r>
            <a:r>
              <a:rPr b="1" dirty="0" sz="1800" lang="en-GB" err="1">
                <a:latin typeface="Times New Roman" panose="02020603050405020304" pitchFamily="18" charset="0"/>
                <a:cs typeface="Times New Roman" panose="02020603050405020304" pitchFamily="18" charset="0"/>
              </a:rPr>
              <a:t>Preprocessing</a:t>
            </a:r>
            <a:r>
              <a:rPr dirty="0" sz="1800" lang="en-GB">
                <a:latin typeface="Times New Roman" panose="02020603050405020304" pitchFamily="18" charset="0"/>
                <a:cs typeface="Times New Roman" panose="02020603050405020304" pitchFamily="18" charset="0"/>
              </a:rPr>
              <a:t>: Clean the collected data, handle missing values, and normalize ratings if needed.</a:t>
            </a:r>
          </a:p>
          <a:p>
            <a:pPr indent="-457200" marL="457200">
              <a:buFont typeface="+mj-lt"/>
              <a:buAutoNum type="arabicParenR"/>
            </a:pPr>
            <a:r>
              <a:rPr b="1" dirty="0" sz="2000" lang="en-GB">
                <a:latin typeface="Times New Roman" panose="02020603050405020304" pitchFamily="18" charset="0"/>
                <a:cs typeface="Times New Roman" panose="02020603050405020304" pitchFamily="18" charset="0"/>
              </a:rPr>
              <a:t>Analysis</a:t>
            </a:r>
            <a:r>
              <a:rPr dirty="0" sz="1800" lang="en-GB">
                <a:latin typeface="Times New Roman" panose="02020603050405020304" pitchFamily="18" charset="0"/>
                <a:cs typeface="Times New Roman" panose="02020603050405020304" pitchFamily="18" charset="0"/>
              </a:rPr>
              <a:t>: Calculate summary statistics, visualize rating distributions, and conduct hypothesis testing to identify discrepancies between Fandango ratings and ratings from other sources.</a:t>
            </a:r>
          </a:p>
          <a:p>
            <a:pPr indent="-457200" marL="457200">
              <a:buFont typeface="+mj-lt"/>
              <a:buAutoNum type="arabicParenR"/>
            </a:pPr>
            <a:r>
              <a:rPr b="1" dirty="0" sz="2000" lang="en-GB">
                <a:latin typeface="Times New Roman" panose="02020603050405020304" pitchFamily="18" charset="0"/>
                <a:cs typeface="Times New Roman" panose="02020603050405020304" pitchFamily="18" charset="0"/>
              </a:rPr>
              <a:t> Insights Generation: </a:t>
            </a:r>
            <a:r>
              <a:rPr dirty="0" sz="1800" lang="en-GB">
                <a:latin typeface="Times New Roman" panose="02020603050405020304" pitchFamily="18" charset="0"/>
                <a:cs typeface="Times New Roman" panose="02020603050405020304" pitchFamily="18" charset="0"/>
              </a:rPr>
              <a:t>Interpret the analysis results to understand the reasons behind rating differences and provide actionable insights.</a:t>
            </a:r>
            <a:endParaRPr dirty="0" sz="1800" lang="en-IN">
              <a:latin typeface="Times New Roman" panose="02020603050405020304" pitchFamily="18" charset="0"/>
              <a:cs typeface="Times New Roman" panose="02020603050405020304" pitchFamily="18" charset="0"/>
            </a:endParaRPr>
          </a:p>
          <a:p>
            <a:pPr indent="-305435" marL="305435"/>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07" name="Content Placeholder 1"/>
          <p:cNvSpPr>
            <a:spLocks noGrp="1"/>
          </p:cNvSpPr>
          <p:nvPr>
            <p:ph idx="1"/>
          </p:nvPr>
        </p:nvSpPr>
        <p:spPr/>
        <p:txBody>
          <a:bodyPr>
            <a:normAutofit/>
          </a:bodyPr>
          <a:p>
            <a:pPr indent="0" marL="0">
              <a:buNone/>
            </a:pPr>
            <a:endParaRPr dirty="0" sz="2400" lang="en-IN"/>
          </a:p>
        </p:txBody>
      </p:sp>
      <p:pic>
        <p:nvPicPr>
          <p:cNvPr id="2097153" name="Picture 5"/>
          <p:cNvPicPr>
            <a:picLocks noChangeAspect="1"/>
          </p:cNvPicPr>
          <p:nvPr/>
        </p:nvPicPr>
        <p:blipFill>
          <a:blip xmlns:r="http://schemas.openxmlformats.org/officeDocument/2006/relationships" r:embed="rId1"/>
          <a:stretch>
            <a:fillRect/>
          </a:stretch>
        </p:blipFill>
        <p:spPr>
          <a:xfrm>
            <a:off x="3928961" y="2010770"/>
            <a:ext cx="3217817" cy="3255835"/>
          </a:xfrm>
          <a:prstGeom prst="rect"/>
        </p:spPr>
      </p:pic>
      <p:pic>
        <p:nvPicPr>
          <p:cNvPr id="2097154" name="Picture 6"/>
          <p:cNvPicPr>
            <a:picLocks noChangeAspect="1"/>
          </p:cNvPicPr>
          <p:nvPr/>
        </p:nvPicPr>
        <p:blipFill>
          <a:blip xmlns:r="http://schemas.openxmlformats.org/officeDocument/2006/relationships" r:embed="rId2"/>
          <a:stretch>
            <a:fillRect/>
          </a:stretch>
        </p:blipFill>
        <p:spPr>
          <a:xfrm>
            <a:off x="677334" y="1925367"/>
            <a:ext cx="3316907" cy="3341238"/>
          </a:xfrm>
          <a:prstGeom prst="rect"/>
        </p:spPr>
      </p:pic>
      <p:pic>
        <p:nvPicPr>
          <p:cNvPr id="2097155" name="Picture 7"/>
          <p:cNvPicPr>
            <a:picLocks noChangeAspect="1"/>
          </p:cNvPicPr>
          <p:nvPr/>
        </p:nvPicPr>
        <p:blipFill>
          <a:blip xmlns:r="http://schemas.openxmlformats.org/officeDocument/2006/relationships" r:embed="rId3"/>
          <a:stretch>
            <a:fillRect/>
          </a:stretch>
        </p:blipFill>
        <p:spPr>
          <a:xfrm>
            <a:off x="7146778" y="2123390"/>
            <a:ext cx="4464029" cy="2675120"/>
          </a:xfrm>
          <a:prstGeom prst="rect"/>
        </p:spPr>
      </p:pic>
      <p:sp>
        <p:nvSpPr>
          <p:cNvPr id="1048608" name="Title 5"/>
          <p:cNvSpPr txBox="1"/>
          <p:nvPr/>
        </p:nvSpPr>
        <p:spPr>
          <a:xfrm>
            <a:off x="677334" y="179832"/>
            <a:ext cx="8596668" cy="669254"/>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9"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10" name="Content Placeholder 1"/>
          <p:cNvSpPr>
            <a:spLocks noGrp="1"/>
          </p:cNvSpPr>
          <p:nvPr>
            <p:ph idx="1"/>
          </p:nvPr>
        </p:nvSpPr>
        <p:spPr/>
        <p:txBody>
          <a:bodyPr>
            <a:normAutofit/>
          </a:bodyPr>
          <a:p>
            <a:pPr indent="-305435" marL="305435"/>
            <a:r>
              <a:rPr dirty="0" sz="2800" lang="en-GB"/>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indent="-305435" marL="305435"/>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1" name="Content Placeholder 2"/>
          <p:cNvSpPr>
            <a:spLocks noGrp="1"/>
          </p:cNvSpPr>
          <p:nvPr>
            <p:ph idx="1"/>
          </p:nvPr>
        </p:nvSpPr>
        <p:spPr/>
        <p:txBody>
          <a:bodyPr/>
          <a:p>
            <a:pPr indent="0" marL="0">
              <a:buNone/>
            </a:pPr>
            <a:endParaRPr b="1" dirty="0" sz="2000" lang="en-US"/>
          </a:p>
          <a:p>
            <a:pPr indent="-305435" marL="305435"/>
            <a:endParaRPr dirty="0" lang="en-US"/>
          </a:p>
        </p:txBody>
      </p:sp>
      <p:sp>
        <p:nvSpPr>
          <p:cNvPr id="1048612" name="Title 4"/>
          <p:cNvSpPr txBox="1"/>
          <p:nvPr/>
        </p:nvSpPr>
        <p:spPr>
          <a:xfrm>
            <a:off x="535670" y="844659"/>
            <a:ext cx="11029616" cy="530296"/>
          </a:xfrm>
          <a:prstGeom prst="rect"/>
        </p:spPr>
        <p:txBody>
          <a:bodyPr anchor="b" bIns="45720" lIns="91440" rIns="91440" rtlCol="0" tIns="45720" vert="horz">
            <a:normAutofit fontScale="97727"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
        <p:nvSpPr>
          <p:cNvPr id="1048613" name="Rectangle 1"/>
          <p:cNvSpPr/>
          <p:nvPr/>
        </p:nvSpPr>
        <p:spPr>
          <a:xfrm>
            <a:off x="581192" y="2274838"/>
            <a:ext cx="8562808" cy="3520440"/>
          </a:xfrm>
          <a:prstGeom prst="rect"/>
        </p:spPr>
        <p:txBody>
          <a:bodyPr wrap="square">
            <a:spAutoFit/>
          </a:bodyPr>
          <a:p>
            <a:r>
              <a:rPr dirty="0" sz="2400" lang="en-GB">
                <a:latin typeface="Times New Roman" panose="02020603050405020304" pitchFamily="18" charset="0"/>
                <a:cs typeface="Times New Roman" panose="02020603050405020304" pitchFamily="18" charset="0"/>
              </a:rPr>
              <a:t>“</a:t>
            </a:r>
            <a:r>
              <a:rPr dirty="0" sz="2400" lang="en-GB" err="1">
                <a:latin typeface="Times New Roman" panose="02020603050405020304" pitchFamily="18" charset="0"/>
                <a:cs typeface="Times New Roman" panose="02020603050405020304" pitchFamily="18" charset="0"/>
              </a:rPr>
              <a:t>Analyzing</a:t>
            </a:r>
            <a:r>
              <a:rPr dirty="0" sz="2400" lang="en-GB">
                <a:latin typeface="Times New Roman" panose="02020603050405020304" pitchFamily="18" charset="0"/>
                <a:cs typeface="Times New Roman" panose="02020603050405020304" pitchFamily="18"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rajeshwarij2004@gmail.com</cp:lastModifiedBy>
  <dcterms:created xsi:type="dcterms:W3CDTF">2021-05-23T11:50:10Z</dcterms:created>
  <dcterms:modified xsi:type="dcterms:W3CDTF">2024-04-05T03:09:36Z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