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DD8521-C351-4B8A-BE7D-4FC57190E1A1}">
  <a:tblStyle styleId="{C3DD8521-C351-4B8A-BE7D-4FC57190E1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ZTPWXCTW75p78FyrZ70W1evLEJghqO6m/view" TargetMode="External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265658" y="8893515"/>
            <a:ext cx="3022342" cy="139348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6289463" y="9492844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18288000" cy="8893515"/>
          </a:xfrm>
          <a:custGeom>
            <a:rect b="b" l="l" r="r" t="t"/>
            <a:pathLst>
              <a:path extrusionOk="0" h="8893515" w="18288000">
                <a:moveTo>
                  <a:pt x="0" y="0"/>
                </a:moveTo>
                <a:lnTo>
                  <a:pt x="18288000" y="0"/>
                </a:lnTo>
                <a:lnTo>
                  <a:pt x="18288000" y="8893515"/>
                </a:lnTo>
                <a:lnTo>
                  <a:pt x="0" y="8893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033" r="-16702" t="-65568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1028700" y="1968618"/>
            <a:ext cx="10720735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FedEX SMART Hackathon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28700" y="1078740"/>
            <a:ext cx="10720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 ROUTE OPTIMIZATION AND EMISSION REDUCTION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100">
                <a:solidFill>
                  <a:srgbClr val="FFFFFF"/>
                </a:solidFill>
              </a:rPr>
              <a:t>YSTEM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28700" y="5817984"/>
            <a:ext cx="10720735" cy="158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KAMALESH PANDIAN</a:t>
            </a:r>
            <a:endParaRPr/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B.TECH AIML, 2021-2025</a:t>
            </a:r>
            <a:endParaRPr/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RAJALAKSHMI ENGINEERING COLLEGE,</a:t>
            </a:r>
            <a:endParaRPr/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028700" y="9194106"/>
            <a:ext cx="6903244" cy="573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Absolutely, Positively Anytime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2449679" y="318719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EMISSION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309240" y="1713548"/>
            <a:ext cx="15950100" cy="9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Adjust for Air Quality Index (AQI)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Adj.AQI : 1 + (max(aqi - 50, 0) / 100)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AQI values greater than 50 increase emissions.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Adjust for Traffic Conditions: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Speed Adjustment =  1 + (1 - traffic_speed / free_speed)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slower traffic speeds lead to higher emissions.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Adjust for Load Factor:</a:t>
            </a:r>
            <a:endParaRPr/>
          </a:p>
          <a:p>
            <a:pPr indent="-315753" lvl="1" marL="631507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Factor Adjustment =  1 + 0.1 * (load_factor - 1)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higher load factors increase emissions.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6.Final Emissions </a:t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Emissions = base_emission * weather_adj * aqi_adj * traffic_adj * load_adj * (distance*1000)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309240" y="1756765"/>
            <a:ext cx="15950060" cy="5715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Regulations for Load Factor: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FMCSA Regulations (49 CFR Part 393 - Cargo Securement):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Cargo must be properly secured to prevent shifting or falling during transit.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must not exceed the Gross Vehicle Weight Rating (GVWR) or axle weight limits of the vehicle.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Tiedown working load limits must equal at least 50% of the weight of the secured cargo.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845871" y="6352683"/>
            <a:ext cx="6876797" cy="3492976"/>
          </a:xfrm>
          <a:custGeom>
            <a:rect b="b" l="l" r="r" t="t"/>
            <a:pathLst>
              <a:path extrusionOk="0" h="3492976" w="6876797">
                <a:moveTo>
                  <a:pt x="0" y="0"/>
                </a:moveTo>
                <a:lnTo>
                  <a:pt x="6876798" y="0"/>
                </a:lnTo>
                <a:lnTo>
                  <a:pt x="6876798" y="3492977"/>
                </a:lnTo>
                <a:lnTo>
                  <a:pt x="0" y="3492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2995822" y="318719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2449679" y="318719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FACTOR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309240" y="1756765"/>
            <a:ext cx="15950060" cy="7620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ensure that vehicles carry loads within safe operational limits by matching the load to the vehicle's capacity. This is done using a 1-10 scale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Load Factor: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Factor 1 (0-10% Capacity):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minimal loading; compliance is ensured by adhering to proper cargo securement (e.g., restraining loose items).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Factor 5 (40-60% Capacity):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Medium loading; ensures balanced distribution and meets FMCSA securement requirements with properly rated tie-downs.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Factor 10 (90-100% Capacity):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Maximum safe loading within vehicle GVWR and axle load limits, with all cargo secured as per FMCSA rules.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838" l="0" r="0" t="-8838"/>
            </a:stretch>
          </a:blipFill>
          <a:ln>
            <a:noFill/>
          </a:ln>
        </p:spPr>
      </p:sp>
      <p:sp>
        <p:nvSpPr>
          <p:cNvPr id="187" name="Google Shape;187;p25"/>
          <p:cNvSpPr txBox="1"/>
          <p:nvPr/>
        </p:nvSpPr>
        <p:spPr>
          <a:xfrm>
            <a:off x="5711103" y="9201150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TRACKING SIMULATION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2449679" y="318719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LOGIC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1028700" y="1521363"/>
            <a:ext cx="16230600" cy="9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Variables: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current_location: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Holds the current position of the vehicle, starting with start_coords.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stop_tracking: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flag to control the termination of the tracking thread.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latest_updates: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dictionary to store the most recent data (location, weather, emissions, AQI, and traffic).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 Vehicle Movement: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vehicle progresses towards the destination by adjusting its latitude and longitude by a fraction (/10).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and Data Update with Controlled Termination:</a:t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latest_updates dictionary is updated with the current location, weather, estimated emissions, AQI, and traffic data after each iteration.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loop pauses for 2 seconds using time.sleep(2) before checking the stop_tracking flag to determine if it should terminate the tracking.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2449679" y="318719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MAPPING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1028700" y="2533592"/>
            <a:ext cx="16230600" cy="6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Route Mapping with Dynamic Markers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plot_route_map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visualizes a route using folium on a map with markers representing key points. 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Initializes a map centered at the start coordinates with zoom level 12.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markers for the start , end</a:t>
            </a:r>
            <a:r>
              <a:rPr lang="en-US" sz="2925"/>
              <a:t> 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current location (blue).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Draws the route as a polyline with coordinates obtained from the route data, displaying the path with blue lines.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updated map for visualization.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8" title="Real-Time Route Optimizer — Mozilla Firefox 2024-12-31 18-04-1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800019"/>
            <a:ext cx="16724846" cy="898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8555" y="-151739"/>
            <a:ext cx="18259445" cy="10590478"/>
          </a:xfrm>
          <a:custGeom>
            <a:rect b="b" l="l" r="r" t="t"/>
            <a:pathLst>
              <a:path extrusionOk="0" h="10590478" w="18259445">
                <a:moveTo>
                  <a:pt x="0" y="0"/>
                </a:moveTo>
                <a:lnTo>
                  <a:pt x="18259445" y="0"/>
                </a:lnTo>
                <a:lnTo>
                  <a:pt x="18259445" y="10590478"/>
                </a:lnTo>
                <a:lnTo>
                  <a:pt x="0" y="10590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29"/>
          <p:cNvSpPr txBox="1"/>
          <p:nvPr/>
        </p:nvSpPr>
        <p:spPr>
          <a:xfrm>
            <a:off x="-1008478" y="8774748"/>
            <a:ext cx="1424854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0909" r="31843" t="0"/>
          <a:stretch/>
        </p:blipFill>
        <p:spPr>
          <a:xfrm>
            <a:off x="10961610" y="-163327"/>
            <a:ext cx="7514569" cy="105966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8766306" y="9058316"/>
            <a:ext cx="2204829" cy="1238209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9381355" y="9675168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028700" y="990600"/>
            <a:ext cx="7737606" cy="142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A8A8A8"/>
                </a:solidFill>
                <a:latin typeface="Arial"/>
                <a:ea typeface="Arial"/>
                <a:cs typeface="Arial"/>
                <a:sym typeface="Arial"/>
              </a:rPr>
              <a:t>Problem Statement: Dynamic Route Optimization and Emission Reduction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A8A8A8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028700" y="2962484"/>
            <a:ext cx="95991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Objectives: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00"/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Python-based dynamic routing system using real-time data from various applicable APIs.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Optimize vehicle routes considering traffic, weather, and vehicle-specific details.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Estimate and minimize vehicle emissions for each route.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 Ensure the system is user-friendly and accessible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2449679" y="717093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702710" y="2286687"/>
            <a:ext cx="14380461" cy="741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Data: TomTom API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Provides real-time traffic updates, including congestion levels, incidents, and delays to enhance route planning.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Data: OpenWeather API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Delivers current weather conditions, forecasts, and alerts to ensure safe and weather-aware navigation.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Quality Data: AQICN API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Supplies real-time air quality index (AQI) data to help avoid polluted areas and promote healthier travel.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Optimization: OSRM or GraphHopper API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Optimizes travel routes using real-time data, supporting multi-modal navigation and efficient path-finding.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1829494" y="136366"/>
            <a:ext cx="15429806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 STRATEGY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10287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{C3DD8521-C351-4B8A-BE7D-4FC57190E1A1}</a:tableStyleId>
              </a:tblPr>
              <a:tblGrid>
                <a:gridCol w="5499275"/>
                <a:gridCol w="5499275"/>
                <a:gridCol w="5499275"/>
              </a:tblGrid>
              <a:tr h="11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54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LANDMARK-BASED ROUTING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CONTRACTION HIERARCHIES (CH)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18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 IDEA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Landmark-Based Routing pre-computes shortest paths from selected "landmark" nodes to all other nodes in the graph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Nodes are "contracted" (removed) from the graph while adding shortcuts that preserve shortest path distances.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69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Preprocessing Time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Moderate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 Time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/>
                        <a:t>Extremely</a:t>
                      </a: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Fast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Flexibility (Dynamic Weights)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Dynamic, flexible routing with custom preferences, </a:t>
                      </a:r>
                      <a:r>
                        <a:rPr lang="en-US" sz="2199"/>
                        <a:t>vehicle</a:t>
                      </a: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profiles, and last-mile delivery optimization.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Static, highly optimized pathfinding,static inter-hub logistics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GraphHopper API</a:t>
                      </a: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Routing Supports </a:t>
                      </a: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O(k)</a:t>
                      </a: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preprocessing time to handle dynamic changes, where ‘k’ is the number of landmarks, making it effective for real-time updates.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OSRM API's</a:t>
                      </a: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 Routing is faster for static queries </a:t>
                      </a:r>
                      <a:r>
                        <a:rPr b="1"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O(log⁡n)</a:t>
                      </a:r>
                      <a:r>
                        <a:rPr lang="en-US" sz="21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but preprocessing is rigid, and  require a full rebuild of the graph.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8A8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028700" y="667433"/>
            <a:ext cx="16830219" cy="8952134"/>
          </a:xfrm>
          <a:custGeom>
            <a:rect b="b" l="l" r="r" t="t"/>
            <a:pathLst>
              <a:path extrusionOk="0" h="8952134" w="16830219">
                <a:moveTo>
                  <a:pt x="0" y="0"/>
                </a:moveTo>
                <a:lnTo>
                  <a:pt x="16830219" y="0"/>
                </a:lnTo>
                <a:lnTo>
                  <a:pt x="16830219" y="8952134"/>
                </a:lnTo>
                <a:lnTo>
                  <a:pt x="0" y="8952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65" l="0" r="0" t="-2064"/>
            </a:stretch>
          </a:blipFill>
          <a:ln>
            <a:noFill/>
          </a:ln>
        </p:spPr>
      </p:sp>
      <p:sp>
        <p:nvSpPr>
          <p:cNvPr id="120" name="Google Shape;120;p17"/>
          <p:cNvSpPr txBox="1"/>
          <p:nvPr/>
        </p:nvSpPr>
        <p:spPr>
          <a:xfrm>
            <a:off x="1268414" y="215900"/>
            <a:ext cx="15429806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309240" y="1944850"/>
            <a:ext cx="15669600" cy="8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 Function: Get Coordinates with Retries and Error Handling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geographical coordinates (latitude, longitude) for a given address using </a:t>
            </a:r>
            <a:r>
              <a:rPr lang="en-US" sz="2925"/>
              <a:t>geocoding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services.(geopy)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retries and timeouts effectively.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workflow  with the following steps: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address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925"/>
              <a:t>geocoding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Timeout?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Yes: Retry (up to retries times, wait 2 seconds each time)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No: Return latitude, longitude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retries fail, log an error and return None.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3689051" y="4274372"/>
            <a:ext cx="3899142" cy="3899142"/>
          </a:xfrm>
          <a:custGeom>
            <a:rect b="b" l="l" r="r" t="t"/>
            <a:pathLst>
              <a:path extrusionOk="0" h="3899142" w="3899142">
                <a:moveTo>
                  <a:pt x="0" y="0"/>
                </a:moveTo>
                <a:lnTo>
                  <a:pt x="3899141" y="0"/>
                </a:lnTo>
                <a:lnTo>
                  <a:pt x="3899141" y="3899142"/>
                </a:lnTo>
                <a:lnTo>
                  <a:pt x="0" y="3899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8"/>
          <p:cNvSpPr txBox="1"/>
          <p:nvPr/>
        </p:nvSpPr>
        <p:spPr>
          <a:xfrm>
            <a:off x="2855552" y="413880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COORDINATES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309240" y="1508015"/>
            <a:ext cx="15669600" cy="8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Real-Time Data:</a:t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  <a:p>
            <a:pPr indent="-315753" lvl="1" marL="631507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real-time data: Weather, Air Quality, and Traffic information based on latitude and longitude.</a:t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workflow with the following steps: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Real-Time Data: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lat and lon.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API URLs: Weather (OpenWeatherMap API),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Air Quality (AQI API),Traffic (TomTom API).           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3.Send HTTP requests to APIs.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4.Process responses: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success: Return weather, air quality, and traffic data.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failure: Log error and return None.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2543767" y="4823307"/>
            <a:ext cx="4434993" cy="4434993"/>
          </a:xfrm>
          <a:custGeom>
            <a:rect b="b" l="l" r="r" t="t"/>
            <a:pathLst>
              <a:path extrusionOk="0" h="4434993" w="4434993">
                <a:moveTo>
                  <a:pt x="0" y="0"/>
                </a:moveTo>
                <a:lnTo>
                  <a:pt x="4434993" y="0"/>
                </a:lnTo>
                <a:lnTo>
                  <a:pt x="4434993" y="4434993"/>
                </a:lnTo>
                <a:lnTo>
                  <a:pt x="0" y="44349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9"/>
          <p:cNvSpPr txBox="1"/>
          <p:nvPr/>
        </p:nvSpPr>
        <p:spPr>
          <a:xfrm>
            <a:off x="2855552" y="413880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589780" y="2113598"/>
            <a:ext cx="15669600" cy="8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Data with Error Handling: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route data: Calculate routes between start and end points for a specific vehicle type.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workflow with the following steps: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Route Data:</a:t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start_coords, end_coords, and vehicle_type.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the route URL using GraphHopper API.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an HTTP request.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rabi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response: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success (HTTP 200): Return JSON data with route information.</a:t>
            </a:r>
            <a:endParaRPr/>
          </a:p>
          <a:p>
            <a:pPr indent="-421004" lvl="2" marL="1263015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AutoNum type="alphaLcPeriod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failure: Log error and return None.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2484111" y="4632714"/>
            <a:ext cx="5084930" cy="2542465"/>
          </a:xfrm>
          <a:custGeom>
            <a:rect b="b" l="l" r="r" t="t"/>
            <a:pathLst>
              <a:path extrusionOk="0" h="2542465" w="5084930">
                <a:moveTo>
                  <a:pt x="0" y="0"/>
                </a:moveTo>
                <a:lnTo>
                  <a:pt x="5084930" y="0"/>
                </a:lnTo>
                <a:lnTo>
                  <a:pt x="5084930" y="2542465"/>
                </a:lnTo>
                <a:lnTo>
                  <a:pt x="0" y="2542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20"/>
          <p:cNvSpPr txBox="1"/>
          <p:nvPr/>
        </p:nvSpPr>
        <p:spPr>
          <a:xfrm>
            <a:off x="2449679" y="413880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1A5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6698220" y="800019"/>
            <a:ext cx="974732" cy="192575"/>
          </a:xfrm>
          <a:custGeom>
            <a:rect b="b" l="l" r="r" t="t"/>
            <a:pathLst>
              <a:path extrusionOk="0" h="434340" w="2198440">
                <a:moveTo>
                  <a:pt x="2180660" y="187960"/>
                </a:moveTo>
                <a:lnTo>
                  <a:pt x="1919040" y="11430"/>
                </a:lnTo>
                <a:cubicBezTo>
                  <a:pt x="1901260" y="0"/>
                  <a:pt x="1878400" y="3810"/>
                  <a:pt x="1865700" y="21590"/>
                </a:cubicBezTo>
                <a:cubicBezTo>
                  <a:pt x="1854270" y="39370"/>
                  <a:pt x="1858081" y="62230"/>
                  <a:pt x="1875860" y="74930"/>
                </a:cubicBezTo>
                <a:lnTo>
                  <a:pt x="2034610" y="181610"/>
                </a:lnTo>
                <a:lnTo>
                  <a:pt x="0" y="181610"/>
                </a:lnTo>
                <a:lnTo>
                  <a:pt x="0" y="257810"/>
                </a:lnTo>
                <a:lnTo>
                  <a:pt x="2034610" y="257810"/>
                </a:lnTo>
                <a:lnTo>
                  <a:pt x="1875860" y="364490"/>
                </a:lnTo>
                <a:cubicBezTo>
                  <a:pt x="1858081" y="375920"/>
                  <a:pt x="1854270" y="400050"/>
                  <a:pt x="1865701" y="417830"/>
                </a:cubicBezTo>
                <a:cubicBezTo>
                  <a:pt x="1873320" y="429260"/>
                  <a:pt x="1884751" y="434340"/>
                  <a:pt x="1897451" y="434340"/>
                </a:cubicBezTo>
                <a:cubicBezTo>
                  <a:pt x="1905070" y="434340"/>
                  <a:pt x="1912690" y="431800"/>
                  <a:pt x="1919040" y="427990"/>
                </a:cubicBezTo>
                <a:lnTo>
                  <a:pt x="2181931" y="251460"/>
                </a:lnTo>
                <a:cubicBezTo>
                  <a:pt x="2192090" y="243840"/>
                  <a:pt x="2198440" y="232410"/>
                  <a:pt x="2198440" y="219710"/>
                </a:cubicBezTo>
                <a:cubicBezTo>
                  <a:pt x="2198440" y="207010"/>
                  <a:pt x="2192090" y="195580"/>
                  <a:pt x="2180660" y="1879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449679" y="318719"/>
            <a:ext cx="1257689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EMISSION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309240" y="1756765"/>
            <a:ext cx="15388980" cy="8097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CO₂ emissions for a trip based on: Distance, Vehicle type,Real-time weather, air quality, traffic data and Load factor (e.g., weight carried by the vehicle).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Initialize Default Emission Factors: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emission factors for different vehicle types: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Truck: 400 g CO₂/km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Truck: 300 g CO₂/km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Car: 150 g CO₂/km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Bike: 100 g CO₂/km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Adjust for Weather Conditions: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 Speed Adjustment = 1 + wind_speed * 0.03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,it adjusts emissions based on wind speed.</a:t>
            </a:r>
            <a:endParaRPr/>
          </a:p>
          <a:p>
            <a:pPr indent="-315754" lvl="1" marL="631508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Char char="•"/>
            </a:pPr>
            <a:r>
              <a:rPr b="1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Visibility Adjustment = 1 - (visibility / 10000)</a:t>
            </a:r>
            <a:r>
              <a:rPr b="0" i="0" lang="en-US" sz="2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it adjusts emissions based on visibility</a:t>
            </a:r>
            <a:endParaRPr/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