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11"/>
  </p:notesMasterIdLst>
  <p:sldIdLst>
    <p:sldId id="257" r:id="rId2"/>
    <p:sldId id="258" r:id="rId3"/>
    <p:sldId id="259" r:id="rId4"/>
    <p:sldId id="260" r:id="rId5"/>
    <p:sldId id="265" r:id="rId6"/>
    <p:sldId id="261" r:id="rId7"/>
    <p:sldId id="262" r:id="rId8"/>
    <p:sldId id="263"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20" autoAdjust="0"/>
  </p:normalViewPr>
  <p:slideViewPr>
    <p:cSldViewPr>
      <p:cViewPr varScale="1">
        <p:scale>
          <a:sx n="80" d="100"/>
          <a:sy n="80" d="100"/>
        </p:scale>
        <p:origin x="80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A2214-2543-450D-A2DD-97CED3295DC1}" type="datetimeFigureOut">
              <a:rPr lang="en-IN" smtClean="0"/>
              <a:t>15-05-2020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26063-196D-46EB-B660-709BD48BCEE6}" type="slidenum">
              <a:rPr lang="en-IN" smtClean="0"/>
              <a:t>‹#›</a:t>
            </a:fld>
            <a:endParaRPr lang="en-IN"/>
          </a:p>
        </p:txBody>
      </p:sp>
    </p:spTree>
    <p:extLst>
      <p:ext uri="{BB962C8B-B14F-4D97-AF65-F5344CB8AC3E}">
        <p14:creationId xmlns:p14="http://schemas.microsoft.com/office/powerpoint/2010/main" val="120097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itchFamily="18" charset="0"/>
                <a:cs typeface="Times New Roman" pitchFamily="18" charset="0"/>
              </a:rPr>
              <a:t>Road crashes and related forms of accidents are a common cause of injury and death among the human population. According to 2019 data from the World Health Organization, road traffic injuries resulted in approximately 1.25 million deaths worldwide, i.e. approximately every 25 seconds an individual will experience a fatal crash. One of the primary causes of road accidents is related to driver inattention or drowsiness.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was confirmed by a study conducted by the AAA Foundation for Traffic Safety, which showed that 32.5% of all automobile crashes recorded in the United States in 2019 were sleep-related: 16.5% for fatal crashes and 7% for non-fatal crashes.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For this reason, developing a real time driver monitoring system  can reduce numerous accidents in roads by detecting the drivers emotion and drowsiness detections.</a:t>
            </a:r>
          </a:p>
          <a:p>
            <a:endParaRPr lang="en-IN" dirty="0"/>
          </a:p>
        </p:txBody>
      </p:sp>
      <p:sp>
        <p:nvSpPr>
          <p:cNvPr id="4" name="Slide Number Placeholder 3"/>
          <p:cNvSpPr>
            <a:spLocks noGrp="1"/>
          </p:cNvSpPr>
          <p:nvPr>
            <p:ph type="sldNum" sz="quarter" idx="5"/>
          </p:nvPr>
        </p:nvSpPr>
        <p:spPr/>
        <p:txBody>
          <a:bodyPr/>
          <a:lstStyle/>
          <a:p>
            <a:fld id="{2A626063-196D-46EB-B660-709BD48BCEE6}" type="slidenum">
              <a:rPr lang="en-IN" smtClean="0"/>
              <a:t>2</a:t>
            </a:fld>
            <a:endParaRPr lang="en-IN"/>
          </a:p>
        </p:txBody>
      </p:sp>
    </p:spTree>
    <p:extLst>
      <p:ext uri="{BB962C8B-B14F-4D97-AF65-F5344CB8AC3E}">
        <p14:creationId xmlns:p14="http://schemas.microsoft.com/office/powerpoint/2010/main" val="40441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A496B-B0D5-4740-908A-CF001FEA652F}"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D15E-F972-4F3A-A51C-DB599BE8892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08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A496B-B0D5-4740-908A-CF001FEA652F}"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232427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A496B-B0D5-4740-908A-CF001FEA652F}"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27399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A496B-B0D5-4740-908A-CF001FEA652F}"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46510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A496B-B0D5-4740-908A-CF001FEA652F}"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D15E-F972-4F3A-A51C-DB599BE8892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4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A496B-B0D5-4740-908A-CF001FEA652F}"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362275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A496B-B0D5-4740-908A-CF001FEA652F}"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2723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A496B-B0D5-4740-908A-CF001FEA652F}"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253952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5A496B-B0D5-4740-908A-CF001FEA652F}" type="datetimeFigureOut">
              <a:rPr lang="en-US" smtClean="0"/>
              <a:t>5/15/2020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4046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F5A496B-B0D5-4740-908A-CF001FEA652F}" type="datetimeFigureOut">
              <a:rPr lang="en-US" smtClean="0"/>
              <a:t>5/15/2020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0DD15E-F972-4F3A-A51C-DB599BE88922}" type="slidenum">
              <a:rPr lang="en-US" smtClean="0"/>
              <a:t>‹#›</a:t>
            </a:fld>
            <a:endParaRPr lang="en-US"/>
          </a:p>
        </p:txBody>
      </p:sp>
    </p:spTree>
    <p:extLst>
      <p:ext uri="{BB962C8B-B14F-4D97-AF65-F5344CB8AC3E}">
        <p14:creationId xmlns:p14="http://schemas.microsoft.com/office/powerpoint/2010/main" val="125080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A496B-B0D5-4740-908A-CF001FEA652F}"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DD15E-F972-4F3A-A51C-DB599BE88922}" type="slidenum">
              <a:rPr lang="en-US" smtClean="0"/>
              <a:t>‹#›</a:t>
            </a:fld>
            <a:endParaRPr lang="en-US"/>
          </a:p>
        </p:txBody>
      </p:sp>
    </p:spTree>
    <p:extLst>
      <p:ext uri="{BB962C8B-B14F-4D97-AF65-F5344CB8AC3E}">
        <p14:creationId xmlns:p14="http://schemas.microsoft.com/office/powerpoint/2010/main" val="65078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F5A496B-B0D5-4740-908A-CF001FEA652F}" type="datetimeFigureOut">
              <a:rPr lang="en-US" smtClean="0"/>
              <a:t>5/15/2020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30DD15E-F972-4F3A-A51C-DB599BE8892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825745"/>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1" y="1752600"/>
            <a:ext cx="7010400" cy="1877437"/>
          </a:xfrm>
          <a:prstGeom prst="rect">
            <a:avLst/>
          </a:prstGeom>
        </p:spPr>
        <p:txBody>
          <a:bodyPr wrap="square">
            <a:spAutoFit/>
          </a:bodyPr>
          <a:lstStyle/>
          <a:p>
            <a:pPr algn="ctr"/>
            <a:r>
              <a:rPr lang="en-IN" sz="3200" dirty="0">
                <a:latin typeface="Times New Roman" pitchFamily="18" charset="0"/>
                <a:cs typeface="Times New Roman" pitchFamily="18" charset="0"/>
              </a:rPr>
              <a:t> </a:t>
            </a:r>
            <a:endParaRPr lang="en-US" sz="3200" dirty="0">
              <a:latin typeface="Times New Roman" pitchFamily="18" charset="0"/>
              <a:cs typeface="Times New Roman" pitchFamily="18" charset="0"/>
            </a:endParaRPr>
          </a:p>
          <a:p>
            <a:pPr algn="ctr"/>
            <a:r>
              <a:rPr lang="en-US" sz="2800" dirty="0">
                <a:latin typeface="Times New Roman" panose="02020603050405020304" pitchFamily="18" charset="0"/>
                <a:cs typeface="Times New Roman" panose="02020603050405020304" pitchFamily="18" charset="0"/>
              </a:rPr>
              <a:t>Reduction of Car Crashes by Identifying The Driver’s Drowsiness and Emotions using Multilayer CNN</a:t>
            </a:r>
          </a:p>
        </p:txBody>
      </p:sp>
      <p:sp>
        <p:nvSpPr>
          <p:cNvPr id="3" name="TextBox 2"/>
          <p:cNvSpPr txBox="1"/>
          <p:nvPr/>
        </p:nvSpPr>
        <p:spPr>
          <a:xfrm>
            <a:off x="4876800" y="4953000"/>
            <a:ext cx="4267200" cy="1323439"/>
          </a:xfrm>
          <a:prstGeom prst="rect">
            <a:avLst/>
          </a:prstGeom>
          <a:noFill/>
        </p:spPr>
        <p:txBody>
          <a:bodyPr wrap="square" rtlCol="0">
            <a:spAutoFit/>
          </a:bodyPr>
          <a:lstStyle/>
          <a:p>
            <a:r>
              <a:rPr lang="en-US" sz="2000" dirty="0">
                <a:latin typeface="Times New Roman" pitchFamily="18" charset="0"/>
                <a:cs typeface="Times New Roman" pitchFamily="18" charset="0"/>
              </a:rPr>
              <a:t>Vinaysheel Wagh            (x18194303)</a:t>
            </a:r>
          </a:p>
          <a:p>
            <a:r>
              <a:rPr lang="en-US" sz="2000" dirty="0">
                <a:latin typeface="Times New Roman" pitchFamily="18" charset="0"/>
                <a:cs typeface="Times New Roman" pitchFamily="18" charset="0"/>
              </a:rPr>
              <a:t>Vishakha Kale                (x18181643)</a:t>
            </a:r>
          </a:p>
          <a:p>
            <a:r>
              <a:rPr lang="en-US" sz="2000" dirty="0">
                <a:latin typeface="Times New Roman" pitchFamily="18" charset="0"/>
                <a:cs typeface="Times New Roman" pitchFamily="18" charset="0"/>
              </a:rPr>
              <a:t>Kamalesh Palani             (x18180311)</a:t>
            </a:r>
          </a:p>
          <a:p>
            <a:r>
              <a:rPr lang="en-US" sz="2000" dirty="0">
                <a:latin typeface="Times New Roman" pitchFamily="18" charset="0"/>
                <a:cs typeface="Times New Roman" pitchFamily="18" charset="0"/>
              </a:rPr>
              <a:t>Raghav Krishna Kumar  (x18181848)</a:t>
            </a:r>
          </a:p>
        </p:txBody>
      </p:sp>
      <p:pic>
        <p:nvPicPr>
          <p:cNvPr id="4" name="Picture 3">
            <a:extLst>
              <a:ext uri="{FF2B5EF4-FFF2-40B4-BE49-F238E27FC236}">
                <a16:creationId xmlns:a16="http://schemas.microsoft.com/office/drawing/2014/main" id="{4BF7A2A2-3747-4F50-A647-69D437BE7C81}"/>
              </a:ext>
            </a:extLst>
          </p:cNvPr>
          <p:cNvPicPr>
            <a:picLocks noChangeAspect="1"/>
          </p:cNvPicPr>
          <p:nvPr/>
        </p:nvPicPr>
        <p:blipFill>
          <a:blip r:embed="rId2"/>
          <a:stretch>
            <a:fillRect/>
          </a:stretch>
        </p:blipFill>
        <p:spPr>
          <a:xfrm>
            <a:off x="6971650" y="140335"/>
            <a:ext cx="1850881" cy="1167361"/>
          </a:xfrm>
          <a:prstGeom prst="rect">
            <a:avLst/>
          </a:prstGeom>
        </p:spPr>
      </p:pic>
    </p:spTree>
    <p:extLst>
      <p:ext uri="{BB962C8B-B14F-4D97-AF65-F5344CB8AC3E}">
        <p14:creationId xmlns:p14="http://schemas.microsoft.com/office/powerpoint/2010/main" val="304030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7DEBA-1DB4-4253-A1E1-D3F3EF4A7DE8}"/>
              </a:ext>
            </a:extLst>
          </p:cNvPr>
          <p:cNvSpPr txBox="1"/>
          <p:nvPr/>
        </p:nvSpPr>
        <p:spPr>
          <a:xfrm>
            <a:off x="152400" y="147843"/>
            <a:ext cx="8991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Motivation</a:t>
            </a:r>
            <a:r>
              <a:rPr lang="en-US" dirty="0"/>
              <a:t> </a:t>
            </a:r>
            <a:endParaRPr lang="en-IN" dirty="0"/>
          </a:p>
        </p:txBody>
      </p:sp>
      <p:sp>
        <p:nvSpPr>
          <p:cNvPr id="6" name="TextBox 5">
            <a:extLst>
              <a:ext uri="{FF2B5EF4-FFF2-40B4-BE49-F238E27FC236}">
                <a16:creationId xmlns:a16="http://schemas.microsoft.com/office/drawing/2014/main" id="{D37A181E-EE31-4CA9-8057-7ECE8FC8BC97}"/>
              </a:ext>
            </a:extLst>
          </p:cNvPr>
          <p:cNvSpPr txBox="1"/>
          <p:nvPr/>
        </p:nvSpPr>
        <p:spPr>
          <a:xfrm>
            <a:off x="152400" y="732618"/>
            <a:ext cx="8839200" cy="4801314"/>
          </a:xfrm>
          <a:prstGeom prst="rect">
            <a:avLst/>
          </a:prstGeom>
          <a:noFill/>
        </p:spPr>
        <p:txBody>
          <a:bodyPr wrap="square" rtlCol="0">
            <a:spAutoFit/>
          </a:bodyPr>
          <a:lstStyle/>
          <a:p>
            <a:pPr algn="just"/>
            <a:r>
              <a:rPr lang="en-US" dirty="0">
                <a:latin typeface="Times New Roman" pitchFamily="18" charset="0"/>
                <a:cs typeface="Times New Roman" pitchFamily="18" charset="0"/>
              </a:rPr>
              <a:t>Road crashes and related forms of accidents are a common cause of injury and death among the human population. According to 2019 data from the World Health Organization, road traffic injuries resulted in approximately 1.25 million deaths worldwide, i.e. approximately every 25 seconds an individual will experience a fatal crash. One of the primary causes of road accidents is related to driver inattention or drowsiness.</a:t>
            </a:r>
          </a:p>
          <a:p>
            <a:endParaRPr lang="en-US"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1.35 million people have faced death due to car accidents with a daily number of 3700</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of the GDP is spent for attending and resolving the damage occurred due to the accidents happening around the world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of the drivers interviewed by national survey committee has accepted that they have felt sleepiness while driving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of the drivers interviewed by national survey committee has accepted that they have felt sleepiness while driving</a:t>
            </a:r>
          </a:p>
          <a:p>
            <a:pPr marL="285750" indent="-285750" algn="just">
              <a:buFont typeface="Arial" panose="020B0604020202020204" pitchFamily="34" charset="0"/>
              <a:buChar char="•"/>
            </a:pPr>
            <a:endParaRPr lang="en-US" dirty="0"/>
          </a:p>
          <a:p>
            <a:pPr algn="just"/>
            <a:r>
              <a:rPr lang="en-US" dirty="0">
                <a:latin typeface="Times New Roman" pitchFamily="18" charset="0"/>
                <a:cs typeface="Times New Roman" pitchFamily="18" charset="0"/>
              </a:rPr>
              <a:t>For this reason, developing a real time driver monitoring system  can reduce numerous accidents in roads by detecting the drivers emotion and drowsiness detections.</a:t>
            </a:r>
          </a:p>
          <a:p>
            <a:endParaRPr lang="en-IN" dirty="0"/>
          </a:p>
        </p:txBody>
      </p:sp>
    </p:spTree>
    <p:extLst>
      <p:ext uri="{BB962C8B-B14F-4D97-AF65-F5344CB8AC3E}">
        <p14:creationId xmlns:p14="http://schemas.microsoft.com/office/powerpoint/2010/main" val="162810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756ED-3C7A-47FB-90DA-F897D6E36C62}"/>
              </a:ext>
            </a:extLst>
          </p:cNvPr>
          <p:cNvSpPr txBox="1"/>
          <p:nvPr/>
        </p:nvSpPr>
        <p:spPr>
          <a:xfrm>
            <a:off x="6927" y="1143000"/>
            <a:ext cx="9144001" cy="2400657"/>
          </a:xfrm>
          <a:prstGeom prst="rect">
            <a:avLst/>
          </a:prstGeom>
          <a:no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pPr algn="ctr"/>
            <a:r>
              <a:rPr lang="en-IN" sz="2500" dirty="0">
                <a:latin typeface="Times New Roman" panose="02020603050405020304" pitchFamily="18" charset="0"/>
                <a:cs typeface="Times New Roman" panose="02020603050405020304" pitchFamily="18" charset="0"/>
              </a:rPr>
              <a:t>RQ: </a:t>
            </a:r>
            <a:r>
              <a:rPr lang="en-IN" sz="2500" i="1"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To what extent can the car crashes be reduced by accurately detecting the driver’s emotions and drowsiness and alerting using the deep learning techniques </a:t>
            </a:r>
            <a:r>
              <a:rPr lang="en-IN" sz="2500" i="1"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endParaRPr lang="en-IN" sz="2500" dirty="0"/>
          </a:p>
        </p:txBody>
      </p:sp>
      <p:sp>
        <p:nvSpPr>
          <p:cNvPr id="3" name="TextBox 2">
            <a:extLst>
              <a:ext uri="{FF2B5EF4-FFF2-40B4-BE49-F238E27FC236}">
                <a16:creationId xmlns:a16="http://schemas.microsoft.com/office/drawing/2014/main" id="{DB87DEBA-1DB4-4253-A1E1-D3F3EF4A7DE8}"/>
              </a:ext>
            </a:extLst>
          </p:cNvPr>
          <p:cNvSpPr txBox="1"/>
          <p:nvPr/>
        </p:nvSpPr>
        <p:spPr>
          <a:xfrm>
            <a:off x="166254" y="147843"/>
            <a:ext cx="96947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Research Question </a:t>
            </a:r>
          </a:p>
        </p:txBody>
      </p:sp>
      <p:pic>
        <p:nvPicPr>
          <p:cNvPr id="4" name="Picture 3">
            <a:extLst>
              <a:ext uri="{FF2B5EF4-FFF2-40B4-BE49-F238E27FC236}">
                <a16:creationId xmlns:a16="http://schemas.microsoft.com/office/drawing/2014/main" id="{15D91ACA-3E16-4B71-AEDC-E3DB0B5E6572}"/>
              </a:ext>
            </a:extLst>
          </p:cNvPr>
          <p:cNvPicPr>
            <a:picLocks noChangeAspect="1"/>
          </p:cNvPicPr>
          <p:nvPr/>
        </p:nvPicPr>
        <p:blipFill>
          <a:blip r:embed="rId2"/>
          <a:stretch>
            <a:fillRect/>
          </a:stretch>
        </p:blipFill>
        <p:spPr>
          <a:xfrm>
            <a:off x="1828800" y="3543657"/>
            <a:ext cx="5486400" cy="2743200"/>
          </a:xfrm>
          <a:prstGeom prst="rect">
            <a:avLst/>
          </a:prstGeom>
        </p:spPr>
      </p:pic>
    </p:spTree>
    <p:extLst>
      <p:ext uri="{BB962C8B-B14F-4D97-AF65-F5344CB8AC3E}">
        <p14:creationId xmlns:p14="http://schemas.microsoft.com/office/powerpoint/2010/main" val="369305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267"/>
            <a:ext cx="89916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Comparison of existing methods and the proposed method</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764" y="1112461"/>
            <a:ext cx="8763000"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Existing solution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itchFamily="18" charset="0"/>
                <a:cs typeface="Times New Roman" pitchFamily="18" charset="0"/>
              </a:rPr>
              <a:t>Previous studies have used various methods to distinguish between open and closed eyes, such as classiﬁers based on the features obtained from image binarization, edge operators, or texture analysis. However, when it comes to eye images with different lighting conditions and resolutions, it can be difﬁcult to ﬁnd an optimal threshold for image binarization or optimal ﬁlters for edge and texture extraction. </a:t>
            </a:r>
          </a:p>
          <a:p>
            <a:pPr algn="just"/>
            <a:endParaRPr lang="en-US" dirty="0"/>
          </a:p>
          <a:p>
            <a:pPr algn="just"/>
            <a:endParaRPr lang="en-US" dirty="0"/>
          </a:p>
          <a:p>
            <a:pPr algn="just"/>
            <a:r>
              <a:rPr lang="en-US" b="1" dirty="0">
                <a:latin typeface="Times New Roman" panose="02020603050405020304" pitchFamily="18" charset="0"/>
                <a:cs typeface="Times New Roman" panose="02020603050405020304" pitchFamily="18" charset="0"/>
              </a:rPr>
              <a:t>Proposed</a:t>
            </a:r>
            <a:r>
              <a:rPr lang="en-US" b="1" dirty="0"/>
              <a:t> </a:t>
            </a:r>
            <a:r>
              <a:rPr lang="en-US" b="1" dirty="0">
                <a:latin typeface="Times New Roman" panose="02020603050405020304" pitchFamily="18" charset="0"/>
                <a:cs typeface="Times New Roman" panose="02020603050405020304" pitchFamily="18" charset="0"/>
              </a:rPr>
              <a:t>solution</a:t>
            </a:r>
            <a:r>
              <a:rPr lang="en-US" b="1" dirty="0"/>
              <a:t>:</a:t>
            </a:r>
          </a:p>
          <a:p>
            <a:pPr algn="just"/>
            <a:endParaRPr lang="en-US" dirty="0"/>
          </a:p>
          <a:p>
            <a:pPr algn="just"/>
            <a:r>
              <a:rPr lang="en-US" dirty="0">
                <a:latin typeface="Times New Roman" pitchFamily="18" charset="0"/>
                <a:cs typeface="Times New Roman" pitchFamily="18" charset="0"/>
              </a:rPr>
              <a:t>In this research project, a novel approach is designed to detect the driver’s drowsiness and different emotions such as anger, sadness and excitement using advanced deep learning techniques. Convoluted neural networks has been devised in this approach to extract the information of driver’s facial reaction from the live feed video and then are injected to the pre-trained CNN model to determine the level of intensity of each factor . Based on that an alarm will be triggered to alert the driver so that car crash accidents will be reduced.</a:t>
            </a:r>
          </a:p>
        </p:txBody>
      </p:sp>
    </p:spTree>
    <p:extLst>
      <p:ext uri="{BB962C8B-B14F-4D97-AF65-F5344CB8AC3E}">
        <p14:creationId xmlns:p14="http://schemas.microsoft.com/office/powerpoint/2010/main" val="405832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267"/>
            <a:ext cx="89916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Dataset</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23862" y="3810000"/>
            <a:ext cx="833913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Computer vision (OpenCV) was used to generate our own facial images</a:t>
            </a:r>
          </a:p>
          <a:p>
            <a:pPr marL="285750" indent="-285750" algn="just">
              <a:buFont typeface="Arial" panose="020B0604020202020204" pitchFamily="34" charset="0"/>
              <a:buChar char="•"/>
            </a:pPr>
            <a:r>
              <a:rPr lang="en-US" dirty="0">
                <a:latin typeface="Times New Roman" pitchFamily="18" charset="0"/>
                <a:cs typeface="Times New Roman" pitchFamily="18" charset="0"/>
              </a:rPr>
              <a:t>6 videos were captured with 4 subject</a:t>
            </a:r>
          </a:p>
          <a:p>
            <a:pPr marL="285750" indent="-285750" algn="just">
              <a:buFont typeface="Arial" panose="020B0604020202020204" pitchFamily="34" charset="0"/>
              <a:buChar char="•"/>
            </a:pPr>
            <a:r>
              <a:rPr lang="en-US" dirty="0">
                <a:latin typeface="Times New Roman" pitchFamily="18" charset="0"/>
                <a:cs typeface="Times New Roman" pitchFamily="18" charset="0"/>
              </a:rPr>
              <a:t>The videos clips are recoded in 640 * 480 pixels without audio</a:t>
            </a:r>
          </a:p>
          <a:p>
            <a:pPr marL="285750" indent="-285750" algn="just">
              <a:buFont typeface="Arial" panose="020B0604020202020204" pitchFamily="34" charset="0"/>
              <a:buChar char="•"/>
            </a:pPr>
            <a:r>
              <a:rPr lang="en-US" dirty="0">
                <a:latin typeface="Times New Roman" pitchFamily="18" charset="0"/>
                <a:cs typeface="Times New Roman" pitchFamily="18" charset="0"/>
              </a:rPr>
              <a:t>Converted to 30 frames per second</a:t>
            </a:r>
          </a:p>
          <a:p>
            <a:pPr marL="285750" indent="-285750" algn="just">
              <a:buFont typeface="Arial" panose="020B0604020202020204" pitchFamily="34" charset="0"/>
              <a:buChar char="•"/>
            </a:pPr>
            <a:r>
              <a:rPr lang="en-US" dirty="0">
                <a:latin typeface="Times New Roman" pitchFamily="18" charset="0"/>
                <a:cs typeface="Times New Roman" pitchFamily="18" charset="0"/>
              </a:rPr>
              <a:t>Total 24,000 images including emotions and drowsiness were created</a:t>
            </a:r>
          </a:p>
        </p:txBody>
      </p:sp>
      <p:pic>
        <p:nvPicPr>
          <p:cNvPr id="4" name="Picture 3">
            <a:extLst>
              <a:ext uri="{FF2B5EF4-FFF2-40B4-BE49-F238E27FC236}">
                <a16:creationId xmlns:a16="http://schemas.microsoft.com/office/drawing/2014/main" id="{95654F8A-E161-4306-B141-CAB631EFC2EE}"/>
              </a:ext>
            </a:extLst>
          </p:cNvPr>
          <p:cNvPicPr>
            <a:picLocks noChangeAspect="1"/>
          </p:cNvPicPr>
          <p:nvPr/>
        </p:nvPicPr>
        <p:blipFill>
          <a:blip r:embed="rId2"/>
          <a:stretch>
            <a:fillRect/>
          </a:stretch>
        </p:blipFill>
        <p:spPr>
          <a:xfrm>
            <a:off x="423862" y="1295400"/>
            <a:ext cx="4071938" cy="1930537"/>
          </a:xfrm>
          <a:prstGeom prst="rect">
            <a:avLst/>
          </a:prstGeom>
        </p:spPr>
      </p:pic>
      <p:pic>
        <p:nvPicPr>
          <p:cNvPr id="5" name="Picture 4">
            <a:extLst>
              <a:ext uri="{FF2B5EF4-FFF2-40B4-BE49-F238E27FC236}">
                <a16:creationId xmlns:a16="http://schemas.microsoft.com/office/drawing/2014/main" id="{82788ADB-2CCE-4976-BCB9-B8FA7140214C}"/>
              </a:ext>
            </a:extLst>
          </p:cNvPr>
          <p:cNvPicPr>
            <a:picLocks noChangeAspect="1"/>
          </p:cNvPicPr>
          <p:nvPr/>
        </p:nvPicPr>
        <p:blipFill>
          <a:blip r:embed="rId3"/>
          <a:stretch>
            <a:fillRect/>
          </a:stretch>
        </p:blipFill>
        <p:spPr>
          <a:xfrm>
            <a:off x="4495800" y="1295400"/>
            <a:ext cx="4300537" cy="1930539"/>
          </a:xfrm>
          <a:prstGeom prst="rect">
            <a:avLst/>
          </a:prstGeom>
        </p:spPr>
      </p:pic>
    </p:spTree>
    <p:extLst>
      <p:ext uri="{BB962C8B-B14F-4D97-AF65-F5344CB8AC3E}">
        <p14:creationId xmlns:p14="http://schemas.microsoft.com/office/powerpoint/2010/main" val="211873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7DEBA-1DB4-4253-A1E1-D3F3EF4A7DE8}"/>
              </a:ext>
            </a:extLst>
          </p:cNvPr>
          <p:cNvSpPr txBox="1"/>
          <p:nvPr/>
        </p:nvSpPr>
        <p:spPr>
          <a:xfrm>
            <a:off x="166254" y="147843"/>
            <a:ext cx="96947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Solution</a:t>
            </a:r>
          </a:p>
        </p:txBody>
      </p:sp>
      <p:pic>
        <p:nvPicPr>
          <p:cNvPr id="4" name="Picture 3"/>
          <p:cNvPicPr/>
          <p:nvPr/>
        </p:nvPicPr>
        <p:blipFill>
          <a:blip r:embed="rId2"/>
          <a:stretch>
            <a:fillRect/>
          </a:stretch>
        </p:blipFill>
        <p:spPr>
          <a:xfrm>
            <a:off x="200890" y="990600"/>
            <a:ext cx="8215746" cy="2438400"/>
          </a:xfrm>
          <a:prstGeom prst="rect">
            <a:avLst/>
          </a:prstGeom>
        </p:spPr>
      </p:pic>
      <p:sp>
        <p:nvSpPr>
          <p:cNvPr id="5" name="TextBox 4"/>
          <p:cNvSpPr txBox="1"/>
          <p:nvPr/>
        </p:nvSpPr>
        <p:spPr>
          <a:xfrm>
            <a:off x="200890" y="3581400"/>
            <a:ext cx="8638310" cy="2308324"/>
          </a:xfrm>
          <a:prstGeom prst="rect">
            <a:avLst/>
          </a:prstGeom>
          <a:noFill/>
        </p:spPr>
        <p:txBody>
          <a:bodyPr wrap="square" rtlCol="0">
            <a:spAutoFit/>
          </a:bodyPr>
          <a:lstStyle/>
          <a:p>
            <a:r>
              <a:rPr lang="en-US" i="1" dirty="0">
                <a:latin typeface="Times New Roman" pitchFamily="18" charset="0"/>
                <a:cs typeface="Times New Roman" pitchFamily="18" charset="0"/>
              </a:rPr>
              <a:t>Step-1</a:t>
            </a:r>
            <a:r>
              <a:rPr lang="en-US" dirty="0">
                <a:latin typeface="Times New Roman" pitchFamily="18" charset="0"/>
                <a:cs typeface="Times New Roman" pitchFamily="18" charset="0"/>
              </a:rPr>
              <a:t>  Driver behavior is recorded in video .</a:t>
            </a:r>
          </a:p>
          <a:p>
            <a:r>
              <a:rPr lang="en-US" i="1" dirty="0">
                <a:latin typeface="Times New Roman" pitchFamily="18" charset="0"/>
                <a:cs typeface="Times New Roman" pitchFamily="18" charset="0"/>
              </a:rPr>
              <a:t>Step-2</a:t>
            </a:r>
            <a:r>
              <a:rPr lang="en-US" dirty="0">
                <a:latin typeface="Times New Roman" pitchFamily="18" charset="0"/>
                <a:cs typeface="Times New Roman" pitchFamily="18" charset="0"/>
              </a:rPr>
              <a:t>  Every recorded video frames  is extracted as images . </a:t>
            </a:r>
          </a:p>
          <a:p>
            <a:r>
              <a:rPr lang="en-US" i="1" dirty="0">
                <a:latin typeface="Times New Roman" pitchFamily="18" charset="0"/>
                <a:cs typeface="Times New Roman" pitchFamily="18" charset="0"/>
              </a:rPr>
              <a:t>Step-3</a:t>
            </a:r>
            <a:r>
              <a:rPr lang="en-US" dirty="0">
                <a:latin typeface="Times New Roman" pitchFamily="18" charset="0"/>
                <a:cs typeface="Times New Roman" pitchFamily="18" charset="0"/>
              </a:rPr>
              <a:t>  Extracting landmark coordinates from images.</a:t>
            </a:r>
          </a:p>
          <a:p>
            <a:r>
              <a:rPr lang="en-US" i="1" dirty="0">
                <a:latin typeface="Times New Roman" pitchFamily="18" charset="0"/>
                <a:cs typeface="Times New Roman" pitchFamily="18" charset="0"/>
              </a:rPr>
              <a:t>Step-4</a:t>
            </a:r>
            <a:r>
              <a:rPr lang="en-US" dirty="0">
                <a:latin typeface="Times New Roman" pitchFamily="18" charset="0"/>
                <a:cs typeface="Times New Roman" pitchFamily="18" charset="0"/>
              </a:rPr>
              <a:t>  Training the algorithm</a:t>
            </a:r>
          </a:p>
          <a:p>
            <a:r>
              <a:rPr lang="en-US" i="1" dirty="0">
                <a:latin typeface="Times New Roman" pitchFamily="18" charset="0"/>
                <a:cs typeface="Times New Roman" pitchFamily="18" charset="0"/>
              </a:rPr>
              <a:t>Step-5</a:t>
            </a:r>
            <a:r>
              <a:rPr lang="en-US" dirty="0">
                <a:latin typeface="Times New Roman" pitchFamily="18" charset="0"/>
                <a:cs typeface="Times New Roman" pitchFamily="18" charset="0"/>
              </a:rPr>
              <a:t>   Model extraction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Finally Score will be calculated to Check whether Person is in which state and a threshold is defined and if the  score becomes greater than 15  then we beep the alarm to alert the driver. </a:t>
            </a:r>
          </a:p>
        </p:txBody>
      </p:sp>
    </p:spTree>
    <p:extLst>
      <p:ext uri="{BB962C8B-B14F-4D97-AF65-F5344CB8AC3E}">
        <p14:creationId xmlns:p14="http://schemas.microsoft.com/office/powerpoint/2010/main" val="42056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7DEBA-1DB4-4253-A1E1-D3F3EF4A7DE8}"/>
              </a:ext>
            </a:extLst>
          </p:cNvPr>
          <p:cNvSpPr txBox="1"/>
          <p:nvPr/>
        </p:nvSpPr>
        <p:spPr>
          <a:xfrm>
            <a:off x="166254" y="147843"/>
            <a:ext cx="96947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Process Flow</a:t>
            </a:r>
          </a:p>
        </p:txBody>
      </p:sp>
      <p:pic>
        <p:nvPicPr>
          <p:cNvPr id="3" name="Picture 2"/>
          <p:cNvPicPr/>
          <p:nvPr/>
        </p:nvPicPr>
        <p:blipFill>
          <a:blip r:embed="rId2"/>
          <a:stretch>
            <a:fillRect/>
          </a:stretch>
        </p:blipFill>
        <p:spPr>
          <a:xfrm>
            <a:off x="304800" y="732618"/>
            <a:ext cx="8153400" cy="322978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491245600"/>
              </p:ext>
            </p:extLst>
          </p:nvPr>
        </p:nvGraphicFramePr>
        <p:xfrm>
          <a:off x="273627" y="4038600"/>
          <a:ext cx="8596746" cy="2227116"/>
        </p:xfrm>
        <a:graphic>
          <a:graphicData uri="http://schemas.openxmlformats.org/drawingml/2006/table">
            <a:tbl>
              <a:tblPr firstRow="1" firstCol="1" bandRow="1">
                <a:tableStyleId>{5C22544A-7EE6-4342-B048-85BDC9FD1C3A}</a:tableStyleId>
              </a:tblPr>
              <a:tblGrid>
                <a:gridCol w="2683061">
                  <a:extLst>
                    <a:ext uri="{9D8B030D-6E8A-4147-A177-3AD203B41FA5}">
                      <a16:colId xmlns:a16="http://schemas.microsoft.com/office/drawing/2014/main" val="20000"/>
                    </a:ext>
                  </a:extLst>
                </a:gridCol>
                <a:gridCol w="5913685">
                  <a:extLst>
                    <a:ext uri="{9D8B030D-6E8A-4147-A177-3AD203B41FA5}">
                      <a16:colId xmlns:a16="http://schemas.microsoft.com/office/drawing/2014/main" val="20001"/>
                    </a:ext>
                  </a:extLst>
                </a:gridCol>
              </a:tblGrid>
              <a:tr h="227025">
                <a:tc>
                  <a:txBody>
                    <a:bodyPr/>
                    <a:lstStyle/>
                    <a:p>
                      <a:pPr algn="l" fontAlgn="b"/>
                      <a:r>
                        <a:rPr lang="en-US" sz="1100" u="none" strike="noStrike" dirty="0">
                          <a:effectLst/>
                        </a:rPr>
                        <a:t> Activation function</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ReLu/softmax</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27025">
                <a:tc>
                  <a:txBody>
                    <a:bodyPr/>
                    <a:lstStyle/>
                    <a:p>
                      <a:pPr algn="l" fontAlgn="b"/>
                      <a:r>
                        <a:rPr lang="en-IN" sz="1100" u="none" strike="noStrike">
                          <a:effectLst/>
                        </a:rPr>
                        <a:t>Optimizer</a:t>
                      </a:r>
                      <a:endParaRPr lang="en-US" sz="1100" b="0"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Adam</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27025">
                <a:tc>
                  <a:txBody>
                    <a:bodyPr/>
                    <a:lstStyle/>
                    <a:p>
                      <a:pPr algn="l" fontAlgn="b"/>
                      <a:r>
                        <a:rPr lang="en-IN" sz="1100" u="none" strike="noStrike">
                          <a:effectLst/>
                        </a:rPr>
                        <a:t>Loss Function</a:t>
                      </a:r>
                      <a:endParaRPr lang="en-US" sz="1100" b="0"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Categorical_Crossentropy</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27025">
                <a:tc>
                  <a:txBody>
                    <a:bodyPr/>
                    <a:lstStyle/>
                    <a:p>
                      <a:pPr algn="l" fontAlgn="b"/>
                      <a:r>
                        <a:rPr lang="en-IN" sz="1100" u="none" strike="noStrike">
                          <a:effectLst/>
                        </a:rPr>
                        <a:t>Number of Epochs</a:t>
                      </a:r>
                      <a:endParaRPr lang="en-US" sz="1100" b="0"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15</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7025">
                <a:tc>
                  <a:txBody>
                    <a:bodyPr/>
                    <a:lstStyle/>
                    <a:p>
                      <a:pPr algn="l" fontAlgn="b"/>
                      <a:r>
                        <a:rPr lang="en-IN" sz="1100" u="none" strike="noStrike">
                          <a:effectLst/>
                        </a:rPr>
                        <a:t>Learning Rate</a:t>
                      </a:r>
                      <a:endParaRPr lang="en-US" sz="1100" b="0"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0.00001</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7025">
                <a:tc>
                  <a:txBody>
                    <a:bodyPr/>
                    <a:lstStyle/>
                    <a:p>
                      <a:pPr algn="l" fontAlgn="b"/>
                      <a:r>
                        <a:rPr lang="en-US" sz="1100" u="none" strike="noStrike">
                          <a:effectLst/>
                        </a:rPr>
                        <a:t>Pooling Layer</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a:solidFill>
                            <a:srgbClr val="000000"/>
                          </a:solidFill>
                          <a:effectLst/>
                          <a:latin typeface="Calibri"/>
                        </a:rPr>
                        <a:t>3</a:t>
                      </a:r>
                    </a:p>
                  </a:txBody>
                  <a:tcPr marL="9525" marR="9525" marT="9525" marB="0" anchor="b"/>
                </a:tc>
                <a:extLst>
                  <a:ext uri="{0D108BD9-81ED-4DB2-BD59-A6C34878D82A}">
                    <a16:rowId xmlns:a16="http://schemas.microsoft.com/office/drawing/2014/main" val="10005"/>
                  </a:ext>
                </a:extLst>
              </a:tr>
              <a:tr h="227025">
                <a:tc>
                  <a:txBody>
                    <a:bodyPr/>
                    <a:lstStyle/>
                    <a:p>
                      <a:pPr algn="l" fontAlgn="b"/>
                      <a:r>
                        <a:rPr lang="en-US" sz="1100" u="none" strike="noStrike">
                          <a:effectLst/>
                        </a:rPr>
                        <a:t>Convolution layer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a:solidFill>
                            <a:srgbClr val="000000"/>
                          </a:solidFill>
                          <a:effectLst/>
                          <a:latin typeface="Calibri"/>
                        </a:rPr>
                        <a:t>3</a:t>
                      </a:r>
                    </a:p>
                  </a:txBody>
                  <a:tcPr marL="9525" marR="9525" marT="9525" marB="0" anchor="b"/>
                </a:tc>
                <a:extLst>
                  <a:ext uri="{0D108BD9-81ED-4DB2-BD59-A6C34878D82A}">
                    <a16:rowId xmlns:a16="http://schemas.microsoft.com/office/drawing/2014/main" val="10006"/>
                  </a:ext>
                </a:extLst>
              </a:tr>
              <a:tr h="410916">
                <a:tc>
                  <a:txBody>
                    <a:bodyPr/>
                    <a:lstStyle/>
                    <a:p>
                      <a:pPr algn="l" fontAlgn="b"/>
                      <a:r>
                        <a:rPr lang="en-US" sz="1100" u="none" strike="noStrike">
                          <a:effectLst/>
                        </a:rPr>
                        <a:t>Fully connected layer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a:solidFill>
                            <a:srgbClr val="000000"/>
                          </a:solidFill>
                          <a:effectLst/>
                          <a:latin typeface="Calibri"/>
                        </a:rPr>
                        <a:t>2</a:t>
                      </a:r>
                    </a:p>
                  </a:txBody>
                  <a:tcPr marL="9525" marR="9525" marT="9525" marB="0" anchor="b"/>
                </a:tc>
                <a:extLst>
                  <a:ext uri="{0D108BD9-81ED-4DB2-BD59-A6C34878D82A}">
                    <a16:rowId xmlns:a16="http://schemas.microsoft.com/office/drawing/2014/main" val="10007"/>
                  </a:ext>
                </a:extLst>
              </a:tr>
              <a:tr h="227025">
                <a:tc>
                  <a:txBody>
                    <a:bodyPr/>
                    <a:lstStyle/>
                    <a:p>
                      <a:pPr algn="l" fontAlgn="b"/>
                      <a:r>
                        <a:rPr lang="en-US" sz="1100" u="none" strike="noStrike">
                          <a:effectLst/>
                        </a:rPr>
                        <a:t>Categorization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Anger, Sadness , Excitement and Drowsiness</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4936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7DEBA-1DB4-4253-A1E1-D3F3EF4A7DE8}"/>
              </a:ext>
            </a:extLst>
          </p:cNvPr>
          <p:cNvSpPr txBox="1"/>
          <p:nvPr/>
        </p:nvSpPr>
        <p:spPr>
          <a:xfrm>
            <a:off x="166254" y="147843"/>
            <a:ext cx="96947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a:t>
            </a:r>
          </a:p>
        </p:txBody>
      </p:sp>
      <p:pic>
        <p:nvPicPr>
          <p:cNvPr id="3" name="Picture 2">
            <a:extLst>
              <a:ext uri="{FF2B5EF4-FFF2-40B4-BE49-F238E27FC236}">
                <a16:creationId xmlns:a16="http://schemas.microsoft.com/office/drawing/2014/main" id="{F382A8A7-844E-44EE-A14F-4350CE0E95D8}"/>
              </a:ext>
            </a:extLst>
          </p:cNvPr>
          <p:cNvPicPr>
            <a:picLocks noChangeAspect="1"/>
          </p:cNvPicPr>
          <p:nvPr/>
        </p:nvPicPr>
        <p:blipFill>
          <a:blip r:embed="rId2"/>
          <a:stretch>
            <a:fillRect/>
          </a:stretch>
        </p:blipFill>
        <p:spPr>
          <a:xfrm>
            <a:off x="166254" y="838200"/>
            <a:ext cx="2751815" cy="2305050"/>
          </a:xfrm>
          <a:prstGeom prst="rect">
            <a:avLst/>
          </a:prstGeom>
        </p:spPr>
      </p:pic>
      <p:pic>
        <p:nvPicPr>
          <p:cNvPr id="4" name="Picture 3">
            <a:extLst>
              <a:ext uri="{FF2B5EF4-FFF2-40B4-BE49-F238E27FC236}">
                <a16:creationId xmlns:a16="http://schemas.microsoft.com/office/drawing/2014/main" id="{DE8E5894-9BFB-46AC-8874-8E55D636F77F}"/>
              </a:ext>
            </a:extLst>
          </p:cNvPr>
          <p:cNvPicPr>
            <a:picLocks noChangeAspect="1"/>
          </p:cNvPicPr>
          <p:nvPr/>
        </p:nvPicPr>
        <p:blipFill>
          <a:blip r:embed="rId3"/>
          <a:stretch>
            <a:fillRect/>
          </a:stretch>
        </p:blipFill>
        <p:spPr>
          <a:xfrm>
            <a:off x="5972514" y="732618"/>
            <a:ext cx="2751815" cy="2305050"/>
          </a:xfrm>
          <a:prstGeom prst="rect">
            <a:avLst/>
          </a:prstGeom>
        </p:spPr>
      </p:pic>
      <p:pic>
        <p:nvPicPr>
          <p:cNvPr id="5" name="Picture 4">
            <a:extLst>
              <a:ext uri="{FF2B5EF4-FFF2-40B4-BE49-F238E27FC236}">
                <a16:creationId xmlns:a16="http://schemas.microsoft.com/office/drawing/2014/main" id="{D408DC4A-2409-4671-A40F-7A2904205E5E}"/>
              </a:ext>
            </a:extLst>
          </p:cNvPr>
          <p:cNvPicPr>
            <a:picLocks noChangeAspect="1"/>
          </p:cNvPicPr>
          <p:nvPr/>
        </p:nvPicPr>
        <p:blipFill>
          <a:blip r:embed="rId4"/>
          <a:stretch>
            <a:fillRect/>
          </a:stretch>
        </p:blipFill>
        <p:spPr>
          <a:xfrm>
            <a:off x="3018001" y="2505075"/>
            <a:ext cx="2849399" cy="2305050"/>
          </a:xfrm>
          <a:prstGeom prst="rect">
            <a:avLst/>
          </a:prstGeom>
        </p:spPr>
      </p:pic>
      <p:pic>
        <p:nvPicPr>
          <p:cNvPr id="6" name="Picture 5">
            <a:extLst>
              <a:ext uri="{FF2B5EF4-FFF2-40B4-BE49-F238E27FC236}">
                <a16:creationId xmlns:a16="http://schemas.microsoft.com/office/drawing/2014/main" id="{66816674-417C-49A9-A2B9-839DC1309CEF}"/>
              </a:ext>
            </a:extLst>
          </p:cNvPr>
          <p:cNvPicPr>
            <a:picLocks noChangeAspect="1"/>
          </p:cNvPicPr>
          <p:nvPr/>
        </p:nvPicPr>
        <p:blipFill>
          <a:blip r:embed="rId5"/>
          <a:stretch>
            <a:fillRect/>
          </a:stretch>
        </p:blipFill>
        <p:spPr>
          <a:xfrm>
            <a:off x="166255" y="3429000"/>
            <a:ext cx="2751814" cy="2305050"/>
          </a:xfrm>
          <a:prstGeom prst="rect">
            <a:avLst/>
          </a:prstGeom>
        </p:spPr>
      </p:pic>
      <p:pic>
        <p:nvPicPr>
          <p:cNvPr id="7" name="Picture 6">
            <a:extLst>
              <a:ext uri="{FF2B5EF4-FFF2-40B4-BE49-F238E27FC236}">
                <a16:creationId xmlns:a16="http://schemas.microsoft.com/office/drawing/2014/main" id="{2BC263A0-86FE-4543-BB92-26EF16136C23}"/>
              </a:ext>
            </a:extLst>
          </p:cNvPr>
          <p:cNvPicPr>
            <a:picLocks noChangeAspect="1"/>
          </p:cNvPicPr>
          <p:nvPr/>
        </p:nvPicPr>
        <p:blipFill>
          <a:blip r:embed="rId6"/>
          <a:stretch>
            <a:fillRect/>
          </a:stretch>
        </p:blipFill>
        <p:spPr>
          <a:xfrm>
            <a:off x="5967332" y="3429000"/>
            <a:ext cx="2849399" cy="2305050"/>
          </a:xfrm>
          <a:prstGeom prst="rect">
            <a:avLst/>
          </a:prstGeom>
        </p:spPr>
      </p:pic>
    </p:spTree>
    <p:extLst>
      <p:ext uri="{BB962C8B-B14F-4D97-AF65-F5344CB8AC3E}">
        <p14:creationId xmlns:p14="http://schemas.microsoft.com/office/powerpoint/2010/main" val="140340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FDC8B-441E-4B5C-AAF3-64247A42AEC2}"/>
              </a:ext>
            </a:extLst>
          </p:cNvPr>
          <p:cNvSpPr txBox="1"/>
          <p:nvPr/>
        </p:nvSpPr>
        <p:spPr>
          <a:xfrm>
            <a:off x="2819400" y="2721114"/>
            <a:ext cx="3200400"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019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234</TotalTime>
  <Words>726</Words>
  <Application>Microsoft Office PowerPoint</Application>
  <PresentationFormat>On-screen Show (4:3)</PresentationFormat>
  <Paragraphs>69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hariesh sab</dc:creator>
  <cp:lastModifiedBy>vinaysheel wagh</cp:lastModifiedBy>
  <cp:revision>35</cp:revision>
  <dcterms:created xsi:type="dcterms:W3CDTF">2020-04-29T10:50:32Z</dcterms:created>
  <dcterms:modified xsi:type="dcterms:W3CDTF">2020-05-15T11:24:47Z</dcterms:modified>
</cp:coreProperties>
</file>