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58" r:id="rId8"/>
    <p:sldId id="265" r:id="rId9"/>
    <p:sldId id="272"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p:cViewPr>
        <p:scale>
          <a:sx n="74" d="100"/>
          <a:sy n="74" d="100"/>
        </p:scale>
        <p:origin x="-12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0639540-30F6-4E45-A145-392FB2B50704}" type="datetimeFigureOut">
              <a:rPr lang="en-IN" smtClean="0"/>
              <a:t>02-04-2024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507D3FB-C04D-4363-914A-25C35DA4643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639540-30F6-4E45-A145-392FB2B5070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7D3FB-C04D-4363-914A-25C35DA464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639540-30F6-4E45-A145-392FB2B5070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7D3FB-C04D-4363-914A-25C35DA4643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0639540-30F6-4E45-A145-392FB2B50704}" type="datetimeFigureOut">
              <a:rPr lang="en-IN" smtClean="0"/>
              <a:t>02-04-2024</a:t>
            </a:fld>
            <a:endParaRPr lang="en-IN"/>
          </a:p>
        </p:txBody>
      </p:sp>
      <p:sp>
        <p:nvSpPr>
          <p:cNvPr id="9" name="Slide Number Placeholder 8"/>
          <p:cNvSpPr>
            <a:spLocks noGrp="1"/>
          </p:cNvSpPr>
          <p:nvPr>
            <p:ph type="sldNum" sz="quarter" idx="15"/>
          </p:nvPr>
        </p:nvSpPr>
        <p:spPr/>
        <p:txBody>
          <a:bodyPr rtlCol="0"/>
          <a:lstStyle/>
          <a:p>
            <a:fld id="{0507D3FB-C04D-4363-914A-25C35DA4643C}"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0639540-30F6-4E45-A145-392FB2B50704}" type="datetimeFigureOut">
              <a:rPr lang="en-IN" smtClean="0"/>
              <a:t>02-04-2024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507D3FB-C04D-4363-914A-25C35DA4643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0639540-30F6-4E45-A145-392FB2B50704}"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07D3FB-C04D-4363-914A-25C35DA4643C}"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0639540-30F6-4E45-A145-392FB2B50704}"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07D3FB-C04D-4363-914A-25C35DA4643C}"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0639540-30F6-4E45-A145-392FB2B50704}" type="datetimeFigureOut">
              <a:rPr lang="en-IN" smtClean="0"/>
              <a:t>02-04-2024</a:t>
            </a:fld>
            <a:endParaRPr lang="en-IN"/>
          </a:p>
        </p:txBody>
      </p:sp>
      <p:sp>
        <p:nvSpPr>
          <p:cNvPr id="7" name="Slide Number Placeholder 6"/>
          <p:cNvSpPr>
            <a:spLocks noGrp="1"/>
          </p:cNvSpPr>
          <p:nvPr>
            <p:ph type="sldNum" sz="quarter" idx="11"/>
          </p:nvPr>
        </p:nvSpPr>
        <p:spPr/>
        <p:txBody>
          <a:bodyPr rtlCol="0"/>
          <a:lstStyle/>
          <a:p>
            <a:fld id="{0507D3FB-C04D-4363-914A-25C35DA4643C}"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39540-30F6-4E45-A145-392FB2B50704}"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07D3FB-C04D-4363-914A-25C35DA464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0639540-30F6-4E45-A145-392FB2B50704}" type="datetimeFigureOut">
              <a:rPr lang="en-IN" smtClean="0"/>
              <a:t>02-04-2024</a:t>
            </a:fld>
            <a:endParaRPr lang="en-IN"/>
          </a:p>
        </p:txBody>
      </p:sp>
      <p:sp>
        <p:nvSpPr>
          <p:cNvPr id="22" name="Slide Number Placeholder 21"/>
          <p:cNvSpPr>
            <a:spLocks noGrp="1"/>
          </p:cNvSpPr>
          <p:nvPr>
            <p:ph type="sldNum" sz="quarter" idx="15"/>
          </p:nvPr>
        </p:nvSpPr>
        <p:spPr/>
        <p:txBody>
          <a:bodyPr rtlCol="0"/>
          <a:lstStyle/>
          <a:p>
            <a:fld id="{0507D3FB-C04D-4363-914A-25C35DA4643C}"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0639540-30F6-4E45-A145-392FB2B50704}" type="datetimeFigureOut">
              <a:rPr lang="en-IN" smtClean="0"/>
              <a:t>02-04-2024</a:t>
            </a:fld>
            <a:endParaRPr lang="en-IN"/>
          </a:p>
        </p:txBody>
      </p:sp>
      <p:sp>
        <p:nvSpPr>
          <p:cNvPr id="18" name="Slide Number Placeholder 17"/>
          <p:cNvSpPr>
            <a:spLocks noGrp="1"/>
          </p:cNvSpPr>
          <p:nvPr>
            <p:ph type="sldNum" sz="quarter" idx="11"/>
          </p:nvPr>
        </p:nvSpPr>
        <p:spPr/>
        <p:txBody>
          <a:bodyPr rtlCol="0"/>
          <a:lstStyle/>
          <a:p>
            <a:fld id="{0507D3FB-C04D-4363-914A-25C35DA4643C}"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0639540-30F6-4E45-A145-392FB2B50704}" type="datetimeFigureOut">
              <a:rPr lang="en-IN" smtClean="0"/>
              <a:t>02-04-2024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07D3FB-C04D-4363-914A-25C35DA464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404664"/>
            <a:ext cx="6550496" cy="4109842"/>
          </a:xfrm>
        </p:spPr>
        <p:txBody>
          <a:bodyPr>
            <a:normAutofit/>
          </a:bodyPr>
          <a:lstStyle/>
          <a:p>
            <a:r>
              <a:rPr lang="en-US" sz="2400" dirty="0" smtClean="0"/>
              <a:t>NAME </a:t>
            </a:r>
            <a:r>
              <a:rPr lang="en-US" sz="2400" dirty="0" smtClean="0"/>
              <a:t>:  KAMALESH .B</a:t>
            </a:r>
            <a:r>
              <a:rPr lang="en-US" sz="2400" dirty="0"/>
              <a:t/>
            </a:r>
            <a:br>
              <a:rPr lang="en-US" sz="2400" dirty="0"/>
            </a:br>
            <a:r>
              <a:rPr lang="en-US" sz="2400" dirty="0"/>
              <a:t/>
            </a:r>
            <a:br>
              <a:rPr lang="en-US" sz="2400" dirty="0"/>
            </a:br>
            <a:r>
              <a:rPr lang="en-US" sz="2400" dirty="0" smtClean="0"/>
              <a:t>III </a:t>
            </a:r>
            <a:r>
              <a:rPr lang="en-US" sz="2400" dirty="0" err="1" smtClean="0"/>
              <a:t>rd</a:t>
            </a:r>
            <a:r>
              <a:rPr lang="en-US" sz="2400" dirty="0" smtClean="0"/>
              <a:t> YEAR BE COMPUTER SCIENCE</a:t>
            </a:r>
            <a:br>
              <a:rPr lang="en-US" sz="2400" dirty="0" smtClean="0"/>
            </a:br>
            <a:r>
              <a:rPr lang="en-US" sz="2400" dirty="0" smtClean="0"/>
              <a:t/>
            </a:r>
            <a:br>
              <a:rPr lang="en-US" sz="2400" dirty="0" smtClean="0"/>
            </a:br>
            <a:r>
              <a:rPr lang="en-US" sz="2400" dirty="0" smtClean="0"/>
              <a:t>REG NO.-</a:t>
            </a:r>
            <a:r>
              <a:rPr lang="en-US" sz="2400" dirty="0" smtClean="0"/>
              <a:t>211521104066</a:t>
            </a:r>
            <a:endParaRPr lang="en-IN" sz="2400" dirty="0"/>
          </a:p>
        </p:txBody>
      </p:sp>
    </p:spTree>
    <p:extLst>
      <p:ext uri="{BB962C8B-B14F-4D97-AF65-F5344CB8AC3E}">
        <p14:creationId xmlns:p14="http://schemas.microsoft.com/office/powerpoint/2010/main" val="58416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562074"/>
          </a:xfrm>
        </p:spPr>
        <p:txBody>
          <a:bodyPr/>
          <a:lstStyle/>
          <a:p>
            <a:pPr algn="ctr"/>
            <a:r>
              <a:rPr lang="en-US" dirty="0" smtClean="0"/>
              <a:t>REFERENCES</a:t>
            </a:r>
            <a:endParaRPr lang="en-IN" dirty="0"/>
          </a:p>
        </p:txBody>
      </p:sp>
      <p:sp>
        <p:nvSpPr>
          <p:cNvPr id="3" name="Content Placeholder 2"/>
          <p:cNvSpPr>
            <a:spLocks noGrp="1"/>
          </p:cNvSpPr>
          <p:nvPr>
            <p:ph sz="quarter" idx="1"/>
          </p:nvPr>
        </p:nvSpPr>
        <p:spPr>
          <a:xfrm>
            <a:off x="395536" y="1052736"/>
            <a:ext cx="7529264" cy="5421216"/>
          </a:xfrm>
        </p:spPr>
        <p:txBody>
          <a:bodyPr>
            <a:normAutofit fontScale="62500" lnSpcReduction="20000"/>
          </a:bodyPr>
          <a:lstStyle/>
          <a:p>
            <a:r>
              <a:rPr lang="en-IN" dirty="0" smtClean="0"/>
              <a:t>[1] Huang, M., Wang, Z., </a:t>
            </a:r>
            <a:r>
              <a:rPr lang="en-IN" dirty="0" err="1" smtClean="0"/>
              <a:t>Lv</a:t>
            </a:r>
            <a:r>
              <a:rPr lang="en-IN" dirty="0" smtClean="0"/>
              <a:t>, H., Jiang, Q., &amp; Huang, D. (2021). Deep Learning Techniques for Rice Quality Evaluation: A Review. Journal of Agricultural and Food Chemistry, 69(5), 1441-1453. </a:t>
            </a:r>
          </a:p>
          <a:p>
            <a:r>
              <a:rPr lang="en-IN" dirty="0" smtClean="0"/>
              <a:t>[2] </a:t>
            </a:r>
            <a:r>
              <a:rPr lang="en-IN" dirty="0" err="1" smtClean="0"/>
              <a:t>Xu</a:t>
            </a:r>
            <a:r>
              <a:rPr lang="en-IN" dirty="0" smtClean="0"/>
              <a:t>, Y., Zhang, S., &amp; Wang, X. (2019). A rice quality detection method based on deep learning. IEEE Access, 7, 131189-131199. </a:t>
            </a:r>
          </a:p>
          <a:p>
            <a:r>
              <a:rPr lang="en-IN" dirty="0" smtClean="0"/>
              <a:t>[3] Zhang, H., Wang, C., &amp; Zhao, X. (2019). Identification of rice seed varieties using a deep convolutional neural network. </a:t>
            </a:r>
            <a:r>
              <a:rPr lang="en-IN" dirty="0" err="1" smtClean="0"/>
              <a:t>PloS</a:t>
            </a:r>
            <a:r>
              <a:rPr lang="en-IN" dirty="0" smtClean="0"/>
              <a:t> one, 14(10), e0223588. </a:t>
            </a:r>
          </a:p>
          <a:p>
            <a:r>
              <a:rPr lang="en-IN" dirty="0" smtClean="0"/>
              <a:t>[4] Li, D., Li, X., Shi, Y., &amp; Chen, Y. (2020). Identification of rice seed quality based on deep learning technology. Scientific reports, 10(1), 1-8. </a:t>
            </a:r>
          </a:p>
          <a:p>
            <a:r>
              <a:rPr lang="en-IN" dirty="0" smtClean="0"/>
              <a:t>[5] Liu, H., Chen, L., Zhang, Y., &amp; Huang, Y. (2020). Study on deep learning application in rice quality detection. In 2020 IEEE 9th International Conference on Advanced Logistics and Transport (ICALT) (pp. 186-191). IEEE. </a:t>
            </a:r>
          </a:p>
          <a:p>
            <a:r>
              <a:rPr lang="en-IN" dirty="0" smtClean="0"/>
              <a:t>[6] Zhang, H., Wang, C., &amp; Zhao, X. (2019). Deep learning-based method for identifying rice seed varieties using seed images. Computers and Electronics in Agriculture, 165, 104995. </a:t>
            </a:r>
          </a:p>
          <a:p>
            <a:r>
              <a:rPr lang="en-IN" dirty="0" smtClean="0"/>
              <a:t>[7] </a:t>
            </a:r>
            <a:r>
              <a:rPr lang="en-IN" dirty="0" err="1" smtClean="0"/>
              <a:t>Xie</a:t>
            </a:r>
            <a:r>
              <a:rPr lang="en-IN" dirty="0" smtClean="0"/>
              <a:t>, S., Zhao, L., Zhang, Y., &amp; Zhang, J. (2020). Deep Learning-Based Rice Seed Quality Inspection Using Multi-Feature Fusion. IEEE Access, 8, 220622-220632. </a:t>
            </a:r>
          </a:p>
          <a:p>
            <a:r>
              <a:rPr lang="en-IN" dirty="0" smtClean="0"/>
              <a:t>[8] Liu, Y., Zhu, H., Zhou, Y., Wu, G., &amp; Chen, W. (2019). Identification of rice quality by deep learning. Journal of Food Science and Technology, 56(10), 4798-4805. </a:t>
            </a:r>
          </a:p>
          <a:p>
            <a:r>
              <a:rPr lang="en-IN" dirty="0" smtClean="0"/>
              <a:t>[9] He, Z., Zhou, J., &amp; Zhang, X. (2020). A deep learning approach for assessing the quality of milled rice based on image analysis. Computers and Electronics in Agriculture, 178, 105731. </a:t>
            </a:r>
            <a:endParaRPr lang="en-IN" dirty="0"/>
          </a:p>
        </p:txBody>
      </p:sp>
    </p:spTree>
    <p:extLst>
      <p:ext uri="{BB962C8B-B14F-4D97-AF65-F5344CB8AC3E}">
        <p14:creationId xmlns:p14="http://schemas.microsoft.com/office/powerpoint/2010/main" val="342095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9712" y="1048124"/>
            <a:ext cx="4614167" cy="461665"/>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TNSDC-Generative AI</a:t>
            </a:r>
            <a:endParaRPr lang="en-IN"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284984"/>
            <a:ext cx="3841137" cy="28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88605" y="2034426"/>
            <a:ext cx="11377263" cy="523220"/>
          </a:xfrm>
          <a:prstGeom prst="rect">
            <a:avLst/>
          </a:prstGeom>
          <a:noFill/>
        </p:spPr>
        <p:txBody>
          <a:bodyPr wrap="square" rtlCol="0">
            <a:spAutoFit/>
          </a:bodyPr>
          <a:lstStyle/>
          <a:p>
            <a:r>
              <a:rPr lang="en-US" sz="2800" dirty="0" smtClean="0">
                <a:solidFill>
                  <a:schemeClr val="accent1">
                    <a:lumMod val="75000"/>
                  </a:schemeClr>
                </a:solidFill>
                <a:latin typeface="Algerian" pitchFamily="82" charset="0"/>
              </a:rPr>
              <a:t>RAIN  FORCASTING</a:t>
            </a:r>
            <a:endParaRPr lang="en-IN" sz="2800" dirty="0">
              <a:solidFill>
                <a:schemeClr val="accent1">
                  <a:lumMod val="75000"/>
                </a:schemeClr>
              </a:solidFill>
              <a:latin typeface="Algerian" pitchFamily="82" charset="0"/>
            </a:endParaRPr>
          </a:p>
        </p:txBody>
      </p:sp>
    </p:spTree>
    <p:extLst>
      <p:ext uri="{BB962C8B-B14F-4D97-AF65-F5344CB8AC3E}">
        <p14:creationId xmlns:p14="http://schemas.microsoft.com/office/powerpoint/2010/main" val="15417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b="1" dirty="0"/>
              <a:t>AGENDA</a:t>
            </a:r>
            <a:endParaRPr lang="en-IN" dirty="0"/>
          </a:p>
        </p:txBody>
      </p:sp>
      <p:sp>
        <p:nvSpPr>
          <p:cNvPr id="3" name="Content Placeholder 2"/>
          <p:cNvSpPr>
            <a:spLocks noGrp="1"/>
          </p:cNvSpPr>
          <p:nvPr>
            <p:ph sz="quarter" idx="1"/>
          </p:nvPr>
        </p:nvSpPr>
        <p:spPr/>
        <p:txBody>
          <a:bodyPr>
            <a:normAutofit/>
          </a:bodyPr>
          <a:lstStyle/>
          <a:p>
            <a:r>
              <a:rPr lang="en-US" dirty="0" smtClean="0"/>
              <a:t>PROBLEM STATEMENT</a:t>
            </a:r>
          </a:p>
          <a:p>
            <a:r>
              <a:rPr lang="en-US" dirty="0" smtClean="0"/>
              <a:t>PROJECT OVERVIEW</a:t>
            </a:r>
          </a:p>
          <a:p>
            <a:r>
              <a:rPr lang="en-US" dirty="0" smtClean="0"/>
              <a:t>WHO ARE END USERS?</a:t>
            </a:r>
          </a:p>
          <a:p>
            <a:r>
              <a:rPr lang="en-US" dirty="0" smtClean="0"/>
              <a:t>SOLUTION AND ITS VALUR PROPORTIONS</a:t>
            </a:r>
          </a:p>
          <a:p>
            <a:r>
              <a:rPr lang="en-US" dirty="0" smtClean="0"/>
              <a:t>MODELLING</a:t>
            </a:r>
          </a:p>
          <a:p>
            <a:r>
              <a:rPr lang="en-US" dirty="0" smtClean="0"/>
              <a:t>RESULTS</a:t>
            </a:r>
          </a:p>
          <a:p>
            <a:r>
              <a:rPr lang="en-US" dirty="0" smtClean="0"/>
              <a:t>CONCLUSION</a:t>
            </a:r>
          </a:p>
          <a:p>
            <a:endParaRPr lang="en-US" dirty="0" smtClean="0"/>
          </a:p>
          <a:p>
            <a:endParaRPr lang="en-IN" dirty="0"/>
          </a:p>
        </p:txBody>
      </p:sp>
    </p:spTree>
    <p:extLst>
      <p:ext uri="{BB962C8B-B14F-4D97-AF65-F5344CB8AC3E}">
        <p14:creationId xmlns:p14="http://schemas.microsoft.com/office/powerpoint/2010/main" val="216343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a:r>
            <a:br>
              <a:rPr lang="en-IN" dirty="0"/>
            </a:br>
            <a:r>
              <a:rPr lang="en-IN" b="1" dirty="0"/>
              <a:t>PROBLEM STATEMENT</a:t>
            </a:r>
            <a:endParaRPr lang="en-IN" dirty="0"/>
          </a:p>
        </p:txBody>
      </p:sp>
      <p:sp>
        <p:nvSpPr>
          <p:cNvPr id="3" name="Content Placeholder 2"/>
          <p:cNvSpPr>
            <a:spLocks noGrp="1"/>
          </p:cNvSpPr>
          <p:nvPr>
            <p:ph sz="quarter" idx="1"/>
          </p:nvPr>
        </p:nvSpPr>
        <p:spPr/>
        <p:txBody>
          <a:bodyPr>
            <a:normAutofit fontScale="77500" lnSpcReduction="20000"/>
          </a:bodyPr>
          <a:lstStyle/>
          <a:p>
            <a:endParaRPr lang="en-IN" dirty="0"/>
          </a:p>
          <a:p>
            <a:r>
              <a:rPr lang="en-IN" dirty="0"/>
              <a:t> </a:t>
            </a:r>
            <a:r>
              <a:rPr lang="en-IN" dirty="0"/>
              <a:t>Data Acquisition and </a:t>
            </a:r>
            <a:r>
              <a:rPr lang="en-IN" dirty="0" err="1"/>
              <a:t>Preprocessing</a:t>
            </a:r>
            <a:r>
              <a:rPr lang="en-IN" dirty="0"/>
              <a:t>: Design a mechanism to collect real-time weather data from various sources including weather stations, satellites, and remote sensors. The collected data should be </a:t>
            </a:r>
            <a:r>
              <a:rPr lang="en-IN" dirty="0" err="1"/>
              <a:t>preprocessed</a:t>
            </a:r>
            <a:r>
              <a:rPr lang="en-IN" dirty="0"/>
              <a:t> to remove noise, handle missing values, and ensure consistency.</a:t>
            </a:r>
          </a:p>
          <a:p>
            <a:endParaRPr lang="en-IN" dirty="0"/>
          </a:p>
          <a:p>
            <a:r>
              <a:rPr lang="en-IN" dirty="0"/>
              <a:t>Feature Selection and Engineering: Identify relevant features such as temperature, humidity, wind speed, atmospheric pressure, and geographical factors that influence rainfall patterns. Explore techniques for feature selection and engineering to enhance the predictive capabilities of the model.</a:t>
            </a:r>
          </a:p>
          <a:p>
            <a:endParaRPr lang="en-IN" dirty="0"/>
          </a:p>
          <a:p>
            <a:r>
              <a:rPr lang="en-IN" dirty="0"/>
              <a:t>Model Development: Develop machine learning models such as regression, neural networks, or ensemble methods to forecast rainfall based on historical weather data. Experiment with different algorithms and architectures to determine the most suitable approach for accurate predictions.</a:t>
            </a:r>
          </a:p>
          <a:p>
            <a:endParaRPr lang="en-IN" dirty="0"/>
          </a:p>
        </p:txBody>
      </p:sp>
    </p:spTree>
    <p:extLst>
      <p:ext uri="{BB962C8B-B14F-4D97-AF65-F5344CB8AC3E}">
        <p14:creationId xmlns:p14="http://schemas.microsoft.com/office/powerpoint/2010/main" val="216343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5626968" cy="432048"/>
          </a:xfrm>
        </p:spPr>
        <p:txBody>
          <a:bodyPr>
            <a:normAutofit fontScale="90000"/>
          </a:bodyPr>
          <a:lstStyle/>
          <a:p>
            <a:pPr algn="ctr"/>
            <a:r>
              <a:rPr lang="en-IN" dirty="0"/>
              <a:t/>
            </a:r>
            <a:br>
              <a:rPr lang="en-IN" dirty="0"/>
            </a:br>
            <a:r>
              <a:rPr lang="en-IN" b="1" dirty="0"/>
              <a:t>PROJECT OVERVIEW</a:t>
            </a:r>
            <a:endParaRPr lang="en-IN" dirty="0"/>
          </a:p>
        </p:txBody>
      </p:sp>
      <p:sp>
        <p:nvSpPr>
          <p:cNvPr id="3" name="Content Placeholder 2"/>
          <p:cNvSpPr>
            <a:spLocks noGrp="1"/>
          </p:cNvSpPr>
          <p:nvPr>
            <p:ph sz="quarter" idx="1"/>
          </p:nvPr>
        </p:nvSpPr>
        <p:spPr>
          <a:xfrm>
            <a:off x="827584" y="1124744"/>
            <a:ext cx="7611616" cy="5184576"/>
          </a:xfrm>
        </p:spPr>
        <p:txBody>
          <a:bodyPr>
            <a:noAutofit/>
          </a:bodyPr>
          <a:lstStyle/>
          <a:p>
            <a:pPr marL="0" indent="0">
              <a:buNone/>
            </a:pPr>
            <a:endParaRPr lang="en-IN" sz="2000" dirty="0"/>
          </a:p>
          <a:p>
            <a:r>
              <a:rPr lang="en-IN" sz="2000" dirty="0"/>
              <a:t>The Rain Forecasting System aims to predict rainfall patterns accurately and efficiently using advanced techniques in meteorology, data science, and machine learning.</a:t>
            </a:r>
          </a:p>
          <a:p>
            <a:r>
              <a:rPr lang="en-IN" sz="2000" dirty="0"/>
              <a:t>Rainfall prediction is vital for various sectors including agriculture, transportation, disaster management, and urban planning.</a:t>
            </a:r>
          </a:p>
          <a:p>
            <a:r>
              <a:rPr lang="en-IN" sz="2000" dirty="0"/>
              <a:t>The project seeks to develop a robust system capable of providing real-time rainfall forecasts to aid decision-making and mitigate weather-related risks.</a:t>
            </a:r>
          </a:p>
          <a:p>
            <a:r>
              <a:rPr lang="en-IN" sz="2000" dirty="0" err="1" smtClean="0"/>
              <a:t>Preprocess</a:t>
            </a:r>
            <a:r>
              <a:rPr lang="en-IN" sz="2000" dirty="0" smtClean="0"/>
              <a:t> </a:t>
            </a:r>
            <a:r>
              <a:rPr lang="en-IN" sz="2000" dirty="0"/>
              <a:t>collected data to remove noise, handle missing values, and ensure consistency.</a:t>
            </a:r>
          </a:p>
          <a:p>
            <a:endParaRPr lang="en-IN" sz="2000" dirty="0"/>
          </a:p>
        </p:txBody>
      </p:sp>
    </p:spTree>
    <p:extLst>
      <p:ext uri="{BB962C8B-B14F-4D97-AF65-F5344CB8AC3E}">
        <p14:creationId xmlns:p14="http://schemas.microsoft.com/office/powerpoint/2010/main" val="216343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b="1" dirty="0"/>
              <a:t>WHO ARE THE END USERS?</a:t>
            </a:r>
            <a:endParaRPr lang="en-IN" dirty="0"/>
          </a:p>
        </p:txBody>
      </p:sp>
      <p:sp>
        <p:nvSpPr>
          <p:cNvPr id="3" name="Content Placeholder 2"/>
          <p:cNvSpPr>
            <a:spLocks noGrp="1"/>
          </p:cNvSpPr>
          <p:nvPr>
            <p:ph sz="quarter" idx="1"/>
          </p:nvPr>
        </p:nvSpPr>
        <p:spPr>
          <a:xfrm>
            <a:off x="457200" y="1600200"/>
            <a:ext cx="7467600" cy="5257800"/>
          </a:xfrm>
        </p:spPr>
        <p:txBody>
          <a:bodyPr>
            <a:normAutofit fontScale="70000" lnSpcReduction="20000"/>
          </a:bodyPr>
          <a:lstStyle/>
          <a:p>
            <a:r>
              <a:rPr lang="en-IN" dirty="0"/>
              <a:t>Agricultural Sector: Farmers and agricultural organizations depend on rain forecasts to plan irrigation schedules, optimize crop planting and harvesting times, and manage agricultural inputs such as fertilizers and pesticides.</a:t>
            </a:r>
          </a:p>
          <a:p>
            <a:endParaRPr lang="en-IN" dirty="0"/>
          </a:p>
          <a:p>
            <a:r>
              <a:rPr lang="en-IN" dirty="0"/>
              <a:t>Water Resource Management: Water resource managers utilize rainfall forecasts to anticipate water availability, plan reservoir operations, and implement strategies for water conservation and drought management.</a:t>
            </a:r>
          </a:p>
          <a:p>
            <a:endParaRPr lang="en-IN" dirty="0"/>
          </a:p>
          <a:p>
            <a:r>
              <a:rPr lang="en-IN" dirty="0"/>
              <a:t>Disaster Management Agencies: Emergency response agencies and disaster management organizations use rain forecasts to prepare for and respond to weather-related disasters such as floods, landslides, and mudslides. Early warnings based on rainfall predictions can help in evacuating vulnerable areas and allocating resources for relief efforts.</a:t>
            </a:r>
          </a:p>
          <a:p>
            <a:endParaRPr lang="en-IN" dirty="0"/>
          </a:p>
          <a:p>
            <a:r>
              <a:rPr lang="en-IN" dirty="0"/>
              <a:t>Infrastructure and Construction: Engineers and planners in the construction industry rely on rain forecasts to schedule construction activities, manage erosion control measures, and minimize disruptions due to adverse weather conditions.</a:t>
            </a:r>
            <a:endParaRPr lang="en-IN" dirty="0"/>
          </a:p>
        </p:txBody>
      </p:sp>
    </p:spTree>
    <p:extLst>
      <p:ext uri="{BB962C8B-B14F-4D97-AF65-F5344CB8AC3E}">
        <p14:creationId xmlns:p14="http://schemas.microsoft.com/office/powerpoint/2010/main" val="216343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9592" y="332656"/>
            <a:ext cx="7467600" cy="1143000"/>
          </a:xfrm>
        </p:spPr>
        <p:txBody>
          <a:bodyPr>
            <a:normAutofit fontScale="90000"/>
          </a:bodyPr>
          <a:lstStyle/>
          <a:p>
            <a:pPr algn="ctr"/>
            <a:r>
              <a:rPr lang="en-IN" dirty="0"/>
              <a:t/>
            </a:r>
            <a:br>
              <a:rPr lang="en-IN" dirty="0"/>
            </a:br>
            <a:r>
              <a:rPr lang="en-IN" b="1" dirty="0"/>
              <a:t>YOUR SOLUTION AND ITS VALUE PROPOSITION</a:t>
            </a:r>
            <a:endParaRPr lang="en-IN" dirty="0"/>
          </a:p>
        </p:txBody>
      </p:sp>
      <p:sp>
        <p:nvSpPr>
          <p:cNvPr id="3" name="Content Placeholder 2"/>
          <p:cNvSpPr>
            <a:spLocks noGrp="1"/>
          </p:cNvSpPr>
          <p:nvPr>
            <p:ph sz="quarter" idx="4294967295"/>
          </p:nvPr>
        </p:nvSpPr>
        <p:spPr>
          <a:xfrm>
            <a:off x="755576" y="1556792"/>
            <a:ext cx="7467600" cy="5112568"/>
          </a:xfrm>
        </p:spPr>
        <p:txBody>
          <a:bodyPr>
            <a:normAutofit fontScale="62500" lnSpcReduction="20000"/>
          </a:bodyPr>
          <a:lstStyle/>
          <a:p>
            <a:r>
              <a:rPr lang="en-IN" dirty="0"/>
              <a:t>Accuracy and Reliability:</a:t>
            </a:r>
          </a:p>
          <a:p>
            <a:endParaRPr lang="en-IN" dirty="0"/>
          </a:p>
          <a:p>
            <a:r>
              <a:rPr lang="en-IN" dirty="0"/>
              <a:t>Our system employs sophisticated machine learning algorithms and feature engineering techniques to enhance the accuracy and reliability of rainfall predictions. By continuously updating and optimizing the models based on new data and feedback, we strive to provide the most precise forecasts possible.</a:t>
            </a:r>
          </a:p>
          <a:p>
            <a:r>
              <a:rPr lang="en-IN" dirty="0"/>
              <a:t>Timeliness and Real-time Updates:</a:t>
            </a:r>
          </a:p>
          <a:p>
            <a:endParaRPr lang="en-IN" dirty="0"/>
          </a:p>
          <a:p>
            <a:r>
              <a:rPr lang="en-IN" dirty="0"/>
              <a:t>With access to real-time weather data from diverse sources, our system delivers timely updates on rainfall forecasts, enabling stakeholders to make proactive decisions and respond swiftly to changing weather conditions. This real-time aspect is crucial for disaster management, agriculture, and other sectors where prompt action is essential.</a:t>
            </a:r>
          </a:p>
          <a:p>
            <a:r>
              <a:rPr lang="en-IN" dirty="0"/>
              <a:t>Customization and Adaptability:</a:t>
            </a:r>
          </a:p>
          <a:p>
            <a:endParaRPr lang="en-IN" dirty="0"/>
          </a:p>
          <a:p>
            <a:r>
              <a:rPr lang="en-IN" dirty="0"/>
              <a:t>We recognize that different sectors and users have unique requirements and preferences. Therefore, our system offers customization options to tailor forecasts according to specific needs, such as regional variations, timeframes, and thresholds. Additionally, our models are designed to adapt to evolving weather patterns and climatic conditions, ensuring their relevance and effectiveness over time</a:t>
            </a:r>
            <a:r>
              <a:rPr lang="en-IN" dirty="0" smtClean="0"/>
              <a:t>.</a:t>
            </a:r>
            <a:endParaRPr lang="en-IN" dirty="0"/>
          </a:p>
        </p:txBody>
      </p:sp>
    </p:spTree>
    <p:extLst>
      <p:ext uri="{BB962C8B-B14F-4D97-AF65-F5344CB8AC3E}">
        <p14:creationId xmlns:p14="http://schemas.microsoft.com/office/powerpoint/2010/main" val="299090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52736"/>
            <a:ext cx="8003232" cy="5616624"/>
          </a:xfrm>
        </p:spPr>
        <p:txBody>
          <a:bodyPr>
            <a:normAutofit fontScale="62500" lnSpcReduction="20000"/>
          </a:bodyPr>
          <a:lstStyle/>
          <a:p>
            <a:r>
              <a:rPr lang="en-IN" dirty="0"/>
              <a:t>Data Collection and </a:t>
            </a:r>
            <a:r>
              <a:rPr lang="en-IN" dirty="0" err="1"/>
              <a:t>Preprocessing</a:t>
            </a:r>
            <a:r>
              <a:rPr lang="en-IN" dirty="0"/>
              <a:t>:</a:t>
            </a:r>
          </a:p>
          <a:p>
            <a:endParaRPr lang="en-IN" dirty="0"/>
          </a:p>
          <a:p>
            <a:r>
              <a:rPr lang="en-IN" dirty="0"/>
              <a:t>Gather historical weather data from various sources such as weather stations, satellites, and remote sensors.</a:t>
            </a:r>
          </a:p>
          <a:p>
            <a:r>
              <a:rPr lang="en-IN" dirty="0" err="1"/>
              <a:t>Preprocess</a:t>
            </a:r>
            <a:r>
              <a:rPr lang="en-IN" dirty="0"/>
              <a:t> the data to handle missing values, remove outliers, and ensure consistency.</a:t>
            </a:r>
          </a:p>
          <a:p>
            <a:r>
              <a:rPr lang="en-IN" dirty="0"/>
              <a:t>Feature engineering: Identify and create relevant features that may influence rainfall patterns, such as temperature, humidity, wind speed, atmospheric pressure, and geographical factors.</a:t>
            </a:r>
          </a:p>
          <a:p>
            <a:r>
              <a:rPr lang="en-IN" dirty="0"/>
              <a:t>Data Splitting:</a:t>
            </a:r>
          </a:p>
          <a:p>
            <a:endParaRPr lang="en-IN" dirty="0"/>
          </a:p>
          <a:p>
            <a:r>
              <a:rPr lang="en-IN" dirty="0"/>
              <a:t>Split the </a:t>
            </a:r>
            <a:r>
              <a:rPr lang="en-IN" dirty="0" err="1"/>
              <a:t>preprocessed</a:t>
            </a:r>
            <a:r>
              <a:rPr lang="en-IN" dirty="0"/>
              <a:t> data into training and testing sets. Optionally, use techniques like cross-validation for model evaluation.</a:t>
            </a:r>
          </a:p>
          <a:p>
            <a:r>
              <a:rPr lang="en-IN" dirty="0"/>
              <a:t>Model Selection:</a:t>
            </a:r>
          </a:p>
          <a:p>
            <a:endParaRPr lang="en-IN" dirty="0"/>
          </a:p>
          <a:p>
            <a:r>
              <a:rPr lang="en-IN" dirty="0"/>
              <a:t>Experiment with different machine learning algorithms suitable for regression tasks, such as:</a:t>
            </a:r>
          </a:p>
          <a:p>
            <a:r>
              <a:rPr lang="en-IN" dirty="0"/>
              <a:t>Linear Regression: Simple and interpretable, suitable for linear relationships between features and rainfall.</a:t>
            </a:r>
          </a:p>
          <a:p>
            <a:r>
              <a:rPr lang="en-IN" dirty="0"/>
              <a:t>Decision Trees: Non-linear model capable of capturing complex relationships in the data.</a:t>
            </a:r>
          </a:p>
          <a:p>
            <a:r>
              <a:rPr lang="en-IN" dirty="0"/>
              <a:t>Random Forests: Ensemble method combining multiple decision trees for improved accuracy and robustness</a:t>
            </a:r>
            <a:r>
              <a:rPr lang="en-IN" dirty="0" smtClean="0"/>
              <a:t>.</a:t>
            </a:r>
            <a:endParaRPr lang="en-IN" dirty="0"/>
          </a:p>
        </p:txBody>
      </p:sp>
      <p:sp>
        <p:nvSpPr>
          <p:cNvPr id="5" name="Title 1"/>
          <p:cNvSpPr>
            <a:spLocks noGrp="1"/>
          </p:cNvSpPr>
          <p:nvPr>
            <p:ph type="title"/>
          </p:nvPr>
        </p:nvSpPr>
        <p:spPr>
          <a:xfrm>
            <a:off x="683568" y="-387424"/>
            <a:ext cx="7467600" cy="1143000"/>
          </a:xfrm>
        </p:spPr>
        <p:txBody>
          <a:bodyPr/>
          <a:lstStyle/>
          <a:p>
            <a:pPr algn="ctr"/>
            <a:r>
              <a:rPr lang="en-US" dirty="0" err="1" smtClean="0"/>
              <a:t>modelling</a:t>
            </a:r>
            <a:endParaRPr lang="en-IN" dirty="0"/>
          </a:p>
        </p:txBody>
      </p:sp>
    </p:spTree>
    <p:extLst>
      <p:ext uri="{BB962C8B-B14F-4D97-AF65-F5344CB8AC3E}">
        <p14:creationId xmlns:p14="http://schemas.microsoft.com/office/powerpoint/2010/main" val="34069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490066"/>
          </a:xfrm>
        </p:spPr>
        <p:txBody>
          <a:bodyPr>
            <a:normAutofit fontScale="90000"/>
          </a:bodyPr>
          <a:lstStyle/>
          <a:p>
            <a:pPr algn="ctr"/>
            <a:r>
              <a:rPr lang="en-US" dirty="0" smtClean="0"/>
              <a:t>CONCLUSION</a:t>
            </a:r>
            <a:endParaRPr lang="en-IN" dirty="0"/>
          </a:p>
        </p:txBody>
      </p:sp>
      <p:sp>
        <p:nvSpPr>
          <p:cNvPr id="3" name="Content Placeholder 2"/>
          <p:cNvSpPr>
            <a:spLocks noGrp="1"/>
          </p:cNvSpPr>
          <p:nvPr>
            <p:ph sz="quarter" idx="1"/>
          </p:nvPr>
        </p:nvSpPr>
        <p:spPr/>
        <p:txBody>
          <a:bodyPr>
            <a:normAutofit/>
          </a:bodyPr>
          <a:lstStyle/>
          <a:p>
            <a:r>
              <a:rPr lang="en-IN" sz="1600" dirty="0"/>
              <a:t>The use of deep learning techniques, such as convolutional neural networks (CNN), Dense net and Mobile net, have shown promising results in the analysis of rice grain quality. These techniques have been used to detect and classify various parameters, such as the presence of disease, grain size, and shape, which are crucial for determining the quality of rice. The analysis of rice grain quality using deep learning techniques offers several advantages over traditional methods, including higher accuracy, faster analysis, and the ability to analyse a large number of samples simultaneously. This can be especially beneficial for rice breeding programs, where the analysis of a large number of rice samples is necessary to identify desirable traits. </a:t>
            </a:r>
          </a:p>
          <a:p>
            <a:endParaRPr lang="en-IN" sz="1600" dirty="0"/>
          </a:p>
        </p:txBody>
      </p:sp>
    </p:spTree>
    <p:extLst>
      <p:ext uri="{BB962C8B-B14F-4D97-AF65-F5344CB8AC3E}">
        <p14:creationId xmlns:p14="http://schemas.microsoft.com/office/powerpoint/2010/main" val="2923074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110</TotalTime>
  <Words>1234</Words>
  <Application>Microsoft Office PowerPoint</Application>
  <PresentationFormat>On-screen Show (4:3)</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NAME :  KAMALESH .B  III rd YEAR BE COMPUTER SCIENCE  REG NO.-211521104066</vt:lpstr>
      <vt:lpstr>PowerPoint Presentation</vt:lpstr>
      <vt:lpstr> AGENDA</vt:lpstr>
      <vt:lpstr> PROBLEM STATEMENT</vt:lpstr>
      <vt:lpstr> PROJECT OVERVIEW</vt:lpstr>
      <vt:lpstr> WHO ARE THE END USERS?</vt:lpstr>
      <vt:lpstr> YOUR SOLUTION AND ITS VALUE PROPOSITION</vt:lpstr>
      <vt:lpstr>modelling</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2021PITCS127</dc:creator>
  <cp:lastModifiedBy>2021PITCS198</cp:lastModifiedBy>
  <cp:revision>9</cp:revision>
  <dcterms:created xsi:type="dcterms:W3CDTF">2024-04-01T04:43:28Z</dcterms:created>
  <dcterms:modified xsi:type="dcterms:W3CDTF">2024-04-02T09:02:19Z</dcterms:modified>
</cp:coreProperties>
</file>