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3" r:id="rId3"/>
  </p:sldMasterIdLst>
  <p:notesMasterIdLst>
    <p:notesMasterId r:id="rId5"/>
  </p:notesMasterIdLst>
  <p:sldIdLst>
    <p:sldId id="256" r:id="rId4"/>
    <p:sldId id="2049623" r:id="rId6"/>
    <p:sldId id="257" r:id="rId7"/>
    <p:sldId id="2049626" r:id="rId8"/>
    <p:sldId id="2049624" r:id="rId9"/>
    <p:sldId id="2049625" r:id="rId10"/>
    <p:sldId id="258" r:id="rId11"/>
    <p:sldId id="264" r:id="rId12"/>
    <p:sldId id="2049621" r:id="rId13"/>
    <p:sldId id="2049622" r:id="rId14"/>
    <p:sldId id="2049639" r:id="rId15"/>
  </p:sldIdLst>
  <p:sldSz cx="12192000" cy="6858000"/>
  <p:notesSz cx="6858000" cy="9144000"/>
  <p:embeddedFontLst>
    <p:embeddedFont>
      <p:font typeface="Libre Franklin"/>
      <p:regular r:id="rId19"/>
      <p:bold r:id="rId20"/>
      <p:italic r:id="rId21"/>
      <p:boldItalic r:id="rId22"/>
    </p:embeddedFont>
    <p:embeddedFont>
      <p:font typeface="Franklin Gothic"/>
      <p:regular r:id="rId23"/>
    </p:embeddedFont>
    <p:embeddedFont>
      <p:font typeface="Calibri" panose="020F0502020204030204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1" Type="http://schemas.openxmlformats.org/officeDocument/2006/relationships/font" Target="fonts/font13.fntdata"/><Relationship Id="rId30" Type="http://schemas.openxmlformats.org/officeDocument/2006/relationships/font" Target="fonts/font12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11.fntdata"/><Relationship Id="rId28" Type="http://schemas.openxmlformats.org/officeDocument/2006/relationships/font" Target="fonts/font10.fntdata"/><Relationship Id="rId27" Type="http://schemas.openxmlformats.org/officeDocument/2006/relationships/font" Target="fonts/font9.fntdata"/><Relationship Id="rId26" Type="http://schemas.openxmlformats.org/officeDocument/2006/relationships/font" Target="fonts/font8.fntdata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3"/>
          </p:nvPr>
        </p:nvSpPr>
        <p:spPr/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548640" y="429768"/>
            <a:ext cx="11091672" cy="49244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 (Times New Roman 32 pt)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 bwMode="black">
          <a:xfrm>
            <a:off x="548640" y="1856232"/>
            <a:ext cx="11091672" cy="4453128"/>
          </a:xfrm>
        </p:spPr>
        <p:txBody>
          <a:bodyPr/>
          <a:lstStyle>
            <a:lvl1pPr rtl="0">
              <a:defRPr>
                <a:solidFill>
                  <a:schemeClr val="accent1"/>
                </a:solidFill>
                <a:latin typeface="+mn-lt"/>
              </a:defRPr>
            </a:lvl1pPr>
            <a:lvl2pPr>
              <a:buClrTx/>
              <a:defRPr>
                <a:solidFill>
                  <a:schemeClr val="accent1"/>
                </a:solidFill>
                <a:latin typeface="+mn-lt"/>
              </a:defRPr>
            </a:lvl2pPr>
            <a:lvl3pPr>
              <a:buClrTx/>
              <a:defRPr>
                <a:solidFill>
                  <a:schemeClr val="accent1"/>
                </a:solidFill>
                <a:latin typeface="+mn-lt"/>
              </a:defRPr>
            </a:lvl3pPr>
          </a:lstStyle>
          <a:p>
            <a:pPr rtl="0"/>
            <a:r>
              <a:rPr lang="en-US" b="0" i="0" u="none" strike="noStrike" kern="1200" baseline="0" dirty="0">
                <a:solidFill>
                  <a:srgbClr val="1A1628"/>
                </a:solidFill>
                <a:latin typeface="Arial" panose="020B0604020202020204" pitchFamily="34" charset="0"/>
              </a:rPr>
              <a:t>Click to add text (Arial 18 </a:t>
            </a:r>
            <a:r>
              <a:rPr lang="en-US" b="0" i="0" u="none" strike="noStrike" kern="1200" baseline="0" dirty="0" err="1">
                <a:solidFill>
                  <a:srgbClr val="1A1628"/>
                </a:solidFill>
                <a:latin typeface="Arial" panose="020B0604020202020204" pitchFamily="34" charset="0"/>
              </a:rPr>
              <a:t>pt</a:t>
            </a:r>
            <a:r>
              <a:rPr lang="en-US" b="0" i="0" u="none" strike="noStrike" kern="1200" baseline="0" dirty="0">
                <a:solidFill>
                  <a:srgbClr val="1A1628"/>
                </a:solidFill>
                <a:latin typeface="Arial" panose="020B0604020202020204" pitchFamily="34" charset="0"/>
              </a:rPr>
              <a:t>)</a:t>
            </a:r>
            <a:endParaRPr lang="en-US" b="0" i="0" u="none" strike="noStrike" kern="1200" baseline="0" dirty="0">
              <a:solidFill>
                <a:srgbClr val="1A1628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3"/>
            <a:ext cx="5181600" cy="908050"/>
          </a:xfrm>
        </p:spPr>
        <p:txBody>
          <a:bodyPr anchor="t"/>
          <a:lstStyle>
            <a:lvl1pPr algn="l">
              <a:defRPr sz="2665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1pPr>
            <a:lvl2pPr marL="304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00" indent="0">
              <a:buNone/>
              <a:defRPr sz="1065">
                <a:solidFill>
                  <a:schemeClr val="tx1">
                    <a:tint val="75000"/>
                  </a:schemeClr>
                </a:solidFill>
              </a:defRPr>
            </a:lvl3pPr>
            <a:lvl4pPr marL="9144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4pPr>
            <a:lvl5pPr marL="12192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5pPr>
            <a:lvl6pPr marL="15240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6pPr>
            <a:lvl7pPr marL="18288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7pPr>
            <a:lvl8pPr marL="21336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8pPr>
            <a:lvl9pPr marL="24384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5"/>
            </a:lvl1pPr>
            <a:lvl2pPr>
              <a:defRPr sz="1600"/>
            </a:lvl2pPr>
            <a:lvl3pPr>
              <a:defRPr sz="1335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5"/>
            </a:lvl1pPr>
            <a:lvl2pPr>
              <a:defRPr sz="1600"/>
            </a:lvl2pPr>
            <a:lvl3pPr>
              <a:defRPr sz="1335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00" indent="0">
              <a:buNone/>
              <a:defRPr sz="1335" b="1"/>
            </a:lvl2pPr>
            <a:lvl3pPr marL="609600" indent="0">
              <a:buNone/>
              <a:defRPr sz="1200" b="1"/>
            </a:lvl3pPr>
            <a:lvl4pPr marL="914400" indent="0">
              <a:buNone/>
              <a:defRPr sz="1065" b="1"/>
            </a:lvl4pPr>
            <a:lvl5pPr marL="1219200" indent="0">
              <a:buNone/>
              <a:defRPr sz="1065" b="1"/>
            </a:lvl5pPr>
            <a:lvl6pPr marL="1524000" indent="0">
              <a:buNone/>
              <a:defRPr sz="1065" b="1"/>
            </a:lvl6pPr>
            <a:lvl7pPr marL="1828800" indent="0">
              <a:buNone/>
              <a:defRPr sz="1065" b="1"/>
            </a:lvl7pPr>
            <a:lvl8pPr marL="2133600" indent="0">
              <a:buNone/>
              <a:defRPr sz="1065" b="1"/>
            </a:lvl8pPr>
            <a:lvl9pPr marL="2438400" indent="0">
              <a:buNone/>
              <a:defRPr sz="106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5"/>
            </a:lvl2pPr>
            <a:lvl3pPr>
              <a:defRPr sz="1200"/>
            </a:lvl3pPr>
            <a:lvl4pPr>
              <a:defRPr sz="1065"/>
            </a:lvl4pPr>
            <a:lvl5pPr>
              <a:defRPr sz="1065"/>
            </a:lvl5pPr>
            <a:lvl6pPr>
              <a:defRPr sz="1065"/>
            </a:lvl6pPr>
            <a:lvl7pPr>
              <a:defRPr sz="1065"/>
            </a:lvl7pPr>
            <a:lvl8pPr>
              <a:defRPr sz="1065"/>
            </a:lvl8pPr>
            <a:lvl9pPr>
              <a:defRPr sz="106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3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00" indent="0">
              <a:buNone/>
              <a:defRPr sz="1335" b="1"/>
            </a:lvl2pPr>
            <a:lvl3pPr marL="609600" indent="0">
              <a:buNone/>
              <a:defRPr sz="1200" b="1"/>
            </a:lvl3pPr>
            <a:lvl4pPr marL="914400" indent="0">
              <a:buNone/>
              <a:defRPr sz="1065" b="1"/>
            </a:lvl4pPr>
            <a:lvl5pPr marL="1219200" indent="0">
              <a:buNone/>
              <a:defRPr sz="1065" b="1"/>
            </a:lvl5pPr>
            <a:lvl6pPr marL="1524000" indent="0">
              <a:buNone/>
              <a:defRPr sz="1065" b="1"/>
            </a:lvl6pPr>
            <a:lvl7pPr marL="1828800" indent="0">
              <a:buNone/>
              <a:defRPr sz="1065" b="1"/>
            </a:lvl7pPr>
            <a:lvl8pPr marL="2133600" indent="0">
              <a:buNone/>
              <a:defRPr sz="1065" b="1"/>
            </a:lvl8pPr>
            <a:lvl9pPr marL="2438400" indent="0">
              <a:buNone/>
              <a:defRPr sz="106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3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5"/>
            </a:lvl2pPr>
            <a:lvl3pPr>
              <a:defRPr sz="1200"/>
            </a:lvl3pPr>
            <a:lvl4pPr>
              <a:defRPr sz="1065"/>
            </a:lvl4pPr>
            <a:lvl5pPr>
              <a:defRPr sz="1065"/>
            </a:lvl5pPr>
            <a:lvl6pPr>
              <a:defRPr sz="1065"/>
            </a:lvl6pPr>
            <a:lvl7pPr>
              <a:defRPr sz="1065"/>
            </a:lvl7pPr>
            <a:lvl8pPr>
              <a:defRPr sz="1065"/>
            </a:lvl8pPr>
            <a:lvl9pPr>
              <a:defRPr sz="106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5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3"/>
            <a:ext cx="3407833" cy="3902075"/>
          </a:xfrm>
        </p:spPr>
        <p:txBody>
          <a:bodyPr/>
          <a:lstStyle>
            <a:lvl1pPr>
              <a:defRPr sz="2135"/>
            </a:lvl1pPr>
            <a:lvl2pPr>
              <a:defRPr sz="1865"/>
            </a:lvl2pPr>
            <a:lvl3pPr>
              <a:defRPr sz="1600"/>
            </a:lvl3pPr>
            <a:lvl4pPr>
              <a:defRPr sz="1335"/>
            </a:lvl4pPr>
            <a:lvl5pPr>
              <a:defRPr sz="1335"/>
            </a:lvl5pPr>
            <a:lvl6pPr>
              <a:defRPr sz="1335"/>
            </a:lvl6pPr>
            <a:lvl7pPr>
              <a:defRPr sz="1335"/>
            </a:lvl7pPr>
            <a:lvl8pPr>
              <a:defRPr sz="1335"/>
            </a:lvl8pPr>
            <a:lvl9pPr>
              <a:defRPr sz="133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3"/>
            <a:ext cx="2005542" cy="3127375"/>
          </a:xfrm>
        </p:spPr>
        <p:txBody>
          <a:bodyPr/>
          <a:lstStyle>
            <a:lvl1pPr marL="0" indent="0">
              <a:buNone/>
              <a:defRPr sz="935"/>
            </a:lvl1pPr>
            <a:lvl2pPr marL="304800" indent="0">
              <a:buNone/>
              <a:defRPr sz="800"/>
            </a:lvl2pPr>
            <a:lvl3pPr marL="609600" indent="0">
              <a:buNone/>
              <a:defRPr sz="665"/>
            </a:lvl3pPr>
            <a:lvl4pPr marL="914400" indent="0">
              <a:buNone/>
              <a:defRPr sz="600"/>
            </a:lvl4pPr>
            <a:lvl5pPr marL="1219200" indent="0">
              <a:buNone/>
              <a:defRPr sz="600"/>
            </a:lvl5pPr>
            <a:lvl6pPr marL="1524000" indent="0">
              <a:buNone/>
              <a:defRPr sz="600"/>
            </a:lvl6pPr>
            <a:lvl7pPr marL="1828800" indent="0">
              <a:buNone/>
              <a:defRPr sz="600"/>
            </a:lvl7pPr>
            <a:lvl8pPr marL="2133600" indent="0">
              <a:buNone/>
              <a:defRPr sz="600"/>
            </a:lvl8pPr>
            <a:lvl9pPr marL="243840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5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5"/>
            </a:lvl1pPr>
            <a:lvl2pPr marL="304800" indent="0">
              <a:buNone/>
              <a:defRPr sz="1865"/>
            </a:lvl2pPr>
            <a:lvl3pPr marL="609600" indent="0">
              <a:buNone/>
              <a:defRPr sz="1600"/>
            </a:lvl3pPr>
            <a:lvl4pPr marL="914400" indent="0">
              <a:buNone/>
              <a:defRPr sz="1335"/>
            </a:lvl4pPr>
            <a:lvl5pPr marL="1219200" indent="0">
              <a:buNone/>
              <a:defRPr sz="1335"/>
            </a:lvl5pPr>
            <a:lvl6pPr marL="1524000" indent="0">
              <a:buNone/>
              <a:defRPr sz="1335"/>
            </a:lvl6pPr>
            <a:lvl7pPr marL="1828800" indent="0">
              <a:buNone/>
              <a:defRPr sz="1335"/>
            </a:lvl7pPr>
            <a:lvl8pPr marL="2133600" indent="0">
              <a:buNone/>
              <a:defRPr sz="1335"/>
            </a:lvl8pPr>
            <a:lvl9pPr marL="2438400" indent="0">
              <a:buNone/>
              <a:defRPr sz="133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5"/>
            </a:lvl1pPr>
            <a:lvl2pPr marL="304800" indent="0">
              <a:buNone/>
              <a:defRPr sz="800"/>
            </a:lvl2pPr>
            <a:lvl3pPr marL="609600" indent="0">
              <a:buNone/>
              <a:defRPr sz="665"/>
            </a:lvl3pPr>
            <a:lvl4pPr marL="914400" indent="0">
              <a:buNone/>
              <a:defRPr sz="600"/>
            </a:lvl4pPr>
            <a:lvl5pPr marL="1219200" indent="0">
              <a:buNone/>
              <a:defRPr sz="600"/>
            </a:lvl5pPr>
            <a:lvl6pPr marL="1524000" indent="0">
              <a:buNone/>
              <a:defRPr sz="600"/>
            </a:lvl6pPr>
            <a:lvl7pPr marL="1828800" indent="0">
              <a:buNone/>
              <a:defRPr sz="600"/>
            </a:lvl7pPr>
            <a:lvl8pPr marL="2133600" indent="0">
              <a:buNone/>
              <a:defRPr sz="600"/>
            </a:lvl8pPr>
            <a:lvl9pPr marL="243840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lang="en-US" sz="20000" b="1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609600" rtl="0" eaLnBrk="1" latinLnBrk="0" hangingPunct="1">
        <a:spcBef>
          <a:spcPct val="0"/>
        </a:spcBef>
        <a:buNone/>
        <a:defRPr sz="29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1pPr>
      <a:lvl2pPr marL="495300" indent="-190500" algn="l" defTabSz="609600" rtl="0" eaLnBrk="1" latinLnBrk="0" hangingPunct="1">
        <a:spcBef>
          <a:spcPct val="13000"/>
        </a:spcBef>
        <a:buFont typeface="Arial" panose="020B0604020202020204" pitchFamily="34" charset="0"/>
        <a:buChar char="–"/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7620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–"/>
        <a:defRPr sz="1335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»"/>
        <a:defRPr sz="1335" kern="1200">
          <a:solidFill>
            <a:schemeClr val="tx1"/>
          </a:solidFill>
          <a:latin typeface="+mn-lt"/>
          <a:ea typeface="+mn-ea"/>
          <a:cs typeface="+mn-cs"/>
        </a:defRPr>
      </a:lvl5pPr>
      <a:lvl6pPr marL="16764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6pPr>
      <a:lvl7pPr marL="19812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8pPr>
      <a:lvl9pPr marL="25908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6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4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2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4699544" y="846817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388520" y="2360708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4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Number: </a:t>
            </a:r>
            <a:r>
              <a:rPr lang="en-US" sz="2400" dirty="0" err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HT111</a:t>
            </a:r>
            <a:endParaRPr lang="en-US" sz="2400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2400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400" dirty="0">
                <a:solidFill>
                  <a:schemeClr val="tx1"/>
                </a:solidFill>
                <a:latin typeface="Franklin Gothic"/>
                <a:sym typeface="Franklin Gothic"/>
              </a:rPr>
              <a:t>SDG Goal :9</a:t>
            </a:r>
            <a:endParaRPr sz="24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4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sz="24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4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nn-NO" sz="2400" dirty="0">
                <a:solidFill>
                  <a:srgbClr val="000000"/>
                </a:solidFill>
                <a:latin typeface="Open Sans Light Bold" panose="020B0806030504020204"/>
                <a:sym typeface="+mn-ea"/>
              </a:rPr>
              <a:t> AI System for Smart Infrastructure</a:t>
            </a:r>
            <a:endParaRPr sz="24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24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4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 Name:Terrific Trio</a:t>
            </a:r>
            <a:endParaRPr sz="24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24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br>
              <a:rPr lang="en-US" sz="24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 rot="18542927">
            <a:off x="618154" y="4662815"/>
            <a:ext cx="4030027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HACK@SRET 2022</a:t>
            </a:r>
            <a:endParaRPr lang="en-US" sz="3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9275" y="430213"/>
            <a:ext cx="11090275" cy="492125"/>
          </a:xfrm>
        </p:spPr>
        <p:txBody>
          <a:bodyPr>
            <a:noAutofit/>
          </a:bodyPr>
          <a:lstStyle/>
          <a:p>
            <a:pPr>
              <a:buSzPct val="100000"/>
            </a:pPr>
            <a:r>
              <a:rPr lang="en-US" dirty="0">
                <a:solidFill>
                  <a:schemeClr val="dk1"/>
                </a:solidFill>
              </a:rPr>
              <a:t>Demonstration Video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275" y="1256105"/>
            <a:ext cx="10225562" cy="171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Insert link here to a short 3 minute demonstration video of the working prototype, app, work flow or</a:t>
            </a: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4572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analytical model</a:t>
            </a: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4572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4572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Google driveink: </a:t>
            </a: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45720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Libre Franklin"/>
                <a:sym typeface="Libre Franklin"/>
              </a:rPr>
              <a:t>https://drive.google.com/file/d/14XptJqBvE7cSFJ9z4_GRa6o6T_Rorxom/view?usp=drivesdk</a:t>
            </a: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2591244" y="3293721"/>
            <a:ext cx="1956070" cy="1956062"/>
            <a:chOff x="0" y="0"/>
            <a:chExt cx="6350000" cy="6349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"/>
              <a:stretch>
                <a:fillRect t="-8798" b="-8798"/>
              </a:stretch>
            </a:blipFill>
          </p:spPr>
        </p:sp>
      </p:grpSp>
      <p:sp>
        <p:nvSpPr>
          <p:cNvPr id="13" name="TextBox 13"/>
          <p:cNvSpPr txBox="1"/>
          <p:nvPr/>
        </p:nvSpPr>
        <p:spPr>
          <a:xfrm>
            <a:off x="2591244" y="5520839"/>
            <a:ext cx="1956069" cy="828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30"/>
              </a:lnSpc>
            </a:pPr>
            <a:r>
              <a:rPr lang="en-US" sz="1535" dirty="0" err="1">
                <a:solidFill>
                  <a:srgbClr val="000000"/>
                </a:solidFill>
                <a:latin typeface="Mont" panose="00000500000000000000"/>
              </a:rPr>
              <a:t>Vignesh</a:t>
            </a:r>
            <a:r>
              <a:rPr lang="en-US" sz="1535" dirty="0">
                <a:solidFill>
                  <a:srgbClr val="000000"/>
                </a:solidFill>
                <a:latin typeface="Mont" panose="00000500000000000000"/>
              </a:rPr>
              <a:t> N</a:t>
            </a:r>
            <a:endParaRPr lang="en-US" sz="1535" dirty="0">
              <a:solidFill>
                <a:srgbClr val="000000"/>
              </a:solidFill>
              <a:latin typeface="Mont" panose="00000500000000000000"/>
            </a:endParaRPr>
          </a:p>
          <a:p>
            <a:pPr algn="ctr">
              <a:lnSpc>
                <a:spcPts val="3230"/>
              </a:lnSpc>
            </a:pPr>
            <a:r>
              <a:rPr lang="en-US" sz="1535" dirty="0">
                <a:solidFill>
                  <a:srgbClr val="000000"/>
                </a:solidFill>
                <a:latin typeface="Mont" panose="00000500000000000000"/>
              </a:rPr>
              <a:t>36821024 </a:t>
            </a:r>
            <a:endParaRPr lang="en-US" sz="1535" dirty="0">
              <a:solidFill>
                <a:srgbClr val="000000"/>
              </a:solidFill>
              <a:latin typeface="Mont" panose="0000050000000000000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863799" y="5545559"/>
            <a:ext cx="1488773" cy="828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0"/>
              </a:lnSpc>
            </a:pPr>
            <a:r>
              <a:rPr lang="it-IT" sz="1535" dirty="0">
                <a:solidFill>
                  <a:srgbClr val="000000"/>
                </a:solidFill>
                <a:latin typeface="Mont" panose="00000500000000000000"/>
              </a:rPr>
              <a:t>Sasi Cladin J A 36821022</a:t>
            </a:r>
            <a:endParaRPr lang="en-US" sz="1535" dirty="0">
              <a:solidFill>
                <a:srgbClr val="000000"/>
              </a:solidFill>
              <a:latin typeface="Arimo" panose="020B0604020202020204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669057" y="5520839"/>
            <a:ext cx="2151343" cy="828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30"/>
              </a:lnSpc>
            </a:pPr>
            <a:r>
              <a:rPr lang="en-US" sz="1535" dirty="0" err="1">
                <a:solidFill>
                  <a:srgbClr val="000000"/>
                </a:solidFill>
                <a:latin typeface="Mont" panose="00000500000000000000"/>
              </a:rPr>
              <a:t>Kamaleshwaran</a:t>
            </a:r>
            <a:r>
              <a:rPr lang="en-US" sz="1535" dirty="0">
                <a:solidFill>
                  <a:srgbClr val="000000"/>
                </a:solidFill>
                <a:latin typeface="Mont" panose="00000500000000000000"/>
              </a:rPr>
              <a:t> M 36821017</a:t>
            </a:r>
            <a:endParaRPr lang="en-US" sz="1535" dirty="0">
              <a:solidFill>
                <a:srgbClr val="000000"/>
              </a:solidFill>
              <a:latin typeface="Mont" panose="0000050000000000000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109166" y="1678063"/>
            <a:ext cx="6134320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2665" dirty="0">
                <a:solidFill>
                  <a:srgbClr val="000000"/>
                </a:solidFill>
                <a:latin typeface="Open Sans Light Bold" panose="020B0806030504020204"/>
              </a:rPr>
              <a:t>Domain Name: Computer Vision</a:t>
            </a:r>
            <a:endParaRPr lang="en-US" sz="2665" dirty="0">
              <a:solidFill>
                <a:srgbClr val="000000"/>
              </a:solidFill>
              <a:latin typeface="Open Sans Light Bold" panose="020B0806030504020204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3314654" y="2198969"/>
            <a:ext cx="5907619" cy="12204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2135" dirty="0">
                <a:solidFill>
                  <a:srgbClr val="000000"/>
                </a:solidFill>
                <a:latin typeface="Open Sans Light Bold" panose="020B0806030504020204"/>
              </a:rPr>
              <a:t>Title: </a:t>
            </a:r>
            <a:r>
              <a:rPr lang="nn-NO" sz="2135" dirty="0">
                <a:solidFill>
                  <a:srgbClr val="000000"/>
                </a:solidFill>
                <a:latin typeface="Open Sans Light Bold" panose="020B0806030504020204"/>
              </a:rPr>
              <a:t> AI System for Smart Infrastructure</a:t>
            </a:r>
            <a:endParaRPr lang="en-US" sz="2135" dirty="0">
              <a:solidFill>
                <a:srgbClr val="000000"/>
              </a:solidFill>
              <a:latin typeface="Open Sans Light Bold" panose="020B0806030504020204"/>
            </a:endParaRPr>
          </a:p>
          <a:p>
            <a:pPr algn="ctr">
              <a:lnSpc>
                <a:spcPts val="4760"/>
              </a:lnSpc>
            </a:pPr>
            <a:endParaRPr lang="en-US" sz="2135" dirty="0">
              <a:solidFill>
                <a:srgbClr val="000000"/>
              </a:solidFill>
              <a:latin typeface="Open Sans Light Bold" panose="020B0806030504020204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4022661" y="917776"/>
            <a:ext cx="4307329" cy="10769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2935" dirty="0">
                <a:solidFill>
                  <a:srgbClr val="000000"/>
                </a:solidFill>
                <a:latin typeface="Arimo Bold" panose="020B0704020202020204"/>
              </a:rPr>
              <a:t>Team No: HT111</a:t>
            </a:r>
            <a:endParaRPr lang="en-US" sz="2935" dirty="0">
              <a:solidFill>
                <a:srgbClr val="000000"/>
              </a:solidFill>
              <a:latin typeface="Arimo Bold" panose="020B0704020202020204"/>
            </a:endParaRPr>
          </a:p>
        </p:txBody>
      </p:sp>
      <p:grpSp>
        <p:nvGrpSpPr>
          <p:cNvPr id="25" name="Group 2"/>
          <p:cNvGrpSpPr>
            <a:grpSpLocks noChangeAspect="1"/>
          </p:cNvGrpSpPr>
          <p:nvPr/>
        </p:nvGrpSpPr>
        <p:grpSpPr>
          <a:xfrm>
            <a:off x="5630151" y="3293721"/>
            <a:ext cx="1956070" cy="1956062"/>
            <a:chOff x="0" y="0"/>
            <a:chExt cx="6350000" cy="6349975"/>
          </a:xfrm>
        </p:grpSpPr>
        <p:sp>
          <p:nvSpPr>
            <p:cNvPr id="26" name="Freeform 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"/>
              <a:stretch>
                <a:fillRect t="-8798" b="-8798"/>
              </a:stretch>
            </a:blipFill>
          </p:spPr>
        </p:sp>
      </p:grpSp>
      <p:grpSp>
        <p:nvGrpSpPr>
          <p:cNvPr id="29" name="Group 2"/>
          <p:cNvGrpSpPr>
            <a:grpSpLocks noChangeAspect="1"/>
          </p:cNvGrpSpPr>
          <p:nvPr/>
        </p:nvGrpSpPr>
        <p:grpSpPr>
          <a:xfrm>
            <a:off x="8669058" y="3296987"/>
            <a:ext cx="1956070" cy="1956062"/>
            <a:chOff x="0" y="0"/>
            <a:chExt cx="6350000" cy="6349975"/>
          </a:xfrm>
        </p:grpSpPr>
        <p:sp>
          <p:nvSpPr>
            <p:cNvPr id="30" name="Freeform 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"/>
              <a:stretch>
                <a:fillRect t="-8798" b="-8798"/>
              </a:stretch>
            </a:blipFill>
          </p:spPr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058" y="3237205"/>
            <a:ext cx="1949720" cy="20690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101" y="3217901"/>
            <a:ext cx="1968770" cy="20922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56" y="3296811"/>
            <a:ext cx="1969441" cy="203905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985" y="449580"/>
            <a:ext cx="1247775" cy="60534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5805" y="220345"/>
            <a:ext cx="8396605" cy="850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 lang="en-US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2406650" y="2313305"/>
            <a:ext cx="7814310" cy="37147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Problem Statement: </a:t>
            </a:r>
            <a:endParaRPr dirty="0">
              <a:solidFill>
                <a:schemeClr val="tx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The increasing number of cars in cities can cause high volume of traffic, and implies that traffic violations become more critical nowadays.</a:t>
            </a: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This causes severe destruction of property and more accidents that may endanger the lives of the people.</a:t>
            </a: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To solve the alarming problem and prevent such unfathomable consequences, traffic violation detection systems are needed.</a:t>
            </a: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For which the system enforcesproper traffic regulations at all times, and apprehend those who does not comply.</a:t>
            </a: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This system can detect traffic light violation in real-time</a:t>
            </a:r>
            <a:endParaRPr lang="en-US"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 lang="en-US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2140473" y="2261082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Objectives:</a:t>
            </a:r>
            <a:endParaRPr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sym typeface="+mn-ea"/>
              </a:rPr>
              <a:t>Automate traffic signal violation detection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+mn-ea"/>
              </a:rPr>
              <a:t> Make it easy for the traffic police department to monitor the traffic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+mn-ea"/>
              </a:rPr>
              <a:t> Detecting and tracking the vehicle and their activities accurately</a:t>
            </a: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 lang="en-US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2279650" y="2469515"/>
            <a:ext cx="6024245" cy="191897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Source of Dataset used and its description:</a:t>
            </a:r>
            <a:endParaRPr dirty="0">
              <a:solidFill>
                <a:schemeClr val="tx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There no dataset implemented.</a:t>
            </a: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The input will be any mp4 file(cctc footage),which we can implement any available videos</a:t>
            </a:r>
            <a:endParaRPr lang="en-US"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 lang="en-US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2150110" y="2242185"/>
            <a:ext cx="6024245" cy="36188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Work flow/ Architecture:</a:t>
            </a:r>
            <a:endParaRPr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Vehicle Classification:</a:t>
            </a:r>
            <a:endParaRPr lang="en-GB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ym typeface="+mn-ea"/>
              </a:rPr>
              <a:t>An object detection model YOLOv3 is used to classify moving vehicles.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Features of the model: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+mn-ea"/>
              </a:rPr>
              <a:t> Bounding Box Predictions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+mn-ea"/>
              </a:rPr>
              <a:t> Class Prediction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+mn-ea"/>
              </a:rPr>
              <a:t> Predictions across scales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+mn-ea"/>
              </a:rPr>
              <a:t> Feature Extractor</a:t>
            </a:r>
            <a:br>
              <a:rPr lang="en-US" dirty="0">
                <a:sym typeface="+mn-ea"/>
              </a:rPr>
            </a:br>
            <a:endParaRPr lang="en-US" dirty="0"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>
              <a:solidFill>
                <a:schemeClr val="tx1"/>
              </a:solidFill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 lang="en-US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2687229" y="2383631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sz="18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Tools &amp; Technology used:</a:t>
            </a:r>
            <a:endParaRPr lang="en-IN" sz="1800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altLang="en-IN" sz="18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Anaconda,spyder,python,opencv,yolov3..,</a:t>
            </a:r>
            <a:endParaRPr dirty="0">
              <a:solidFill>
                <a:schemeClr val="tx1"/>
              </a:solidFill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tx1"/>
                </a:solidFill>
              </a:rPr>
              <a:t>Describe your Use Cases here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 automate the traffic signal violation detection system and</a:t>
            </a: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make it easy for the traffic police department to monitor the traffic and take action against the violated vehicle owner in a fast and efficient way. </a:t>
            </a: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Detecting and tracking the vehicle and their activities accurately is the main priority of the system. </a:t>
            </a:r>
            <a:endParaRPr lang="en-US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None/>
            </a:pPr>
            <a:r>
              <a:rPr lang="en-US" sz="1800" b="0" i="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Challenges here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convergence of detection for the traffic</a:t>
            </a:r>
            <a:endParaRPr lang="en-US"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violation mentioned is dissimilar, since it has a different threshold condition. </a:t>
            </a:r>
            <a:endParaRPr lang="en-US"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system provides detection for traffic signal violation</a:t>
            </a:r>
            <a:endParaRPr lang="en-US"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Further, the system is able to process one data at a time.</a:t>
            </a:r>
            <a:endParaRPr lang="en-US"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Also, the program runtime is somewhat slow, and can be improved by using a computer with high speed processor specifications or GPU  </a:t>
            </a:r>
            <a:endParaRPr lang="en-US"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710741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>
              <a:buSzPct val="100000"/>
            </a:pPr>
            <a:r>
              <a:rPr lang="en-US" dirty="0"/>
              <a:t>Uniqueness of The Solution</a:t>
            </a:r>
            <a:endParaRPr lang="en-US"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2" name="Content Placeholder 2"/>
          <p:cNvSpPr txBox="1"/>
          <p:nvPr/>
        </p:nvSpPr>
        <p:spPr>
          <a:xfrm>
            <a:off x="550164" y="2271011"/>
            <a:ext cx="11091672" cy="4453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r>
              <a:rPr lang="en-US" dirty="0"/>
              <a:t>Elaborate on the Novelty/Innovativeness of the idea in the chosen problem area.</a:t>
            </a:r>
            <a:endParaRPr lang="en-IN" dirty="0"/>
          </a:p>
          <a:p>
            <a:endParaRPr lang="en-IN" dirty="0"/>
          </a:p>
          <a:p>
            <a:r>
              <a:rPr lang="en-US" altLang="en-IN" dirty="0"/>
              <a:t>  automate the traffic signal violation detection system and</a:t>
            </a:r>
            <a:endParaRPr lang="en-US" altLang="en-IN" dirty="0"/>
          </a:p>
          <a:p>
            <a:r>
              <a:rPr lang="en-IN" dirty="0"/>
              <a:t>make it easy for the traffic police department to monitor the traffic and take action against the</a:t>
            </a:r>
            <a:endParaRPr lang="en-IN" dirty="0"/>
          </a:p>
          <a:p>
            <a:r>
              <a:rPr lang="en-IN" dirty="0"/>
              <a:t>violated vehicle owner in a fast and efficient way. Detecting and tracking the vehicle and their</a:t>
            </a:r>
            <a:endParaRPr lang="en-IN" dirty="0"/>
          </a:p>
          <a:p>
            <a:r>
              <a:rPr lang="en-IN" dirty="0"/>
              <a:t>activities accurately is the main priority of the system. 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buSzPct val="100000"/>
            </a:pPr>
            <a:r>
              <a:rPr lang="en-IN" dirty="0">
                <a:solidFill>
                  <a:schemeClr val="dk1"/>
                </a:solidFill>
              </a:rPr>
              <a:t>Impact and scalability</a:t>
            </a:r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856105"/>
            <a:ext cx="11091545" cy="4692015"/>
          </a:xfrm>
        </p:spPr>
        <p:txBody>
          <a:bodyPr>
            <a:normAutofit lnSpcReduction="10000"/>
          </a:bodyPr>
          <a:lstStyle/>
          <a:p>
            <a:pPr indent="-228600">
              <a:lnSpc>
                <a:spcPct val="100000"/>
              </a:lnSpc>
              <a:buSzPts val="1600"/>
              <a:buNone/>
            </a:pPr>
            <a:r>
              <a:rPr lang="en-US" sz="1600" dirty="0">
                <a:solidFill>
                  <a:schemeClr val="dk1"/>
                </a:solidFill>
                <a:latin typeface="Libre Franklin"/>
              </a:rPr>
              <a:t>How easy will it be to adapt the solution specially with regards to meeting the growth and demand in the</a:t>
            </a:r>
            <a:endParaRPr lang="en-US" sz="1600" dirty="0">
              <a:solidFill>
                <a:schemeClr val="dk1"/>
              </a:solidFill>
              <a:latin typeface="Libre Franklin"/>
            </a:endParaRPr>
          </a:p>
          <a:p>
            <a:pPr indent="-228600">
              <a:lnSpc>
                <a:spcPct val="100000"/>
              </a:lnSpc>
              <a:buSzPts val="1600"/>
              <a:buNone/>
            </a:pPr>
            <a:r>
              <a:rPr lang="en-US" sz="1600" dirty="0">
                <a:solidFill>
                  <a:schemeClr val="dk1"/>
                </a:solidFill>
                <a:latin typeface="Libre Franklin"/>
              </a:rPr>
              <a:t>impacted area? (400 words max)</a:t>
            </a:r>
            <a:endParaRPr lang="en-US" sz="1600" dirty="0">
              <a:solidFill>
                <a:schemeClr val="dk1"/>
              </a:solidFill>
              <a:latin typeface="Libre Franklin"/>
            </a:endParaRPr>
          </a:p>
          <a:p>
            <a:r>
              <a:rPr lang="en-US" altLang="en-IN" dirty="0"/>
              <a:t>T</a:t>
            </a:r>
            <a:r>
              <a:rPr lang="en-IN" dirty="0"/>
              <a:t>raffic enforcers will not only be at ease in implementing safe roads</a:t>
            </a:r>
            <a:endParaRPr lang="en-IN" dirty="0"/>
          </a:p>
          <a:p>
            <a:r>
              <a:rPr lang="en-IN" dirty="0"/>
              <a:t>accurately, but also efficiently; as the traffic detection system detects violations faster than</a:t>
            </a:r>
            <a:r>
              <a:rPr lang="en-US" altLang="en-IN" dirty="0"/>
              <a:t> </a:t>
            </a:r>
            <a:r>
              <a:rPr lang="en-IN" dirty="0"/>
              <a:t>humans. </a:t>
            </a:r>
            <a:endParaRPr lang="en-IN" dirty="0"/>
          </a:p>
          <a:p>
            <a:r>
              <a:rPr lang="en-IN" dirty="0"/>
              <a:t>This system can detect traffic light violation in real-time. A user friendly graphical</a:t>
            </a:r>
            <a:endParaRPr lang="en-IN" dirty="0"/>
          </a:p>
          <a:p>
            <a:r>
              <a:rPr lang="en-IN" dirty="0"/>
              <a:t>interface is associated with the system to make it simple for the user to operate the system,</a:t>
            </a:r>
            <a:endParaRPr lang="en-IN" dirty="0"/>
          </a:p>
          <a:p>
            <a:r>
              <a:rPr lang="en-IN" dirty="0"/>
              <a:t>monitor traffic and take action against the violations of traffic rules.</a:t>
            </a:r>
            <a:endParaRPr lang="en-IN" dirty="0"/>
          </a:p>
        </p:txBody>
      </p:sp>
      <p:sp>
        <p:nvSpPr>
          <p:cNvPr id="4" name="Oval 20"/>
          <p:cNvSpPr>
            <a:spLocks noChangeAspect="1" noChangeArrowheads="1"/>
          </p:cNvSpPr>
          <p:nvPr/>
        </p:nvSpPr>
        <p:spPr bwMode="gray">
          <a:xfrm>
            <a:off x="136228" y="4229389"/>
            <a:ext cx="306910" cy="3069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0" tIns="0" rIns="0" bIns="0" numCol="1" anchor="ctr" anchorCtr="0" compatLnSpc="1"/>
          <a:lstStyle/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20"/>
          <p:cNvSpPr>
            <a:spLocks noChangeAspect="1" noChangeArrowheads="1"/>
          </p:cNvSpPr>
          <p:nvPr/>
        </p:nvSpPr>
        <p:spPr bwMode="gray">
          <a:xfrm>
            <a:off x="136228" y="1868463"/>
            <a:ext cx="306910" cy="3069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0" tIns="0" rIns="0" bIns="0" numCol="1" anchor="ctr" anchorCtr="0" compatLnSpc="1"/>
          <a:lstStyle/>
          <a:p>
            <a:pPr algn="ctr">
              <a:spcBef>
                <a:spcPts val="0"/>
              </a:spcBef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3698</Words>
  <Application>WPS Presentation</Application>
  <PresentationFormat>Widescreen</PresentationFormat>
  <Paragraphs>132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32" baseType="lpstr">
      <vt:lpstr>Arial</vt:lpstr>
      <vt:lpstr>SimSun</vt:lpstr>
      <vt:lpstr>Wingdings</vt:lpstr>
      <vt:lpstr>Arial</vt:lpstr>
      <vt:lpstr>Libre Franklin</vt:lpstr>
      <vt:lpstr>Franklin Gothic</vt:lpstr>
      <vt:lpstr>Noto Sans Symbols</vt:lpstr>
      <vt:lpstr>Segoe Print</vt:lpstr>
      <vt:lpstr>Calibri</vt:lpstr>
      <vt:lpstr>Algerian</vt:lpstr>
      <vt:lpstr>Microsoft YaHei</vt:lpstr>
      <vt:lpstr>Arial Unicode MS</vt:lpstr>
      <vt:lpstr>Open Sans Light Bold</vt:lpstr>
      <vt:lpstr>Yu Gothic UI Semibold</vt:lpstr>
      <vt:lpstr>Calibri</vt:lpstr>
      <vt:lpstr>Mont Bold</vt:lpstr>
      <vt:lpstr>Mont</vt:lpstr>
      <vt:lpstr>Arimo</vt:lpstr>
      <vt:lpstr>Arimo Bold</vt:lpstr>
      <vt:lpstr>Theme1</vt:lpstr>
      <vt:lpstr>Office Theme</vt:lpstr>
      <vt:lpstr>Basic Details of the Team and Problem Statement</vt:lpstr>
      <vt:lpstr>Idea/Approach Details</vt:lpstr>
      <vt:lpstr>Idea/Approach Details</vt:lpstr>
      <vt:lpstr>Idea/Approach Details</vt:lpstr>
      <vt:lpstr>Idea/Approach Details</vt:lpstr>
      <vt:lpstr>Idea/Approach Details</vt:lpstr>
      <vt:lpstr>Idea/Approach Details</vt:lpstr>
      <vt:lpstr>Uniqueness of The Solution</vt:lpstr>
      <vt:lpstr>Impact and scalability</vt:lpstr>
      <vt:lpstr>Demonstration Video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Kamalesh</cp:lastModifiedBy>
  <cp:revision>16</cp:revision>
  <dcterms:created xsi:type="dcterms:W3CDTF">2022-02-11T07:14:00Z</dcterms:created>
  <dcterms:modified xsi:type="dcterms:W3CDTF">2022-04-12T17:38:58Z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AAD204CA40B14E48A95E3188F2C8C962</vt:lpwstr>
  </property>
  <property fmtid="{D5CDD505-2E9C-101B-9397-08002B2CF9AE}" pid="4" name="KSOProductBuildVer">
    <vt:lpwstr>1033-11.2.0.11042</vt:lpwstr>
  </property>
</Properties>
</file>