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howGuides="1">
      <p:cViewPr varScale="1">
        <p:scale>
          <a:sx n="60" d="100"/>
          <a:sy n="60" d="100"/>
        </p:scale>
        <p:origin x="816"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[Employee_Dataset.xlsx]Sheet3!$G$2</c:f>
              <c:strCache>
                <c:ptCount val="1"/>
                <c:pt idx="0">
                  <c:v>Salary</c:v>
                </c:pt>
              </c:strCache>
            </c:strRef>
          </c:tx>
          <c:spPr>
            <a:solidFill>
              <a:schemeClr val="accent1"/>
            </a:solidFill>
            <a:ln>
              <a:noFill/>
            </a:ln>
            <a:effectLst/>
          </c:spPr>
          <c:invertIfNegative val="0"/>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dLbls>
        <c:gapWidth val="219"/>
        <c:overlap val="-27"/>
        <c:axId val="871804864"/>
        <c:axId val="871806112"/>
      </c:barChart>
      <c:catAx>
        <c:axId val="87180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6112"/>
        <c:crosses val="autoZero"/>
        <c:auto val="1"/>
        <c:lblAlgn val="ctr"/>
        <c:lblOffset val="100"/>
        <c:noMultiLvlLbl val="0"/>
      </c:catAx>
      <c:valAx>
        <c:axId val="871806112"/>
        <c:scaling>
          <c:orientation val="minMax"/>
        </c:scaling>
        <c:delete val="0"/>
        <c:axPos val="l"/>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80486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[Employee_Dataset.xlsx]Sheet3!$G$2</c:f>
              <c:strCache>
                <c:ptCount val="1"/>
                <c:pt idx="0">
                  <c:v>Salary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cat>
            <c:strRef>
              <c:f>[Employee_Dataset.xlsx]Sheet3!$F$3:$F$11</c:f>
              <c:strCache>
                <c:ptCount val="9"/>
                <c:pt idx="0">
                  <c:v>Alexis Gotfrey</c:v>
                </c:pt>
                <c:pt idx="1">
                  <c:v>Cletus McGarahan </c:v>
                </c:pt>
                <c:pt idx="2">
                  <c:v>Collen Dunbleton</c:v>
                </c:pt>
                <c:pt idx="3">
                  <c:v>Edd  MacKnockiter</c:v>
                </c:pt>
                <c:pt idx="4">
                  <c:v>Eilis Pavlasek</c:v>
                </c:pt>
                <c:pt idx="5">
                  <c:v>Ewart Hovel</c:v>
                </c:pt>
                <c:pt idx="6">
                  <c:v>Hogan Iles</c:v>
                </c:pt>
                <c:pt idx="7">
                  <c:v>Shellysheldon Mahady</c:v>
                </c:pt>
                <c:pt idx="8">
                  <c:v>Sidoney Yitzhok</c:v>
                </c:pt>
              </c:strCache>
            </c:strRef>
          </c:cat>
          <c:val>
            <c:numRef>
              <c:f>[Employee_Dataset.xlsx]Sheet3!$G$3:$G$11</c:f>
              <c:numCache>
                <c:formatCode>"$"#,##0.00_);[Red]\("$"#,##0.00\)</c:formatCode>
                <c:ptCount val="9"/>
                <c:pt idx="0">
                  <c:v>114465.93</c:v>
                </c:pt>
                <c:pt idx="1">
                  <c:v>114425.19</c:v>
                </c:pt>
                <c:pt idx="2">
                  <c:v>118976.16</c:v>
                </c:pt>
                <c:pt idx="3">
                  <c:v>119022.49</c:v>
                </c:pt>
                <c:pt idx="4">
                  <c:v>115191.38</c:v>
                </c:pt>
                <c:pt idx="5">
                  <c:v>116767.63</c:v>
                </c:pt>
                <c:pt idx="6">
                  <c:v>114177.23</c:v>
                </c:pt>
                <c:pt idx="7">
                  <c:v>114691.03</c:v>
                </c:pt>
                <c:pt idx="8">
                  <c:v>118442.54</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4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4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p>
            <a:endParaRPr dirty="0" lang="en-IN"/>
          </a:p>
        </p:txBody>
      </p:sp>
      <p:sp>
        <p:nvSpPr>
          <p:cNvPr id="104859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grpSp>
        <p:nvGrpSpPr>
          <p:cNvPr id="53"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52"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4"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5"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6"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7"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8"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60"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61"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6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3" name=""/>
        <p:cNvGrpSpPr/>
        <p:nvPr/>
      </p:nvGrpSpPr>
      <p:grpSpPr>
        <a:xfrm>
          <a:off x="0" y="0"/>
          <a:ext cx="0" cy="0"/>
          <a:chOff x="0" y="0"/>
          <a:chExt cx="0" cy="0"/>
        </a:xfrm>
      </p:grpSpPr>
      <p:sp>
        <p:nvSpPr>
          <p:cNvPr id="104871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5" name=""/>
        <p:cNvGrpSpPr/>
        <p:nvPr/>
      </p:nvGrpSpPr>
      <p:grpSpPr>
        <a:xfrm>
          <a:off x="0" y="0"/>
          <a:ext cx="0" cy="0"/>
          <a:chOff x="0" y="0"/>
          <a:chExt cx="0" cy="0"/>
        </a:xfrm>
      </p:grpSpPr>
      <p:sp>
        <p:nvSpPr>
          <p:cNvPr id="104867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74"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75"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6"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9"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0"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1" name=""/>
        <p:cNvGrpSpPr/>
        <p:nvPr/>
      </p:nvGrpSpPr>
      <p:grpSpPr>
        <a:xfrm>
          <a:off x="0" y="0"/>
          <a:ext cx="0" cy="0"/>
          <a:chOff x="0" y="0"/>
          <a:chExt cx="0" cy="0"/>
        </a:xfrm>
      </p:grpSpPr>
      <p:sp>
        <p:nvSpPr>
          <p:cNvPr id="1048708"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0"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1" name="Footer Placeholder 4"/>
          <p:cNvSpPr>
            <a:spLocks noGrp="1"/>
          </p:cNvSpPr>
          <p:nvPr>
            <p:ph type="ftr" sz="quarter" idx="11"/>
          </p:nvPr>
        </p:nvSpPr>
        <p:spPr/>
        <p:txBody>
          <a:bodyPr/>
          <a:p>
            <a:endParaRPr lang="en-US"/>
          </a:p>
        </p:txBody>
      </p:sp>
      <p:sp>
        <p:nvSpPr>
          <p:cNvPr id="104871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4" name=""/>
        <p:cNvGrpSpPr/>
        <p:nvPr/>
      </p:nvGrpSpPr>
      <p:grpSpPr>
        <a:xfrm>
          <a:off x="0" y="0"/>
          <a:ext cx="0" cy="0"/>
          <a:chOff x="0" y="0"/>
          <a:chExt cx="0" cy="0"/>
        </a:xfrm>
      </p:grpSpPr>
      <p:sp>
        <p:nvSpPr>
          <p:cNvPr id="104866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6"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8"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69" name="Footer Placeholder 4"/>
          <p:cNvSpPr>
            <a:spLocks noGrp="1"/>
          </p:cNvSpPr>
          <p:nvPr>
            <p:ph type="ftr" sz="quarter" idx="11"/>
          </p:nvPr>
        </p:nvSpPr>
        <p:spPr/>
        <p:txBody>
          <a:bodyPr/>
          <a:p>
            <a:endParaRPr lang="en-US"/>
          </a:p>
        </p:txBody>
      </p:sp>
      <p:sp>
        <p:nvSpPr>
          <p:cNvPr id="104867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67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5" name=""/>
        <p:cNvGrpSpPr/>
        <p:nvPr/>
      </p:nvGrpSpPr>
      <p:grpSpPr>
        <a:xfrm>
          <a:off x="0" y="0"/>
          <a:ext cx="0" cy="0"/>
          <a:chOff x="0" y="0"/>
          <a:chExt cx="0" cy="0"/>
        </a:xfrm>
      </p:grpSpPr>
      <p:sp>
        <p:nvSpPr>
          <p:cNvPr id="104872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3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3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32"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33" name="Footer Placeholder 4"/>
          <p:cNvSpPr>
            <a:spLocks noGrp="1"/>
          </p:cNvSpPr>
          <p:nvPr>
            <p:ph type="ftr" sz="quarter" idx="11"/>
          </p:nvPr>
        </p:nvSpPr>
        <p:spPr/>
        <p:txBody>
          <a:bodyPr/>
          <a:p>
            <a:endParaRPr lang="en-US"/>
          </a:p>
        </p:txBody>
      </p:sp>
      <p:sp>
        <p:nvSpPr>
          <p:cNvPr id="104873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87" name="Title 1"/>
          <p:cNvSpPr>
            <a:spLocks noGrp="1"/>
          </p:cNvSpPr>
          <p:nvPr>
            <p:ph type="title"/>
          </p:nvPr>
        </p:nvSpPr>
        <p:spPr/>
        <p:txBody>
          <a:bodyPr/>
          <a:p>
            <a:r>
              <a:rPr lang="en-US" smtClean="0"/>
              <a:t>Click to edit Master title style</a:t>
            </a:r>
            <a:endParaRPr dirty="0" lang="en-US"/>
          </a:p>
        </p:txBody>
      </p:sp>
      <p:sp>
        <p:nvSpPr>
          <p:cNvPr id="1048688"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9"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0" name="Footer Placeholder 4"/>
          <p:cNvSpPr>
            <a:spLocks noGrp="1"/>
          </p:cNvSpPr>
          <p:nvPr>
            <p:ph type="ftr" sz="quarter" idx="11"/>
          </p:nvPr>
        </p:nvSpPr>
        <p:spPr/>
        <p:txBody>
          <a:bodyPr/>
          <a:p>
            <a:endParaRPr lang="en-US"/>
          </a:p>
        </p:txBody>
      </p:sp>
      <p:sp>
        <p:nvSpPr>
          <p:cNvPr id="104869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7" name=""/>
        <p:cNvGrpSpPr/>
        <p:nvPr/>
      </p:nvGrpSpPr>
      <p:grpSpPr>
        <a:xfrm>
          <a:off x="0" y="0"/>
          <a:ext cx="0" cy="0"/>
          <a:chOff x="0" y="0"/>
          <a:chExt cx="0" cy="0"/>
        </a:xfrm>
      </p:grpSpPr>
      <p:sp>
        <p:nvSpPr>
          <p:cNvPr id="1048741"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42"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44" name="Footer Placeholder 4"/>
          <p:cNvSpPr>
            <a:spLocks noGrp="1"/>
          </p:cNvSpPr>
          <p:nvPr>
            <p:ph type="ftr" sz="quarter" idx="11"/>
          </p:nvPr>
        </p:nvSpPr>
        <p:spPr/>
        <p:txBody>
          <a:bodyPr/>
          <a:p>
            <a:endParaRPr lang="en-US"/>
          </a:p>
        </p:txBody>
      </p:sp>
      <p:sp>
        <p:nvSpPr>
          <p:cNvPr id="104874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3" name="Title 1"/>
          <p:cNvSpPr>
            <a:spLocks noGrp="1"/>
          </p:cNvSpPr>
          <p:nvPr>
            <p:ph type="title"/>
          </p:nvPr>
        </p:nvSpPr>
        <p:spPr/>
        <p:txBody>
          <a:bodyPr>
            <a:normAutofit/>
          </a:bodyPr>
          <a:lstStyle>
            <a:lvl1pPr>
              <a:defRPr sz="3600"/>
            </a:lvl1pPr>
          </a:lstStyle>
          <a:p>
            <a:r>
              <a:rPr lang="en-US" smtClean="0"/>
              <a:t>Click to edit Master title style</a:t>
            </a:r>
            <a:endParaRPr dirty="0" lang="en-US"/>
          </a:p>
        </p:txBody>
      </p:sp>
      <p:sp>
        <p:nvSpPr>
          <p:cNvPr id="1048714"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5"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716" name="Footer Placeholder 4"/>
          <p:cNvSpPr>
            <a:spLocks noGrp="1"/>
          </p:cNvSpPr>
          <p:nvPr>
            <p:ph type="ftr" sz="quarter" idx="11"/>
          </p:nvPr>
        </p:nvSpPr>
        <p:spPr/>
        <p:txBody>
          <a:bodyPr/>
          <a:p>
            <a:endParaRPr lang="en-US"/>
          </a:p>
        </p:txBody>
      </p:sp>
      <p:sp>
        <p:nvSpPr>
          <p:cNvPr id="1048717"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92"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93"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94" name="Date Placeholder 3"/>
          <p:cNvSpPr>
            <a:spLocks noGrp="1"/>
          </p:cNvSpPr>
          <p:nvPr>
            <p:ph type="dt" sz="half" idx="10"/>
          </p:nvPr>
        </p:nvSpPr>
        <p:spPr/>
        <p:txBody>
          <a:bodyPr/>
          <a:p>
            <a:fld id="{1D8BD707-D9CF-40AE-B4C6-C98DA3205C09}" type="datetimeFigureOut">
              <a:rPr lang="en-US" smtClean="0"/>
              <a:t>9/2/2024</a:t>
            </a:fld>
            <a:endParaRPr lang="en-US"/>
          </a:p>
        </p:txBody>
      </p:sp>
      <p:sp>
        <p:nvSpPr>
          <p:cNvPr id="1048695" name="Footer Placeholder 4"/>
          <p:cNvSpPr>
            <a:spLocks noGrp="1"/>
          </p:cNvSpPr>
          <p:nvPr>
            <p:ph type="ftr" sz="quarter" idx="11"/>
          </p:nvPr>
        </p:nvSpPr>
        <p:spPr/>
        <p:txBody>
          <a:bodyPr/>
          <a:p>
            <a:endParaRPr lang="en-US"/>
          </a:p>
        </p:txBody>
      </p:sp>
      <p:sp>
        <p:nvSpPr>
          <p:cNvPr id="104869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3" name="Title 1"/>
          <p:cNvSpPr>
            <a:spLocks noGrp="1"/>
          </p:cNvSpPr>
          <p:nvPr>
            <p:ph type="title"/>
          </p:nvPr>
        </p:nvSpPr>
        <p:spPr/>
        <p:txBody>
          <a:bodyPr/>
          <a:p>
            <a:r>
              <a:rPr lang="en-US" smtClean="0"/>
              <a:t>Click to edit Master title style</a:t>
            </a:r>
            <a:endParaRPr dirty="0" lang="en-US"/>
          </a:p>
        </p:txBody>
      </p:sp>
      <p:sp>
        <p:nvSpPr>
          <p:cNvPr id="1048724"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5"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6"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27" name="Footer Placeholder 5"/>
          <p:cNvSpPr>
            <a:spLocks noGrp="1"/>
          </p:cNvSpPr>
          <p:nvPr>
            <p:ph type="ftr" sz="quarter" idx="11"/>
          </p:nvPr>
        </p:nvSpPr>
        <p:spPr/>
        <p:txBody>
          <a:bodyPr/>
          <a:p>
            <a:endParaRPr lang="en-US"/>
          </a:p>
        </p:txBody>
      </p:sp>
      <p:sp>
        <p:nvSpPr>
          <p:cNvPr id="1048728"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7" name="Title 1"/>
          <p:cNvSpPr>
            <a:spLocks noGrp="1"/>
          </p:cNvSpPr>
          <p:nvPr>
            <p:ph type="title"/>
          </p:nvPr>
        </p:nvSpPr>
        <p:spPr/>
        <p:txBody>
          <a:bodyPr/>
          <a:p>
            <a:r>
              <a:rPr lang="en-US" smtClean="0"/>
              <a:t>Click to edit Master title style</a:t>
            </a:r>
            <a:endParaRPr dirty="0" lang="en-US"/>
          </a:p>
        </p:txBody>
      </p:sp>
      <p:sp>
        <p:nvSpPr>
          <p:cNvPr id="1048698"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9"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0"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701"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2" name="Date Placeholder 6"/>
          <p:cNvSpPr>
            <a:spLocks noGrp="1"/>
          </p:cNvSpPr>
          <p:nvPr>
            <p:ph type="dt" sz="half" idx="10"/>
          </p:nvPr>
        </p:nvSpPr>
        <p:spPr/>
        <p:txBody>
          <a:bodyPr/>
          <a:p>
            <a:fld id="{1D8BD707-D9CF-40AE-B4C6-C98DA3205C09}" type="datetimeFigureOut">
              <a:rPr lang="en-US" smtClean="0"/>
              <a:t>9/2/2024</a:t>
            </a:fld>
            <a:endParaRPr lang="en-US"/>
          </a:p>
        </p:txBody>
      </p:sp>
      <p:sp>
        <p:nvSpPr>
          <p:cNvPr id="1048703" name="Footer Placeholder 7"/>
          <p:cNvSpPr>
            <a:spLocks noGrp="1"/>
          </p:cNvSpPr>
          <p:nvPr>
            <p:ph type="ftr" sz="quarter" idx="11"/>
          </p:nvPr>
        </p:nvSpPr>
        <p:spPr/>
        <p:txBody>
          <a:bodyPr/>
          <a:p>
            <a:endParaRPr lang="en-US"/>
          </a:p>
        </p:txBody>
      </p:sp>
      <p:sp>
        <p:nvSpPr>
          <p:cNvPr id="1048704"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9/2/2024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705" name="Date Placeholder 1"/>
          <p:cNvSpPr>
            <a:spLocks noGrp="1"/>
          </p:cNvSpPr>
          <p:nvPr>
            <p:ph type="dt" sz="half" idx="10"/>
          </p:nvPr>
        </p:nvSpPr>
        <p:spPr/>
        <p:txBody>
          <a:bodyPr/>
          <a:p>
            <a:fld id="{1D8BD707-D9CF-40AE-B4C6-C98DA3205C09}" type="datetimeFigureOut">
              <a:rPr lang="en-US" smtClean="0"/>
              <a:t>9/2/2024</a:t>
            </a:fld>
            <a:endParaRPr lang="en-US"/>
          </a:p>
        </p:txBody>
      </p:sp>
      <p:sp>
        <p:nvSpPr>
          <p:cNvPr id="1048706" name="Footer Placeholder 2"/>
          <p:cNvSpPr>
            <a:spLocks noGrp="1"/>
          </p:cNvSpPr>
          <p:nvPr>
            <p:ph type="ftr" sz="quarter" idx="11"/>
          </p:nvPr>
        </p:nvSpPr>
        <p:spPr/>
        <p:txBody>
          <a:bodyPr/>
          <a:p>
            <a:endParaRPr lang="en-US"/>
          </a:p>
        </p:txBody>
      </p:sp>
      <p:sp>
        <p:nvSpPr>
          <p:cNvPr id="1048707"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35"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6"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8"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739" name="Footer Placeholder 5"/>
          <p:cNvSpPr>
            <a:spLocks noGrp="1"/>
          </p:cNvSpPr>
          <p:nvPr>
            <p:ph type="ftr" sz="quarter" idx="11"/>
          </p:nvPr>
        </p:nvSpPr>
        <p:spPr/>
        <p:txBody>
          <a:bodyPr/>
          <a:p>
            <a:endParaRPr lang="en-US"/>
          </a:p>
        </p:txBody>
      </p:sp>
      <p:sp>
        <p:nvSpPr>
          <p:cNvPr id="104874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81"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82"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3"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84" name="Date Placeholder 4"/>
          <p:cNvSpPr>
            <a:spLocks noGrp="1"/>
          </p:cNvSpPr>
          <p:nvPr>
            <p:ph type="dt" sz="half" idx="10"/>
          </p:nvPr>
        </p:nvSpPr>
        <p:spPr/>
        <p:txBody>
          <a:bodyPr/>
          <a:p>
            <a:fld id="{1D8BD707-D9CF-40AE-B4C6-C98DA3205C09}" type="datetimeFigureOut">
              <a:rPr lang="en-US" smtClean="0"/>
              <a:t>9/2/2024</a:t>
            </a:fld>
            <a:endParaRPr lang="en-US"/>
          </a:p>
        </p:txBody>
      </p:sp>
      <p:sp>
        <p:nvSpPr>
          <p:cNvPr id="1048685" name="Footer Placeholder 5"/>
          <p:cNvSpPr>
            <a:spLocks noGrp="1"/>
          </p:cNvSpPr>
          <p:nvPr>
            <p:ph type="ftr" sz="quarter" idx="11"/>
          </p:nvPr>
        </p:nvSpPr>
        <p:spPr/>
        <p:txBody>
          <a:bodyPr/>
          <a:p>
            <a:endParaRPr lang="en-US"/>
          </a:p>
        </p:txBody>
      </p:sp>
      <p:sp>
        <p:nvSpPr>
          <p:cNvPr id="104868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9/2/2024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7.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3.png"/><Relationship Id="rId4"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4" name="object 7"/>
          <p:cNvSpPr txBox="1">
            <a:spLocks noGrp="1"/>
          </p:cNvSpPr>
          <p:nvPr>
            <p:ph type="ctrTitle"/>
          </p:nvPr>
        </p:nvSpPr>
        <p:spPr>
          <a:xfrm>
            <a:off x="-2917998" y="102263"/>
            <a:ext cx="12192000" cy="1464310"/>
          </a:xfrm>
          <a:prstGeom prst="rect"/>
        </p:spPr>
        <p:txBody>
          <a:bodyPr bIns="0" lIns="0" rIns="0" rtlCol="0" tIns="16510" vert="horz" wrap="square">
            <a:spAutoFit/>
          </a:bodyPr>
          <a:p>
            <a:pPr marL="3213735">
              <a:spcBef>
                <a:spcPts val="130"/>
              </a:spcBef>
            </a:pP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Employee </a:t>
            </a:r>
            <a:r>
              <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rPr>
              <a:t>Data Analysis using </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Excel</a:t>
            </a:r>
            <a:endParaRPr dirty="0" sz="4800" spc="15">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595" name="object 11"/>
          <p:cNvSpPr txBox="1">
            <a:spLocks noGrp="1"/>
          </p:cNvSpPr>
          <p:nvPr>
            <p:ph type="sldNum" sz="quarter" idx="7"/>
          </p:nvPr>
        </p:nvSpPr>
        <p:spPr>
          <a:xfrm>
            <a:off x="8590663" y="6137882"/>
            <a:ext cx="683339" cy="1720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6" name="TextBox 13"/>
          <p:cNvSpPr txBox="1"/>
          <p:nvPr/>
        </p:nvSpPr>
        <p:spPr>
          <a:xfrm>
            <a:off x="1143000" y="4382934"/>
            <a:ext cx="7848600" cy="1638935"/>
          </a:xfrm>
          <a:prstGeom prst="rect"/>
          <a:noFill/>
        </p:spPr>
        <p:txBody>
          <a:bodyPr rtlCol="0" wrap="square">
            <a:noAutofit/>
          </a:bodyPr>
          <a:p>
            <a:r>
              <a:rPr b="1" dirty="0" sz="2800" lang="en-US" smtClean="0">
                <a:latin typeface="Calibri" panose="020F0502020204030204" pitchFamily="34" charset="0"/>
                <a:ea typeface="Calibri" panose="020F0502020204030204" pitchFamily="34" charset="0"/>
                <a:cs typeface="Calibri" panose="020F0502020204030204" pitchFamily="34" charset="0"/>
              </a:rPr>
              <a:t>Student Name </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k</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m</a:t>
            </a:r>
            <a:r>
              <a:rPr altLang="en-GB" dirty="0" sz="2800" lang="en-US" smtClean="0">
                <a:latin typeface="Calibri" panose="020F0502020204030204" pitchFamily="34" charset="0"/>
                <a:ea typeface="Calibri" panose="020F0502020204030204" pitchFamily="34" charset="0"/>
                <a:cs typeface="Calibri" panose="020F0502020204030204" pitchFamily="34" charset="0"/>
              </a:rPr>
              <a:t>a</a:t>
            </a:r>
            <a:r>
              <a:rPr altLang="en-GB" dirty="0" sz="2800" lang="en-US" smtClean="0">
                <a:latin typeface="Calibri" panose="020F0502020204030204" pitchFamily="34" charset="0"/>
                <a:ea typeface="Calibri" panose="020F0502020204030204" pitchFamily="34" charset="0"/>
                <a:cs typeface="Calibri" panose="020F0502020204030204" pitchFamily="34" charset="0"/>
              </a:rPr>
              <a:t>lesh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P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K </a:t>
            </a:r>
            <a:endParaRPr altLang="en-US" lang="zh-CN"/>
          </a:p>
          <a:p>
            <a:r>
              <a:rPr b="1" dirty="0" sz="2800" lang="en-US" smtClean="0">
                <a:latin typeface="Calibri" panose="020F0502020204030204" pitchFamily="34" charset="0"/>
                <a:ea typeface="Calibri" panose="020F0502020204030204" pitchFamily="34" charset="0"/>
                <a:cs typeface="Calibri" panose="020F0502020204030204" pitchFamily="34" charset="0"/>
              </a:rPr>
              <a:t>Register No      </a:t>
            </a:r>
            <a:r>
              <a:rPr dirty="0" sz="2800" lang="en-US" smtClean="0">
                <a:latin typeface="Calibri" panose="020F0502020204030204" pitchFamily="34" charset="0"/>
                <a:ea typeface="Calibri" panose="020F0502020204030204" pitchFamily="34" charset="0"/>
                <a:cs typeface="Calibri" panose="020F0502020204030204" pitchFamily="34" charset="0"/>
              </a:rPr>
              <a:t>:  312211</a:t>
            </a:r>
            <a:r>
              <a:rPr altLang="en-GB" dirty="0" sz="2800" lang="en-US" smtClean="0">
                <a:latin typeface="Calibri" panose="020F0502020204030204" pitchFamily="34" charset="0"/>
                <a:ea typeface="Calibri" panose="020F0502020204030204" pitchFamily="34" charset="0"/>
                <a:cs typeface="Calibri" panose="020F0502020204030204" pitchFamily="34" charset="0"/>
              </a:rPr>
              <a:t>6</a:t>
            </a:r>
            <a:r>
              <a:rPr altLang="en-GB" dirty="0" sz="2800" lang="en-US" smtClean="0">
                <a:latin typeface="Calibri" panose="020F0502020204030204" pitchFamily="34" charset="0"/>
                <a:ea typeface="Calibri" panose="020F0502020204030204" pitchFamily="34" charset="0"/>
                <a:cs typeface="Calibri" panose="020F0502020204030204" pitchFamily="34" charset="0"/>
              </a:rPr>
              <a:t>2</a:t>
            </a:r>
            <a:r>
              <a:rPr altLang="en-GB" dirty="0" sz="2800" lang="en-US" smtClean="0">
                <a:latin typeface="Calibri" panose="020F0502020204030204" pitchFamily="34" charset="0"/>
                <a:ea typeface="Calibri" panose="020F0502020204030204" pitchFamily="34" charset="0"/>
                <a:cs typeface="Calibri" panose="020F0502020204030204" pitchFamily="34" charset="0"/>
              </a:rPr>
              <a:t>9</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Department</a:t>
            </a:r>
            <a:r>
              <a:rPr dirty="0" sz="2800" lang="en-US" smtClean="0">
                <a:latin typeface="Calibri" panose="020F0502020204030204" pitchFamily="34" charset="0"/>
                <a:ea typeface="Calibri" panose="020F0502020204030204" pitchFamily="34" charset="0"/>
                <a:cs typeface="Calibri" panose="020F0502020204030204" pitchFamily="34" charset="0"/>
              </a:rPr>
              <a:t>  </a:t>
            </a:r>
            <a:r>
              <a:rPr altLang="en-GB" dirty="0" sz="2800" lang="en-US" smtClean="0">
                <a:latin typeface="Calibri" panose="020F0502020204030204" pitchFamily="34" charset="0"/>
                <a:ea typeface="Calibri" panose="020F0502020204030204" pitchFamily="34" charset="0"/>
                <a:cs typeface="Calibri" panose="020F0502020204030204" pitchFamily="34" charset="0"/>
              </a:rPr>
              <a:t> </a:t>
            </a:r>
            <a:r>
              <a:rPr dirty="0" sz="2800" lang="en-US" smtClean="0">
                <a:latin typeface="Calibri" panose="020F0502020204030204" pitchFamily="34" charset="0"/>
                <a:ea typeface="Calibri" panose="020F0502020204030204" pitchFamily="34" charset="0"/>
                <a:cs typeface="Calibri" panose="020F0502020204030204" pitchFamily="34" charset="0"/>
              </a:rPr>
              <a:t>   : B.Com (General)</a:t>
            </a:r>
            <a:endParaRPr dirty="0" sz="2800" lang="en-US">
              <a:latin typeface="Calibri" panose="020F0502020204030204" pitchFamily="34" charset="0"/>
              <a:ea typeface="Calibri" panose="020F0502020204030204" pitchFamily="34" charset="0"/>
              <a:cs typeface="Calibri" panose="020F0502020204030204" pitchFamily="34" charset="0"/>
            </a:endParaRPr>
          </a:p>
          <a:p>
            <a:r>
              <a:rPr b="1" dirty="0" sz="2800" lang="en-US" smtClean="0">
                <a:latin typeface="Calibri" panose="020F0502020204030204" pitchFamily="34" charset="0"/>
                <a:ea typeface="Calibri" panose="020F0502020204030204" pitchFamily="34" charset="0"/>
                <a:cs typeface="Calibri" panose="020F0502020204030204" pitchFamily="34" charset="0"/>
              </a:rPr>
              <a:t>College </a:t>
            </a:r>
            <a:r>
              <a:rPr dirty="0" sz="2800" lang="en-US" smtClean="0">
                <a:latin typeface="Calibri" panose="020F0502020204030204" pitchFamily="34" charset="0"/>
                <a:ea typeface="Calibri" panose="020F0502020204030204" pitchFamily="34" charset="0"/>
                <a:cs typeface="Calibri" panose="020F0502020204030204" pitchFamily="34" charset="0"/>
              </a:rPr>
              <a:t>             : Thiruthangal Nadar College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3" name="Picture 2" descr="How to manage projects like an actual project manager - Work Life by  Atlassian"/>
          <p:cNvPicPr>
            <a:picLocks noChangeAspect="1" noChangeArrowheads="1"/>
          </p:cNvPicPr>
          <p:nvPr/>
        </p:nvPicPr>
        <p:blipFill>
          <a:blip xmlns:r="http://schemas.openxmlformats.org/officeDocument/2006/relationships" r:embed="rId2"/>
          <a:srcRect/>
          <a:stretch>
            <a:fillRect/>
          </a:stretch>
        </p:blipFill>
        <p:spPr bwMode="auto">
          <a:xfrm>
            <a:off x="838200" y="859754"/>
            <a:ext cx="5715000" cy="3119819"/>
          </a:xfrm>
          <a:prstGeom prst="rect"/>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41" name="object 8"/>
          <p:cNvSpPr txBox="1"/>
          <p:nvPr/>
        </p:nvSpPr>
        <p:spPr>
          <a:xfrm>
            <a:off x="739775" y="291147"/>
            <a:ext cx="3303904" cy="505908"/>
          </a:xfrm>
          <a:prstGeom prst="rect"/>
        </p:spPr>
        <p:txBody>
          <a:bodyPr bIns="0" lIns="0" rIns="0" rtlCol="0" tIns="13335" vert="horz" wrap="square">
            <a:spAutoFit/>
          </a:bodyPr>
          <a:p>
            <a:pPr marL="12700">
              <a:lnSpc>
                <a:spcPct val="100000"/>
              </a:lnSpc>
              <a:spcBef>
                <a:spcPts val="105"/>
              </a:spcBef>
            </a:pPr>
            <a:r>
              <a:rPr dirty="0" sz="3200" spc="15">
                <a:solidFill>
                  <a:schemeClr val="accent1"/>
                </a:solidFill>
                <a:latin typeface="Calibri" panose="020F0502020204030204" pitchFamily="34" charset="0"/>
                <a:ea typeface="Calibri" panose="020F0502020204030204" pitchFamily="34" charset="0"/>
                <a:cs typeface="Calibri" panose="020F0502020204030204" pitchFamily="34" charset="0"/>
              </a:rPr>
              <a:t>MODELLING</a:t>
            </a:r>
          </a:p>
        </p:txBody>
      </p:sp>
      <p:sp>
        <p:nvSpPr>
          <p:cNvPr id="104864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Text Box 1"/>
          <p:cNvSpPr txBox="1"/>
          <p:nvPr/>
        </p:nvSpPr>
        <p:spPr>
          <a:xfrm>
            <a:off x="838201" y="1066800"/>
            <a:ext cx="8839200" cy="115824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Modeling employee performance in Excel involves creating a systematic approach to evaluate, analyze, and visualize the performance data of employees.</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lang="en-US">
              <a:latin typeface="Calibri" panose="020F0502020204030204" pitchFamily="34" charset="0"/>
              <a:ea typeface="Calibri" panose="020F0502020204030204" pitchFamily="34" charset="0"/>
              <a:cs typeface="Calibri" panose="020F0502020204030204" pitchFamily="34" charset="0"/>
            </a:endParaRPr>
          </a:p>
        </p:txBody>
      </p:sp>
      <p:sp>
        <p:nvSpPr>
          <p:cNvPr id="1048644" name="Text Box 6"/>
          <p:cNvSpPr txBox="1"/>
          <p:nvPr/>
        </p:nvSpPr>
        <p:spPr>
          <a:xfrm>
            <a:off x="2537638" y="1815777"/>
            <a:ext cx="2743200" cy="584775"/>
          </a:xfrm>
          <a:prstGeom prst="rect"/>
          <a:noFill/>
        </p:spPr>
        <p:txBody>
          <a:bodyPr rtlCol="0" wrap="square">
            <a:spAutoFit/>
          </a:bodyPr>
          <a:p>
            <a:r>
              <a:rPr b="1" dirty="0" sz="3200" lang="en-US">
                <a:latin typeface="Calibri" panose="020F0502020204030204" pitchFamily="34" charset="0"/>
                <a:ea typeface="Calibri" panose="020F0502020204030204" pitchFamily="34" charset="0"/>
                <a:cs typeface="Calibri" panose="020F0502020204030204" pitchFamily="34" charset="0"/>
              </a:rPr>
              <a:t>PIVOT TABLE</a:t>
            </a:r>
          </a:p>
        </p:txBody>
      </p:sp>
      <p:graphicFrame>
        <p:nvGraphicFramePr>
          <p:cNvPr id="4194304" name="Table 3"/>
          <p:cNvGraphicFramePr>
            <a:graphicFrameLocks noGrp="1"/>
          </p:cNvGraphicFramePr>
          <p:nvPr/>
        </p:nvGraphicFramePr>
        <p:xfrm>
          <a:off x="773445" y="2535425"/>
          <a:ext cx="6236955" cy="3177537"/>
        </p:xfrm>
        <a:graphic>
          <a:graphicData uri="http://schemas.openxmlformats.org/drawingml/2006/table">
            <a:tbl>
              <a:tblPr/>
              <a:tblGrid>
                <a:gridCol w="3735319"/>
                <a:gridCol w="2501636"/>
              </a:tblGrid>
              <a:tr h="288867">
                <a:tc>
                  <a:txBody>
                    <a:bodyPr/>
                    <a:p>
                      <a:pPr algn="l" fontAlgn="b"/>
                      <a:r>
                        <a:rPr b="1" dirty="0" sz="1600" i="0" lang="en-US" strike="noStrike" u="none">
                          <a:solidFill>
                            <a:srgbClr val="000000"/>
                          </a:solidFill>
                          <a:effectLst/>
                          <a:latin typeface="Calibri" panose="020F0502020204030204" pitchFamily="34" charset="0"/>
                        </a:rPr>
                        <a:t>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sz="1600" i="0" lang="en-US" strike="noStrike" u="none">
                          <a:solidFill>
                            <a:srgbClr val="000000"/>
                          </a:solidFill>
                          <a:effectLst/>
                          <a:latin typeface="Calibri" panose="020F0502020204030204" pitchFamily="34" charset="0"/>
                        </a:rPr>
                        <a:t>Salary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r h="288867">
                <a:tc>
                  <a:txBody>
                    <a:bodyPr/>
                    <a:p>
                      <a:pPr algn="l" fontAlgn="b"/>
                      <a:r>
                        <a:rPr b="0" dirty="0" sz="1600" i="0" lang="en-US" strike="noStrike" u="none">
                          <a:solidFill>
                            <a:srgbClr val="000000"/>
                          </a:solidFill>
                          <a:effectLst/>
                          <a:latin typeface="Calibri" panose="020F0502020204030204" pitchFamily="34" charset="0"/>
                        </a:rPr>
                        <a:t>Alexis </a:t>
                      </a:r>
                      <a:r>
                        <a:rPr b="0" dirty="0" sz="1600" i="0" lang="en-US" err="1" strike="noStrike" u="none">
                          <a:solidFill>
                            <a:srgbClr val="000000"/>
                          </a:solidFill>
                          <a:effectLst/>
                          <a:latin typeface="Calibri" panose="020F0502020204030204" pitchFamily="34" charset="0"/>
                        </a:rPr>
                        <a:t>Gotfrey</a:t>
                      </a:r>
                      <a:endParaRPr b="0" dirty="0" sz="1600" i="0" lang="en-US" strike="noStrike" u="none">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$114,465.93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Cletus McGarahan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$114,425.19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Collen Dunbleton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$118,976.16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Edd  MacKnockiter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$119,022.49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Eilis Pavlasek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$115,191.38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Ewart Hovel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$116,767.63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Hogan Iles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$114,177.23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Shellysheldon Mahady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$114,691.03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0" sz="1600" i="0" lang="en-US" strike="noStrike" u="none">
                          <a:solidFill>
                            <a:srgbClr val="000000"/>
                          </a:solidFill>
                          <a:effectLst/>
                          <a:latin typeface="Calibri" panose="020F0502020204030204" pitchFamily="34" charset="0"/>
                        </a:rPr>
                        <a:t>Sidoney Yitzhok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p>
                      <a:pPr algn="ctr" fontAlgn="b"/>
                      <a:r>
                        <a:rPr b="0" dirty="0" sz="1600" i="0" lang="en-US" strike="noStrike" u="none">
                          <a:solidFill>
                            <a:srgbClr val="000000"/>
                          </a:solidFill>
                          <a:effectLst/>
                          <a:latin typeface="Calibri" panose="020F0502020204030204" pitchFamily="34" charset="0"/>
                        </a:rPr>
                        <a:t>$118,442.54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88867">
                <a:tc>
                  <a:txBody>
                    <a:bodyPr/>
                    <a:p>
                      <a:pPr algn="l" fontAlgn="b"/>
                      <a:r>
                        <a:rPr b="1" sz="1600" i="0" lang="en-US" strike="noStrike" u="none">
                          <a:solidFill>
                            <a:srgbClr val="000000"/>
                          </a:solidFill>
                          <a:effectLst/>
                          <a:latin typeface="Calibri" panose="020F0502020204030204" pitchFamily="34" charset="0"/>
                        </a:rPr>
                        <a:t>Grand Total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p>
                      <a:pPr algn="ctr" fontAlgn="b"/>
                      <a:r>
                        <a:rPr b="1" dirty="0" sz="1600" i="0" lang="en-US" strike="noStrike" u="none">
                          <a:solidFill>
                            <a:srgbClr val="000000"/>
                          </a:solidFill>
                          <a:effectLst/>
                          <a:latin typeface="Calibri" panose="020F0502020204030204" pitchFamily="34" charset="0"/>
                        </a:rPr>
                        <a:t>$1,046,159.58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3" cstate="print"/>
          <a:stretch>
            <a:fillRect/>
          </a:stretch>
        </p:blipFill>
        <p:spPr>
          <a:xfrm>
            <a:off x="1666875" y="6467475"/>
            <a:ext cx="76200" cy="177800"/>
          </a:xfrm>
          <a:prstGeom prst="rect"/>
        </p:spPr>
      </p:pic>
      <p:sp>
        <p:nvSpPr>
          <p:cNvPr id="1048645" name="object 7"/>
          <p:cNvSpPr txBox="1">
            <a:spLocks noGrp="1"/>
          </p:cNvSpPr>
          <p:nvPr>
            <p:ph type="title"/>
          </p:nvPr>
        </p:nvSpPr>
        <p:spPr>
          <a:xfrm>
            <a:off x="657225" y="204246"/>
            <a:ext cx="2437130" cy="505908"/>
          </a:xfrm>
          <a:prstGeom prst="rect"/>
        </p:spPr>
        <p:txBody>
          <a:bodyPr bIns="0" lIns="0" rIns="0" rtlCol="0" tIns="13335" vert="horz" wrap="square">
            <a:spAutoFit/>
          </a:bodyPr>
          <a:p>
            <a:pPr marL="12700">
              <a:lnSpc>
                <a:spcPct val="100000"/>
              </a:lnSpc>
              <a:spcBef>
                <a:spcPts val="105"/>
              </a:spcBef>
            </a:pPr>
            <a:r>
              <a:rPr dirty="0" sz="3200">
                <a:latin typeface="Calibri" panose="020F0502020204030204" pitchFamily="34" charset="0"/>
                <a:ea typeface="Calibri" panose="020F0502020204030204" pitchFamily="34" charset="0"/>
                <a:cs typeface="Calibri" panose="020F0502020204030204" pitchFamily="34" charset="0"/>
              </a:rPr>
              <a:t>R</a:t>
            </a:r>
            <a:r>
              <a:rPr dirty="0" sz="3200" spc="-40">
                <a:latin typeface="Calibri" panose="020F0502020204030204" pitchFamily="34" charset="0"/>
                <a:ea typeface="Calibri" panose="020F0502020204030204" pitchFamily="34" charset="0"/>
                <a:cs typeface="Calibri" panose="020F0502020204030204" pitchFamily="34" charset="0"/>
              </a:rPr>
              <a:t>E</a:t>
            </a:r>
            <a:r>
              <a:rPr dirty="0" sz="3200" spc="15">
                <a:latin typeface="Calibri" panose="020F0502020204030204" pitchFamily="34" charset="0"/>
                <a:ea typeface="Calibri" panose="020F0502020204030204" pitchFamily="34" charset="0"/>
                <a:cs typeface="Calibri" panose="020F0502020204030204" pitchFamily="34" charset="0"/>
              </a:rPr>
              <a:t>S</a:t>
            </a:r>
            <a:r>
              <a:rPr dirty="0" sz="3200" spc="-30">
                <a:latin typeface="Calibri" panose="020F0502020204030204" pitchFamily="34" charset="0"/>
                <a:ea typeface="Calibri" panose="020F0502020204030204" pitchFamily="34" charset="0"/>
                <a:cs typeface="Calibri" panose="020F0502020204030204" pitchFamily="34" charset="0"/>
              </a:rPr>
              <a:t>U</a:t>
            </a:r>
            <a:r>
              <a:rPr dirty="0" sz="3200" spc="-405">
                <a:latin typeface="Calibri" panose="020F0502020204030204" pitchFamily="34" charset="0"/>
                <a:ea typeface="Calibri" panose="020F0502020204030204" pitchFamily="34" charset="0"/>
                <a:cs typeface="Calibri" panose="020F0502020204030204" pitchFamily="34" charset="0"/>
              </a:rPr>
              <a:t>L</a:t>
            </a:r>
            <a:r>
              <a:rPr dirty="0" sz="3200">
                <a:latin typeface="Calibri" panose="020F0502020204030204" pitchFamily="34" charset="0"/>
                <a:ea typeface="Calibri" panose="020F0502020204030204" pitchFamily="34" charset="0"/>
                <a:cs typeface="Calibri" panose="020F0502020204030204" pitchFamily="34" charset="0"/>
              </a:rPr>
              <a:t>TS</a:t>
            </a:r>
          </a:p>
        </p:txBody>
      </p:sp>
      <p:sp>
        <p:nvSpPr>
          <p:cNvPr id="104864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47" name="Text Box 1"/>
          <p:cNvSpPr txBox="1"/>
          <p:nvPr/>
        </p:nvSpPr>
        <p:spPr>
          <a:xfrm>
            <a:off x="597675" y="747008"/>
            <a:ext cx="8924925" cy="1501140"/>
          </a:xfrm>
          <a:prstGeom prst="rect"/>
          <a:noFill/>
        </p:spPr>
        <p:txBody>
          <a:bodyPr rtlCol="0" wrap="square">
            <a:spAutoFit/>
          </a:bodyPr>
          <a:p>
            <a:r>
              <a:rPr b="1" dirty="0" lang="en-US">
                <a:latin typeface="Calibri" panose="020F0502020204030204" pitchFamily="34" charset="0"/>
                <a:ea typeface="Calibri" panose="020F0502020204030204" pitchFamily="34" charset="0"/>
                <a:cs typeface="Calibri" panose="020F0502020204030204" pitchFamily="34" charset="0"/>
                <a:sym typeface="+mn-ea"/>
              </a:rPr>
              <a:t>To present employee performance results in Excel, you can create a structured and visually appealing report. Below are steps to organize and display the results effectively</a:t>
            </a:r>
            <a:r>
              <a:rPr b="1" dirty="0" lang="en-IN">
                <a:latin typeface="Calibri" panose="020F0502020204030204" pitchFamily="34" charset="0"/>
                <a:ea typeface="Calibri" panose="020F0502020204030204" pitchFamily="34" charset="0"/>
                <a:cs typeface="Calibri" panose="020F0502020204030204" pitchFamily="34" charset="0"/>
                <a:sym typeface="+mn-ea"/>
              </a:rPr>
              <a:t>.</a:t>
            </a:r>
            <a:endParaRPr b="1" dirty="0" lang="en-IN">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
        <p:nvSpPr>
          <p:cNvPr id="1048648" name="Text Box 11"/>
          <p:cNvSpPr txBox="1"/>
          <p:nvPr/>
        </p:nvSpPr>
        <p:spPr>
          <a:xfrm>
            <a:off x="2743200" y="1444625"/>
            <a:ext cx="1295400" cy="400110"/>
          </a:xfrm>
          <a:prstGeom prst="rect"/>
          <a:noFill/>
        </p:spPr>
        <p:txBody>
          <a:bodyPr rtlCol="0" wrap="square">
            <a:spAutoFit/>
          </a:bodyPr>
          <a:p>
            <a:r>
              <a:rPr b="1" dirty="0" sz="2000" lang="en-US">
                <a:latin typeface="Calibri" panose="020F0502020204030204" pitchFamily="34" charset="0"/>
                <a:ea typeface="Calibri" panose="020F0502020204030204" pitchFamily="34" charset="0"/>
                <a:cs typeface="Calibri" panose="020F0502020204030204" pitchFamily="34" charset="0"/>
              </a:rPr>
              <a:t>GRAPH</a:t>
            </a:r>
          </a:p>
        </p:txBody>
      </p:sp>
      <p:sp>
        <p:nvSpPr>
          <p:cNvPr id="1048649" name="Text Box 12"/>
          <p:cNvSpPr txBox="1"/>
          <p:nvPr/>
        </p:nvSpPr>
        <p:spPr>
          <a:xfrm>
            <a:off x="7436502" y="1444624"/>
            <a:ext cx="2240898" cy="400110"/>
          </a:xfrm>
          <a:prstGeom prst="rect"/>
          <a:noFill/>
        </p:spPr>
        <p:txBody>
          <a:bodyPr rtlCol="0" wrap="square">
            <a:spAutoFit/>
          </a:bodyPr>
          <a:p>
            <a:r>
              <a:rPr b="1" dirty="0" sz="2000" lang="en-US" smtClean="0">
                <a:latin typeface="Calibri" panose="020F0502020204030204" pitchFamily="34" charset="0"/>
                <a:ea typeface="Calibri" panose="020F0502020204030204" pitchFamily="34" charset="0"/>
                <a:cs typeface="Calibri" panose="020F0502020204030204" pitchFamily="34" charset="0"/>
              </a:rPr>
              <a:t>Pie-Chart</a:t>
            </a:r>
            <a:endParaRPr b="1" dirty="0" sz="2000" lang="en-US">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194305" name="Chart 13"/>
          <p:cNvGraphicFramePr>
            <a:graphicFrameLocks/>
          </p:cNvGraphicFramePr>
          <p:nvPr/>
        </p:nvGraphicFramePr>
        <p:xfrm>
          <a:off x="550679" y="2008892"/>
          <a:ext cx="5519921" cy="391477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4"/>
          <p:cNvGraphicFramePr>
            <a:graphicFrameLocks/>
          </p:cNvGraphicFramePr>
          <p:nvPr/>
        </p:nvGraphicFramePr>
        <p:xfrm>
          <a:off x="5562600" y="1905000"/>
          <a:ext cx="5257800" cy="30480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Title 1"/>
          <p:cNvSpPr>
            <a:spLocks noGrp="1"/>
          </p:cNvSpPr>
          <p:nvPr>
            <p:ph type="title"/>
          </p:nvPr>
        </p:nvSpPr>
        <p:spPr>
          <a:xfrm>
            <a:off x="677334" y="609600"/>
            <a:ext cx="8390466" cy="533400"/>
          </a:xfrm>
        </p:spPr>
        <p:txBody>
          <a:bodyPr>
            <a:normAutofit/>
          </a:bodyPr>
          <a:p>
            <a:r>
              <a:rPr b="1" dirty="0" lang="en-US">
                <a:latin typeface="Calibri" panose="020F0502020204030204" pitchFamily="34" charset="0"/>
                <a:ea typeface="Calibri" panose="020F0502020204030204" pitchFamily="34" charset="0"/>
                <a:cs typeface="Calibri" panose="020F0502020204030204" pitchFamily="34" charset="0"/>
              </a:rPr>
              <a:t>C</a:t>
            </a:r>
            <a:r>
              <a:rPr b="1" dirty="0" lang="en-US" smtClean="0">
                <a:latin typeface="Calibri" panose="020F0502020204030204" pitchFamily="34" charset="0"/>
                <a:ea typeface="Calibri" panose="020F0502020204030204" pitchFamily="34" charset="0"/>
                <a:cs typeface="Calibri" panose="020F0502020204030204" pitchFamily="34" charset="0"/>
              </a:rPr>
              <a:t>onclusion</a:t>
            </a:r>
            <a:endParaRPr b="1" dirty="0" lang="en-IN">
              <a:latin typeface="Calibri" panose="020F0502020204030204" pitchFamily="34" charset="0"/>
              <a:ea typeface="Calibri" panose="020F0502020204030204" pitchFamily="34" charset="0"/>
              <a:cs typeface="Calibri" panose="020F0502020204030204" pitchFamily="34" charset="0"/>
            </a:endParaRPr>
          </a:p>
        </p:txBody>
      </p:sp>
      <p:pic>
        <p:nvPicPr>
          <p:cNvPr id="2097169" name="Picture 2" descr="Conclusion of an internship report: writing and examples"/>
          <p:cNvPicPr>
            <a:picLocks noChangeAspect="1" noChangeArrowheads="1"/>
          </p:cNvPicPr>
          <p:nvPr/>
        </p:nvPicPr>
        <p:blipFill>
          <a:blip xmlns:r="http://schemas.openxmlformats.org/officeDocument/2006/relationships" r:embed="rId1"/>
          <a:srcRect/>
          <a:stretch>
            <a:fillRect/>
          </a:stretch>
        </p:blipFill>
        <p:spPr bwMode="auto">
          <a:xfrm>
            <a:off x="5486400" y="0"/>
            <a:ext cx="3806825" cy="2617193"/>
          </a:xfrm>
          <a:prstGeom prst="rect"/>
          <a:noFill/>
        </p:spPr>
      </p:pic>
      <p:sp>
        <p:nvSpPr>
          <p:cNvPr id="1048651" name="Text Box 2"/>
          <p:cNvSpPr txBox="1"/>
          <p:nvPr/>
        </p:nvSpPr>
        <p:spPr>
          <a:xfrm>
            <a:off x="703915" y="2362200"/>
            <a:ext cx="9381066" cy="5332095"/>
          </a:xfrm>
          <a:prstGeom prst="rect"/>
          <a:noFill/>
        </p:spPr>
        <p:txBody>
          <a:bodyPr rtlCol="0" wrap="square">
            <a:noAutofit/>
          </a:bodyPr>
          <a:p>
            <a:r>
              <a:rPr dirty="0" sz="2000" lang="en-IN">
                <a:latin typeface="Calibri" panose="020F0502020204030204" pitchFamily="34" charset="0"/>
                <a:ea typeface="Calibri" panose="020F0502020204030204" pitchFamily="34" charset="0"/>
                <a:cs typeface="Calibri" panose="020F0502020204030204" pitchFamily="34" charset="0"/>
                <a:sym typeface="+mn-ea"/>
              </a:rPr>
              <a:t>A</a:t>
            </a:r>
            <a:r>
              <a:rPr dirty="0" sz="2000" lang="en-US">
                <a:latin typeface="Calibri" panose="020F0502020204030204" pitchFamily="34" charset="0"/>
                <a:ea typeface="Calibri" panose="020F0502020204030204" pitchFamily="34" charset="0"/>
                <a:cs typeface="Calibri" panose="020F0502020204030204" pitchFamily="34" charset="0"/>
                <a:sym typeface="+mn-ea"/>
              </a:rPr>
              <a:t>n employee performance analysis using Excel offers a systematic approach to evaluating and enhancing workforce effectiveness. By leveraging Excel's data organization, calculation, and visualization tools, you can identify trends, track key performance indicators, and pinpoint areas for improvement. This analysis provides valuable insights into employee strengths and weaknesses, facilitates informed decision-making for promotions, training, and development, and ultimately supports overall organizational goals. Regular updates and careful interpretation of the data are crucial for maintaining accuracy and relevance in your performance evaluation process.</a:t>
            </a:r>
            <a:endParaRPr dirty="0" sz="2000" lang="en-US">
              <a:latin typeface="Calibri" panose="020F0502020204030204" pitchFamily="34" charset="0"/>
              <a:ea typeface="Calibri" panose="020F0502020204030204" pitchFamily="34" charset="0"/>
              <a:cs typeface="Calibri" panose="020F0502020204030204" pitchFamily="34" charset="0"/>
            </a:endParaRPr>
          </a:p>
          <a:p>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object 17"/>
          <p:cNvSpPr txBox="1"/>
          <p:nvPr/>
        </p:nvSpPr>
        <p:spPr>
          <a:xfrm>
            <a:off x="763645" y="533400"/>
            <a:ext cx="3909695" cy="1400810"/>
          </a:xfrm>
          <a:prstGeom prst="rect"/>
        </p:spPr>
        <p:txBody>
          <a:bodyPr anchor="t" bIns="0" lIns="0" rIns="0" rtlCol="0" tIns="16510"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30"/>
              </a:spcBef>
            </a:pP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a:t>
            </a:r>
            <a:r>
              <a:rPr b="1" dirty="0" sz="4400" lang="en-US" spc="-85"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b="1" dirty="0" sz="44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TITLE</a:t>
            </a:r>
            <a:endParaRPr b="1" dirty="0" sz="44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1" name="TextBox 4"/>
          <p:cNvSpPr txBox="1"/>
          <p:nvPr/>
        </p:nvSpPr>
        <p:spPr>
          <a:xfrm>
            <a:off x="0" y="2895600"/>
            <a:ext cx="10820400" cy="1412240"/>
          </a:xfrm>
          <a:prstGeom prst="rect"/>
          <a:noFill/>
        </p:spPr>
        <p:txBody>
          <a:bodyPr rtlCol="0" wrap="square">
            <a:spAutoFit/>
          </a:bodyPr>
          <a:p>
            <a:r>
              <a:rPr b="1" dirty="0" sz="4400" lang="en-US">
                <a:solidFill>
                  <a:srgbClr val="0F0F0F"/>
                </a:solidFill>
                <a:latin typeface="Calibri" panose="020F0502020204030204" pitchFamily="34" charset="0"/>
                <a:ea typeface="Calibri" panose="020F0502020204030204" pitchFamily="34" charset="0"/>
                <a:cs typeface="Calibri" panose="020F0502020204030204" pitchFamily="34" charset="0"/>
              </a:rPr>
              <a:t>Employee Performance Analysis using Excel</a:t>
            </a:r>
            <a:endParaRPr dirty="0" sz="2800" lang="en-IN">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pic>
        <p:nvPicPr>
          <p:cNvPr id="2097154" name="Picture 2" descr="200+ Free Title &amp; Banner Images - Pixabay"/>
          <p:cNvPicPr>
            <a:picLocks noChangeAspect="1" noChangeArrowheads="1"/>
          </p:cNvPicPr>
          <p:nvPr/>
        </p:nvPicPr>
        <p:blipFill>
          <a:blip xmlns:r="http://schemas.openxmlformats.org/officeDocument/2006/relationships" r:embed="rId1"/>
          <a:srcRect/>
          <a:stretch>
            <a:fillRect/>
          </a:stretch>
        </p:blipFill>
        <p:spPr bwMode="auto">
          <a:xfrm>
            <a:off x="1905000" y="3786799"/>
            <a:ext cx="5940425" cy="2970213"/>
          </a:xfrm>
          <a:prstGeom prst="rect"/>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
        <p:nvSpPr>
          <p:cNvPr id="1048602" name="object 21"/>
          <p:cNvSpPr txBox="1"/>
          <p:nvPr/>
        </p:nvSpPr>
        <p:spPr>
          <a:xfrm>
            <a:off x="739775" y="445388"/>
            <a:ext cx="2357120" cy="1461135"/>
          </a:xfrm>
          <a:prstGeom prst="rect"/>
        </p:spPr>
        <p:txBody>
          <a:bodyPr anchor="t" bIns="0" lIns="0" rIns="0" rtlCol="0" tIns="13335" vert="horz" wrap="square">
            <a:spAutoFit/>
          </a:bodyPr>
          <a:lstStyle>
            <a:lvl1pPr algn="l" defTabSz="457200" eaLnBrk="1" hangingPunct="1" latinLnBrk="0" rtl="0">
              <a:spcBef>
                <a:spcPct val="0"/>
              </a:spcBef>
              <a:buNone/>
              <a:defRPr b="0" sz="3200" i="0" kern="1200">
                <a:solidFill>
                  <a:schemeClr val="tx1"/>
                </a:solidFill>
                <a:latin typeface="Trebuchet MS" panose="020B0603020202020204"/>
                <a:ea typeface="+mj-ea"/>
                <a:cs typeface="Trebuchet MS" panose="020B0603020202020204"/>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b="1" dirty="0" sz="4800" lang="en-US" spc="25" smtClean="0">
                <a:solidFill>
                  <a:schemeClr val="accent1"/>
                </a:solidFill>
                <a:latin typeface="Calibri" panose="020F0502020204030204" pitchFamily="34" charset="0"/>
                <a:ea typeface="Calibri" panose="020F0502020204030204" pitchFamily="34" charset="0"/>
                <a:cs typeface="Calibri" panose="020F0502020204030204" pitchFamily="34" charset="0"/>
              </a:rPr>
              <a:t>A</a:t>
            </a:r>
            <a:r>
              <a:rPr b="1" dirty="0" sz="4800" lang="en-US" spc="-5" smtClean="0">
                <a:solidFill>
                  <a:schemeClr val="accent1"/>
                </a:solidFill>
                <a:latin typeface="Calibri" panose="020F0502020204030204" pitchFamily="34" charset="0"/>
                <a:ea typeface="Calibri" panose="020F0502020204030204" pitchFamily="34" charset="0"/>
                <a:cs typeface="Calibri" panose="020F0502020204030204" pitchFamily="34" charset="0"/>
              </a:rPr>
              <a:t>G</a:t>
            </a:r>
            <a:r>
              <a:rPr b="1" dirty="0" sz="4800" lang="en-US" spc="-35" smtClean="0">
                <a:solidFill>
                  <a:schemeClr val="accent1"/>
                </a:solidFill>
                <a:latin typeface="Calibri" panose="020F0502020204030204" pitchFamily="34" charset="0"/>
                <a:ea typeface="Calibri" panose="020F0502020204030204" pitchFamily="34" charset="0"/>
                <a:cs typeface="Calibri" panose="020F0502020204030204" pitchFamily="34" charset="0"/>
              </a:rPr>
              <a:t>E</a:t>
            </a:r>
            <a:r>
              <a:rPr b="1" dirty="0" sz="4800" lang="en-US" spc="15" smtClean="0">
                <a:solidFill>
                  <a:schemeClr val="accent1"/>
                </a:solidFill>
                <a:latin typeface="Calibri" panose="020F0502020204030204" pitchFamily="34" charset="0"/>
                <a:ea typeface="Calibri" panose="020F0502020204030204" pitchFamily="34" charset="0"/>
                <a:cs typeface="Calibri" panose="020F0502020204030204" pitchFamily="34" charset="0"/>
              </a:rPr>
              <a:t>N</a:t>
            </a:r>
            <a:r>
              <a:rPr b="1" dirty="0" sz="4800" lang="en-US" smtClean="0">
                <a:solidFill>
                  <a:schemeClr val="accent1"/>
                </a:solidFill>
                <a:latin typeface="Calibri" panose="020F0502020204030204" pitchFamily="34" charset="0"/>
                <a:ea typeface="Calibri" panose="020F0502020204030204" pitchFamily="34" charset="0"/>
                <a:cs typeface="Calibri" panose="020F0502020204030204" pitchFamily="34" charset="0"/>
              </a:rPr>
              <a:t>DA</a:t>
            </a:r>
            <a:endParaRPr b="1" dirty="0" sz="4800" lang="en-US">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1048603" name="TextBox 7"/>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Problem Statement</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Project Overview</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End Users</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Our Solution and Proposition</a:t>
            </a:r>
          </a:p>
          <a:p>
            <a:pPr algn="l">
              <a:buFont typeface="+mj-lt"/>
              <a:buAutoNum type="arabicPeriod"/>
            </a:pP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Dataset Description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Modelling Approach</a:t>
            </a: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Results and </a:t>
            </a:r>
            <a:r>
              <a:rPr dirty="0" sz="2800" lang="en-US">
                <a:solidFill>
                  <a:srgbClr val="0D0D0D"/>
                </a:solidFill>
                <a:latin typeface="Calibri" panose="020F0502020204030204" pitchFamily="34" charset="0"/>
                <a:ea typeface="Calibri" panose="020F0502020204030204" pitchFamily="34" charset="0"/>
                <a:cs typeface="Calibri" panose="020F0502020204030204" pitchFamily="34" charset="0"/>
              </a:rPr>
              <a:t>Discussion</a:t>
            </a:r>
            <a:endPar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mj-lt"/>
              <a:buAutoNum type="arabicPeriod"/>
            </a:pPr>
            <a:r>
              <a:rPr b="0" dirty="0" sz="2800" i="0" lang="en-US">
                <a:solidFill>
                  <a:srgbClr val="0D0D0D"/>
                </a:solidFill>
                <a:effectLst/>
                <a:latin typeface="Calibri" panose="020F0502020204030204" pitchFamily="34" charset="0"/>
                <a:ea typeface="Calibri" panose="020F0502020204030204" pitchFamily="34" charset="0"/>
                <a:cs typeface="Calibri" panose="020F0502020204030204" pitchFamily="34" charset="0"/>
              </a:rPr>
              <a:t>Conclusion</a:t>
            </a:r>
          </a:p>
          <a:p>
            <a:endParaRPr dirty="0" sz="2800" lang="en-IN">
              <a:latin typeface="Calibri" panose="020F0502020204030204" pitchFamily="34" charset="0"/>
              <a:ea typeface="Calibri" panose="020F0502020204030204" pitchFamily="34" charset="0"/>
              <a:cs typeface="Calibri" panose="020F0502020204030204" pitchFamily="34" charset="0"/>
            </a:endParaRPr>
          </a:p>
        </p:txBody>
      </p:sp>
      <p:pic>
        <p:nvPicPr>
          <p:cNvPr id="2097157" name="Picture 4" descr="Premium Vector | Agenda business of the day Business of the meeting Vector  stock illustration"/>
          <p:cNvPicPr>
            <a:picLocks noChangeAspect="1" noChangeArrowheads="1"/>
          </p:cNvPicPr>
          <p:nvPr/>
        </p:nvPicPr>
        <p:blipFill>
          <a:blip xmlns:r="http://schemas.openxmlformats.org/officeDocument/2006/relationships" r:embed="rId3" cstate="print"/>
          <a:srcRect/>
          <a:stretch>
            <a:fillRect/>
          </a:stretch>
        </p:blipFill>
        <p:spPr bwMode="auto">
          <a:xfrm>
            <a:off x="7086600" y="1828800"/>
            <a:ext cx="2740025" cy="2740025"/>
          </a:xfrm>
          <a:prstGeom prst="rect"/>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0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0" name="object 6"/>
          <p:cNvSpPr/>
          <p:nvPr/>
        </p:nvSpPr>
        <p:spPr>
          <a:xfrm>
            <a:off x="9982200" y="457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7"/>
          <p:cNvSpPr txBox="1">
            <a:spLocks noGrp="1"/>
          </p:cNvSpPr>
          <p:nvPr>
            <p:ph type="title"/>
          </p:nvPr>
        </p:nvSpPr>
        <p:spPr>
          <a:xfrm>
            <a:off x="676275" y="304800"/>
            <a:ext cx="5636895" cy="1464310"/>
          </a:xfrm>
          <a:prstGeom prst="rect"/>
        </p:spPr>
        <p:txBody>
          <a:bodyPr bIns="0" lIns="0" rIns="0" rtlCol="0" tIns="16510" vert="horz" wrap="square">
            <a:spAutoFit/>
          </a:bodyPr>
          <a:p>
            <a:pPr marL="12700">
              <a:lnSpc>
                <a:spcPct val="100000"/>
              </a:lnSpc>
              <a:spcBef>
                <a:spcPts val="130"/>
              </a:spcBef>
              <a:tabLst>
                <a:tab algn="l" pos="2727960"/>
              </a:tabLst>
            </a:pPr>
            <a:r>
              <a:rPr dirty="0" sz="4800" spc="-20">
                <a:latin typeface="Calibri" panose="020F0502020204030204" pitchFamily="34" charset="0"/>
                <a:ea typeface="Calibri" panose="020F0502020204030204" pitchFamily="34" charset="0"/>
                <a:cs typeface="Calibri" panose="020F0502020204030204" pitchFamily="34" charset="0"/>
              </a:rPr>
              <a:t>P</a:t>
            </a:r>
            <a:r>
              <a:rPr dirty="0" sz="4800" spc="15">
                <a:latin typeface="Calibri" panose="020F0502020204030204" pitchFamily="34" charset="0"/>
                <a:ea typeface="Calibri" panose="020F0502020204030204" pitchFamily="34" charset="0"/>
                <a:cs typeface="Calibri" panose="020F0502020204030204" pitchFamily="34" charset="0"/>
              </a:rPr>
              <a:t>ROB</a:t>
            </a:r>
            <a:r>
              <a:rPr dirty="0" sz="4800" spc="55">
                <a:latin typeface="Calibri" panose="020F0502020204030204" pitchFamily="34" charset="0"/>
                <a:ea typeface="Calibri" panose="020F0502020204030204" pitchFamily="34" charset="0"/>
                <a:cs typeface="Calibri" panose="020F0502020204030204" pitchFamily="34" charset="0"/>
              </a:rPr>
              <a:t>L</a:t>
            </a:r>
            <a:r>
              <a:rPr dirty="0" sz="4800" spc="-2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a:t>
            </a:r>
            <a:r>
              <a:rPr dirty="0" sz="4800">
                <a:latin typeface="Calibri" panose="020F0502020204030204" pitchFamily="34" charset="0"/>
                <a:ea typeface="Calibri" panose="020F0502020204030204" pitchFamily="34" charset="0"/>
                <a:cs typeface="Calibri" panose="020F0502020204030204" pitchFamily="34" charset="0"/>
              </a:rPr>
              <a:t>	</a:t>
            </a:r>
            <a:r>
              <a:rPr dirty="0" sz="4800" spc="10">
                <a:latin typeface="Calibri" panose="020F0502020204030204" pitchFamily="34" charset="0"/>
                <a:ea typeface="Calibri" panose="020F0502020204030204" pitchFamily="34" charset="0"/>
                <a:cs typeface="Calibri" panose="020F0502020204030204" pitchFamily="34" charset="0"/>
              </a:rPr>
              <a:t>S</a:t>
            </a:r>
            <a:r>
              <a:rPr dirty="0" sz="4800" spc="-370">
                <a:latin typeface="Calibri" panose="020F0502020204030204" pitchFamily="34" charset="0"/>
                <a:ea typeface="Calibri" panose="020F0502020204030204" pitchFamily="34" charset="0"/>
                <a:cs typeface="Calibri" panose="020F0502020204030204" pitchFamily="34" charset="0"/>
              </a:rPr>
              <a:t>T</a:t>
            </a:r>
            <a:r>
              <a:rPr dirty="0" sz="4800" spc="-375">
                <a:latin typeface="Calibri" panose="020F0502020204030204" pitchFamily="34" charset="0"/>
                <a:ea typeface="Calibri" panose="020F0502020204030204" pitchFamily="34" charset="0"/>
                <a:cs typeface="Calibri" panose="020F0502020204030204" pitchFamily="34" charset="0"/>
              </a:rPr>
              <a:t>A</a:t>
            </a:r>
            <a:r>
              <a:rPr dirty="0" sz="4800" spc="15">
                <a:latin typeface="Calibri" panose="020F0502020204030204" pitchFamily="34" charset="0"/>
                <a:ea typeface="Calibri" panose="020F0502020204030204" pitchFamily="34" charset="0"/>
                <a:cs typeface="Calibri" panose="020F0502020204030204" pitchFamily="34" charset="0"/>
              </a:rPr>
              <a:t>T</a:t>
            </a:r>
            <a:r>
              <a:rPr dirty="0" sz="4800" spc="-10">
                <a:latin typeface="Calibri" panose="020F0502020204030204" pitchFamily="34" charset="0"/>
                <a:ea typeface="Calibri" panose="020F0502020204030204" pitchFamily="34" charset="0"/>
                <a:cs typeface="Calibri" panose="020F0502020204030204" pitchFamily="34" charset="0"/>
              </a:rPr>
              <a:t>E</a:t>
            </a:r>
            <a:r>
              <a:rPr dirty="0" sz="4800" spc="-20">
                <a:latin typeface="Calibri" panose="020F0502020204030204" pitchFamily="34" charset="0"/>
                <a:ea typeface="Calibri" panose="020F0502020204030204" pitchFamily="34" charset="0"/>
                <a:cs typeface="Calibri" panose="020F0502020204030204" pitchFamily="34" charset="0"/>
              </a:rPr>
              <a:t>ME</a:t>
            </a:r>
            <a:r>
              <a:rPr dirty="0" sz="4800" spc="10">
                <a:latin typeface="Calibri" panose="020F0502020204030204" pitchFamily="34" charset="0"/>
                <a:ea typeface="Calibri" panose="020F0502020204030204" pitchFamily="34" charset="0"/>
                <a:cs typeface="Calibri" panose="020F0502020204030204" pitchFamily="34" charset="0"/>
              </a:rPr>
              <a:t>NT</a:t>
            </a:r>
            <a:endParaRPr dirty="0" sz="4800">
              <a:latin typeface="Calibri" panose="020F0502020204030204" pitchFamily="34" charset="0"/>
              <a:ea typeface="Calibri" panose="020F0502020204030204" pitchFamily="34" charset="0"/>
              <a:cs typeface="Calibri" panose="020F0502020204030204" pitchFamily="34" charset="0"/>
            </a:endParaRPr>
          </a:p>
        </p:txBody>
      </p:sp>
      <p:sp>
        <p:nvSpPr>
          <p:cNvPr id="1048612"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 Box 8"/>
          <p:cNvSpPr txBox="1"/>
          <p:nvPr/>
        </p:nvSpPr>
        <p:spPr>
          <a:xfrm>
            <a:off x="654685" y="1371600"/>
            <a:ext cx="7170420" cy="506984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 </a:t>
            </a:r>
            <a:r>
              <a:rPr b="1" dirty="0" sz="2000" lang="en-US" u="sng">
                <a:latin typeface="Calibri" panose="020F0502020204030204" pitchFamily="34" charset="0"/>
                <a:ea typeface="Calibri" panose="020F0502020204030204" pitchFamily="34" charset="0"/>
                <a:cs typeface="Calibri" panose="020F0502020204030204" pitchFamily="34" charset="0"/>
                <a:sym typeface="+mn-ea"/>
              </a:rPr>
              <a:t>Objective:</a:t>
            </a:r>
          </a:p>
          <a:p>
            <a:r>
              <a:rPr dirty="0" sz="2000" lang="en-US">
                <a:latin typeface="Calibri" panose="020F0502020204030204" pitchFamily="34" charset="0"/>
                <a:ea typeface="Calibri" panose="020F0502020204030204" pitchFamily="34" charset="0"/>
                <a:cs typeface="Calibri" panose="020F0502020204030204" pitchFamily="34" charset="0"/>
              </a:rPr>
              <a:t>     Develop a structured and functional Excel workbook to Organize employee data. Analyze key metrics Automate reporting and dashboard creation.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a:latin typeface="Calibri" panose="020F0502020204030204" pitchFamily="34" charset="0"/>
                <a:ea typeface="Calibri" panose="020F0502020204030204" pitchFamily="34" charset="0"/>
                <a:cs typeface="Calibri" panose="020F0502020204030204" pitchFamily="34" charset="0"/>
              </a:rPr>
              <a:t> </a:t>
            </a:r>
            <a:r>
              <a:rPr b="1" dirty="0" sz="2000" lang="en-US" u="sng">
                <a:latin typeface="Calibri" panose="020F0502020204030204" pitchFamily="34" charset="0"/>
                <a:ea typeface="Calibri" panose="020F0502020204030204" pitchFamily="34" charset="0"/>
                <a:cs typeface="Calibri" panose="020F0502020204030204" pitchFamily="34" charset="0"/>
              </a:rPr>
              <a:t>Data Cleanup and Structuring:</a:t>
            </a:r>
          </a:p>
          <a:p>
            <a:r>
              <a:rPr dirty="0" sz="2000" lang="en-US">
                <a:latin typeface="Calibri" panose="020F0502020204030204" pitchFamily="34" charset="0"/>
                <a:ea typeface="Calibri" panose="020F0502020204030204" pitchFamily="34" charset="0"/>
                <a:cs typeface="Calibri" panose="020F0502020204030204" pitchFamily="34" charset="0"/>
              </a:rPr>
              <a:t>     Standardize data formats (e.g., dates, numbers). Remove or correct inaccuracies and inconsistencies. Organize data into clearly defined categories (e.g., Personal Information, Job Information, Compensation).</a:t>
            </a: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rPr>
              <a:t>Analytical Tools:</a:t>
            </a:r>
          </a:p>
          <a:p>
            <a:r>
              <a:rPr dirty="0" sz="2000" lang="en-US">
                <a:latin typeface="Calibri" panose="020F0502020204030204" pitchFamily="34" charset="0"/>
                <a:ea typeface="Calibri" panose="020F0502020204030204" pitchFamily="34" charset="0"/>
                <a:cs typeface="Calibri" panose="020F0502020204030204" pitchFamily="34" charset="0"/>
              </a:rPr>
              <a:t>     Create formulas to calculate key metrics (e.g., total employees, average salary). Develop pivot tables to summarize and analyze data by different dimensions (e.g., department, location).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6"/>
          <p:cNvSpPr/>
          <p:nvPr/>
        </p:nvSpPr>
        <p:spPr>
          <a:xfrm>
            <a:off x="10058400" y="7620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18" name="object 10"/>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9" name="TextBox 10"/>
          <p:cNvSpPr txBox="1"/>
          <p:nvPr/>
        </p:nvSpPr>
        <p:spPr>
          <a:xfrm>
            <a:off x="914400" y="1828800"/>
            <a:ext cx="7924800" cy="4528820"/>
          </a:xfrm>
          <a:prstGeom prst="rect"/>
          <a:noFill/>
        </p:spPr>
        <p:txBody>
          <a:bodyPr rtlCol="0" wrap="square">
            <a:noAutofit/>
          </a:bodyPr>
          <a:p>
            <a:r>
              <a:rPr dirty="0" sz="28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This project will analizing and evaluating employees permformanc across various department such as Human resources, marketing, research and development, Legal, support, Engineering. This project includes graphs and pie chart and this project will result in a comprehensive, user - friendly excel tool that can be regularly updated and used by HR and management to drive performance improvements within the organisation.        </a:t>
            </a:r>
            <a:endParaRPr dirty="0" sz="2800" lang="en-IN">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2" name="Picture 4" descr="Landing Pages &amp; UI/UX - The Gateway to Conversions"/>
          <p:cNvPicPr>
            <a:picLocks noChangeAspect="1" noChangeArrowheads="1"/>
          </p:cNvPicPr>
          <p:nvPr/>
        </p:nvPicPr>
        <p:blipFill>
          <a:blip xmlns:r="http://schemas.openxmlformats.org/officeDocument/2006/relationships" r:embed="rId1"/>
          <a:srcRect/>
          <a:stretch>
            <a:fillRect/>
          </a:stretch>
        </p:blipFill>
        <p:spPr bwMode="auto">
          <a:xfrm>
            <a:off x="6444188" y="-5311"/>
            <a:ext cx="2888097" cy="2312366"/>
          </a:xfrm>
          <a:prstGeom prst="rect"/>
          <a:noFill/>
        </p:spPr>
      </p:pic>
      <p:sp>
        <p:nvSpPr>
          <p:cNvPr id="104862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3"/>
          <p:cNvSpPr/>
          <p:nvPr/>
        </p:nvSpPr>
        <p:spPr>
          <a:xfrm>
            <a:off x="9982200" y="838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latin typeface="Calibri" panose="020F0502020204030204" pitchFamily="34" charset="0"/>
                <a:ea typeface="Calibri" panose="020F0502020204030204" pitchFamily="34" charset="0"/>
                <a:cs typeface="Calibri" panose="020F0502020204030204" pitchFamily="34" charset="0"/>
              </a:rPr>
              <a:t>W</a:t>
            </a:r>
            <a:r>
              <a:rPr dirty="0" sz="3200" spc="-20">
                <a:latin typeface="Calibri" panose="020F0502020204030204" pitchFamily="34" charset="0"/>
                <a:ea typeface="Calibri" panose="020F0502020204030204" pitchFamily="34" charset="0"/>
                <a:cs typeface="Calibri" panose="020F0502020204030204" pitchFamily="34" charset="0"/>
              </a:rPr>
              <a:t>H</a:t>
            </a:r>
            <a:r>
              <a:rPr dirty="0" sz="3200" spc="20">
                <a:latin typeface="Calibri" panose="020F0502020204030204" pitchFamily="34" charset="0"/>
                <a:ea typeface="Calibri" panose="020F0502020204030204" pitchFamily="34" charset="0"/>
                <a:cs typeface="Calibri" panose="020F0502020204030204" pitchFamily="34" charset="0"/>
              </a:rPr>
              <a:t>O</a:t>
            </a:r>
            <a:r>
              <a:rPr dirty="0" sz="3200" spc="-2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AR</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T</a:t>
            </a:r>
            <a:r>
              <a:rPr dirty="0" sz="3200" spc="-15">
                <a:latin typeface="Calibri" panose="020F0502020204030204" pitchFamily="34" charset="0"/>
                <a:ea typeface="Calibri" panose="020F0502020204030204" pitchFamily="34" charset="0"/>
                <a:cs typeface="Calibri" panose="020F0502020204030204" pitchFamily="34" charset="0"/>
              </a:rPr>
              <a:t>H</a:t>
            </a:r>
            <a:r>
              <a:rPr dirty="0" sz="3200" spc="15">
                <a:latin typeface="Calibri" panose="020F0502020204030204" pitchFamily="34" charset="0"/>
                <a:ea typeface="Calibri" panose="020F0502020204030204" pitchFamily="34" charset="0"/>
                <a:cs typeface="Calibri" panose="020F0502020204030204" pitchFamily="34" charset="0"/>
              </a:rPr>
              <a:t>E</a:t>
            </a:r>
            <a:r>
              <a:rPr dirty="0" sz="3200" spc="-35">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E</a:t>
            </a:r>
            <a:r>
              <a:rPr dirty="0" sz="3200" spc="30">
                <a:latin typeface="Calibri" panose="020F0502020204030204" pitchFamily="34" charset="0"/>
                <a:ea typeface="Calibri" panose="020F0502020204030204" pitchFamily="34" charset="0"/>
                <a:cs typeface="Calibri" panose="020F0502020204030204" pitchFamily="34" charset="0"/>
              </a:rPr>
              <a:t>N</a:t>
            </a:r>
            <a:r>
              <a:rPr dirty="0" sz="3200" spc="15">
                <a:latin typeface="Calibri" panose="020F0502020204030204" pitchFamily="34" charset="0"/>
                <a:ea typeface="Calibri" panose="020F0502020204030204" pitchFamily="34" charset="0"/>
                <a:cs typeface="Calibri" panose="020F0502020204030204" pitchFamily="34" charset="0"/>
              </a:rPr>
              <a:t>D</a:t>
            </a:r>
            <a:r>
              <a:rPr dirty="0" sz="3200" spc="-45">
                <a:latin typeface="Calibri" panose="020F0502020204030204" pitchFamily="34" charset="0"/>
                <a:ea typeface="Calibri" panose="020F0502020204030204" pitchFamily="34" charset="0"/>
                <a:cs typeface="Calibri" panose="020F0502020204030204" pitchFamily="34" charset="0"/>
              </a:rPr>
              <a:t> </a:t>
            </a:r>
            <a:r>
              <a:rPr dirty="0" sz="3200">
                <a:latin typeface="Calibri" panose="020F0502020204030204" pitchFamily="34" charset="0"/>
                <a:ea typeface="Calibri" panose="020F0502020204030204" pitchFamily="34" charset="0"/>
                <a:cs typeface="Calibri" panose="020F0502020204030204" pitchFamily="34" charset="0"/>
              </a:rPr>
              <a:t>U</a:t>
            </a:r>
            <a:r>
              <a:rPr dirty="0" sz="3200" spc="10">
                <a:latin typeface="Calibri" panose="020F0502020204030204" pitchFamily="34" charset="0"/>
                <a:ea typeface="Calibri" panose="020F0502020204030204" pitchFamily="34" charset="0"/>
                <a:cs typeface="Calibri" panose="020F0502020204030204" pitchFamily="34" charset="0"/>
              </a:rPr>
              <a:t>S</a:t>
            </a:r>
            <a:r>
              <a:rPr dirty="0" sz="3200" spc="-25">
                <a:latin typeface="Calibri" panose="020F0502020204030204" pitchFamily="34" charset="0"/>
                <a:ea typeface="Calibri" panose="020F0502020204030204" pitchFamily="34" charset="0"/>
                <a:cs typeface="Calibri" panose="020F0502020204030204" pitchFamily="34" charset="0"/>
              </a:rPr>
              <a:t>E</a:t>
            </a:r>
            <a:r>
              <a:rPr dirty="0" sz="3200" spc="-10">
                <a:latin typeface="Calibri" panose="020F0502020204030204" pitchFamily="34" charset="0"/>
                <a:ea typeface="Calibri" panose="020F0502020204030204" pitchFamily="34" charset="0"/>
                <a:cs typeface="Calibri" panose="020F0502020204030204" pitchFamily="34" charset="0"/>
              </a:rPr>
              <a:t>R</a:t>
            </a:r>
            <a:r>
              <a:rPr dirty="0" sz="3200" spc="5">
                <a:latin typeface="Calibri" panose="020F0502020204030204" pitchFamily="34" charset="0"/>
                <a:ea typeface="Calibri" panose="020F0502020204030204" pitchFamily="34" charset="0"/>
                <a:cs typeface="Calibri" panose="020F0502020204030204" pitchFamily="34" charset="0"/>
              </a:rPr>
              <a:t>S?</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24" name="object 8"/>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object 6"/>
          <p:cNvPicPr>
            <a:picLocks/>
          </p:cNvPicPr>
          <p:nvPr/>
        </p:nvPicPr>
        <p:blipFill>
          <a:blip xmlns:r="http://schemas.openxmlformats.org/officeDocument/2006/relationships" r:embed="rId2" cstate="print"/>
          <a:stretch>
            <a:fillRect/>
          </a:stretch>
        </p:blipFill>
        <p:spPr>
          <a:xfrm>
            <a:off x="723900" y="6172200"/>
            <a:ext cx="2181225" cy="485775"/>
          </a:xfrm>
          <a:prstGeom prst="rect"/>
        </p:spPr>
      </p:pic>
      <p:sp>
        <p:nvSpPr>
          <p:cNvPr id="1048625" name="Text Box 8"/>
          <p:cNvSpPr txBox="1"/>
          <p:nvPr/>
        </p:nvSpPr>
        <p:spPr>
          <a:xfrm>
            <a:off x="1086485" y="1694180"/>
            <a:ext cx="7563485" cy="4819650"/>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Employees: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Individual Employees may have access to their performance data and metrics to self-access and identify areas for personal improvements.</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b="1"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b="1" dirty="0" sz="2400" lang="en-US">
                <a:latin typeface="Calibri" panose="020F0502020204030204" pitchFamily="34" charset="0"/>
                <a:ea typeface="Calibri" panose="020F0502020204030204" pitchFamily="34" charset="0"/>
                <a:cs typeface="Calibri" panose="020F0502020204030204" pitchFamily="34" charset="0"/>
                <a:sym typeface="+mn-ea"/>
              </a:rPr>
              <a:t>:</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Business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Organisation</a:t>
            </a:r>
            <a:r>
              <a:rPr dirty="0" sz="2400" lang="en-US">
                <a:latin typeface="Calibri" panose="020F0502020204030204" pitchFamily="34" charset="0"/>
                <a:ea typeface="Calibri" panose="020F0502020204030204" pitchFamily="34" charset="0"/>
                <a:cs typeface="Calibri" panose="020F0502020204030204" pitchFamily="34" charset="0"/>
                <a:sym typeface="+mn-ea"/>
              </a:rPr>
              <a:t> and Analysis use the data to support performance reviews, identify training needs, and develop employee development plans. Recruitments Teams Analyze data to understand the skills and performance trends that are beneficial for hiring.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6" name="object 3"/>
          <p:cNvSpPr/>
          <p:nvPr/>
        </p:nvSpPr>
        <p:spPr>
          <a:xfrm>
            <a:off x="10820400" y="5334000"/>
            <a:ext cx="457200" cy="74295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7" name="object 4"/>
          <p:cNvSpPr/>
          <p:nvPr/>
        </p:nvSpPr>
        <p:spPr>
          <a:xfrm>
            <a:off x="9829800" y="490855"/>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9" name="object 6"/>
          <p:cNvSpPr txBox="1">
            <a:spLocks noGrp="1"/>
          </p:cNvSpPr>
          <p:nvPr>
            <p:ph type="title"/>
          </p:nvPr>
        </p:nvSpPr>
        <p:spPr>
          <a:xfrm>
            <a:off x="381000" y="651510"/>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1" name="Text Box 7"/>
          <p:cNvSpPr txBox="1"/>
          <p:nvPr/>
        </p:nvSpPr>
        <p:spPr>
          <a:xfrm>
            <a:off x="2695574" y="1249045"/>
            <a:ext cx="7426325" cy="4371975"/>
          </a:xfrm>
          <a:prstGeom prst="rect"/>
          <a:noFill/>
        </p:spPr>
        <p:txBody>
          <a:bodyPr rtlCol="0" wrap="square">
            <a:noAutofit/>
          </a:bodyPr>
          <a:p>
            <a:r>
              <a:rPr b="1" dirty="0" sz="2400" lang="en-US">
                <a:latin typeface="Calibri" panose="020F0502020204030204" pitchFamily="34" charset="0"/>
                <a:ea typeface="Calibri" panose="020F0502020204030204" pitchFamily="34" charset="0"/>
                <a:cs typeface="Calibri" panose="020F0502020204030204" pitchFamily="34" charset="0"/>
                <a:sym typeface="+mn-ea"/>
              </a:rPr>
              <a:t>1. Comprehensive Performance Tracking</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      </a:t>
            </a:r>
            <a:r>
              <a:rPr dirty="0" sz="2400" lang="en-US">
                <a:latin typeface="Calibri" panose="020F0502020204030204" pitchFamily="34" charset="0"/>
                <a:ea typeface="Calibri" panose="020F0502020204030204" pitchFamily="34" charset="0"/>
                <a:cs typeface="Calibri" panose="020F0502020204030204" pitchFamily="34" charset="0"/>
                <a:sym typeface="+mn-ea"/>
              </a:rPr>
              <a:t>Tracks individual and team performance across key matrics. consolidates data from multiple sources into a single, easy-to- use Excel model</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a:t>
            </a:r>
            <a:r>
              <a:rPr b="1" dirty="0" sz="2400" lang="en-US">
                <a:latin typeface="Calibri" panose="020F0502020204030204" pitchFamily="34" charset="0"/>
                <a:ea typeface="Calibri" panose="020F0502020204030204" pitchFamily="34" charset="0"/>
                <a:cs typeface="Calibri" panose="020F0502020204030204" pitchFamily="34" charset="0"/>
                <a:sym typeface="+mn-ea"/>
              </a:rPr>
              <a:t>2. Dynamic Dashboards and Visualizations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Provides real-time insights </a:t>
            </a:r>
            <a:r>
              <a:rPr dirty="0" sz="2400" lang="en-US" err="1">
                <a:latin typeface="Calibri" panose="020F0502020204030204" pitchFamily="34" charset="0"/>
                <a:ea typeface="Calibri" panose="020F0502020204030204" pitchFamily="34" charset="0"/>
                <a:cs typeface="Calibri" panose="020F0502020204030204" pitchFamily="34" charset="0"/>
                <a:sym typeface="+mn-ea"/>
              </a:rPr>
              <a:t>throught</a:t>
            </a:r>
            <a:r>
              <a:rPr dirty="0" sz="2400" lang="en-US">
                <a:latin typeface="Calibri" panose="020F0502020204030204" pitchFamily="34" charset="0"/>
                <a:ea typeface="Calibri" panose="020F0502020204030204" pitchFamily="34" charset="0"/>
                <a:cs typeface="Calibri" panose="020F0502020204030204" pitchFamily="34" charset="0"/>
                <a:sym typeface="+mn-ea"/>
              </a:rPr>
              <a:t> interactive charts and pivot tables. customizable views for different users (managers, HR, etc</a:t>
            </a:r>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t>
            </a: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 </a:t>
            </a:r>
            <a:endParaRPr dirty="0" sz="2400" lang="en-US">
              <a:latin typeface="Calibri" panose="020F0502020204030204" pitchFamily="34" charset="0"/>
              <a:ea typeface="Calibri" panose="020F0502020204030204" pitchFamily="34" charset="0"/>
              <a:cs typeface="Calibri" panose="020F0502020204030204" pitchFamily="34" charset="0"/>
            </a:endParaRPr>
          </a:p>
          <a:p>
            <a:r>
              <a:rPr b="1" dirty="0" sz="2400" lang="en-US">
                <a:latin typeface="Calibri" panose="020F0502020204030204" pitchFamily="34" charset="0"/>
                <a:ea typeface="Calibri" panose="020F0502020204030204" pitchFamily="34" charset="0"/>
                <a:cs typeface="Calibri" panose="020F0502020204030204" pitchFamily="34" charset="0"/>
                <a:sym typeface="+mn-ea"/>
              </a:rPr>
              <a:t>3. Automated reporting :</a:t>
            </a:r>
            <a:endParaRPr b="1" dirty="0" sz="2400" lang="en-US">
              <a:latin typeface="Calibri" panose="020F0502020204030204" pitchFamily="34" charset="0"/>
              <a:ea typeface="Calibri" panose="020F0502020204030204" pitchFamily="34" charset="0"/>
              <a:cs typeface="Calibri" panose="020F0502020204030204" pitchFamily="34" charset="0"/>
            </a:endParaRPr>
          </a:p>
          <a:p>
            <a:r>
              <a:rPr dirty="0" sz="2400" lang="en-US">
                <a:latin typeface="Calibri" panose="020F0502020204030204" pitchFamily="34" charset="0"/>
                <a:ea typeface="Calibri" panose="020F0502020204030204" pitchFamily="34" charset="0"/>
                <a:cs typeface="Calibri" panose="020F0502020204030204" pitchFamily="34" charset="0"/>
                <a:sym typeface="+mn-ea"/>
              </a:rPr>
              <a:t>       Reduces manual effort in data collection and report generation. Regular updates ensure data accuracy </a:t>
            </a:r>
            <a:endParaRPr dirty="0" sz="2400" lang="en-US" smtClean="0">
              <a:latin typeface="Calibri" panose="020F0502020204030204" pitchFamily="34" charset="0"/>
              <a:ea typeface="Calibri" panose="020F0502020204030204" pitchFamily="34" charset="0"/>
              <a:cs typeface="Calibri" panose="020F0502020204030204" pitchFamily="34" charset="0"/>
              <a:sym typeface="+mn-ea"/>
            </a:endParaRPr>
          </a:p>
          <a:p>
            <a:r>
              <a:rPr dirty="0" sz="2400" lang="en-US" smtClean="0">
                <a:latin typeface="Calibri" panose="020F0502020204030204" pitchFamily="34" charset="0"/>
                <a:ea typeface="Calibri" panose="020F0502020204030204" pitchFamily="34" charset="0"/>
                <a:cs typeface="Calibri" panose="020F0502020204030204" pitchFamily="34" charset="0"/>
                <a:sym typeface="+mn-ea"/>
              </a:rPr>
              <a:t>and </a:t>
            </a:r>
            <a:r>
              <a:rPr dirty="0" sz="2400" lang="en-US">
                <a:latin typeface="Calibri" panose="020F0502020204030204" pitchFamily="34" charset="0"/>
                <a:ea typeface="Calibri" panose="020F0502020204030204" pitchFamily="34" charset="0"/>
                <a:cs typeface="Calibri" panose="020F0502020204030204" pitchFamily="34" charset="0"/>
                <a:sym typeface="+mn-ea"/>
              </a:rPr>
              <a:t>relevance. </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a:xfrm>
            <a:off x="686117" y="76199"/>
            <a:ext cx="10681335" cy="758190"/>
          </a:xfrm>
        </p:spPr>
        <p:txBody>
          <a:bodyPr/>
          <a:p>
            <a:r>
              <a:rPr dirty="0" lang="en-IN"/>
              <a:t>Dataset Description</a:t>
            </a:r>
          </a:p>
        </p:txBody>
      </p:sp>
      <p:sp>
        <p:nvSpPr>
          <p:cNvPr id="1048633" name="Text Box 2"/>
          <p:cNvSpPr txBox="1"/>
          <p:nvPr/>
        </p:nvSpPr>
        <p:spPr>
          <a:xfrm>
            <a:off x="533401" y="914400"/>
            <a:ext cx="9296400" cy="5521960"/>
          </a:xfrm>
          <a:prstGeom prst="rect"/>
          <a:noFill/>
        </p:spPr>
        <p:txBody>
          <a:bodyPr rtlCol="0" wrap="square">
            <a:noAutofit/>
          </a:bodyPr>
          <a:p>
            <a:r>
              <a:rPr dirty="0" sz="2000" lang="en-US">
                <a:latin typeface="Calibri" panose="020F0502020204030204" pitchFamily="34" charset="0"/>
                <a:ea typeface="Calibri" panose="020F0502020204030204" pitchFamily="34" charset="0"/>
                <a:cs typeface="Calibri" panose="020F0502020204030204" pitchFamily="34" charset="0"/>
                <a:sym typeface="+mn-ea"/>
              </a:rPr>
              <a:t>The dataset for employee performance analysis typically includes various metrics that reflect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an </a:t>
            </a:r>
            <a:r>
              <a:rPr dirty="0" sz="2000" lang="en-US">
                <a:latin typeface="Calibri" panose="020F0502020204030204" pitchFamily="34" charset="0"/>
                <a:ea typeface="Calibri" panose="020F0502020204030204" pitchFamily="34" charset="0"/>
                <a:cs typeface="Calibri" panose="020F0502020204030204" pitchFamily="34" charset="0"/>
                <a:sym typeface="+mn-ea"/>
              </a:rPr>
              <a:t>employee's productivity, quality of work, attendance, and overall contribution to the </a:t>
            </a:r>
            <a:r>
              <a:rPr dirty="0" sz="2000" lang="en-US" smtClean="0">
                <a:latin typeface="Calibri" panose="020F0502020204030204" pitchFamily="34" charset="0"/>
                <a:ea typeface="Calibri" panose="020F0502020204030204" pitchFamily="34" charset="0"/>
                <a:cs typeface="Calibri" panose="020F0502020204030204" pitchFamily="34" charset="0"/>
                <a:sym typeface="+mn-ea"/>
              </a:rPr>
              <a:t>organization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Below is a description of the key columns that would be included in </a:t>
            </a:r>
            <a:r>
              <a:rPr dirty="0" sz="2000" lang="en-IN">
                <a:latin typeface="Calibri" panose="020F0502020204030204" pitchFamily="34" charset="0"/>
                <a:ea typeface="Calibri" panose="020F0502020204030204" pitchFamily="34" charset="0"/>
                <a:cs typeface="Calibri" panose="020F0502020204030204" pitchFamily="34" charset="0"/>
                <a:sym typeface="+mn-ea"/>
              </a:rPr>
              <a:t>a Actionable Insights which Include recommendations or action items based on the analysis, such as training needs or performance improvement plans.</a:t>
            </a:r>
            <a:endParaRPr dirty="0" sz="2000" lang="en-IN">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r>
              <a:rPr b="1" dirty="0" sz="2000" lang="en-US" u="sng">
                <a:latin typeface="Calibri" panose="020F0502020204030204" pitchFamily="34" charset="0"/>
                <a:ea typeface="Calibri" panose="020F0502020204030204" pitchFamily="34" charset="0"/>
                <a:cs typeface="Calibri" panose="020F0502020204030204" pitchFamily="34" charset="0"/>
                <a:sym typeface="+mn-ea"/>
              </a:rPr>
              <a:t>Excel dataset:</a:t>
            </a:r>
            <a:endParaRPr b="1" dirty="0" sz="2000" lang="en-IN" u="sng">
              <a:latin typeface="Calibri" panose="020F0502020204030204" pitchFamily="34" charset="0"/>
              <a:ea typeface="Calibri" panose="020F0502020204030204" pitchFamily="34" charset="0"/>
              <a:cs typeface="Calibri" panose="020F0502020204030204" pitchFamily="34" charset="0"/>
            </a:endParaRPr>
          </a:p>
          <a:p>
            <a:endParaRPr b="1" dirty="0" sz="2000" lang="en-US">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EmpID: </a:t>
            </a:r>
            <a:r>
              <a:rPr dirty="0" sz="2000" lang="en-US">
                <a:latin typeface="Calibri" panose="020F0502020204030204" pitchFamily="34" charset="0"/>
                <a:ea typeface="Calibri" panose="020F0502020204030204" pitchFamily="34" charset="0"/>
                <a:cs typeface="Calibri" panose="020F0502020204030204" pitchFamily="34" charset="0"/>
                <a:sym typeface="+mn-ea"/>
              </a:rPr>
              <a:t>A unique identifier for each employee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Name: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employee’s given name</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endParaRPr b="1" dirty="0" sz="2000" lang="en-IN">
              <a:latin typeface="Calibri" panose="020F0502020204030204" pitchFamily="34" charset="0"/>
              <a:ea typeface="Calibri" panose="020F0502020204030204" pitchFamily="34" charset="0"/>
              <a:cs typeface="Calibri" panose="020F0502020204030204" pitchFamily="34" charset="0"/>
              <a:sym typeface="+mn-ea"/>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Gender Code: </a:t>
            </a:r>
            <a:r>
              <a:rPr dirty="0" sz="2000" lang="en-US">
                <a:latin typeface="Calibri" panose="020F0502020204030204" pitchFamily="34" charset="0"/>
                <a:ea typeface="Calibri" panose="020F0502020204030204" pitchFamily="34" charset="0"/>
                <a:cs typeface="Calibri" panose="020F0502020204030204" pitchFamily="34" charset="0"/>
                <a:sym typeface="+mn-ea"/>
              </a:rPr>
              <a:t>A code representing the gender of the employee (e.g., M for Male, F for Female, etc.)</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Business Unit: </a:t>
            </a:r>
            <a:r>
              <a:rPr dirty="0" sz="2000" lang="en-US">
                <a:latin typeface="Calibri" panose="020F0502020204030204" pitchFamily="34" charset="0"/>
                <a:ea typeface="Calibri" panose="020F0502020204030204" pitchFamily="34" charset="0"/>
                <a:cs typeface="Calibri" panose="020F0502020204030204" pitchFamily="34" charset="0"/>
                <a:sym typeface="+mn-ea"/>
              </a:rPr>
              <a:t>The department or division within the company where the employee works</a:t>
            </a:r>
            <a:r>
              <a:rPr dirty="0" sz="2000" lang="en-IN">
                <a:latin typeface="Calibri" panose="020F0502020204030204" pitchFamily="34" charset="0"/>
                <a:ea typeface="Calibri" panose="020F0502020204030204" pitchFamily="34" charset="0"/>
                <a:cs typeface="Calibri" panose="020F0502020204030204" pitchFamily="34" charset="0"/>
                <a:sym typeface="+mn-ea"/>
              </a:rPr>
              <a:t>.</a:t>
            </a:r>
          </a:p>
          <a:p>
            <a:pPr indent="-285750" marL="285750">
              <a:buFont typeface="Arial" panose="020B0604020202020204" pitchFamily="34" charset="0"/>
              <a:buChar char="•"/>
            </a:pPr>
            <a:r>
              <a:rPr altLang="en-IN" b="1" dirty="0" sz="2000" lang="en-US">
                <a:latin typeface="Calibri" panose="020F0502020204030204" pitchFamily="34" charset="0"/>
                <a:ea typeface="Calibri" panose="020F0502020204030204" pitchFamily="34" charset="0"/>
                <a:cs typeface="Calibri" panose="020F0502020204030204" pitchFamily="34" charset="0"/>
                <a:sym typeface="+mn-ea"/>
              </a:rPr>
              <a:t>Employee salary: </a:t>
            </a:r>
            <a:r>
              <a:rPr altLang="en-IN" dirty="0" sz="2000" lang="en-US">
                <a:latin typeface="Calibri" panose="020F0502020204030204" pitchFamily="34" charset="0"/>
                <a:ea typeface="Calibri" panose="020F0502020204030204" pitchFamily="34" charset="0"/>
                <a:cs typeface="Calibri" panose="020F0502020204030204" pitchFamily="34" charset="0"/>
                <a:sym typeface="+mn-ea"/>
              </a:rPr>
              <a:t>the amount of salary that the employee gets for their work.</a:t>
            </a:r>
            <a:endParaRPr b="1"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Type:</a:t>
            </a:r>
            <a:r>
              <a:rPr dirty="0" sz="2000" lang="en-US">
                <a:latin typeface="Calibri" panose="020F0502020204030204" pitchFamily="34" charset="0"/>
                <a:ea typeface="Calibri" panose="020F0502020204030204" pitchFamily="34" charset="0"/>
                <a:cs typeface="Calibri" panose="020F0502020204030204" pitchFamily="34" charset="0"/>
                <a:sym typeface="+mn-ea"/>
              </a:rPr>
              <a:t> Classification of the employee, such as full-time, part-time, contractor, etc. </a:t>
            </a:r>
            <a:endParaRPr dirty="0" sz="2000" lang="en-IN">
              <a:latin typeface="Calibri" panose="020F0502020204030204" pitchFamily="34" charset="0"/>
              <a:ea typeface="Calibri" panose="020F0502020204030204" pitchFamily="34" charset="0"/>
              <a:cs typeface="Calibri" panose="020F0502020204030204" pitchFamily="34" charset="0"/>
            </a:endParaRPr>
          </a:p>
          <a:p>
            <a:pPr indent="-285750" marL="285750">
              <a:buFont typeface="Arial" panose="020B0604020202020204" pitchFamily="34" charset="0"/>
              <a:buChar char="•"/>
            </a:pPr>
            <a:r>
              <a:rPr b="1" dirty="0" sz="2000" lang="en-US">
                <a:latin typeface="Calibri" panose="020F0502020204030204" pitchFamily="34" charset="0"/>
                <a:ea typeface="Calibri" panose="020F0502020204030204" pitchFamily="34" charset="0"/>
                <a:cs typeface="Calibri" panose="020F0502020204030204" pitchFamily="34" charset="0"/>
                <a:sym typeface="+mn-ea"/>
              </a:rPr>
              <a:t>Employee location:</a:t>
            </a:r>
            <a:r>
              <a:rPr dirty="0" sz="2000" lang="en-US">
                <a:latin typeface="Calibri" panose="020F0502020204030204" pitchFamily="34" charset="0"/>
                <a:ea typeface="Calibri" panose="020F0502020204030204" pitchFamily="34" charset="0"/>
                <a:cs typeface="Calibri" panose="020F0502020204030204" pitchFamily="34" charset="0"/>
                <a:sym typeface="+mn-ea"/>
              </a:rPr>
              <a:t> location of the employee where he works.</a:t>
            </a:r>
            <a:endParaRPr dirty="0" sz="20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36" name="object 7"/>
          <p:cNvSpPr txBox="1">
            <a:spLocks noGrp="1"/>
          </p:cNvSpPr>
          <p:nvPr>
            <p:ph type="title"/>
          </p:nvPr>
        </p:nvSpPr>
        <p:spPr>
          <a:xfrm>
            <a:off x="739775" y="284098"/>
            <a:ext cx="8480425" cy="509114"/>
          </a:xfrm>
          <a:prstGeom prst="rect"/>
        </p:spPr>
        <p:txBody>
          <a:bodyPr bIns="0" lIns="0" rIns="0" rtlCol="0" tIns="16510" vert="horz" wrap="square">
            <a:spAutoFit/>
          </a:bodyPr>
          <a:p>
            <a:pPr marL="12700">
              <a:lnSpc>
                <a:spcPct val="100000"/>
              </a:lnSpc>
              <a:spcBef>
                <a:spcPts val="130"/>
              </a:spcBef>
            </a:pPr>
            <a:r>
              <a:rPr dirty="0" sz="3200" spc="15">
                <a:latin typeface="Calibri" panose="020F0502020204030204" pitchFamily="34" charset="0"/>
                <a:ea typeface="Calibri" panose="020F0502020204030204" pitchFamily="34" charset="0"/>
                <a:cs typeface="Calibri" panose="020F0502020204030204" pitchFamily="34" charset="0"/>
              </a:rPr>
              <a:t>THE</a:t>
            </a:r>
            <a:r>
              <a:rPr dirty="0" sz="3200" spc="20">
                <a:latin typeface="Calibri" panose="020F0502020204030204" pitchFamily="34" charset="0"/>
                <a:ea typeface="Calibri" panose="020F0502020204030204" pitchFamily="34" charset="0"/>
                <a:cs typeface="Calibri" panose="020F0502020204030204" pitchFamily="34" charset="0"/>
              </a:rPr>
              <a:t> </a:t>
            </a:r>
            <a:r>
              <a:rPr dirty="0" sz="3200" lang="en-US" spc="20">
                <a:latin typeface="Calibri" panose="020F0502020204030204" pitchFamily="34" charset="0"/>
                <a:ea typeface="Calibri" panose="020F0502020204030204" pitchFamily="34" charset="0"/>
                <a:cs typeface="Calibri" panose="020F0502020204030204" pitchFamily="34" charset="0"/>
              </a:rPr>
              <a:t>"</a:t>
            </a:r>
            <a:r>
              <a:rPr dirty="0" sz="3200" spc="10">
                <a:latin typeface="Calibri" panose="020F0502020204030204" pitchFamily="34" charset="0"/>
                <a:ea typeface="Calibri" panose="020F0502020204030204" pitchFamily="34" charset="0"/>
                <a:cs typeface="Calibri" panose="020F0502020204030204" pitchFamily="34" charset="0"/>
              </a:rPr>
              <a:t>WOW</a:t>
            </a:r>
            <a:r>
              <a:rPr dirty="0" sz="3200" lang="en-US" spc="10">
                <a:latin typeface="Calibri" panose="020F0502020204030204" pitchFamily="34" charset="0"/>
                <a:ea typeface="Calibri" panose="020F0502020204030204" pitchFamily="34" charset="0"/>
                <a:cs typeface="Calibri" panose="020F0502020204030204" pitchFamily="34" charset="0"/>
              </a:rPr>
              <a:t>"</a:t>
            </a:r>
            <a:r>
              <a:rPr dirty="0" sz="3200" spc="85">
                <a:latin typeface="Calibri" panose="020F0502020204030204" pitchFamily="34" charset="0"/>
                <a:ea typeface="Calibri" panose="020F0502020204030204" pitchFamily="34" charset="0"/>
                <a:cs typeface="Calibri" panose="020F0502020204030204" pitchFamily="34" charset="0"/>
              </a:rPr>
              <a:t> </a:t>
            </a:r>
            <a:r>
              <a:rPr dirty="0" sz="3200" spc="10">
                <a:latin typeface="Calibri" panose="020F0502020204030204" pitchFamily="34" charset="0"/>
                <a:ea typeface="Calibri" panose="020F0502020204030204" pitchFamily="34" charset="0"/>
                <a:cs typeface="Calibri" panose="020F0502020204030204" pitchFamily="34" charset="0"/>
              </a:rPr>
              <a:t>IN</a:t>
            </a:r>
            <a:r>
              <a:rPr dirty="0" sz="3200" spc="-5">
                <a:latin typeface="Calibri" panose="020F0502020204030204" pitchFamily="34" charset="0"/>
                <a:ea typeface="Calibri" panose="020F0502020204030204" pitchFamily="34" charset="0"/>
                <a:cs typeface="Calibri" panose="020F0502020204030204" pitchFamily="34" charset="0"/>
              </a:rPr>
              <a:t> </a:t>
            </a:r>
            <a:r>
              <a:rPr dirty="0" sz="3200" spc="15">
                <a:latin typeface="Calibri" panose="020F0502020204030204" pitchFamily="34" charset="0"/>
                <a:ea typeface="Calibri" panose="020F0502020204030204" pitchFamily="34" charset="0"/>
                <a:cs typeface="Calibri" panose="020F0502020204030204" pitchFamily="34" charset="0"/>
              </a:rPr>
              <a:t>OUR</a:t>
            </a:r>
            <a:r>
              <a:rPr dirty="0" sz="3200" spc="-10">
                <a:latin typeface="Calibri" panose="020F0502020204030204" pitchFamily="34" charset="0"/>
                <a:ea typeface="Calibri" panose="020F0502020204030204" pitchFamily="34" charset="0"/>
                <a:cs typeface="Calibri" panose="020F0502020204030204" pitchFamily="34" charset="0"/>
              </a:rPr>
              <a:t> </a:t>
            </a:r>
            <a:r>
              <a:rPr dirty="0" sz="3200" spc="20">
                <a:latin typeface="Calibri" panose="020F0502020204030204" pitchFamily="34" charset="0"/>
                <a:ea typeface="Calibri" panose="020F0502020204030204" pitchFamily="34" charset="0"/>
                <a:cs typeface="Calibri" panose="020F0502020204030204" pitchFamily="34" charset="0"/>
              </a:rPr>
              <a:t>SOLUTION</a:t>
            </a:r>
            <a:endParaRPr dirty="0" sz="3200">
              <a:latin typeface="Calibri" panose="020F0502020204030204" pitchFamily="34" charset="0"/>
              <a:ea typeface="Calibri" panose="020F0502020204030204" pitchFamily="34" charset="0"/>
              <a:cs typeface="Calibri" panose="020F0502020204030204" pitchFamily="34" charset="0"/>
            </a:endParaRPr>
          </a:p>
        </p:txBody>
      </p:sp>
      <p:sp>
        <p:nvSpPr>
          <p:cNvPr id="104863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38" name="Text Box 9"/>
          <p:cNvSpPr txBox="1"/>
          <p:nvPr/>
        </p:nvSpPr>
        <p:spPr>
          <a:xfrm>
            <a:off x="2635250" y="1280795"/>
            <a:ext cx="6485890" cy="5189855"/>
          </a:xfrm>
          <a:prstGeom prst="rect"/>
          <a:noFill/>
        </p:spPr>
        <p:txBody>
          <a:bodyPr rtlCol="0" wrap="square">
            <a:noAutofit/>
          </a:bodyPr>
          <a:p>
            <a:pPr algn="l"/>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wow" features combine to create a powerful, efficient, and intuitive Excel-based solution that not only meets but exceedsexpectations in managing and analyzing employee Performance</a:t>
            </a:r>
            <a:r>
              <a:rPr dirty="0" sz="2400" lang="en-IN">
                <a:solidFill>
                  <a:srgbClr val="0D0D0D"/>
                </a:solidFill>
                <a:latin typeface="Calibri" panose="020F0502020204030204" pitchFamily="34" charset="0"/>
                <a:ea typeface="Calibri" panose="020F0502020204030204" pitchFamily="34" charset="0"/>
                <a:cs typeface="Calibri" panose="020F0502020204030204" pitchFamily="34" charset="0"/>
                <a:sym typeface="+mn-ea"/>
              </a:rPr>
              <a:t>. </a:t>
            </a:r>
            <a:r>
              <a:rPr dirty="0" sz="2400" lang="en-US">
                <a:solidFill>
                  <a:srgbClr val="0D0D0D"/>
                </a:solidFill>
                <a:effectLst/>
                <a:latin typeface="Calibri" panose="020F0502020204030204" pitchFamily="34" charset="0"/>
                <a:ea typeface="Calibri" panose="020F0502020204030204" pitchFamily="34" charset="0"/>
                <a:cs typeface="Calibri" panose="020F0502020204030204" pitchFamily="34" charset="0"/>
                <a:sym typeface="+mn-ea"/>
              </a:rPr>
              <a:t>The solution includes an AI-driven feature that suggests actionable improvements based on performance trends, helping managers to implement effective strategies for boosting productivity and employee engagement. To improvement. This holistic view promotes better strategic decision-making.</a:t>
            </a:r>
            <a:endParaRPr dirty="0" sz="2400" lang="en-US">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Karthick Pachaiyappan</cp:lastModifiedBy>
  <dcterms:created xsi:type="dcterms:W3CDTF">2024-03-28T17:07:00Z</dcterms:created>
  <dcterms:modified xsi:type="dcterms:W3CDTF">2024-09-02T14:17:14Z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140329A0245D453EBC026D5B18FEBA86_13</vt:lpwstr>
  </property>
  <property fmtid="{D5CDD505-2E9C-101B-9397-08002B2CF9AE}" pid="5" name="KSOProductBuildVer">
    <vt:lpwstr>1033-12.2.0.17545</vt:lpwstr>
  </property>
</Properties>
</file>