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75" r:id="rId1"/>
    <p:sldMasterId id="2147483706" r:id="rId2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–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–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–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–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–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–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–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–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–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33"/>
    <p:restoredTop sz="96395"/>
  </p:normalViewPr>
  <p:slideViewPr>
    <p:cSldViewPr snapToGrid="0">
      <p:cViewPr varScale="1">
        <p:scale>
          <a:sx n="115" d="100"/>
          <a:sy n="115" d="100"/>
        </p:scale>
        <p:origin x="816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2544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1799A7-0FC7-5942-97D6-ACEF4A94DAC8}" type="datetimeFigureOut">
              <a:rPr lang="en-US" smtClean="0"/>
              <a:t>10/17/24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5B7C58-325B-B442-B5B7-FA5380AD2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8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5B7C58-325B-B442-B5B7-FA5380AD297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6832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5B7C58-325B-B442-B5B7-FA5380AD297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745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5B7C58-325B-B442-B5B7-FA5380AD297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1401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5B7C58-325B-B442-B5B7-FA5380AD297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044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10969752" cy="313080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10969752" cy="2240529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A860-F335-4252-AA00-24FB67ED2982}" type="datetime1">
              <a:rPr lang="en-US" smtClean="0"/>
              <a:t>10/17/24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053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1048-0047-48CA-88BA-D69B470942CF}" type="datetime1">
              <a:rPr lang="en-US" smtClean="0"/>
              <a:t>10/17/24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972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57784"/>
            <a:ext cx="2854452" cy="5643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557784"/>
            <a:ext cx="7734300" cy="5643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3879-648C-49A9-81A2-0EF5946532D0}" type="datetime1">
              <a:rPr lang="en-US" smtClean="0"/>
              <a:t>10/17/24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2003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1677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8675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6952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0412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8928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7711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7419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71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802-30E3-4658-9CCA-F873646FEC67}" type="datetime1">
              <a:rPr lang="en-US" smtClean="0"/>
              <a:t>10/17/24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000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6724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2770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13356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177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84"/>
            <a:ext cx="10969752" cy="31464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3902207"/>
            <a:ext cx="10969752" cy="218744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7A3-19CE-4153-81CE-64EB7AB094B3}" type="datetime1">
              <a:rPr lang="en-US" smtClean="0"/>
              <a:t>10/17/24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162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A100-10F6-477E-8847-29D479EF1C92}" type="datetime1">
              <a:rPr lang="en-US" smtClean="0"/>
              <a:t>10/17/24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686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578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95096"/>
            <a:ext cx="5387975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842211"/>
            <a:ext cx="5387975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7890" y="1895096"/>
            <a:ext cx="541451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7890" y="2842211"/>
            <a:ext cx="5414510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8AB-198A-495F-8475-FDB360C9873F}" type="datetime1">
              <a:rPr lang="en-US" smtClean="0"/>
              <a:t>10/17/24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152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235E-F8FD-479F-9FC7-18BE84110877}" type="datetime1">
              <a:rPr lang="en-US" smtClean="0"/>
              <a:t>10/17/24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867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09B-68DA-462E-9DB4-4C9ADAB8CBCC}" type="datetime1">
              <a:rPr lang="en-US" smtClean="0"/>
              <a:t>10/17/24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807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020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7200"/>
            <a:ext cx="5483352" cy="57440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9989"/>
            <a:ext cx="4970822" cy="287121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4E36-FABE-47EB-AA7F-C19A93824617}" type="datetime1">
              <a:rPr lang="en-US" smtClean="0"/>
              <a:t>10/17/24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534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74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457199"/>
            <a:ext cx="5483352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2708"/>
            <a:ext cx="4970822" cy="2546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CE6B-5DE6-4A2D-B72E-5E8969F9F56F}" type="datetime1">
              <a:rPr lang="en-US" smtClean="0"/>
              <a:t>10/17/24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185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F481A142-DA77-4A5F-AD1F-14E6C18F0F5F}" type="datetime1">
              <a:rPr lang="en-US" smtClean="0"/>
              <a:t>10/17/24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800" kern="1200" cap="all" spc="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485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4" r:id="rId1"/>
    <p:sldLayoutId id="2147483965" r:id="rId2"/>
    <p:sldLayoutId id="2147483966" r:id="rId3"/>
    <p:sldLayoutId id="2147483967" r:id="rId4"/>
    <p:sldLayoutId id="2147483968" r:id="rId5"/>
    <p:sldLayoutId id="2147483974" r:id="rId6"/>
    <p:sldLayoutId id="2147483969" r:id="rId7"/>
    <p:sldLayoutId id="2147483970" r:id="rId8"/>
    <p:sldLayoutId id="2147483971" r:id="rId9"/>
    <p:sldLayoutId id="2147483973" r:id="rId10"/>
    <p:sldLayoutId id="214748397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10/17/24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187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694" r:id="rId5"/>
    <p:sldLayoutId id="2147483695" r:id="rId6"/>
    <p:sldLayoutId id="2147483701" r:id="rId7"/>
    <p:sldLayoutId id="2147483696" r:id="rId8"/>
    <p:sldLayoutId id="2147483697" r:id="rId9"/>
    <p:sldLayoutId id="2147483698" r:id="rId10"/>
    <p:sldLayoutId id="2147483699" r:id="rId11"/>
    <p:sldLayoutId id="214748370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hyperlink" Target="https://www.edutopia.org/article/future-fake-new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t5.depositphotos.com/1635543/66103/i/1600/depositphotos_661036430-stock-photo-photograph-features-businessman-using-magnifying.jp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hyperlink" Target="https://link.springer.com/article/10.1007/s00500-022-06773-x" TargetMode="Externa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7" name="Freeform: Shape 2056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05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B5250B20-4B3C-4D08-BF3F-709FA0FD6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6215BA-E3FA-1181-0FE7-04E8AE7AA2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3571540"/>
            <a:ext cx="5480813" cy="227204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7PAM2002-0901-2024 -     DATA   SCIENCE PROJECT</a:t>
            </a:r>
            <a:br>
              <a:rPr lang="en-US" sz="1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1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1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1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400" b="1" kern="1200" dirty="0">
                <a:solidFill>
                  <a:schemeClr val="tx1"/>
                </a:solidFill>
                <a:highlight>
                  <a:srgbClr val="FF0000"/>
                </a:highlight>
                <a:latin typeface="+mj-lt"/>
                <a:ea typeface="+mj-ea"/>
                <a:cs typeface="+mj-cs"/>
              </a:rPr>
              <a:t> </a:t>
            </a:r>
            <a:r>
              <a:rPr lang="en-US" sz="2400" b="1" strike="sngStrike" kern="1200" dirty="0">
                <a:solidFill>
                  <a:schemeClr val="tx1"/>
                </a:solidFill>
                <a:highlight>
                  <a:srgbClr val="FF0000"/>
                </a:highlight>
                <a:latin typeface="+mj-lt"/>
                <a:ea typeface="+mj-ea"/>
                <a:cs typeface="+mj-cs"/>
              </a:rPr>
              <a:t>FAKE</a:t>
            </a:r>
            <a:r>
              <a:rPr lang="en-US" sz="2400" b="1" kern="1200" dirty="0">
                <a:solidFill>
                  <a:schemeClr val="tx1"/>
                </a:solidFill>
                <a:highlight>
                  <a:srgbClr val="FF0000"/>
                </a:highlight>
                <a:latin typeface="+mj-lt"/>
                <a:ea typeface="+mj-ea"/>
                <a:cs typeface="+mj-cs"/>
              </a:rPr>
              <a:t> </a:t>
            </a:r>
            <a:r>
              <a:rPr lang="en-US" sz="2400" b="1" kern="1200" dirty="0">
                <a:solidFill>
                  <a:schemeClr val="tx1"/>
                </a:solidFill>
                <a:highlight>
                  <a:srgbClr val="008000"/>
                </a:highlight>
                <a:latin typeface="+mj-lt"/>
                <a:ea typeface="+mj-ea"/>
                <a:cs typeface="+mj-cs"/>
              </a:rPr>
              <a:t>NEWS DETECTION</a:t>
            </a:r>
            <a:r>
              <a:rPr lang="en-US" sz="2400" kern="1200" dirty="0">
                <a:solidFill>
                  <a:schemeClr val="tx1"/>
                </a:solidFill>
                <a:highlight>
                  <a:srgbClr val="008000"/>
                </a:highlight>
                <a:latin typeface="+mj-lt"/>
                <a:ea typeface="+mj-ea"/>
                <a:cs typeface="+mj-cs"/>
              </a:rPr>
              <a:t> </a:t>
            </a:r>
            <a:br>
              <a:rPr lang="en-US" sz="1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1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br>
              <a:rPr lang="en-US" sz="1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1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Stock numbers on a digital display">
            <a:extLst>
              <a:ext uri="{FF2B5EF4-FFF2-40B4-BE49-F238E27FC236}">
                <a16:creationId xmlns:a16="http://schemas.microsoft.com/office/drawing/2014/main" id="{34A2E92E-627C-77DC-3F24-1C635E67C71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5936" r="2936" b="-1"/>
          <a:stretch/>
        </p:blipFill>
        <p:spPr>
          <a:xfrm>
            <a:off x="-1825915" y="-1627240"/>
            <a:ext cx="5853574" cy="4793807"/>
          </a:xfrm>
          <a:custGeom>
            <a:avLst/>
            <a:gdLst/>
            <a:ahLst/>
            <a:cxnLst/>
            <a:rect l="l" t="t" r="r" b="b"/>
            <a:pathLst>
              <a:path w="6734174" h="5514977">
                <a:moveTo>
                  <a:pt x="1077007" y="4987440"/>
                </a:moveTo>
                <a:cubicBezTo>
                  <a:pt x="1094537" y="4990273"/>
                  <a:pt x="1112073" y="4996453"/>
                  <a:pt x="1128635" y="5006199"/>
                </a:cubicBezTo>
                <a:cubicBezTo>
                  <a:pt x="1194883" y="5045182"/>
                  <a:pt x="1220457" y="5126442"/>
                  <a:pt x="1185757" y="5187698"/>
                </a:cubicBezTo>
                <a:cubicBezTo>
                  <a:pt x="1151058" y="5248954"/>
                  <a:pt x="1069223" y="5267011"/>
                  <a:pt x="1002975" y="5228028"/>
                </a:cubicBezTo>
                <a:cubicBezTo>
                  <a:pt x="936728" y="5189045"/>
                  <a:pt x="911153" y="5107785"/>
                  <a:pt x="945853" y="5046529"/>
                </a:cubicBezTo>
                <a:cubicBezTo>
                  <a:pt x="963203" y="5015901"/>
                  <a:pt x="992337" y="4996072"/>
                  <a:pt x="1025413" y="4988775"/>
                </a:cubicBezTo>
                <a:cubicBezTo>
                  <a:pt x="1041952" y="4985125"/>
                  <a:pt x="1059476" y="4984609"/>
                  <a:pt x="1077007" y="4987440"/>
                </a:cubicBezTo>
                <a:close/>
                <a:moveTo>
                  <a:pt x="474762" y="4590962"/>
                </a:moveTo>
                <a:cubicBezTo>
                  <a:pt x="500491" y="4587824"/>
                  <a:pt x="527063" y="4588310"/>
                  <a:pt x="553642" y="4592604"/>
                </a:cubicBezTo>
                <a:cubicBezTo>
                  <a:pt x="589081" y="4598329"/>
                  <a:pt x="624531" y="4610823"/>
                  <a:pt x="658012" y="4630525"/>
                </a:cubicBezTo>
                <a:cubicBezTo>
                  <a:pt x="791935" y="4709331"/>
                  <a:pt x="843635" y="4873604"/>
                  <a:pt x="773488" y="4997438"/>
                </a:cubicBezTo>
                <a:cubicBezTo>
                  <a:pt x="703339" y="5121271"/>
                  <a:pt x="537907" y="5157774"/>
                  <a:pt x="403983" y="5078968"/>
                </a:cubicBezTo>
                <a:cubicBezTo>
                  <a:pt x="270060" y="5000162"/>
                  <a:pt x="218360" y="4835889"/>
                  <a:pt x="288508" y="4712055"/>
                </a:cubicBezTo>
                <a:cubicBezTo>
                  <a:pt x="327966" y="4642398"/>
                  <a:pt x="397573" y="4600375"/>
                  <a:pt x="474762" y="4590962"/>
                </a:cubicBezTo>
                <a:close/>
                <a:moveTo>
                  <a:pt x="0" y="0"/>
                </a:moveTo>
                <a:lnTo>
                  <a:pt x="952983" y="0"/>
                </a:lnTo>
                <a:lnTo>
                  <a:pt x="2081055" y="0"/>
                </a:lnTo>
                <a:lnTo>
                  <a:pt x="2263577" y="150988"/>
                </a:lnTo>
                <a:cubicBezTo>
                  <a:pt x="2504052" y="338565"/>
                  <a:pt x="2728791" y="577550"/>
                  <a:pt x="2992530" y="694885"/>
                </a:cubicBezTo>
                <a:cubicBezTo>
                  <a:pt x="3318395" y="839609"/>
                  <a:pt x="3657608" y="716866"/>
                  <a:pt x="3970058" y="592698"/>
                </a:cubicBezTo>
                <a:cubicBezTo>
                  <a:pt x="4331373" y="448982"/>
                  <a:pt x="4690914" y="359985"/>
                  <a:pt x="5084944" y="488161"/>
                </a:cubicBezTo>
                <a:cubicBezTo>
                  <a:pt x="5565424" y="644433"/>
                  <a:pt x="5733507" y="1009888"/>
                  <a:pt x="5669311" y="1444982"/>
                </a:cubicBezTo>
                <a:cubicBezTo>
                  <a:pt x="5633326" y="1688985"/>
                  <a:pt x="5552663" y="1922553"/>
                  <a:pt x="5493314" y="2161331"/>
                </a:cubicBezTo>
                <a:cubicBezTo>
                  <a:pt x="5439656" y="2378561"/>
                  <a:pt x="5495983" y="2579198"/>
                  <a:pt x="5660990" y="2721315"/>
                </a:cubicBezTo>
                <a:cubicBezTo>
                  <a:pt x="5835491" y="2871524"/>
                  <a:pt x="6009868" y="3023606"/>
                  <a:pt x="6194694" y="3156288"/>
                </a:cubicBezTo>
                <a:cubicBezTo>
                  <a:pt x="6992820" y="3729094"/>
                  <a:pt x="6788369" y="4727029"/>
                  <a:pt x="6332492" y="5124196"/>
                </a:cubicBezTo>
                <a:cubicBezTo>
                  <a:pt x="5760173" y="5622336"/>
                  <a:pt x="5107042" y="5619729"/>
                  <a:pt x="4441677" y="5255068"/>
                </a:cubicBezTo>
                <a:cubicBezTo>
                  <a:pt x="4173482" y="5108729"/>
                  <a:pt x="3929482" y="4905798"/>
                  <a:pt x="3670848" y="4735132"/>
                </a:cubicBezTo>
                <a:cubicBezTo>
                  <a:pt x="3306542" y="4495539"/>
                  <a:pt x="2914030" y="4470019"/>
                  <a:pt x="2584477" y="4836478"/>
                </a:cubicBezTo>
                <a:cubicBezTo>
                  <a:pt x="2461558" y="4973117"/>
                  <a:pt x="2326491" y="5118013"/>
                  <a:pt x="2168844" y="5190252"/>
                </a:cubicBezTo>
                <a:cubicBezTo>
                  <a:pt x="1762360" y="5376523"/>
                  <a:pt x="1372544" y="5223527"/>
                  <a:pt x="1038433" y="4794945"/>
                </a:cubicBezTo>
                <a:cubicBezTo>
                  <a:pt x="904350" y="4623011"/>
                  <a:pt x="765802" y="4432532"/>
                  <a:pt x="552043" y="4416221"/>
                </a:cubicBezTo>
                <a:cubicBezTo>
                  <a:pt x="379074" y="4403135"/>
                  <a:pt x="204522" y="4409418"/>
                  <a:pt x="31608" y="4426144"/>
                </a:cubicBezTo>
                <a:lnTo>
                  <a:pt x="0" y="4429791"/>
                </a:lnTo>
                <a:close/>
              </a:path>
            </a:pathLst>
          </a:cu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28811E35-C37E-84C9-C906-B86B9CA11F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936" y="489473"/>
            <a:ext cx="5165464" cy="308206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STUDENT ID: 22081557</a:t>
            </a:r>
          </a:p>
          <a:p>
            <a:r>
              <a:rPr lang="en-US" dirty="0"/>
              <a:t>STUIDENT NAME: KAMALI BAKTHAVATCHALAM.                                          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WELCOME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50" name="Picture 2" descr="Illustration showing icons that represent technology and media">
            <a:hlinkClick r:id="rId4"/>
            <a:extLst>
              <a:ext uri="{FF2B5EF4-FFF2-40B4-BE49-F238E27FC236}">
                <a16:creationId xmlns:a16="http://schemas.microsoft.com/office/drawing/2014/main" id="{8CD9D6CF-39C3-11EC-57E3-CC3F295965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" r="2" b="2"/>
          <a:stretch/>
        </p:blipFill>
        <p:spPr bwMode="auto">
          <a:xfrm>
            <a:off x="5148728" y="2836064"/>
            <a:ext cx="7166840" cy="4021936"/>
          </a:xfrm>
          <a:custGeom>
            <a:avLst/>
            <a:gdLst/>
            <a:ahLst/>
            <a:cxnLst/>
            <a:rect l="l" t="t" r="r" b="b"/>
            <a:pathLst>
              <a:path w="4850830" h="2722222">
                <a:moveTo>
                  <a:pt x="1056187" y="193875"/>
                </a:moveTo>
                <a:cubicBezTo>
                  <a:pt x="1242761" y="193875"/>
                  <a:pt x="1394009" y="345123"/>
                  <a:pt x="1394009" y="531697"/>
                </a:cubicBezTo>
                <a:cubicBezTo>
                  <a:pt x="1394009" y="718271"/>
                  <a:pt x="1242761" y="869519"/>
                  <a:pt x="1056187" y="869519"/>
                </a:cubicBezTo>
                <a:cubicBezTo>
                  <a:pt x="869614" y="869519"/>
                  <a:pt x="718366" y="718271"/>
                  <a:pt x="718366" y="531697"/>
                </a:cubicBezTo>
                <a:cubicBezTo>
                  <a:pt x="718366" y="345123"/>
                  <a:pt x="869614" y="193875"/>
                  <a:pt x="1056187" y="193875"/>
                </a:cubicBezTo>
                <a:close/>
                <a:moveTo>
                  <a:pt x="4605308" y="20115"/>
                </a:moveTo>
                <a:cubicBezTo>
                  <a:pt x="4633496" y="20842"/>
                  <a:pt x="4662364" y="24209"/>
                  <a:pt x="4692032" y="30588"/>
                </a:cubicBezTo>
                <a:cubicBezTo>
                  <a:pt x="4728644" y="38475"/>
                  <a:pt x="4764337" y="50580"/>
                  <a:pt x="4798864" y="66300"/>
                </a:cubicBezTo>
                <a:lnTo>
                  <a:pt x="4850830" y="96175"/>
                </a:lnTo>
                <a:lnTo>
                  <a:pt x="4850830" y="2722222"/>
                </a:lnTo>
                <a:lnTo>
                  <a:pt x="526454" y="2722222"/>
                </a:lnTo>
                <a:lnTo>
                  <a:pt x="523632" y="2713577"/>
                </a:lnTo>
                <a:cubicBezTo>
                  <a:pt x="403183" y="2425404"/>
                  <a:pt x="-12552" y="2219342"/>
                  <a:pt x="292" y="1807517"/>
                </a:cubicBezTo>
                <a:cubicBezTo>
                  <a:pt x="9155" y="1532425"/>
                  <a:pt x="205901" y="1247889"/>
                  <a:pt x="446118" y="1141158"/>
                </a:cubicBezTo>
                <a:cubicBezTo>
                  <a:pt x="814587" y="977743"/>
                  <a:pt x="1091883" y="1317256"/>
                  <a:pt x="1399058" y="1144546"/>
                </a:cubicBezTo>
                <a:cubicBezTo>
                  <a:pt x="1653956" y="1001226"/>
                  <a:pt x="1614460" y="616746"/>
                  <a:pt x="1919143" y="334305"/>
                </a:cubicBezTo>
                <a:cubicBezTo>
                  <a:pt x="2146890" y="123117"/>
                  <a:pt x="2398212" y="140179"/>
                  <a:pt x="2680066" y="173053"/>
                </a:cubicBezTo>
                <a:cubicBezTo>
                  <a:pt x="3060904" y="217628"/>
                  <a:pt x="3070600" y="462675"/>
                  <a:pt x="3394107" y="512336"/>
                </a:cubicBezTo>
                <a:cubicBezTo>
                  <a:pt x="3912761" y="592039"/>
                  <a:pt x="4182490" y="9193"/>
                  <a:pt x="4605308" y="20115"/>
                </a:cubicBezTo>
                <a:close/>
                <a:moveTo>
                  <a:pt x="3494767" y="0"/>
                </a:moveTo>
                <a:cubicBezTo>
                  <a:pt x="3601841" y="0"/>
                  <a:pt x="3688642" y="86801"/>
                  <a:pt x="3688642" y="193875"/>
                </a:cubicBezTo>
                <a:cubicBezTo>
                  <a:pt x="3688642" y="300950"/>
                  <a:pt x="3601841" y="387751"/>
                  <a:pt x="3494767" y="387751"/>
                </a:cubicBezTo>
                <a:cubicBezTo>
                  <a:pt x="3387693" y="387751"/>
                  <a:pt x="3300892" y="300950"/>
                  <a:pt x="3300892" y="193875"/>
                </a:cubicBezTo>
                <a:cubicBezTo>
                  <a:pt x="3300892" y="86801"/>
                  <a:pt x="3387693" y="0"/>
                  <a:pt x="3494767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2867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1032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37" name="Rectangle 1036">
            <a:extLst>
              <a:ext uri="{FF2B5EF4-FFF2-40B4-BE49-F238E27FC236}">
                <a16:creationId xmlns:a16="http://schemas.microsoft.com/office/drawing/2014/main" id="{06E15305-164C-44CD-9E0F-420C2DC1B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7EA74781-2FA5-447B-BA88-59723CACE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8" name="Picture 4" descr="Fake News Detection Project Using Machine Learning">
            <a:extLst>
              <a:ext uri="{FF2B5EF4-FFF2-40B4-BE49-F238E27FC236}">
                <a16:creationId xmlns:a16="http://schemas.microsoft.com/office/drawing/2014/main" id="{BB7737AC-815F-01C6-5A7E-46FCB4DC6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03" r="17957" b="1"/>
          <a:stretch/>
        </p:blipFill>
        <p:spPr bwMode="auto">
          <a:xfrm>
            <a:off x="6370791" y="472377"/>
            <a:ext cx="5783254" cy="5827839"/>
          </a:xfrm>
          <a:custGeom>
            <a:avLst/>
            <a:gdLst/>
            <a:ahLst/>
            <a:cxnLst/>
            <a:rect l="l" t="t" r="r" b="b"/>
            <a:pathLst>
              <a:path w="5783254" h="5827839">
                <a:moveTo>
                  <a:pt x="4737899" y="4735529"/>
                </a:moveTo>
                <a:cubicBezTo>
                  <a:pt x="5039532" y="4735529"/>
                  <a:pt x="5284054" y="4980051"/>
                  <a:pt x="5284054" y="5281684"/>
                </a:cubicBezTo>
                <a:cubicBezTo>
                  <a:pt x="5284054" y="5583317"/>
                  <a:pt x="5039532" y="5827839"/>
                  <a:pt x="4737899" y="5827839"/>
                </a:cubicBezTo>
                <a:cubicBezTo>
                  <a:pt x="4436266" y="5827839"/>
                  <a:pt x="4191744" y="5583317"/>
                  <a:pt x="4191744" y="5281684"/>
                </a:cubicBezTo>
                <a:cubicBezTo>
                  <a:pt x="4191744" y="4980051"/>
                  <a:pt x="4436266" y="4735529"/>
                  <a:pt x="4737899" y="4735529"/>
                </a:cubicBezTo>
                <a:close/>
                <a:moveTo>
                  <a:pt x="926278" y="4451445"/>
                </a:moveTo>
                <a:cubicBezTo>
                  <a:pt x="1155542" y="4451445"/>
                  <a:pt x="1341398" y="4637301"/>
                  <a:pt x="1341398" y="4866565"/>
                </a:cubicBezTo>
                <a:cubicBezTo>
                  <a:pt x="1341398" y="5095829"/>
                  <a:pt x="1155542" y="5281685"/>
                  <a:pt x="926278" y="5281685"/>
                </a:cubicBezTo>
                <a:cubicBezTo>
                  <a:pt x="697014" y="5281685"/>
                  <a:pt x="511158" y="5095829"/>
                  <a:pt x="511158" y="4866565"/>
                </a:cubicBezTo>
                <a:cubicBezTo>
                  <a:pt x="511158" y="4637301"/>
                  <a:pt x="697014" y="4451445"/>
                  <a:pt x="926278" y="4451445"/>
                </a:cubicBezTo>
                <a:close/>
                <a:moveTo>
                  <a:pt x="1681949" y="4088725"/>
                </a:moveTo>
                <a:cubicBezTo>
                  <a:pt x="1834038" y="4088725"/>
                  <a:pt x="1957331" y="4212018"/>
                  <a:pt x="1957331" y="4364107"/>
                </a:cubicBezTo>
                <a:cubicBezTo>
                  <a:pt x="1957331" y="4516196"/>
                  <a:pt x="1834038" y="4639489"/>
                  <a:pt x="1681949" y="4639489"/>
                </a:cubicBezTo>
                <a:cubicBezTo>
                  <a:pt x="1529860" y="4639489"/>
                  <a:pt x="1406567" y="4516196"/>
                  <a:pt x="1406567" y="4364107"/>
                </a:cubicBezTo>
                <a:cubicBezTo>
                  <a:pt x="1406567" y="4212018"/>
                  <a:pt x="1529860" y="4088725"/>
                  <a:pt x="1681949" y="4088725"/>
                </a:cubicBezTo>
                <a:close/>
                <a:moveTo>
                  <a:pt x="1693411" y="509182"/>
                </a:moveTo>
                <a:cubicBezTo>
                  <a:pt x="1845500" y="509182"/>
                  <a:pt x="1968793" y="632475"/>
                  <a:pt x="1968793" y="784564"/>
                </a:cubicBezTo>
                <a:cubicBezTo>
                  <a:pt x="1968793" y="936653"/>
                  <a:pt x="1845500" y="1059946"/>
                  <a:pt x="1693411" y="1059946"/>
                </a:cubicBezTo>
                <a:cubicBezTo>
                  <a:pt x="1541322" y="1059946"/>
                  <a:pt x="1418029" y="936653"/>
                  <a:pt x="1418029" y="784564"/>
                </a:cubicBezTo>
                <a:cubicBezTo>
                  <a:pt x="1418029" y="632475"/>
                  <a:pt x="1541322" y="509182"/>
                  <a:pt x="1693411" y="509182"/>
                </a:cubicBezTo>
                <a:close/>
                <a:moveTo>
                  <a:pt x="3016437" y="478512"/>
                </a:moveTo>
                <a:cubicBezTo>
                  <a:pt x="3052905" y="476034"/>
                  <a:pt x="3089701" y="476075"/>
                  <a:pt x="3126794" y="478680"/>
                </a:cubicBezTo>
                <a:cubicBezTo>
                  <a:pt x="3225709" y="485628"/>
                  <a:pt x="3326735" y="510816"/>
                  <a:pt x="3429286" y="555125"/>
                </a:cubicBezTo>
                <a:cubicBezTo>
                  <a:pt x="3588377" y="623860"/>
                  <a:pt x="3726579" y="757508"/>
                  <a:pt x="3852460" y="883435"/>
                </a:cubicBezTo>
                <a:cubicBezTo>
                  <a:pt x="4189958" y="1221166"/>
                  <a:pt x="4581366" y="1207328"/>
                  <a:pt x="4939713" y="1000031"/>
                </a:cubicBezTo>
                <a:cubicBezTo>
                  <a:pt x="5194103" y="852348"/>
                  <a:pt x="5433141" y="675268"/>
                  <a:pt x="5697634" y="549718"/>
                </a:cubicBezTo>
                <a:lnTo>
                  <a:pt x="5783254" y="513561"/>
                </a:lnTo>
                <a:lnTo>
                  <a:pt x="5783254" y="4871711"/>
                </a:lnTo>
                <a:lnTo>
                  <a:pt x="5743328" y="4864473"/>
                </a:lnTo>
                <a:cubicBezTo>
                  <a:pt x="5605918" y="4834320"/>
                  <a:pt x="5469797" y="4789559"/>
                  <a:pt x="5333250" y="4737862"/>
                </a:cubicBezTo>
                <a:cubicBezTo>
                  <a:pt x="5018374" y="4618749"/>
                  <a:pt x="4676802" y="4500296"/>
                  <a:pt x="4354677" y="4623045"/>
                </a:cubicBezTo>
                <a:cubicBezTo>
                  <a:pt x="4093969" y="4722577"/>
                  <a:pt x="3874992" y="4932580"/>
                  <a:pt x="3639124" y="5095915"/>
                </a:cubicBezTo>
                <a:cubicBezTo>
                  <a:pt x="3490411" y="5199039"/>
                  <a:pt x="3351637" y="5318395"/>
                  <a:pt x="3196098" y="5409413"/>
                </a:cubicBezTo>
                <a:cubicBezTo>
                  <a:pt x="2798576" y="5642084"/>
                  <a:pt x="2315054" y="5309217"/>
                  <a:pt x="2216541" y="5005202"/>
                </a:cubicBezTo>
                <a:cubicBezTo>
                  <a:pt x="2172959" y="4870183"/>
                  <a:pt x="2182102" y="4711777"/>
                  <a:pt x="2195718" y="4566594"/>
                </a:cubicBezTo>
                <a:cubicBezTo>
                  <a:pt x="2235161" y="4141667"/>
                  <a:pt x="1842961" y="3903370"/>
                  <a:pt x="1509426" y="3909896"/>
                </a:cubicBezTo>
                <a:cubicBezTo>
                  <a:pt x="539234" y="3931048"/>
                  <a:pt x="29168" y="3302144"/>
                  <a:pt x="354" y="2455296"/>
                </a:cubicBezTo>
                <a:cubicBezTo>
                  <a:pt x="-4549" y="2310187"/>
                  <a:pt x="42804" y="2163767"/>
                  <a:pt x="65932" y="2017226"/>
                </a:cubicBezTo>
                <a:cubicBezTo>
                  <a:pt x="138904" y="1706535"/>
                  <a:pt x="262471" y="1430265"/>
                  <a:pt x="548743" y="1259879"/>
                </a:cubicBezTo>
                <a:cubicBezTo>
                  <a:pt x="731311" y="1151231"/>
                  <a:pt x="929316" y="1141485"/>
                  <a:pt x="1139870" y="1171590"/>
                </a:cubicBezTo>
                <a:cubicBezTo>
                  <a:pt x="1368879" y="1204173"/>
                  <a:pt x="1602397" y="1224911"/>
                  <a:pt x="1832320" y="1214571"/>
                </a:cubicBezTo>
                <a:cubicBezTo>
                  <a:pt x="2045424" y="1204861"/>
                  <a:pt x="2179434" y="1036538"/>
                  <a:pt x="2309408" y="884812"/>
                </a:cubicBezTo>
                <a:cubicBezTo>
                  <a:pt x="2521947" y="636609"/>
                  <a:pt x="2761159" y="495859"/>
                  <a:pt x="3016437" y="478512"/>
                </a:cubicBezTo>
                <a:close/>
                <a:moveTo>
                  <a:pt x="4470143" y="0"/>
                </a:moveTo>
                <a:cubicBezTo>
                  <a:pt x="4685857" y="0"/>
                  <a:pt x="4860728" y="174871"/>
                  <a:pt x="4860728" y="390585"/>
                </a:cubicBezTo>
                <a:cubicBezTo>
                  <a:pt x="4860728" y="606299"/>
                  <a:pt x="4685857" y="781170"/>
                  <a:pt x="4470143" y="781170"/>
                </a:cubicBezTo>
                <a:cubicBezTo>
                  <a:pt x="4254429" y="781170"/>
                  <a:pt x="4079558" y="606299"/>
                  <a:pt x="4079558" y="390585"/>
                </a:cubicBezTo>
                <a:cubicBezTo>
                  <a:pt x="4079558" y="174871"/>
                  <a:pt x="4254429" y="0"/>
                  <a:pt x="4470143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itle 41">
            <a:extLst>
              <a:ext uri="{FF2B5EF4-FFF2-40B4-BE49-F238E27FC236}">
                <a16:creationId xmlns:a16="http://schemas.microsoft.com/office/drawing/2014/main" id="{272DE7CE-5B7F-1185-A8B8-22E39C04E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Why fake news detection?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9DFD1A8-0FAE-CF08-C4B5-8DEE4A22F959}"/>
              </a:ext>
            </a:extLst>
          </p:cNvPr>
          <p:cNvSpPr txBox="1"/>
          <p:nvPr/>
        </p:nvSpPr>
        <p:spPr>
          <a:xfrm>
            <a:off x="456316" y="1903569"/>
            <a:ext cx="58765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 The use of various techniques—especially machine learning and natural language processing—to identify and classify news articles as either real (true) or fake (false or misleading). This process typically involves:</a:t>
            </a:r>
            <a:endParaRPr lang="en-US" dirty="0"/>
          </a:p>
        </p:txBody>
      </p:sp>
      <p:sp>
        <p:nvSpPr>
          <p:cNvPr id="1032" name="Summing Junction 1031">
            <a:extLst>
              <a:ext uri="{FF2B5EF4-FFF2-40B4-BE49-F238E27FC236}">
                <a16:creationId xmlns:a16="http://schemas.microsoft.com/office/drawing/2014/main" id="{3898A840-226A-BC95-3D99-2B64DE30DE11}"/>
              </a:ext>
            </a:extLst>
          </p:cNvPr>
          <p:cNvSpPr/>
          <p:nvPr/>
        </p:nvSpPr>
        <p:spPr>
          <a:xfrm>
            <a:off x="571645" y="3103898"/>
            <a:ext cx="2650102" cy="2509502"/>
          </a:xfrm>
          <a:prstGeom prst="flowChartSummingJunction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4" name="TextBox 1043">
            <a:extLst>
              <a:ext uri="{FF2B5EF4-FFF2-40B4-BE49-F238E27FC236}">
                <a16:creationId xmlns:a16="http://schemas.microsoft.com/office/drawing/2014/main" id="{326026D5-5C3A-375C-6F1A-B1F4887D0275}"/>
              </a:ext>
            </a:extLst>
          </p:cNvPr>
          <p:cNvSpPr txBox="1"/>
          <p:nvPr/>
        </p:nvSpPr>
        <p:spPr>
          <a:xfrm>
            <a:off x="1470454" y="3244334"/>
            <a:ext cx="127274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effectLst/>
                <a:latin typeface="Helvetica Neue" panose="02000503000000020004" pitchFamily="2" charset="0"/>
              </a:rPr>
              <a:t>Protecting Public Opinion </a:t>
            </a:r>
          </a:p>
        </p:txBody>
      </p:sp>
      <p:sp>
        <p:nvSpPr>
          <p:cNvPr id="1046" name="TextBox 1045">
            <a:extLst>
              <a:ext uri="{FF2B5EF4-FFF2-40B4-BE49-F238E27FC236}">
                <a16:creationId xmlns:a16="http://schemas.microsoft.com/office/drawing/2014/main" id="{36554D79-9AEE-A9A2-F543-EC54C3C54B15}"/>
              </a:ext>
            </a:extLst>
          </p:cNvPr>
          <p:cNvSpPr txBox="1"/>
          <p:nvPr/>
        </p:nvSpPr>
        <p:spPr>
          <a:xfrm>
            <a:off x="2176949" y="3770582"/>
            <a:ext cx="13716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effectLst/>
                <a:latin typeface="Helvetica Neue" panose="02000503000000020004" pitchFamily="2" charset="0"/>
              </a:rPr>
              <a:t>Supporting Researchers  Policymakers </a:t>
            </a:r>
          </a:p>
        </p:txBody>
      </p:sp>
      <p:sp>
        <p:nvSpPr>
          <p:cNvPr id="1047" name="TextBox 1046">
            <a:extLst>
              <a:ext uri="{FF2B5EF4-FFF2-40B4-BE49-F238E27FC236}">
                <a16:creationId xmlns:a16="http://schemas.microsoft.com/office/drawing/2014/main" id="{FEA72CF2-DE49-D280-BB87-1B4F07EE37D1}"/>
              </a:ext>
            </a:extLst>
          </p:cNvPr>
          <p:cNvSpPr txBox="1"/>
          <p:nvPr/>
        </p:nvSpPr>
        <p:spPr>
          <a:xfrm>
            <a:off x="609600" y="3898790"/>
            <a:ext cx="1371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 Neue" panose="02000503000000020004" pitchFamily="2" charset="0"/>
              </a:rPr>
              <a:t>Enhancing trust in media</a:t>
            </a:r>
          </a:p>
        </p:txBody>
      </p:sp>
      <p:sp>
        <p:nvSpPr>
          <p:cNvPr id="1048" name="TextBox 1047">
            <a:extLst>
              <a:ext uri="{FF2B5EF4-FFF2-40B4-BE49-F238E27FC236}">
                <a16:creationId xmlns:a16="http://schemas.microsoft.com/office/drawing/2014/main" id="{3107CF91-2E56-155F-2FBF-E38419C9713C}"/>
              </a:ext>
            </a:extLst>
          </p:cNvPr>
          <p:cNvSpPr txBox="1"/>
          <p:nvPr/>
        </p:nvSpPr>
        <p:spPr>
          <a:xfrm>
            <a:off x="1470454" y="4592901"/>
            <a:ext cx="116107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effectLst/>
                <a:latin typeface="Helvetica Neue" panose="02000503000000020004" pitchFamily="2" charset="0"/>
              </a:rPr>
              <a:t>Preserving Democracy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480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45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7" name="Rectangle 3146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643690-862A-9205-0E3F-3A934974C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7494" y="552782"/>
            <a:ext cx="5369169" cy="161961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RESEARCH QUESTION:</a:t>
            </a:r>
            <a:br>
              <a:rPr lang="en-US" sz="1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1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1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"How effective are machine learning algorithms in distinguishing between real and fake news articles using textual features?"</a:t>
            </a:r>
          </a:p>
        </p:txBody>
      </p:sp>
      <p:pic>
        <p:nvPicPr>
          <p:cNvPr id="3074" name="Picture 2" descr="Illustration of an aerial view of a man at a desk with papers in a question mark shape, coffee, biscuits and office supplies on a yellow background.">
            <a:extLst>
              <a:ext uri="{FF2B5EF4-FFF2-40B4-BE49-F238E27FC236}">
                <a16:creationId xmlns:a16="http://schemas.microsoft.com/office/drawing/2014/main" id="{921C483A-F2B2-84B4-7F27-091760A42A0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40" r="5985"/>
          <a:stretch/>
        </p:blipFill>
        <p:spPr bwMode="auto">
          <a:xfrm>
            <a:off x="-52346" y="10"/>
            <a:ext cx="5827552" cy="6857990"/>
          </a:xfrm>
          <a:custGeom>
            <a:avLst/>
            <a:gdLst/>
            <a:ahLst/>
            <a:cxnLst/>
            <a:rect l="l" t="t" r="r" b="b"/>
            <a:pathLst>
              <a:path w="5827552" h="6858000">
                <a:moveTo>
                  <a:pt x="5436113" y="4232571"/>
                </a:moveTo>
                <a:cubicBezTo>
                  <a:pt x="5625722" y="4232571"/>
                  <a:pt x="5779430" y="4386279"/>
                  <a:pt x="5779430" y="4575888"/>
                </a:cubicBezTo>
                <a:cubicBezTo>
                  <a:pt x="5779430" y="4765497"/>
                  <a:pt x="5625722" y="4919205"/>
                  <a:pt x="5436113" y="4919205"/>
                </a:cubicBezTo>
                <a:cubicBezTo>
                  <a:pt x="5246504" y="4919205"/>
                  <a:pt x="5092796" y="4765497"/>
                  <a:pt x="5092796" y="4575888"/>
                </a:cubicBezTo>
                <a:cubicBezTo>
                  <a:pt x="5092796" y="4386279"/>
                  <a:pt x="5246504" y="4232571"/>
                  <a:pt x="5436113" y="4232571"/>
                </a:cubicBezTo>
                <a:close/>
                <a:moveTo>
                  <a:pt x="5580185" y="1806694"/>
                </a:moveTo>
                <a:cubicBezTo>
                  <a:pt x="5699726" y="1806694"/>
                  <a:pt x="5799461" y="1891487"/>
                  <a:pt x="5822527" y="2004209"/>
                </a:cubicBezTo>
                <a:lnTo>
                  <a:pt x="5827552" y="2054052"/>
                </a:lnTo>
                <a:lnTo>
                  <a:pt x="5827552" y="2054073"/>
                </a:lnTo>
                <a:lnTo>
                  <a:pt x="5822527" y="2103916"/>
                </a:lnTo>
                <a:cubicBezTo>
                  <a:pt x="5799461" y="2216637"/>
                  <a:pt x="5699726" y="2301430"/>
                  <a:pt x="5580185" y="2301430"/>
                </a:cubicBezTo>
                <a:cubicBezTo>
                  <a:pt x="5443567" y="2301430"/>
                  <a:pt x="5332817" y="2190680"/>
                  <a:pt x="5332817" y="2054062"/>
                </a:cubicBezTo>
                <a:cubicBezTo>
                  <a:pt x="5332817" y="1917444"/>
                  <a:pt x="5443567" y="1806694"/>
                  <a:pt x="5580185" y="1806694"/>
                </a:cubicBezTo>
                <a:close/>
                <a:moveTo>
                  <a:pt x="5580184" y="1294715"/>
                </a:moveTo>
                <a:cubicBezTo>
                  <a:pt x="5659753" y="1294715"/>
                  <a:pt x="5724256" y="1359218"/>
                  <a:pt x="5724256" y="1438787"/>
                </a:cubicBezTo>
                <a:cubicBezTo>
                  <a:pt x="5724256" y="1518356"/>
                  <a:pt x="5659753" y="1582859"/>
                  <a:pt x="5580184" y="1582859"/>
                </a:cubicBezTo>
                <a:cubicBezTo>
                  <a:pt x="5500615" y="1582859"/>
                  <a:pt x="5436112" y="1518356"/>
                  <a:pt x="5436112" y="1438787"/>
                </a:cubicBezTo>
                <a:cubicBezTo>
                  <a:pt x="5436112" y="1359218"/>
                  <a:pt x="5500615" y="1294715"/>
                  <a:pt x="5580184" y="1294715"/>
                </a:cubicBezTo>
                <a:close/>
                <a:moveTo>
                  <a:pt x="0" y="0"/>
                </a:moveTo>
                <a:lnTo>
                  <a:pt x="5346882" y="0"/>
                </a:lnTo>
                <a:lnTo>
                  <a:pt x="5396357" y="64140"/>
                </a:lnTo>
                <a:cubicBezTo>
                  <a:pt x="5509528" y="228632"/>
                  <a:pt x="5577723" y="424885"/>
                  <a:pt x="5582550" y="646882"/>
                </a:cubicBezTo>
                <a:cubicBezTo>
                  <a:pt x="5608062" y="1102027"/>
                  <a:pt x="5203194" y="1301070"/>
                  <a:pt x="5151872" y="1809180"/>
                </a:cubicBezTo>
                <a:cubicBezTo>
                  <a:pt x="5104686" y="2276432"/>
                  <a:pt x="5496947" y="2514465"/>
                  <a:pt x="5323965" y="3464278"/>
                </a:cubicBezTo>
                <a:cubicBezTo>
                  <a:pt x="5211960" y="4079388"/>
                  <a:pt x="4297510" y="4259025"/>
                  <a:pt x="5513003" y="5720066"/>
                </a:cubicBezTo>
                <a:cubicBezTo>
                  <a:pt x="5768583" y="6027176"/>
                  <a:pt x="5791560" y="6490332"/>
                  <a:pt x="5601722" y="6841105"/>
                </a:cubicBezTo>
                <a:lnTo>
                  <a:pt x="5590822" y="6858000"/>
                </a:lnTo>
                <a:lnTo>
                  <a:pt x="1735" y="6858000"/>
                </a:lnTo>
                <a:lnTo>
                  <a:pt x="0" y="6858000"/>
                </a:lnTo>
                <a:lnTo>
                  <a:pt x="0" y="6849812"/>
                </a:lnTo>
                <a:lnTo>
                  <a:pt x="0" y="6483067"/>
                </a:lnTo>
                <a:lnTo>
                  <a:pt x="0" y="1250146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3AE2C68-C576-DFD7-3889-7021CAC4ADD6}"/>
              </a:ext>
            </a:extLst>
          </p:cNvPr>
          <p:cNvSpPr txBox="1"/>
          <p:nvPr/>
        </p:nvSpPr>
        <p:spPr>
          <a:xfrm>
            <a:off x="6298092" y="2391995"/>
            <a:ext cx="5355276" cy="31747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chemeClr val="accent5"/>
              </a:buClr>
            </a:pPr>
            <a:endParaRPr lang="en-US" sz="1500" b="1" dirty="0"/>
          </a:p>
          <a:p>
            <a:pPr>
              <a:buClr>
                <a:schemeClr val="accent5"/>
              </a:buClr>
            </a:pPr>
            <a:r>
              <a:rPr lang="en-US" sz="1500" b="1" dirty="0"/>
              <a:t>Objective:</a:t>
            </a:r>
            <a:r>
              <a:rPr lang="en-US" sz="1500" dirty="0"/>
              <a:t> The goal is to assess and compare the performance of various machine learning algorithms for classifying news articles as real or fake.</a:t>
            </a:r>
          </a:p>
          <a:p>
            <a:pPr>
              <a:buClr>
                <a:schemeClr val="accent5"/>
              </a:buClr>
            </a:pPr>
            <a:r>
              <a:rPr lang="en-US" sz="1500" b="1" dirty="0"/>
              <a:t>Algorithms:</a:t>
            </a:r>
            <a:endParaRPr lang="en-US" sz="1500" dirty="0"/>
          </a:p>
          <a:p>
            <a:pPr>
              <a:buClr>
                <a:schemeClr val="accent5"/>
              </a:buClr>
            </a:pPr>
            <a:r>
              <a:rPr lang="en-US" sz="1500" b="1" dirty="0"/>
              <a:t>Support Vector Machines : </a:t>
            </a:r>
            <a:r>
              <a:rPr lang="en-US" sz="1500" dirty="0"/>
              <a:t>high-dimensional spaces, making it suitable for text classification.</a:t>
            </a:r>
          </a:p>
          <a:p>
            <a:pPr>
              <a:buClr>
                <a:schemeClr val="accent5"/>
              </a:buClr>
            </a:pPr>
            <a:r>
              <a:rPr lang="en-US" sz="1500" b="1" dirty="0"/>
              <a:t>Random Forest:</a:t>
            </a:r>
            <a:r>
              <a:rPr lang="en-US" sz="1500" dirty="0"/>
              <a:t> reduces overfitting and improves accuracy by averaging multiple decision trees.</a:t>
            </a:r>
          </a:p>
          <a:p>
            <a:pPr>
              <a:buClr>
                <a:schemeClr val="accent5"/>
              </a:buClr>
            </a:pPr>
            <a:r>
              <a:rPr lang="en-US" sz="1500" b="1"/>
              <a:t>Performance Metrics:</a:t>
            </a:r>
            <a:endParaRPr lang="en-US" sz="1500"/>
          </a:p>
          <a:p>
            <a:pPr marL="285750">
              <a:buClr>
                <a:schemeClr val="accent5"/>
              </a:buClr>
            </a:pPr>
            <a:r>
              <a:rPr lang="en-US" sz="1500"/>
              <a:t>Accuracy: correctness of the model </a:t>
            </a:r>
          </a:p>
          <a:p>
            <a:pPr marL="285750">
              <a:buClr>
                <a:schemeClr val="accent5"/>
              </a:buClr>
            </a:pPr>
            <a:r>
              <a:rPr lang="en-US" sz="1500"/>
              <a:t>Precision and Recall: balance between false positives and false negatives.</a:t>
            </a:r>
          </a:p>
          <a:p>
            <a:pPr marL="285750">
              <a:buClr>
                <a:schemeClr val="accent5"/>
              </a:buClr>
            </a:pPr>
            <a:endParaRPr lang="en-US" sz="1500"/>
          </a:p>
          <a:p>
            <a:pPr>
              <a:spcAft>
                <a:spcPts val="600"/>
              </a:spcAft>
              <a:buClr>
                <a:schemeClr val="accent5"/>
              </a:buClr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504653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26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27" name="Rectangle 4226">
            <a:extLst>
              <a:ext uri="{FF2B5EF4-FFF2-40B4-BE49-F238E27FC236}">
                <a16:creationId xmlns:a16="http://schemas.microsoft.com/office/drawing/2014/main" id="{1144B13E-A70A-46A1-B0BE-3A2E268B6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223" name="Group 4222">
            <a:extLst>
              <a:ext uri="{FF2B5EF4-FFF2-40B4-BE49-F238E27FC236}">
                <a16:creationId xmlns:a16="http://schemas.microsoft.com/office/drawing/2014/main" id="{AF15FED5-BEEE-417C-AB05-04145B61F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50" y="3462130"/>
            <a:ext cx="12188950" cy="3395870"/>
            <a:chOff x="3050" y="3495261"/>
            <a:chExt cx="12188950" cy="3395870"/>
          </a:xfrm>
        </p:grpSpPr>
        <p:sp>
          <p:nvSpPr>
            <p:cNvPr id="4224" name="Freeform: Shape 4223">
              <a:extLst>
                <a:ext uri="{FF2B5EF4-FFF2-40B4-BE49-F238E27FC236}">
                  <a16:creationId xmlns:a16="http://schemas.microsoft.com/office/drawing/2014/main" id="{852FF0E4-02D0-4171-9F36-49F7E8894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0770" y="3495261"/>
              <a:ext cx="6051230" cy="3395870"/>
            </a:xfrm>
            <a:custGeom>
              <a:avLst/>
              <a:gdLst>
                <a:gd name="connsiteX0" fmla="*/ 1317554 w 6051230"/>
                <a:gd name="connsiteY0" fmla="*/ 241852 h 3395870"/>
                <a:gd name="connsiteX1" fmla="*/ 1738974 w 6051230"/>
                <a:gd name="connsiteY1" fmla="*/ 663272 h 3395870"/>
                <a:gd name="connsiteX2" fmla="*/ 1317554 w 6051230"/>
                <a:gd name="connsiteY2" fmla="*/ 1084692 h 3395870"/>
                <a:gd name="connsiteX3" fmla="*/ 896135 w 6051230"/>
                <a:gd name="connsiteY3" fmla="*/ 663272 h 3395870"/>
                <a:gd name="connsiteX4" fmla="*/ 1317554 w 6051230"/>
                <a:gd name="connsiteY4" fmla="*/ 241852 h 3395870"/>
                <a:gd name="connsiteX5" fmla="*/ 5744951 w 6051230"/>
                <a:gd name="connsiteY5" fmla="*/ 25092 h 3395870"/>
                <a:gd name="connsiteX6" fmla="*/ 5853136 w 6051230"/>
                <a:gd name="connsiteY6" fmla="*/ 38157 h 3395870"/>
                <a:gd name="connsiteX7" fmla="*/ 5986405 w 6051230"/>
                <a:gd name="connsiteY7" fmla="*/ 82706 h 3395870"/>
                <a:gd name="connsiteX8" fmla="*/ 6051230 w 6051230"/>
                <a:gd name="connsiteY8" fmla="*/ 119975 h 3395870"/>
                <a:gd name="connsiteX9" fmla="*/ 6051230 w 6051230"/>
                <a:gd name="connsiteY9" fmla="*/ 3395870 h 3395870"/>
                <a:gd name="connsiteX10" fmla="*/ 656731 w 6051230"/>
                <a:gd name="connsiteY10" fmla="*/ 3395870 h 3395870"/>
                <a:gd name="connsiteX11" fmla="*/ 653211 w 6051230"/>
                <a:gd name="connsiteY11" fmla="*/ 3385085 h 3395870"/>
                <a:gd name="connsiteX12" fmla="*/ 364 w 6051230"/>
                <a:gd name="connsiteY12" fmla="*/ 2254809 h 3395870"/>
                <a:gd name="connsiteX13" fmla="*/ 556515 w 6051230"/>
                <a:gd name="connsiteY13" fmla="*/ 1423552 h 3395870"/>
                <a:gd name="connsiteX14" fmla="*/ 1745273 w 6051230"/>
                <a:gd name="connsiteY14" fmla="*/ 1427778 h 3395870"/>
                <a:gd name="connsiteX15" fmla="*/ 2394059 w 6051230"/>
                <a:gd name="connsiteY15" fmla="*/ 417033 h 3395870"/>
                <a:gd name="connsiteX16" fmla="*/ 3343283 w 6051230"/>
                <a:gd name="connsiteY16" fmla="*/ 215877 h 3395870"/>
                <a:gd name="connsiteX17" fmla="*/ 4234022 w 6051230"/>
                <a:gd name="connsiteY17" fmla="*/ 639120 h 3395870"/>
                <a:gd name="connsiteX18" fmla="*/ 5744951 w 6051230"/>
                <a:gd name="connsiteY18" fmla="*/ 25092 h 3395870"/>
                <a:gd name="connsiteX19" fmla="*/ 4359592 w 6051230"/>
                <a:gd name="connsiteY19" fmla="*/ 0 h 3395870"/>
                <a:gd name="connsiteX20" fmla="*/ 4601444 w 6051230"/>
                <a:gd name="connsiteY20" fmla="*/ 241852 h 3395870"/>
                <a:gd name="connsiteX21" fmla="*/ 4359592 w 6051230"/>
                <a:gd name="connsiteY21" fmla="*/ 483704 h 3395870"/>
                <a:gd name="connsiteX22" fmla="*/ 4117740 w 6051230"/>
                <a:gd name="connsiteY22" fmla="*/ 241852 h 3395870"/>
                <a:gd name="connsiteX23" fmla="*/ 4359592 w 6051230"/>
                <a:gd name="connsiteY23" fmla="*/ 0 h 3395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051230" h="3395870">
                  <a:moveTo>
                    <a:pt x="1317554" y="241852"/>
                  </a:moveTo>
                  <a:cubicBezTo>
                    <a:pt x="1550298" y="241852"/>
                    <a:pt x="1738974" y="430528"/>
                    <a:pt x="1738974" y="663272"/>
                  </a:cubicBezTo>
                  <a:cubicBezTo>
                    <a:pt x="1738974" y="896016"/>
                    <a:pt x="1550298" y="1084692"/>
                    <a:pt x="1317554" y="1084692"/>
                  </a:cubicBezTo>
                  <a:cubicBezTo>
                    <a:pt x="1084811" y="1084692"/>
                    <a:pt x="896135" y="896016"/>
                    <a:pt x="896135" y="663272"/>
                  </a:cubicBezTo>
                  <a:cubicBezTo>
                    <a:pt x="896135" y="430528"/>
                    <a:pt x="1084811" y="241852"/>
                    <a:pt x="1317554" y="241852"/>
                  </a:cubicBezTo>
                  <a:close/>
                  <a:moveTo>
                    <a:pt x="5744951" y="25092"/>
                  </a:moveTo>
                  <a:cubicBezTo>
                    <a:pt x="5780114" y="26000"/>
                    <a:pt x="5816126" y="30200"/>
                    <a:pt x="5853136" y="38157"/>
                  </a:cubicBezTo>
                  <a:cubicBezTo>
                    <a:pt x="5898808" y="47996"/>
                    <a:pt x="5943333" y="63096"/>
                    <a:pt x="5986405" y="82706"/>
                  </a:cubicBezTo>
                  <a:lnTo>
                    <a:pt x="6051230" y="119975"/>
                  </a:lnTo>
                  <a:lnTo>
                    <a:pt x="6051230" y="3395870"/>
                  </a:lnTo>
                  <a:lnTo>
                    <a:pt x="656731" y="3395870"/>
                  </a:lnTo>
                  <a:lnTo>
                    <a:pt x="653211" y="3385085"/>
                  </a:lnTo>
                  <a:cubicBezTo>
                    <a:pt x="502956" y="3025600"/>
                    <a:pt x="-15658" y="2768546"/>
                    <a:pt x="364" y="2254809"/>
                  </a:cubicBezTo>
                  <a:cubicBezTo>
                    <a:pt x="11420" y="1911642"/>
                    <a:pt x="256854" y="1556695"/>
                    <a:pt x="556515" y="1423552"/>
                  </a:cubicBezTo>
                  <a:cubicBezTo>
                    <a:pt x="1016167" y="1219697"/>
                    <a:pt x="1362083" y="1643227"/>
                    <a:pt x="1745273" y="1427778"/>
                  </a:cubicBezTo>
                  <a:cubicBezTo>
                    <a:pt x="2063249" y="1248992"/>
                    <a:pt x="2013979" y="769367"/>
                    <a:pt x="2394059" y="417033"/>
                  </a:cubicBezTo>
                  <a:cubicBezTo>
                    <a:pt x="2678165" y="153583"/>
                    <a:pt x="2991680" y="174868"/>
                    <a:pt x="3343283" y="215877"/>
                  </a:cubicBezTo>
                  <a:cubicBezTo>
                    <a:pt x="3818364" y="271483"/>
                    <a:pt x="3830460" y="577169"/>
                    <a:pt x="4234022" y="639120"/>
                  </a:cubicBezTo>
                  <a:cubicBezTo>
                    <a:pt x="4881024" y="738546"/>
                    <a:pt x="5217500" y="11468"/>
                    <a:pt x="5744951" y="25092"/>
                  </a:cubicBezTo>
                  <a:close/>
                  <a:moveTo>
                    <a:pt x="4359592" y="0"/>
                  </a:moveTo>
                  <a:cubicBezTo>
                    <a:pt x="4493163" y="0"/>
                    <a:pt x="4601444" y="108281"/>
                    <a:pt x="4601444" y="241852"/>
                  </a:cubicBezTo>
                  <a:cubicBezTo>
                    <a:pt x="4601444" y="375423"/>
                    <a:pt x="4493163" y="483704"/>
                    <a:pt x="4359592" y="483704"/>
                  </a:cubicBezTo>
                  <a:cubicBezTo>
                    <a:pt x="4226021" y="483704"/>
                    <a:pt x="4117740" y="375423"/>
                    <a:pt x="4117740" y="241852"/>
                  </a:cubicBezTo>
                  <a:cubicBezTo>
                    <a:pt x="4117740" y="108281"/>
                    <a:pt x="4226021" y="0"/>
                    <a:pt x="435959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25" name="Freeform: Shape 4224">
              <a:extLst>
                <a:ext uri="{FF2B5EF4-FFF2-40B4-BE49-F238E27FC236}">
                  <a16:creationId xmlns:a16="http://schemas.microsoft.com/office/drawing/2014/main" id="{0F76EABA-B112-4021-AE7C-938B5EFC31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0" y="3528391"/>
              <a:ext cx="6054782" cy="3362740"/>
            </a:xfrm>
            <a:custGeom>
              <a:avLst/>
              <a:gdLst>
                <a:gd name="connsiteX0" fmla="*/ 253054 w 6293393"/>
                <a:gd name="connsiteY0" fmla="*/ 4431 h 3495261"/>
                <a:gd name="connsiteX1" fmla="*/ 678223 w 6293393"/>
                <a:gd name="connsiteY1" fmla="*/ 456170 h 3495261"/>
                <a:gd name="connsiteX2" fmla="*/ 253054 w 6293393"/>
                <a:gd name="connsiteY2" fmla="*/ 907908 h 3495261"/>
                <a:gd name="connsiteX3" fmla="*/ 15338 w 6293393"/>
                <a:gd name="connsiteY3" fmla="*/ 830758 h 3495261"/>
                <a:gd name="connsiteX4" fmla="*/ 0 w 6293393"/>
                <a:gd name="connsiteY4" fmla="*/ 817312 h 3495261"/>
                <a:gd name="connsiteX5" fmla="*/ 0 w 6293393"/>
                <a:gd name="connsiteY5" fmla="*/ 95027 h 3495261"/>
                <a:gd name="connsiteX6" fmla="*/ 15338 w 6293393"/>
                <a:gd name="connsiteY6" fmla="*/ 81581 h 3495261"/>
                <a:gd name="connsiteX7" fmla="*/ 253054 w 6293393"/>
                <a:gd name="connsiteY7" fmla="*/ 4431 h 3495261"/>
                <a:gd name="connsiteX8" fmla="*/ 4976960 w 6293393"/>
                <a:gd name="connsiteY8" fmla="*/ 921 h 3495261"/>
                <a:gd name="connsiteX9" fmla="*/ 5861289 w 6293393"/>
                <a:gd name="connsiteY9" fmla="*/ 343993 h 3495261"/>
                <a:gd name="connsiteX10" fmla="*/ 5832009 w 6293393"/>
                <a:gd name="connsiteY10" fmla="*/ 2132990 h 3495261"/>
                <a:gd name="connsiteX11" fmla="*/ 5347685 w 6293393"/>
                <a:gd name="connsiteY11" fmla="*/ 2534265 h 3495261"/>
                <a:gd name="connsiteX12" fmla="*/ 5217329 w 6293393"/>
                <a:gd name="connsiteY12" fmla="*/ 3044924 h 3495261"/>
                <a:gd name="connsiteX13" fmla="*/ 5327552 w 6293393"/>
                <a:gd name="connsiteY13" fmla="*/ 3367241 h 3495261"/>
                <a:gd name="connsiteX14" fmla="*/ 5368573 w 6293393"/>
                <a:gd name="connsiteY14" fmla="*/ 3495261 h 3495261"/>
                <a:gd name="connsiteX15" fmla="*/ 0 w 6293393"/>
                <a:gd name="connsiteY15" fmla="*/ 3495261 h 3495261"/>
                <a:gd name="connsiteX16" fmla="*/ 0 w 6293393"/>
                <a:gd name="connsiteY16" fmla="*/ 1055898 h 3495261"/>
                <a:gd name="connsiteX17" fmla="*/ 79888 w 6293393"/>
                <a:gd name="connsiteY17" fmla="*/ 1060571 h 3495261"/>
                <a:gd name="connsiteX18" fmla="*/ 409475 w 6293393"/>
                <a:gd name="connsiteY18" fmla="*/ 1053680 h 3495261"/>
                <a:gd name="connsiteX19" fmla="*/ 851684 w 6293393"/>
                <a:gd name="connsiteY19" fmla="*/ 704022 h 3495261"/>
                <a:gd name="connsiteX20" fmla="*/ 1904697 w 6293393"/>
                <a:gd name="connsiteY20" fmla="*/ 331954 h 3495261"/>
                <a:gd name="connsiteX21" fmla="*/ 2317511 w 6293393"/>
                <a:gd name="connsiteY21" fmla="*/ 648318 h 3495261"/>
                <a:gd name="connsiteX22" fmla="*/ 3354246 w 6293393"/>
                <a:gd name="connsiteY22" fmla="*/ 727732 h 3495261"/>
                <a:gd name="connsiteX23" fmla="*/ 4059340 w 6293393"/>
                <a:gd name="connsiteY23" fmla="*/ 246530 h 3495261"/>
                <a:gd name="connsiteX24" fmla="*/ 4976960 w 6293393"/>
                <a:gd name="connsiteY24" fmla="*/ 921 h 3495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293393" h="3495261">
                  <a:moveTo>
                    <a:pt x="253054" y="4431"/>
                  </a:moveTo>
                  <a:cubicBezTo>
                    <a:pt x="487869" y="4431"/>
                    <a:pt x="678223" y="206681"/>
                    <a:pt x="678223" y="456170"/>
                  </a:cubicBezTo>
                  <a:cubicBezTo>
                    <a:pt x="678223" y="705658"/>
                    <a:pt x="487869" y="907908"/>
                    <a:pt x="253054" y="907908"/>
                  </a:cubicBezTo>
                  <a:cubicBezTo>
                    <a:pt x="164999" y="907908"/>
                    <a:pt x="83196" y="879467"/>
                    <a:pt x="15338" y="830758"/>
                  </a:cubicBezTo>
                  <a:lnTo>
                    <a:pt x="0" y="817312"/>
                  </a:lnTo>
                  <a:lnTo>
                    <a:pt x="0" y="95027"/>
                  </a:lnTo>
                  <a:lnTo>
                    <a:pt x="15338" y="81581"/>
                  </a:lnTo>
                  <a:cubicBezTo>
                    <a:pt x="83196" y="32873"/>
                    <a:pt x="164999" y="4431"/>
                    <a:pt x="253054" y="4431"/>
                  </a:cubicBezTo>
                  <a:close/>
                  <a:moveTo>
                    <a:pt x="4976960" y="921"/>
                  </a:moveTo>
                  <a:cubicBezTo>
                    <a:pt x="5279737" y="11879"/>
                    <a:pt x="5576966" y="120950"/>
                    <a:pt x="5861289" y="343993"/>
                  </a:cubicBezTo>
                  <a:cubicBezTo>
                    <a:pt x="6314674" y="699640"/>
                    <a:pt x="6560233" y="1603744"/>
                    <a:pt x="5832009" y="2132990"/>
                  </a:cubicBezTo>
                  <a:cubicBezTo>
                    <a:pt x="5663358" y="2255649"/>
                    <a:pt x="5505536" y="2395784"/>
                    <a:pt x="5347685" y="2534265"/>
                  </a:cubicBezTo>
                  <a:cubicBezTo>
                    <a:pt x="5198245" y="2665240"/>
                    <a:pt x="5155108" y="2848127"/>
                    <a:pt x="5217329" y="3044924"/>
                  </a:cubicBezTo>
                  <a:cubicBezTo>
                    <a:pt x="5251625" y="3152956"/>
                    <a:pt x="5290954" y="3259777"/>
                    <a:pt x="5327552" y="3367241"/>
                  </a:cubicBezTo>
                  <a:lnTo>
                    <a:pt x="5368573" y="3495261"/>
                  </a:lnTo>
                  <a:lnTo>
                    <a:pt x="0" y="3495261"/>
                  </a:lnTo>
                  <a:lnTo>
                    <a:pt x="0" y="1055898"/>
                  </a:lnTo>
                  <a:lnTo>
                    <a:pt x="79888" y="1060571"/>
                  </a:lnTo>
                  <a:cubicBezTo>
                    <a:pt x="190165" y="1064499"/>
                    <a:pt x="300424" y="1062993"/>
                    <a:pt x="409475" y="1053680"/>
                  </a:cubicBezTo>
                  <a:cubicBezTo>
                    <a:pt x="611506" y="1036356"/>
                    <a:pt x="733328" y="861765"/>
                    <a:pt x="851684" y="704022"/>
                  </a:cubicBezTo>
                  <a:cubicBezTo>
                    <a:pt x="1146824" y="310872"/>
                    <a:pt x="1509138" y="167499"/>
                    <a:pt x="1904697" y="331954"/>
                  </a:cubicBezTo>
                  <a:cubicBezTo>
                    <a:pt x="2058107" y="395732"/>
                    <a:pt x="2193848" y="525667"/>
                    <a:pt x="2317511" y="648318"/>
                  </a:cubicBezTo>
                  <a:cubicBezTo>
                    <a:pt x="2649318" y="977326"/>
                    <a:pt x="3020782" y="949604"/>
                    <a:pt x="3354246" y="727732"/>
                  </a:cubicBezTo>
                  <a:cubicBezTo>
                    <a:pt x="3591112" y="569738"/>
                    <a:pt x="3812326" y="382586"/>
                    <a:pt x="4059340" y="246530"/>
                  </a:cubicBezTo>
                  <a:cubicBezTo>
                    <a:pt x="4365857" y="77118"/>
                    <a:pt x="4674182" y="-10037"/>
                    <a:pt x="4976960" y="9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19F20DD-F715-50D5-A278-1BA15982B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10562"/>
            <a:ext cx="4794008" cy="2389836"/>
          </a:xfrm>
        </p:spPr>
        <p:txBody>
          <a:bodyPr anchor="t">
            <a:normAutofit/>
          </a:bodyPr>
          <a:lstStyle/>
          <a:p>
            <a:r>
              <a:rPr lang="en-GB" dirty="0"/>
              <a:t>Project Objectives</a:t>
            </a:r>
            <a:endParaRPr lang="en-US" dirty="0"/>
          </a:p>
        </p:txBody>
      </p:sp>
      <p:sp>
        <p:nvSpPr>
          <p:cNvPr id="4102" name="Content Placeholder 4101">
            <a:extLst>
              <a:ext uri="{FF2B5EF4-FFF2-40B4-BE49-F238E27FC236}">
                <a16:creationId xmlns:a16="http://schemas.microsoft.com/office/drawing/2014/main" id="{7068B15C-1490-7EEB-20E4-77A58825A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1050" y="810562"/>
            <a:ext cx="5601350" cy="2389837"/>
          </a:xfrm>
        </p:spPr>
        <p:txBody>
          <a:bodyPr>
            <a:norm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GB" dirty="0"/>
              <a:t>Pre-process and analyse the dataset.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GB" dirty="0"/>
              <a:t>Implement various machine learning algorithms.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GB" dirty="0"/>
              <a:t>Evaluate and compare performance.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GB" dirty="0"/>
              <a:t>Provide insights into significant features.</a:t>
            </a:r>
            <a:endParaRPr lang="en-US" dirty="0"/>
          </a:p>
        </p:txBody>
      </p:sp>
      <p:pic>
        <p:nvPicPr>
          <p:cNvPr id="4098" name="Picture 2" descr="Photograph Features Businessman Using Magnifying Glass Examine Target Goal Icon — Stock Photo, Image">
            <a:hlinkClick r:id="rId3"/>
            <a:extLst>
              <a:ext uri="{FF2B5EF4-FFF2-40B4-BE49-F238E27FC236}">
                <a16:creationId xmlns:a16="http://schemas.microsoft.com/office/drawing/2014/main" id="{62F13DD9-7BF1-6EB8-3FFA-A6502DF70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58" r="-2" b="17866"/>
          <a:stretch/>
        </p:blipFill>
        <p:spPr bwMode="auto">
          <a:xfrm>
            <a:off x="0" y="3852021"/>
            <a:ext cx="3955228" cy="2901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Machine learning for fake news classification with optimal feature ...">
            <a:hlinkClick r:id="rId5"/>
            <a:extLst>
              <a:ext uri="{FF2B5EF4-FFF2-40B4-BE49-F238E27FC236}">
                <a16:creationId xmlns:a16="http://schemas.microsoft.com/office/drawing/2014/main" id="{6EF33AEA-0B29-320D-68FE-1BED939784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852"/>
          <a:stretch/>
        </p:blipFill>
        <p:spPr bwMode="auto">
          <a:xfrm>
            <a:off x="6764353" y="3357245"/>
            <a:ext cx="5069837" cy="3395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9415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36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7" name="Rectangle 5136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80C6EF-847D-F3A5-1E73-86AFA5274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66429"/>
            <a:ext cx="4564566" cy="1267471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en-US" dirty="0"/>
              <a:t>Project Plan - Task List</a:t>
            </a:r>
          </a:p>
        </p:txBody>
      </p:sp>
      <p:pic>
        <p:nvPicPr>
          <p:cNvPr id="5125" name="Picture 5" descr="Weekly work plan">
            <a:extLst>
              <a:ext uri="{FF2B5EF4-FFF2-40B4-BE49-F238E27FC236}">
                <a16:creationId xmlns:a16="http://schemas.microsoft.com/office/drawing/2014/main" id="{D7256839-FF1C-BD18-29BC-E4EDE36472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343" b="1"/>
          <a:stretch/>
        </p:blipFill>
        <p:spPr bwMode="auto">
          <a:xfrm>
            <a:off x="81834" y="0"/>
            <a:ext cx="6164130" cy="5529421"/>
          </a:xfrm>
          <a:custGeom>
            <a:avLst/>
            <a:gdLst/>
            <a:ahLst/>
            <a:cxnLst/>
            <a:rect l="l" t="t" r="r" b="b"/>
            <a:pathLst>
              <a:path w="6972657" h="6356349">
                <a:moveTo>
                  <a:pt x="4162425" y="4810724"/>
                </a:moveTo>
                <a:cubicBezTo>
                  <a:pt x="4508954" y="4810724"/>
                  <a:pt x="4789872" y="5103559"/>
                  <a:pt x="4789872" y="5464789"/>
                </a:cubicBezTo>
                <a:cubicBezTo>
                  <a:pt x="4789872" y="5826019"/>
                  <a:pt x="4508954" y="6118855"/>
                  <a:pt x="4162425" y="6118855"/>
                </a:cubicBezTo>
                <a:cubicBezTo>
                  <a:pt x="3815896" y="6118855"/>
                  <a:pt x="3534978" y="5826019"/>
                  <a:pt x="3534978" y="5464789"/>
                </a:cubicBezTo>
                <a:cubicBezTo>
                  <a:pt x="3534978" y="5103559"/>
                  <a:pt x="3815896" y="4810724"/>
                  <a:pt x="4162425" y="4810724"/>
                </a:cubicBezTo>
                <a:close/>
                <a:moveTo>
                  <a:pt x="92101" y="4731176"/>
                </a:moveTo>
                <a:cubicBezTo>
                  <a:pt x="540880" y="4731176"/>
                  <a:pt x="904688" y="5094984"/>
                  <a:pt x="904688" y="5543763"/>
                </a:cubicBezTo>
                <a:cubicBezTo>
                  <a:pt x="904688" y="5964494"/>
                  <a:pt x="584935" y="6310542"/>
                  <a:pt x="175183" y="6352155"/>
                </a:cubicBezTo>
                <a:lnTo>
                  <a:pt x="92121" y="6356349"/>
                </a:lnTo>
                <a:lnTo>
                  <a:pt x="92081" y="6356349"/>
                </a:lnTo>
                <a:lnTo>
                  <a:pt x="9019" y="6352155"/>
                </a:lnTo>
                <a:lnTo>
                  <a:pt x="4079" y="6351401"/>
                </a:lnTo>
                <a:lnTo>
                  <a:pt x="0" y="6352492"/>
                </a:lnTo>
                <a:lnTo>
                  <a:pt x="0" y="4736748"/>
                </a:lnTo>
                <a:lnTo>
                  <a:pt x="9019" y="4735372"/>
                </a:lnTo>
                <a:cubicBezTo>
                  <a:pt x="36336" y="4732597"/>
                  <a:pt x="64052" y="4731176"/>
                  <a:pt x="92101" y="4731176"/>
                </a:cubicBezTo>
                <a:close/>
                <a:moveTo>
                  <a:pt x="6385770" y="2098604"/>
                </a:moveTo>
                <a:cubicBezTo>
                  <a:pt x="6543907" y="2107100"/>
                  <a:pt x="6698935" y="2178483"/>
                  <a:pt x="6813407" y="2310776"/>
                </a:cubicBezTo>
                <a:cubicBezTo>
                  <a:pt x="7042252" y="2575278"/>
                  <a:pt x="7022052" y="2983098"/>
                  <a:pt x="6768322" y="3221698"/>
                </a:cubicBezTo>
                <a:cubicBezTo>
                  <a:pt x="6718815" y="3268040"/>
                  <a:pt x="6662527" y="3305861"/>
                  <a:pt x="6601629" y="3333787"/>
                </a:cubicBezTo>
                <a:cubicBezTo>
                  <a:pt x="6357584" y="3444872"/>
                  <a:pt x="6072796" y="3380857"/>
                  <a:pt x="5894479" y="3174765"/>
                </a:cubicBezTo>
                <a:cubicBezTo>
                  <a:pt x="5665537" y="2910180"/>
                  <a:pt x="5685739" y="2502359"/>
                  <a:pt x="5939476" y="2263752"/>
                </a:cubicBezTo>
                <a:cubicBezTo>
                  <a:pt x="6066385" y="2144498"/>
                  <a:pt x="6227633" y="2090107"/>
                  <a:pt x="6385770" y="2098604"/>
                </a:cubicBezTo>
                <a:close/>
                <a:moveTo>
                  <a:pt x="0" y="0"/>
                </a:moveTo>
                <a:lnTo>
                  <a:pt x="5609109" y="0"/>
                </a:lnTo>
                <a:lnTo>
                  <a:pt x="5710855" y="100163"/>
                </a:lnTo>
                <a:cubicBezTo>
                  <a:pt x="5940043" y="363896"/>
                  <a:pt x="6060564" y="781193"/>
                  <a:pt x="5983550" y="1133306"/>
                </a:cubicBezTo>
                <a:cubicBezTo>
                  <a:pt x="5820740" y="1874471"/>
                  <a:pt x="4868226" y="1916819"/>
                  <a:pt x="4807924" y="2551785"/>
                </a:cubicBezTo>
                <a:cubicBezTo>
                  <a:pt x="4772098" y="2931077"/>
                  <a:pt x="5073952" y="3310271"/>
                  <a:pt x="5323480" y="3486493"/>
                </a:cubicBezTo>
                <a:cubicBezTo>
                  <a:pt x="5798207" y="3822498"/>
                  <a:pt x="6190925" y="3545085"/>
                  <a:pt x="6484693" y="3873055"/>
                </a:cubicBezTo>
                <a:cubicBezTo>
                  <a:pt x="6702769" y="4116667"/>
                  <a:pt x="6749067" y="4564067"/>
                  <a:pt x="6564699" y="4869471"/>
                </a:cubicBezTo>
                <a:cubicBezTo>
                  <a:pt x="6538929" y="4912110"/>
                  <a:pt x="6508772" y="4951720"/>
                  <a:pt x="6474766" y="4987555"/>
                </a:cubicBezTo>
                <a:lnTo>
                  <a:pt x="6475634" y="4987552"/>
                </a:lnTo>
                <a:cubicBezTo>
                  <a:pt x="6246183" y="5229347"/>
                  <a:pt x="5896158" y="5245005"/>
                  <a:pt x="5787911" y="5249784"/>
                </a:cubicBezTo>
                <a:cubicBezTo>
                  <a:pt x="5276208" y="5272608"/>
                  <a:pt x="5181583" y="4739335"/>
                  <a:pt x="4594647" y="4582595"/>
                </a:cubicBezTo>
                <a:cubicBezTo>
                  <a:pt x="4553401" y="4571414"/>
                  <a:pt x="4047262" y="4444111"/>
                  <a:pt x="3576692" y="4689896"/>
                </a:cubicBezTo>
                <a:cubicBezTo>
                  <a:pt x="2903508" y="5041365"/>
                  <a:pt x="3035835" y="5772616"/>
                  <a:pt x="2439534" y="6019748"/>
                </a:cubicBezTo>
                <a:cubicBezTo>
                  <a:pt x="2062607" y="6175963"/>
                  <a:pt x="1545662" y="6076257"/>
                  <a:pt x="1262869" y="5786450"/>
                </a:cubicBezTo>
                <a:cubicBezTo>
                  <a:pt x="864056" y="5377550"/>
                  <a:pt x="1125562" y="4799418"/>
                  <a:pt x="734842" y="4526254"/>
                </a:cubicBezTo>
                <a:cubicBezTo>
                  <a:pt x="506361" y="4366061"/>
                  <a:pt x="192715" y="4446641"/>
                  <a:pt x="19856" y="4511293"/>
                </a:cubicBezTo>
                <a:lnTo>
                  <a:pt x="0" y="451933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7EB81845-81B6-7EDE-8709-5369DA7A31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677689" y="596166"/>
            <a:ext cx="37338004" cy="538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-3174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kumimoji="0" lang="en-US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7">
            <a:extLst>
              <a:ext uri="{FF2B5EF4-FFF2-40B4-BE49-F238E27FC236}">
                <a16:creationId xmlns:a16="http://schemas.microsoft.com/office/drawing/2014/main" id="{A1270B78-C3B9-6FCD-E023-17E9E11A37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3920" y="366429"/>
            <a:ext cx="14318072" cy="228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elvetica Neue" panose="02000503000000020004" pitchFamily="2" charset="0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DEC6954-5666-0846-5240-CD926B727E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4163780"/>
              </p:ext>
            </p:extLst>
          </p:nvPr>
        </p:nvGraphicFramePr>
        <p:xfrm>
          <a:off x="5999356" y="2023993"/>
          <a:ext cx="5921298" cy="4687859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2960649">
                  <a:extLst>
                    <a:ext uri="{9D8B030D-6E8A-4147-A177-3AD203B41FA5}">
                      <a16:colId xmlns:a16="http://schemas.microsoft.com/office/drawing/2014/main" val="1121033711"/>
                    </a:ext>
                  </a:extLst>
                </a:gridCol>
                <a:gridCol w="2960649">
                  <a:extLst>
                    <a:ext uri="{9D8B030D-6E8A-4147-A177-3AD203B41FA5}">
                      <a16:colId xmlns:a16="http://schemas.microsoft.com/office/drawing/2014/main" val="3027052985"/>
                    </a:ext>
                  </a:extLst>
                </a:gridCol>
              </a:tblGrid>
              <a:tr h="214634">
                <a:tc>
                  <a:txBody>
                    <a:bodyPr/>
                    <a:lstStyle/>
                    <a:p>
                      <a:r>
                        <a:rPr lang="en-GB" sz="1100" b="1" dirty="0"/>
                        <a:t>Task &amp; Description</a:t>
                      </a:r>
                      <a:endParaRPr lang="en-GB" sz="1100" dirty="0"/>
                    </a:p>
                  </a:txBody>
                  <a:tcPr marL="67257" marR="67257" marT="33629" marB="33629" anchor="ctr"/>
                </a:tc>
                <a:tc>
                  <a:txBody>
                    <a:bodyPr/>
                    <a:lstStyle/>
                    <a:p>
                      <a:r>
                        <a:rPr lang="en-GB" sz="1100" b="1"/>
                        <a:t>Timeline</a:t>
                      </a:r>
                      <a:endParaRPr lang="en-GB" sz="1100"/>
                    </a:p>
                  </a:txBody>
                  <a:tcPr marL="67257" marR="67257" marT="33629" marB="33629" anchor="ctr"/>
                </a:tc>
                <a:extLst>
                  <a:ext uri="{0D108BD9-81ED-4DB2-BD59-A6C34878D82A}">
                    <a16:rowId xmlns:a16="http://schemas.microsoft.com/office/drawing/2014/main" val="927898379"/>
                  </a:ext>
                </a:extLst>
              </a:tr>
              <a:tr h="505239">
                <a:tc>
                  <a:txBody>
                    <a:bodyPr/>
                    <a:lstStyle/>
                    <a:p>
                      <a:r>
                        <a:rPr lang="en-GB" sz="1100" b="1" dirty="0"/>
                        <a:t>Literature Review</a:t>
                      </a:r>
                      <a:r>
                        <a:rPr lang="en-GB" sz="1100" dirty="0"/>
                        <a:t>: Review existing research on fake news detection methodologies.</a:t>
                      </a:r>
                    </a:p>
                  </a:txBody>
                  <a:tcPr marL="67257" marR="67257" marT="33629" marB="33629" anchor="ctr"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Sept 25 -1, 2024</a:t>
                      </a:r>
                    </a:p>
                  </a:txBody>
                  <a:tcPr marL="67257" marR="67257" marT="33629" marB="33629" anchor="ctr"/>
                </a:tc>
                <a:extLst>
                  <a:ext uri="{0D108BD9-81ED-4DB2-BD59-A6C34878D82A}">
                    <a16:rowId xmlns:a16="http://schemas.microsoft.com/office/drawing/2014/main" val="15787651"/>
                  </a:ext>
                </a:extLst>
              </a:tr>
              <a:tr h="505239">
                <a:tc>
                  <a:txBody>
                    <a:bodyPr/>
                    <a:lstStyle/>
                    <a:p>
                      <a:r>
                        <a:rPr lang="en-GB" sz="1100" b="1" dirty="0"/>
                        <a:t>Data Pre-processing</a:t>
                      </a:r>
                      <a:r>
                        <a:rPr lang="en-GB" sz="1100" dirty="0"/>
                        <a:t>: Clean and pre-process the Fake News Dataset for analysis.</a:t>
                      </a:r>
                    </a:p>
                  </a:txBody>
                  <a:tcPr marL="67257" marR="67257" marT="33629" marB="33629" anchor="ctr"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Oct 2 -8, 2024</a:t>
                      </a:r>
                    </a:p>
                  </a:txBody>
                  <a:tcPr marL="67257" marR="67257" marT="33629" marB="33629" anchor="ctr"/>
                </a:tc>
                <a:extLst>
                  <a:ext uri="{0D108BD9-81ED-4DB2-BD59-A6C34878D82A}">
                    <a16:rowId xmlns:a16="http://schemas.microsoft.com/office/drawing/2014/main" val="1277428062"/>
                  </a:ext>
                </a:extLst>
              </a:tr>
              <a:tr h="505239">
                <a:tc>
                  <a:txBody>
                    <a:bodyPr/>
                    <a:lstStyle/>
                    <a:p>
                      <a:r>
                        <a:rPr lang="en-GB" sz="1100" b="1"/>
                        <a:t>Feature Engineering</a:t>
                      </a:r>
                      <a:r>
                        <a:rPr lang="en-GB" sz="1100"/>
                        <a:t>: Extract relevant features from the dataset for model training.</a:t>
                      </a:r>
                    </a:p>
                  </a:txBody>
                  <a:tcPr marL="67257" marR="67257" marT="33629" marB="33629" anchor="ctr"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Oct 9, -15, 2024</a:t>
                      </a:r>
                    </a:p>
                  </a:txBody>
                  <a:tcPr marL="67257" marR="67257" marT="33629" marB="33629" anchor="ctr"/>
                </a:tc>
                <a:extLst>
                  <a:ext uri="{0D108BD9-81ED-4DB2-BD59-A6C34878D82A}">
                    <a16:rowId xmlns:a16="http://schemas.microsoft.com/office/drawing/2014/main" val="84363768"/>
                  </a:ext>
                </a:extLst>
              </a:tr>
              <a:tr h="656532">
                <a:tc>
                  <a:txBody>
                    <a:bodyPr/>
                    <a:lstStyle/>
                    <a:p>
                      <a:r>
                        <a:rPr lang="en-GB" sz="1100" b="1"/>
                        <a:t>Model Implementation</a:t>
                      </a:r>
                      <a:r>
                        <a:rPr lang="en-GB" sz="1100"/>
                        <a:t>: Implement machine learning algorithms (e.g., SVM, Random Forest).</a:t>
                      </a:r>
                    </a:p>
                  </a:txBody>
                  <a:tcPr marL="67257" marR="67257" marT="33629" marB="33629" anchor="ctr"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Oct 16-29, 2024</a:t>
                      </a:r>
                    </a:p>
                  </a:txBody>
                  <a:tcPr marL="67257" marR="67257" marT="33629" marB="33629" anchor="ctr"/>
                </a:tc>
                <a:extLst>
                  <a:ext uri="{0D108BD9-81ED-4DB2-BD59-A6C34878D82A}">
                    <a16:rowId xmlns:a16="http://schemas.microsoft.com/office/drawing/2014/main" val="2281684"/>
                  </a:ext>
                </a:extLst>
              </a:tr>
              <a:tr h="535108">
                <a:tc>
                  <a:txBody>
                    <a:bodyPr/>
                    <a:lstStyle/>
                    <a:p>
                      <a:r>
                        <a:rPr lang="en-GB" sz="1100" b="1" dirty="0"/>
                        <a:t>Model Evaluation</a:t>
                      </a:r>
                      <a:r>
                        <a:rPr lang="en-GB" sz="1100" dirty="0"/>
                        <a:t>: Evaluate model performance using accuracy, precision, and recall.</a:t>
                      </a:r>
                    </a:p>
                  </a:txBody>
                  <a:tcPr marL="67257" marR="67257" marT="33629" marB="33629" anchor="ctr"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Oct 30-5, 2024</a:t>
                      </a:r>
                    </a:p>
                  </a:txBody>
                  <a:tcPr marL="67257" marR="67257" marT="33629" marB="33629" anchor="ctr"/>
                </a:tc>
                <a:extLst>
                  <a:ext uri="{0D108BD9-81ED-4DB2-BD59-A6C34878D82A}">
                    <a16:rowId xmlns:a16="http://schemas.microsoft.com/office/drawing/2014/main" val="1510177616"/>
                  </a:ext>
                </a:extLst>
              </a:tr>
              <a:tr h="505239">
                <a:tc>
                  <a:txBody>
                    <a:bodyPr/>
                    <a:lstStyle/>
                    <a:p>
                      <a:r>
                        <a:rPr lang="en-GB" sz="1100" b="1"/>
                        <a:t>Final Report and Presentation Prep</a:t>
                      </a:r>
                      <a:r>
                        <a:rPr lang="en-GB" sz="1100"/>
                        <a:t>: Compile results and prepare presentation materials.</a:t>
                      </a:r>
                    </a:p>
                  </a:txBody>
                  <a:tcPr marL="67257" marR="67257" marT="33629" marB="33629" anchor="ctr"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Nov 6-19, 2024</a:t>
                      </a:r>
                    </a:p>
                  </a:txBody>
                  <a:tcPr marL="67257" marR="67257" marT="33629" marB="33629" anchor="ctr"/>
                </a:tc>
                <a:extLst>
                  <a:ext uri="{0D108BD9-81ED-4DB2-BD59-A6C34878D82A}">
                    <a16:rowId xmlns:a16="http://schemas.microsoft.com/office/drawing/2014/main" val="1137294084"/>
                  </a:ext>
                </a:extLst>
              </a:tr>
              <a:tr h="535108">
                <a:tc>
                  <a:txBody>
                    <a:bodyPr/>
                    <a:lstStyle/>
                    <a:p>
                      <a:r>
                        <a:rPr lang="en-GB" sz="1100" b="1"/>
                        <a:t>Review and Revisions</a:t>
                      </a:r>
                      <a:r>
                        <a:rPr lang="en-GB" sz="1100"/>
                        <a:t>: Make necessary revisions to report and presentation based on feedback.</a:t>
                      </a:r>
                    </a:p>
                  </a:txBody>
                  <a:tcPr marL="67257" marR="67257" marT="33629" marB="33629" anchor="ctr"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Nov 20-26, 2024</a:t>
                      </a:r>
                    </a:p>
                  </a:txBody>
                  <a:tcPr marL="67257" marR="67257" marT="33629" marB="33629" anchor="ctr"/>
                </a:tc>
                <a:extLst>
                  <a:ext uri="{0D108BD9-81ED-4DB2-BD59-A6C34878D82A}">
                    <a16:rowId xmlns:a16="http://schemas.microsoft.com/office/drawing/2014/main" val="574159497"/>
                  </a:ext>
                </a:extLst>
              </a:tr>
              <a:tr h="505239">
                <a:tc>
                  <a:txBody>
                    <a:bodyPr/>
                    <a:lstStyle/>
                    <a:p>
                      <a:r>
                        <a:rPr lang="en-GB" sz="1100" b="1" dirty="0"/>
                        <a:t>Final Presentation Prep</a:t>
                      </a:r>
                      <a:r>
                        <a:rPr lang="en-GB" sz="1100" dirty="0"/>
                        <a:t>: Finalize presentation materials and practice delivery.</a:t>
                      </a:r>
                    </a:p>
                  </a:txBody>
                  <a:tcPr marL="67257" marR="67257" marT="33629" marB="33629" anchor="ctr"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Nov 27- 1, 2024</a:t>
                      </a:r>
                    </a:p>
                  </a:txBody>
                  <a:tcPr marL="67257" marR="67257" marT="33629" marB="33629" anchor="ctr"/>
                </a:tc>
                <a:extLst>
                  <a:ext uri="{0D108BD9-81ED-4DB2-BD59-A6C34878D82A}">
                    <a16:rowId xmlns:a16="http://schemas.microsoft.com/office/drawing/2014/main" val="481719713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0852FBA5-469D-A5E0-DDD7-F05C7D66C4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0051" y="-371593"/>
            <a:ext cx="10764124" cy="347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892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90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92" name="Rectangle 7191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71880F-174D-4BDD-0D33-46D20EA0E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552782"/>
            <a:ext cx="4606456" cy="115471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/>
              <a:t>Overview of the Dataset:</a:t>
            </a:r>
          </a:p>
        </p:txBody>
      </p:sp>
      <p:sp>
        <p:nvSpPr>
          <p:cNvPr id="7187" name="Content Placeholder 7186">
            <a:extLst>
              <a:ext uri="{FF2B5EF4-FFF2-40B4-BE49-F238E27FC236}">
                <a16:creationId xmlns:a16="http://schemas.microsoft.com/office/drawing/2014/main" id="{F8051293-9786-9FC7-30BB-845B3EA93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128603"/>
            <a:ext cx="5681272" cy="3438180"/>
          </a:xfrm>
        </p:spPr>
        <p:txBody>
          <a:bodyPr anchor="t">
            <a:normAutofit/>
          </a:bodyPr>
          <a:lstStyle/>
          <a:p>
            <a:pPr marL="6350" marR="511175" indent="-6350">
              <a:lnSpc>
                <a:spcPct val="107000"/>
              </a:lnSpc>
              <a:spcAft>
                <a:spcPts val="1260"/>
              </a:spcAft>
            </a:pPr>
            <a:r>
              <a:rPr lang="en-GB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Overview of the Dataset:</a:t>
            </a:r>
            <a:r>
              <a:rPr lang="en-GB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marL="342900" marR="511175" lvl="0" indent="-342900" fontAlgn="base">
              <a:lnSpc>
                <a:spcPct val="103000"/>
              </a:lnSpc>
              <a:spcAft>
                <a:spcPts val="60"/>
              </a:spcAft>
              <a:buClr>
                <a:srgbClr val="000000"/>
              </a:buClr>
              <a:buSzPts val="1000"/>
              <a:buFont typeface="Arial" panose="020B0604020202020204" pitchFamily="34" charset="0"/>
              <a:buChar char="•"/>
            </a:pPr>
            <a:r>
              <a:rPr lang="en-GB" sz="1800" b="1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Source:</a:t>
            </a:r>
            <a:r>
              <a:rPr lang="en-GB" sz="18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Kaggle Fake News Dataset. </a:t>
            </a:r>
          </a:p>
          <a:p>
            <a:pPr marL="342900" marR="511175" lvl="0" indent="-342900" fontAlgn="base">
              <a:lnSpc>
                <a:spcPct val="103000"/>
              </a:lnSpc>
              <a:spcAft>
                <a:spcPts val="1335"/>
              </a:spcAft>
              <a:buClr>
                <a:srgbClr val="000000"/>
              </a:buClr>
              <a:buSzPts val="1000"/>
              <a:buFont typeface="Arial" panose="020B0604020202020204" pitchFamily="34" charset="0"/>
              <a:buChar char="•"/>
            </a:pPr>
            <a:r>
              <a:rPr lang="en-GB" sz="1800" b="1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Description:</a:t>
            </a:r>
            <a:r>
              <a:rPr lang="en-GB" sz="18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Contains labelled news articles (fake vs. real) with textual content, including headlines and body text. </a:t>
            </a:r>
          </a:p>
          <a:p>
            <a:r>
              <a:rPr lang="en-GB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Size:</a:t>
            </a:r>
            <a:r>
              <a:rPr lang="en-GB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Approximately 20,000 records; expected size of the dataset is around 1 GB</a:t>
            </a:r>
            <a:r>
              <a:rPr lang="en-GB" dirty="0">
                <a:effectLst/>
              </a:rPr>
              <a:t> </a:t>
            </a:r>
          </a:p>
          <a:p>
            <a:r>
              <a:rPr lang="en-GB" sz="1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FILE:</a:t>
            </a:r>
            <a:r>
              <a:rPr lang="en-GB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CSV.</a:t>
            </a:r>
            <a:endParaRPr lang="en-US" sz="18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7171" name="Picture 3" descr="The pie chart representation of dataset">
            <a:extLst>
              <a:ext uri="{FF2B5EF4-FFF2-40B4-BE49-F238E27FC236}">
                <a16:creationId xmlns:a16="http://schemas.microsoft.com/office/drawing/2014/main" id="{98E6417A-ACF5-5702-FAC9-5E0E0AAC7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7" r="13140" b="-2"/>
          <a:stretch/>
        </p:blipFill>
        <p:spPr bwMode="auto">
          <a:xfrm>
            <a:off x="5879198" y="490264"/>
            <a:ext cx="6312802" cy="6367736"/>
          </a:xfrm>
          <a:custGeom>
            <a:avLst/>
            <a:gdLst/>
            <a:ahLst/>
            <a:cxnLst/>
            <a:rect l="l" t="t" r="r" b="b"/>
            <a:pathLst>
              <a:path w="6312802" h="6367736">
                <a:moveTo>
                  <a:pt x="789715" y="708127"/>
                </a:moveTo>
                <a:cubicBezTo>
                  <a:pt x="845978" y="711650"/>
                  <a:pt x="901296" y="724302"/>
                  <a:pt x="953475" y="745602"/>
                </a:cubicBezTo>
                <a:cubicBezTo>
                  <a:pt x="1173612" y="834890"/>
                  <a:pt x="1309905" y="1073925"/>
                  <a:pt x="1278834" y="1315681"/>
                </a:cubicBezTo>
                <a:cubicBezTo>
                  <a:pt x="1233750" y="1669869"/>
                  <a:pt x="880524" y="1881517"/>
                  <a:pt x="560369" y="1747304"/>
                </a:cubicBezTo>
                <a:cubicBezTo>
                  <a:pt x="338151" y="1654256"/>
                  <a:pt x="204742" y="1408974"/>
                  <a:pt x="242538" y="1164574"/>
                </a:cubicBezTo>
                <a:cubicBezTo>
                  <a:pt x="286421" y="880774"/>
                  <a:pt x="529219" y="692590"/>
                  <a:pt x="789715" y="708127"/>
                </a:cubicBezTo>
                <a:close/>
                <a:moveTo>
                  <a:pt x="2877121" y="364348"/>
                </a:moveTo>
                <a:cubicBezTo>
                  <a:pt x="2901561" y="365790"/>
                  <a:pt x="2925601" y="371235"/>
                  <a:pt x="2948310" y="380363"/>
                </a:cubicBezTo>
                <a:cubicBezTo>
                  <a:pt x="3044405" y="419202"/>
                  <a:pt x="3103503" y="523063"/>
                  <a:pt x="3089970" y="628607"/>
                </a:cubicBezTo>
                <a:cubicBezTo>
                  <a:pt x="3070190" y="782758"/>
                  <a:pt x="2916600" y="874848"/>
                  <a:pt x="2777343" y="816472"/>
                </a:cubicBezTo>
                <a:cubicBezTo>
                  <a:pt x="2680608" y="775952"/>
                  <a:pt x="2622552" y="669287"/>
                  <a:pt x="2639048" y="562863"/>
                </a:cubicBezTo>
                <a:cubicBezTo>
                  <a:pt x="2658106" y="439382"/>
                  <a:pt x="2763810" y="357542"/>
                  <a:pt x="2877121" y="364348"/>
                </a:cubicBezTo>
                <a:close/>
                <a:moveTo>
                  <a:pt x="5725514" y="29060"/>
                </a:moveTo>
                <a:lnTo>
                  <a:pt x="5748657" y="29701"/>
                </a:lnTo>
                <a:cubicBezTo>
                  <a:pt x="5935681" y="36387"/>
                  <a:pt x="6081789" y="65616"/>
                  <a:pt x="6194082" y="113315"/>
                </a:cubicBezTo>
                <a:lnTo>
                  <a:pt x="6312802" y="183322"/>
                </a:lnTo>
                <a:lnTo>
                  <a:pt x="6312802" y="6367736"/>
                </a:lnTo>
                <a:lnTo>
                  <a:pt x="3171877" y="6367736"/>
                </a:lnTo>
                <a:lnTo>
                  <a:pt x="3171635" y="6367591"/>
                </a:lnTo>
                <a:lnTo>
                  <a:pt x="2683232" y="6367591"/>
                </a:lnTo>
                <a:lnTo>
                  <a:pt x="2683031" y="6367736"/>
                </a:lnTo>
                <a:lnTo>
                  <a:pt x="1006759" y="6367736"/>
                </a:lnTo>
                <a:lnTo>
                  <a:pt x="1017798" y="6253705"/>
                </a:lnTo>
                <a:cubicBezTo>
                  <a:pt x="1043303" y="6019815"/>
                  <a:pt x="1065826" y="5776617"/>
                  <a:pt x="897420" y="5565130"/>
                </a:cubicBezTo>
                <a:cubicBezTo>
                  <a:pt x="700507" y="5318087"/>
                  <a:pt x="491822" y="5428997"/>
                  <a:pt x="271526" y="5130943"/>
                </a:cubicBezTo>
                <a:cubicBezTo>
                  <a:pt x="108646" y="4910648"/>
                  <a:pt x="-26366" y="4708290"/>
                  <a:pt x="39940" y="4415201"/>
                </a:cubicBezTo>
                <a:cubicBezTo>
                  <a:pt x="128666" y="4023216"/>
                  <a:pt x="467878" y="3870268"/>
                  <a:pt x="464356" y="3587268"/>
                </a:cubicBezTo>
                <a:cubicBezTo>
                  <a:pt x="460351" y="3247094"/>
                  <a:pt x="43943" y="3178950"/>
                  <a:pt x="3183" y="2791128"/>
                </a:cubicBezTo>
                <a:cubicBezTo>
                  <a:pt x="-23403" y="2538162"/>
                  <a:pt x="118896" y="2235225"/>
                  <a:pt x="343758" y="2095087"/>
                </a:cubicBezTo>
                <a:cubicBezTo>
                  <a:pt x="758163" y="1836512"/>
                  <a:pt x="1225342" y="2272862"/>
                  <a:pt x="1543093" y="2013487"/>
                </a:cubicBezTo>
                <a:cubicBezTo>
                  <a:pt x="1732879" y="1858534"/>
                  <a:pt x="1763790" y="1542064"/>
                  <a:pt x="1726873" y="1342749"/>
                </a:cubicBezTo>
                <a:cubicBezTo>
                  <a:pt x="1656484" y="963255"/>
                  <a:pt x="1345299" y="901114"/>
                  <a:pt x="1356831" y="612032"/>
                </a:cubicBezTo>
                <a:cubicBezTo>
                  <a:pt x="1365319" y="397180"/>
                  <a:pt x="1547578" y="171600"/>
                  <a:pt x="1773239" y="121551"/>
                </a:cubicBezTo>
                <a:cubicBezTo>
                  <a:pt x="1804789" y="114503"/>
                  <a:pt x="1837013" y="110980"/>
                  <a:pt x="1869333" y="110980"/>
                </a:cubicBezTo>
                <a:cubicBezTo>
                  <a:pt x="2087466" y="110980"/>
                  <a:pt x="2259155" y="271137"/>
                  <a:pt x="2312167" y="320866"/>
                </a:cubicBezTo>
                <a:cubicBezTo>
                  <a:pt x="2563133" y="555255"/>
                  <a:pt x="2364538" y="842498"/>
                  <a:pt x="2568899" y="1194363"/>
                </a:cubicBezTo>
                <a:cubicBezTo>
                  <a:pt x="2600650" y="1246494"/>
                  <a:pt x="2637078" y="1295662"/>
                  <a:pt x="2677726" y="1341226"/>
                </a:cubicBezTo>
                <a:cubicBezTo>
                  <a:pt x="2757804" y="1432276"/>
                  <a:pt x="2906990" y="1416261"/>
                  <a:pt x="2964327" y="1310316"/>
                </a:cubicBezTo>
                <a:cubicBezTo>
                  <a:pt x="3059059" y="1135183"/>
                  <a:pt x="3149628" y="938831"/>
                  <a:pt x="3333248" y="887741"/>
                </a:cubicBezTo>
                <a:cubicBezTo>
                  <a:pt x="3690239" y="788365"/>
                  <a:pt x="3902767" y="1378543"/>
                  <a:pt x="4272730" y="1307994"/>
                </a:cubicBezTo>
                <a:cubicBezTo>
                  <a:pt x="4426320" y="1278686"/>
                  <a:pt x="4515368" y="1152802"/>
                  <a:pt x="4596327" y="996810"/>
                </a:cubicBezTo>
                <a:cubicBezTo>
                  <a:pt x="4618829" y="953326"/>
                  <a:pt x="4640770" y="907521"/>
                  <a:pt x="4663272" y="860676"/>
                </a:cubicBezTo>
                <a:cubicBezTo>
                  <a:pt x="4732781" y="613153"/>
                  <a:pt x="4835282" y="115946"/>
                  <a:pt x="5572324" y="40189"/>
                </a:cubicBezTo>
                <a:cubicBezTo>
                  <a:pt x="5622910" y="31543"/>
                  <a:pt x="5674208" y="27859"/>
                  <a:pt x="5725514" y="29060"/>
                </a:cubicBezTo>
                <a:close/>
                <a:moveTo>
                  <a:pt x="4169348" y="793"/>
                </a:moveTo>
                <a:cubicBezTo>
                  <a:pt x="4219966" y="3995"/>
                  <a:pt x="4269734" y="15368"/>
                  <a:pt x="4316693" y="34505"/>
                </a:cubicBezTo>
                <a:cubicBezTo>
                  <a:pt x="4514808" y="114584"/>
                  <a:pt x="4637488" y="329676"/>
                  <a:pt x="4609540" y="547569"/>
                </a:cubicBezTo>
                <a:cubicBezTo>
                  <a:pt x="4568620" y="865801"/>
                  <a:pt x="4251108" y="1055907"/>
                  <a:pt x="3962986" y="935790"/>
                </a:cubicBezTo>
                <a:cubicBezTo>
                  <a:pt x="3762790" y="852028"/>
                  <a:pt x="3642672" y="631491"/>
                  <a:pt x="3676946" y="411355"/>
                </a:cubicBezTo>
                <a:cubicBezTo>
                  <a:pt x="3716424" y="155985"/>
                  <a:pt x="3934959" y="-13061"/>
                  <a:pt x="4169348" y="793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1989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01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03" name="Rectangle 6202">
            <a:extLst>
              <a:ext uri="{FF2B5EF4-FFF2-40B4-BE49-F238E27FC236}">
                <a16:creationId xmlns:a16="http://schemas.microsoft.com/office/drawing/2014/main" id="{ECB8209D-448F-43CE-A81C-44908847B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A2D6DA-C4B3-73FA-58C9-E9DB33A86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0953"/>
            <a:ext cx="5657091" cy="313281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GDPR Compliance:</a:t>
            </a:r>
            <a:r>
              <a:rPr lang="en-US" sz="1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No personal data is included, so GDPR does not apply.</a:t>
            </a:r>
            <a:br>
              <a:rPr lang="en-US" sz="1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1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University Policies:</a:t>
            </a:r>
            <a:r>
              <a:rPr lang="en-US" sz="1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Adheres to university ethical guidelines for data research.</a:t>
            </a:r>
            <a:br>
              <a:rPr lang="en-US" sz="1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1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Permission for Use:</a:t>
            </a:r>
            <a:r>
              <a:rPr lang="en-US" sz="1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Dataset is publicly available on Kaggle for academic use.</a:t>
            </a:r>
            <a:br>
              <a:rPr lang="en-US" sz="1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1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Collection Ethics:</a:t>
            </a:r>
            <a:r>
              <a:rPr lang="en-US" sz="1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Collected and labeled by credible sources, upholding ethical standards.</a:t>
            </a:r>
          </a:p>
        </p:txBody>
      </p:sp>
      <p:pic>
        <p:nvPicPr>
          <p:cNvPr id="6149" name="Picture 5" descr="Business Ethics compass with needle pointing the word ethics. Conceptual 3d illustration of business integrity and moral Morality Stock Photo">
            <a:extLst>
              <a:ext uri="{FF2B5EF4-FFF2-40B4-BE49-F238E27FC236}">
                <a16:creationId xmlns:a16="http://schemas.microsoft.com/office/drawing/2014/main" id="{D194E46E-646F-BDCC-98BE-BAD6B72D26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04" r="2" b="12122"/>
          <a:stretch/>
        </p:blipFill>
        <p:spPr bwMode="auto">
          <a:xfrm>
            <a:off x="6094476" y="296185"/>
            <a:ext cx="6469049" cy="3132815"/>
          </a:xfrm>
          <a:custGeom>
            <a:avLst/>
            <a:gdLst/>
            <a:ahLst/>
            <a:cxnLst/>
            <a:rect l="l" t="t" r="r" b="b"/>
            <a:pathLst>
              <a:path w="4991611" h="2417325">
                <a:moveTo>
                  <a:pt x="1698515" y="1777228"/>
                </a:moveTo>
                <a:cubicBezTo>
                  <a:pt x="1741089" y="1769773"/>
                  <a:pt x="1786507" y="1778559"/>
                  <a:pt x="1824679" y="1805354"/>
                </a:cubicBezTo>
                <a:cubicBezTo>
                  <a:pt x="1901020" y="1858944"/>
                  <a:pt x="1919464" y="1964275"/>
                  <a:pt x="1865874" y="2040617"/>
                </a:cubicBezTo>
                <a:cubicBezTo>
                  <a:pt x="1812284" y="2116959"/>
                  <a:pt x="1706954" y="2135403"/>
                  <a:pt x="1630612" y="2081813"/>
                </a:cubicBezTo>
                <a:cubicBezTo>
                  <a:pt x="1554269" y="2028223"/>
                  <a:pt x="1535825" y="1922892"/>
                  <a:pt x="1589415" y="1846551"/>
                </a:cubicBezTo>
                <a:cubicBezTo>
                  <a:pt x="1616210" y="1808379"/>
                  <a:pt x="1655940" y="1784683"/>
                  <a:pt x="1698515" y="1777228"/>
                </a:cubicBezTo>
                <a:close/>
                <a:moveTo>
                  <a:pt x="203804" y="138075"/>
                </a:moveTo>
                <a:cubicBezTo>
                  <a:pt x="242325" y="138765"/>
                  <a:pt x="281060" y="150569"/>
                  <a:pt x="314966" y="174370"/>
                </a:cubicBezTo>
                <a:cubicBezTo>
                  <a:pt x="405384" y="237841"/>
                  <a:pt x="427228" y="362591"/>
                  <a:pt x="363758" y="453009"/>
                </a:cubicBezTo>
                <a:cubicBezTo>
                  <a:pt x="300287" y="543426"/>
                  <a:pt x="175537" y="565271"/>
                  <a:pt x="85119" y="501800"/>
                </a:cubicBezTo>
                <a:cubicBezTo>
                  <a:pt x="-5298" y="438330"/>
                  <a:pt x="-27143" y="313579"/>
                  <a:pt x="36328" y="223162"/>
                </a:cubicBezTo>
                <a:cubicBezTo>
                  <a:pt x="75997" y="166651"/>
                  <a:pt x="139603" y="136926"/>
                  <a:pt x="203804" y="138075"/>
                </a:cubicBezTo>
                <a:close/>
                <a:moveTo>
                  <a:pt x="4523751" y="0"/>
                </a:moveTo>
                <a:lnTo>
                  <a:pt x="4991611" y="0"/>
                </a:lnTo>
                <a:lnTo>
                  <a:pt x="4990548" y="56396"/>
                </a:lnTo>
                <a:cubicBezTo>
                  <a:pt x="4984038" y="86656"/>
                  <a:pt x="4971488" y="116139"/>
                  <a:pt x="4952586" y="143066"/>
                </a:cubicBezTo>
                <a:cubicBezTo>
                  <a:pt x="4876979" y="250772"/>
                  <a:pt x="4728373" y="276794"/>
                  <a:pt x="4620666" y="201187"/>
                </a:cubicBezTo>
                <a:cubicBezTo>
                  <a:pt x="4566812" y="163383"/>
                  <a:pt x="4533379" y="107329"/>
                  <a:pt x="4522861" y="47263"/>
                </a:cubicBezTo>
                <a:close/>
                <a:moveTo>
                  <a:pt x="541421" y="0"/>
                </a:moveTo>
                <a:lnTo>
                  <a:pt x="4356714" y="0"/>
                </a:lnTo>
                <a:lnTo>
                  <a:pt x="4356205" y="34459"/>
                </a:lnTo>
                <a:cubicBezTo>
                  <a:pt x="4362464" y="136224"/>
                  <a:pt x="4407157" y="234699"/>
                  <a:pt x="4484237" y="308330"/>
                </a:cubicBezTo>
                <a:cubicBezTo>
                  <a:pt x="4486133" y="310151"/>
                  <a:pt x="4488029" y="311972"/>
                  <a:pt x="4489907" y="313811"/>
                </a:cubicBezTo>
                <a:cubicBezTo>
                  <a:pt x="4733674" y="552267"/>
                  <a:pt x="4749088" y="944782"/>
                  <a:pt x="4524822" y="1201671"/>
                </a:cubicBezTo>
                <a:cubicBezTo>
                  <a:pt x="4437309" y="1301892"/>
                  <a:pt x="4326199" y="1368457"/>
                  <a:pt x="4207357" y="1400707"/>
                </a:cubicBezTo>
                <a:cubicBezTo>
                  <a:pt x="4066155" y="1439039"/>
                  <a:pt x="3957711" y="1552796"/>
                  <a:pt x="3920694" y="1694333"/>
                </a:cubicBezTo>
                <a:cubicBezTo>
                  <a:pt x="3882006" y="1842233"/>
                  <a:pt x="3807745" y="1983116"/>
                  <a:pt x="3697275" y="2103649"/>
                </a:cubicBezTo>
                <a:cubicBezTo>
                  <a:pt x="3339919" y="2493573"/>
                  <a:pt x="2728866" y="2524228"/>
                  <a:pt x="2334530" y="2171713"/>
                </a:cubicBezTo>
                <a:cubicBezTo>
                  <a:pt x="2237292" y="2084783"/>
                  <a:pt x="2161737" y="1982852"/>
                  <a:pt x="2108126" y="1872607"/>
                </a:cubicBezTo>
                <a:cubicBezTo>
                  <a:pt x="2041917" y="1736456"/>
                  <a:pt x="1902913" y="1651778"/>
                  <a:pt x="1751632" y="1647497"/>
                </a:cubicBezTo>
                <a:cubicBezTo>
                  <a:pt x="1363811" y="1636421"/>
                  <a:pt x="978655" y="1451953"/>
                  <a:pt x="721917" y="1088629"/>
                </a:cubicBezTo>
                <a:cubicBezTo>
                  <a:pt x="514495" y="795116"/>
                  <a:pt x="442915" y="431247"/>
                  <a:pt x="515690" y="89522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How To Build Fake News Detection Model Using NLP">
            <a:extLst>
              <a:ext uri="{FF2B5EF4-FFF2-40B4-BE49-F238E27FC236}">
                <a16:creationId xmlns:a16="http://schemas.microsoft.com/office/drawing/2014/main" id="{E0F72EC7-3E35-015D-A975-64A58104BD8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90000"/>
                    </a14:imgEffect>
                    <a14:imgEffect>
                      <a14:brightnessContrast bright="-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3901" r="-3" b="-3"/>
          <a:stretch/>
        </p:blipFill>
        <p:spPr bwMode="auto">
          <a:xfrm>
            <a:off x="1" y="3554232"/>
            <a:ext cx="5329356" cy="3303763"/>
          </a:xfrm>
          <a:custGeom>
            <a:avLst/>
            <a:gdLst/>
            <a:ahLst/>
            <a:cxnLst/>
            <a:rect l="l" t="t" r="r" b="b"/>
            <a:pathLst>
              <a:path w="6361079" h="3943347">
                <a:moveTo>
                  <a:pt x="521474" y="414420"/>
                </a:moveTo>
                <a:cubicBezTo>
                  <a:pt x="604087" y="416876"/>
                  <a:pt x="680773" y="462341"/>
                  <a:pt x="722249" y="543640"/>
                </a:cubicBezTo>
                <a:cubicBezTo>
                  <a:pt x="788608" y="673720"/>
                  <a:pt x="739700" y="846277"/>
                  <a:pt x="613008" y="929058"/>
                </a:cubicBezTo>
                <a:cubicBezTo>
                  <a:pt x="581335" y="949753"/>
                  <a:pt x="547799" y="962878"/>
                  <a:pt x="514274" y="968891"/>
                </a:cubicBezTo>
                <a:cubicBezTo>
                  <a:pt x="489130" y="973403"/>
                  <a:pt x="463992" y="973912"/>
                  <a:pt x="439653" y="970617"/>
                </a:cubicBezTo>
                <a:cubicBezTo>
                  <a:pt x="366631" y="960729"/>
                  <a:pt x="300784" y="916586"/>
                  <a:pt x="263455" y="843416"/>
                </a:cubicBezTo>
                <a:cubicBezTo>
                  <a:pt x="197095" y="713337"/>
                  <a:pt x="246004" y="540779"/>
                  <a:pt x="372696" y="457999"/>
                </a:cubicBezTo>
                <a:cubicBezTo>
                  <a:pt x="420205" y="426956"/>
                  <a:pt x="471906" y="412946"/>
                  <a:pt x="521474" y="414420"/>
                </a:cubicBezTo>
                <a:close/>
                <a:moveTo>
                  <a:pt x="988185" y="281716"/>
                </a:moveTo>
                <a:cubicBezTo>
                  <a:pt x="1037936" y="272792"/>
                  <a:pt x="1087637" y="295525"/>
                  <a:pt x="1112257" y="343785"/>
                </a:cubicBezTo>
                <a:cubicBezTo>
                  <a:pt x="1145083" y="408130"/>
                  <a:pt x="1120890" y="493488"/>
                  <a:pt x="1058219" y="534438"/>
                </a:cubicBezTo>
                <a:cubicBezTo>
                  <a:pt x="1042551" y="544675"/>
                  <a:pt x="1025962" y="551167"/>
                  <a:pt x="1009378" y="554142"/>
                </a:cubicBezTo>
                <a:cubicBezTo>
                  <a:pt x="992795" y="557117"/>
                  <a:pt x="976216" y="556574"/>
                  <a:pt x="960571" y="552740"/>
                </a:cubicBezTo>
                <a:cubicBezTo>
                  <a:pt x="929280" y="545075"/>
                  <a:pt x="901719" y="524246"/>
                  <a:pt x="885306" y="492074"/>
                </a:cubicBezTo>
                <a:cubicBezTo>
                  <a:pt x="852480" y="427728"/>
                  <a:pt x="876674" y="342369"/>
                  <a:pt x="939345" y="301420"/>
                </a:cubicBezTo>
                <a:cubicBezTo>
                  <a:pt x="955012" y="291183"/>
                  <a:pt x="971601" y="284691"/>
                  <a:pt x="988185" y="281716"/>
                </a:cubicBezTo>
                <a:close/>
                <a:moveTo>
                  <a:pt x="5006427" y="845"/>
                </a:moveTo>
                <a:cubicBezTo>
                  <a:pt x="5347805" y="-11751"/>
                  <a:pt x="5676540" y="116155"/>
                  <a:pt x="5981087" y="410490"/>
                </a:cubicBezTo>
                <a:cubicBezTo>
                  <a:pt x="6412348" y="827687"/>
                  <a:pt x="6605759" y="1875951"/>
                  <a:pt x="5850729" y="2477646"/>
                </a:cubicBezTo>
                <a:cubicBezTo>
                  <a:pt x="5675883" y="2617020"/>
                  <a:pt x="5510922" y="2776772"/>
                  <a:pt x="5345844" y="2934556"/>
                </a:cubicBezTo>
                <a:cubicBezTo>
                  <a:pt x="5189746" y="3083841"/>
                  <a:pt x="5136460" y="3294597"/>
                  <a:pt x="5187221" y="3522782"/>
                </a:cubicBezTo>
                <a:cubicBezTo>
                  <a:pt x="5215294" y="3648193"/>
                  <a:pt x="5248406" y="3772235"/>
                  <a:pt x="5278756" y="3896963"/>
                </a:cubicBezTo>
                <a:lnTo>
                  <a:pt x="5289244" y="3943347"/>
                </a:lnTo>
                <a:lnTo>
                  <a:pt x="0" y="3943347"/>
                </a:lnTo>
                <a:lnTo>
                  <a:pt x="0" y="1141130"/>
                </a:lnTo>
                <a:lnTo>
                  <a:pt x="20427" y="1143747"/>
                </a:lnTo>
                <a:cubicBezTo>
                  <a:pt x="184004" y="1161317"/>
                  <a:pt x="349131" y="1167916"/>
                  <a:pt x="512761" y="1154170"/>
                </a:cubicBezTo>
                <a:cubicBezTo>
                  <a:pt x="714977" y="1137036"/>
                  <a:pt x="846044" y="936951"/>
                  <a:pt x="972888" y="756346"/>
                </a:cubicBezTo>
                <a:cubicBezTo>
                  <a:pt x="1288958" y="306148"/>
                  <a:pt x="1657725" y="145437"/>
                  <a:pt x="2042260" y="341101"/>
                </a:cubicBezTo>
                <a:cubicBezTo>
                  <a:pt x="2191395" y="416984"/>
                  <a:pt x="2319169" y="569188"/>
                  <a:pt x="2435451" y="712718"/>
                </a:cubicBezTo>
                <a:cubicBezTo>
                  <a:pt x="2747209" y="1097658"/>
                  <a:pt x="3118527" y="1070852"/>
                  <a:pt x="3463163" y="819175"/>
                </a:cubicBezTo>
                <a:cubicBezTo>
                  <a:pt x="3707831" y="639902"/>
                  <a:pt x="3938655" y="426737"/>
                  <a:pt x="4192369" y="273017"/>
                </a:cubicBezTo>
                <a:cubicBezTo>
                  <a:pt x="4467747" y="105432"/>
                  <a:pt x="4740911" y="10641"/>
                  <a:pt x="5006427" y="845"/>
                </a:cubicBezTo>
                <a:close/>
              </a:path>
            </a:pathLst>
          </a:cu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8B14789-196D-E7DB-33D0-47AD10508363}"/>
              </a:ext>
            </a:extLst>
          </p:cNvPr>
          <p:cNvSpPr txBox="1"/>
          <p:nvPr/>
        </p:nvSpPr>
        <p:spPr>
          <a:xfrm>
            <a:off x="5657091" y="3303768"/>
            <a:ext cx="6469049" cy="29321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Aft>
                <a:spcPts val="600"/>
              </a:spcAft>
              <a:buClr>
                <a:schemeClr val="accent5"/>
              </a:buClr>
            </a:pPr>
            <a:r>
              <a:rPr lang="en-US" sz="4400" dirty="0">
                <a:latin typeface="+mj-lt"/>
                <a:ea typeface="+mj-ea"/>
                <a:cs typeface="+mj-cs"/>
              </a:rPr>
              <a:t>Conclusion</a:t>
            </a:r>
          </a:p>
          <a:p>
            <a:pPr>
              <a:spcAft>
                <a:spcPts val="600"/>
              </a:spcAft>
              <a:buClr>
                <a:schemeClr val="accent5"/>
              </a:buClr>
            </a:pPr>
            <a:r>
              <a:rPr lang="en-US" sz="1700" dirty="0"/>
              <a:t>This project demonstrates the effectiveness of machine learning algorithms in detecting fake news. By analyzing a dataset, we identified key algorithms that excel in classification tasks. Ultimately, this research contributes to the ongoing fight against misinformation, promoting a more informed public.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A862DC-4FC1-9375-DA42-0358BF23ADEB}"/>
              </a:ext>
            </a:extLst>
          </p:cNvPr>
          <p:cNvSpPr txBox="1"/>
          <p:nvPr/>
        </p:nvSpPr>
        <p:spPr>
          <a:xfrm>
            <a:off x="0" y="359765"/>
            <a:ext cx="915149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GB" sz="4400" dirty="0">
                <a:latin typeface="+mj-lt"/>
                <a:ea typeface="+mj-ea"/>
                <a:cs typeface="+mj-cs"/>
              </a:rPr>
              <a:t>Ethical Requirements</a:t>
            </a:r>
          </a:p>
        </p:txBody>
      </p:sp>
    </p:spTree>
    <p:extLst>
      <p:ext uri="{BB962C8B-B14F-4D97-AF65-F5344CB8AC3E}">
        <p14:creationId xmlns:p14="http://schemas.microsoft.com/office/powerpoint/2010/main" val="2108680457"/>
      </p:ext>
    </p:extLst>
  </p:cSld>
  <p:clrMapOvr>
    <a:masterClrMapping/>
  </p:clrMapOvr>
</p:sld>
</file>

<file path=ppt/theme/theme1.xml><?xml version="1.0" encoding="utf-8"?>
<a:theme xmlns:a="http://schemas.openxmlformats.org/drawingml/2006/main" name="SplashVTI">
  <a:themeElements>
    <a:clrScheme name="Custom 11">
      <a:dk1>
        <a:srgbClr val="262626"/>
      </a:dk1>
      <a:lt1>
        <a:sysClr val="window" lastClr="FFFFFF"/>
      </a:lt1>
      <a:dk2>
        <a:srgbClr val="2F333D"/>
      </a:dk2>
      <a:lt2>
        <a:srgbClr val="E9F3F3"/>
      </a:lt2>
      <a:accent1>
        <a:srgbClr val="1EBE9B"/>
      </a:accent1>
      <a:accent2>
        <a:srgbClr val="FD8686"/>
      </a:accent2>
      <a:accent3>
        <a:srgbClr val="0AC8AD"/>
      </a:accent3>
      <a:accent4>
        <a:srgbClr val="E69500"/>
      </a:accent4>
      <a:accent5>
        <a:srgbClr val="EC4E70"/>
      </a:accent5>
      <a:accent6>
        <a:srgbClr val="794DFF"/>
      </a:accent6>
      <a:hlink>
        <a:srgbClr val="3E8FF1"/>
      </a:hlink>
      <a:folHlink>
        <a:srgbClr val="939393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lashVTI" id="{CD38C481-21EC-466B-953B-A1440B42712A}" vid="{D3E4813C-1D98-48C2-AF59-2D0D78E25500}"/>
    </a:ext>
  </a:extLst>
</a:theme>
</file>

<file path=ppt/theme/theme2.xml><?xml version="1.0" encoding="utf-8"?>
<a:theme xmlns:a="http://schemas.openxmlformats.org/drawingml/2006/main" name="BrushVTI">
  <a:themeElements>
    <a:clrScheme name="AnalogousFromRegularSeedRightStep">
      <a:dk1>
        <a:srgbClr val="000000"/>
      </a:dk1>
      <a:lt1>
        <a:srgbClr val="FFFFFF"/>
      </a:lt1>
      <a:dk2>
        <a:srgbClr val="412B24"/>
      </a:dk2>
      <a:lt2>
        <a:srgbClr val="E2E7E8"/>
      </a:lt2>
      <a:accent1>
        <a:srgbClr val="CA6645"/>
      </a:accent1>
      <a:accent2>
        <a:srgbClr val="B98C34"/>
      </a:accent2>
      <a:accent3>
        <a:srgbClr val="A1AA3A"/>
      </a:accent3>
      <a:accent4>
        <a:srgbClr val="72B232"/>
      </a:accent4>
      <a:accent5>
        <a:srgbClr val="4AB93F"/>
      </a:accent5>
      <a:accent6>
        <a:srgbClr val="34B960"/>
      </a:accent6>
      <a:hlink>
        <a:srgbClr val="388CA8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</TotalTime>
  <Words>539</Words>
  <Application>Microsoft Macintosh PowerPoint</Application>
  <PresentationFormat>Widescreen</PresentationFormat>
  <Paragraphs>63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8" baseType="lpstr">
      <vt:lpstr>Aptos</vt:lpstr>
      <vt:lpstr>Arial</vt:lpstr>
      <vt:lpstr>Avenir Next LT Pro</vt:lpstr>
      <vt:lpstr>Century Gothic</vt:lpstr>
      <vt:lpstr>Elephant</vt:lpstr>
      <vt:lpstr>Helvetica Neue</vt:lpstr>
      <vt:lpstr>Posterama</vt:lpstr>
      <vt:lpstr>Times New Roman</vt:lpstr>
      <vt:lpstr>Wingdings</vt:lpstr>
      <vt:lpstr>SplashVTI</vt:lpstr>
      <vt:lpstr>BrushVTI</vt:lpstr>
      <vt:lpstr>7PAM2002-0901-2024 -     DATA   SCIENCE PROJECT      FAKE NEWS DETECTION    </vt:lpstr>
      <vt:lpstr>Why fake news detection?</vt:lpstr>
      <vt:lpstr>RESEARCH QUESTION:  "How effective are machine learning algorithms in distinguishing between real and fake news articles using textual features?"</vt:lpstr>
      <vt:lpstr>Project Objectives</vt:lpstr>
      <vt:lpstr>Project Plan - Task List</vt:lpstr>
      <vt:lpstr>Overview of the Dataset:</vt:lpstr>
      <vt:lpstr>GDPR Compliance: No personal data is included, so GDPR does not apply. University Policies: Adheres to university ethical guidelines for data research. Permission for Use: Dataset is publicly available on Kaggle for academic use. Data Collection Ethics: Collected and labeled by credible sources, upholding ethical standards.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7PAM2002-0901-2024 -     DATA   SCIENCE PROJECT      FAKE NEWS DETECTION    </dc:title>
  <dc:creator>kamali B</dc:creator>
  <cp:lastModifiedBy>kamali B</cp:lastModifiedBy>
  <cp:revision>2</cp:revision>
  <dcterms:created xsi:type="dcterms:W3CDTF">2024-10-16T14:07:58Z</dcterms:created>
  <dcterms:modified xsi:type="dcterms:W3CDTF">2024-10-17T21:03:36Z</dcterms:modified>
</cp:coreProperties>
</file>