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97" r:id="rId2"/>
    <p:sldId id="260" r:id="rId3"/>
    <p:sldId id="298" r:id="rId4"/>
    <p:sldId id="261" r:id="rId5"/>
    <p:sldId id="269" r:id="rId6"/>
    <p:sldId id="274" r:id="rId7"/>
    <p:sldId id="277" r:id="rId8"/>
    <p:sldId id="279" r:id="rId9"/>
    <p:sldId id="296" r:id="rId10"/>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Georgia" panose="02040502050405020303" pitchFamily="18"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gzPzfW/Eqj5INjXEMP3JF+w7Y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28"/>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5" r:id="rId4"/>
    <p:sldLayoutId id="2147483657" r:id="rId5"/>
    <p:sldLayoutId id="2147483658" r:id="rId6"/>
    <p:sldLayoutId id="2147483659" r:id="rId7"/>
    <p:sldLayoutId id="2147483660" r:id="rId8"/>
    <p:sldLayoutId id="214748366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16" y="328180"/>
            <a:ext cx="11412057" cy="6340475"/>
          </a:xfrm>
        </p:spPr>
        <p:txBody>
          <a:bodyPr>
            <a:normAutofit/>
          </a:bodyPr>
          <a:lstStyle/>
          <a:p>
            <a:r>
              <a:rPr lang="en-IN" b="1" dirty="0"/>
              <a:t>Optimization of Machine Downtime</a:t>
            </a:r>
            <a:br>
              <a:rPr lang="en-IN" b="1" dirty="0"/>
            </a:br>
            <a:r>
              <a:rPr lang="en-IN" b="1" dirty="0"/>
              <a:t>                                      by Kamalika Bhattacharya</a:t>
            </a:r>
          </a:p>
        </p:txBody>
      </p:sp>
      <p:sp>
        <p:nvSpPr>
          <p:cNvPr id="3" name="Text Placeholder 2"/>
          <p:cNvSpPr>
            <a:spLocks noGrp="1"/>
          </p:cNvSpPr>
          <p:nvPr>
            <p:ph type="body" idx="1"/>
          </p:nvPr>
        </p:nvSpPr>
        <p:spPr>
          <a:xfrm>
            <a:off x="163416" y="1825625"/>
            <a:ext cx="11190384" cy="4351339"/>
          </a:xfrm>
        </p:spPr>
        <p:txBody>
          <a:bodyPr/>
          <a:lstStyle/>
          <a:p>
            <a:pPr marL="114300" indent="0">
              <a:buNone/>
            </a:pPr>
            <a:endParaRPr lang="en-IN" b="1" dirty="0"/>
          </a:p>
        </p:txBody>
      </p:sp>
      <p:pic>
        <p:nvPicPr>
          <p:cNvPr id="5" name="Google Shape;99;p2"/>
          <p:cNvPicPr preferRelativeResize="0"/>
          <p:nvPr/>
        </p:nvPicPr>
        <p:blipFill rotWithShape="1">
          <a:blip r:embed="rId2">
            <a:alphaModFix/>
          </a:blip>
          <a:srcRect/>
          <a:stretch/>
        </p:blipFill>
        <p:spPr>
          <a:xfrm>
            <a:off x="14086508" y="11637873"/>
            <a:ext cx="158226" cy="163709"/>
          </a:xfrm>
          <a:prstGeom prst="rect">
            <a:avLst/>
          </a:prstGeom>
          <a:noFill/>
          <a:ln>
            <a:noFill/>
          </a:ln>
        </p:spPr>
      </p:pic>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315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140" name="Google Shape;140;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142" name="Google Shape;142;gf3a8d4be09_2_180"/>
          <p:cNvSpPr txBox="1"/>
          <p:nvPr/>
        </p:nvSpPr>
        <p:spPr>
          <a:xfrm>
            <a:off x="383125" y="1149375"/>
            <a:ext cx="11034000" cy="2843825"/>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Objective</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Constraints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Project Architecture</a:t>
            </a: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Data Collection</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Exploratory Data Analysis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Data Visualization</a:t>
            </a:r>
            <a:endParaRPr sz="3200" dirty="0">
              <a:solidFill>
                <a:schemeClr val="dk1"/>
              </a:solidFill>
              <a:latin typeface="Times New Roman"/>
              <a:ea typeface="Times New Roman"/>
              <a:cs typeface="Times New Roman"/>
              <a:sym typeface="Times New Roman"/>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110" y="5945834"/>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7814"/>
            <a:ext cx="10515600" cy="535440"/>
          </a:xfrm>
        </p:spPr>
        <p:txBody>
          <a:bodyPr/>
          <a:lstStyle/>
          <a:p>
            <a:r>
              <a:rPr lang="en-US" sz="3200" b="1" dirty="0">
                <a:latin typeface="Times New Roman"/>
                <a:ea typeface="Times New Roman"/>
                <a:cs typeface="Times New Roman"/>
                <a:sym typeface="Times New Roman"/>
              </a:rPr>
              <a:t>Business</a:t>
            </a:r>
            <a:r>
              <a:rPr lang="en-US" sz="2800" b="1" dirty="0">
                <a:latin typeface="Times New Roman"/>
                <a:ea typeface="Times New Roman"/>
                <a:cs typeface="Times New Roman"/>
                <a:sym typeface="Times New Roman"/>
              </a:rPr>
              <a:t> </a:t>
            </a:r>
            <a:r>
              <a:rPr lang="en-US" sz="3200" b="1" dirty="0">
                <a:latin typeface="Times New Roman"/>
                <a:ea typeface="Times New Roman"/>
                <a:cs typeface="Times New Roman"/>
                <a:sym typeface="Times New Roman"/>
              </a:rPr>
              <a:t>Problem</a:t>
            </a:r>
            <a:endParaRPr lang="en-IN" sz="3200" b="1" dirty="0">
              <a:latin typeface="Times New Roman"/>
              <a:ea typeface="Times New Roman"/>
              <a:cs typeface="Times New Roman"/>
            </a:endParaRPr>
          </a:p>
        </p:txBody>
      </p:sp>
      <p:pic>
        <p:nvPicPr>
          <p:cNvPr id="3" name="Picture 2" descr="360DigiTMG Reviews - 52 Reviews of 360digitmg.com | Sitejab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3110" y="5945834"/>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A7F1C9C-3C59-3177-5EAA-2762DA0EECF1}"/>
              </a:ext>
            </a:extLst>
          </p:cNvPr>
          <p:cNvSpPr txBox="1"/>
          <p:nvPr/>
        </p:nvSpPr>
        <p:spPr>
          <a:xfrm>
            <a:off x="692727" y="1043709"/>
            <a:ext cx="8451273" cy="4401205"/>
          </a:xfrm>
          <a:prstGeom prst="rect">
            <a:avLst/>
          </a:prstGeom>
          <a:noFill/>
        </p:spPr>
        <p:txBody>
          <a:bodyPr wrap="square">
            <a:spAutoFit/>
          </a:bodyPr>
          <a:lstStyle/>
          <a:p>
            <a:pPr marL="457200" indent="-457200">
              <a:buFont typeface="Arial" panose="020B0604020202020204" pitchFamily="34" charset="0"/>
              <a:buChar char="•"/>
            </a:pPr>
            <a:r>
              <a:rPr lang="en-IN" sz="2800" dirty="0"/>
              <a:t>Unplanned machine downtime in machines which manufacture the pumps.</a:t>
            </a:r>
          </a:p>
          <a:p>
            <a:endParaRPr lang="en-IN" sz="2800" dirty="0"/>
          </a:p>
          <a:p>
            <a:pPr marL="457200" indent="-457200">
              <a:buFont typeface="Arial" panose="020B0604020202020204" pitchFamily="34" charset="0"/>
              <a:buChar char="•"/>
            </a:pPr>
            <a:r>
              <a:rPr lang="en-US" sz="2800" dirty="0"/>
              <a:t>The production line has been severely impacted by unexpected equipment failure in the manufacturing machinery of the pumps.</a:t>
            </a:r>
          </a:p>
          <a:p>
            <a:endParaRPr lang="en-US" sz="2800" dirty="0"/>
          </a:p>
          <a:p>
            <a:pPr marL="457200" indent="-457200">
              <a:buFont typeface="Arial" panose="020B0604020202020204" pitchFamily="34" charset="0"/>
              <a:buChar char="•"/>
            </a:pPr>
            <a:r>
              <a:rPr lang="en-US" sz="2800" dirty="0"/>
              <a:t> This malfunction has resulted in a significant decline in productivity, causing delays and production gaps. </a:t>
            </a:r>
            <a:endParaRPr lang="en-IN" sz="2800" dirty="0"/>
          </a:p>
        </p:txBody>
      </p:sp>
    </p:spTree>
    <p:extLst>
      <p:ext uri="{BB962C8B-B14F-4D97-AF65-F5344CB8AC3E}">
        <p14:creationId xmlns:p14="http://schemas.microsoft.com/office/powerpoint/2010/main" val="129193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Project Overview and Scope</a:t>
            </a:r>
            <a:endParaRPr sz="3200" b="1" dirty="0">
              <a:latin typeface="Times New Roman"/>
              <a:ea typeface="Times New Roman"/>
              <a:cs typeface="Times New Roman"/>
              <a:sym typeface="Times New Roman"/>
            </a:endParaRPr>
          </a:p>
        </p:txBody>
      </p:sp>
      <p:sp>
        <p:nvSpPr>
          <p:cNvPr id="148" name="Google Shape;148;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2" name="Google Shape;152;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sp>
        <p:nvSpPr>
          <p:cNvPr id="153" name="Google Shape;153;gf3a8d4be09_2_92"/>
          <p:cNvSpPr txBox="1"/>
          <p:nvPr/>
        </p:nvSpPr>
        <p:spPr>
          <a:xfrm>
            <a:off x="64655" y="905164"/>
            <a:ext cx="11963929" cy="469207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pic>
        <p:nvPicPr>
          <p:cNvPr id="10"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EF86122-05AA-E2A2-401C-0C8E5525DC04}"/>
              </a:ext>
            </a:extLst>
          </p:cNvPr>
          <p:cNvSpPr txBox="1"/>
          <p:nvPr/>
        </p:nvSpPr>
        <p:spPr>
          <a:xfrm>
            <a:off x="323273" y="905164"/>
            <a:ext cx="11037454" cy="5161413"/>
          </a:xfrm>
          <a:prstGeom prst="rect">
            <a:avLst/>
          </a:prstGeom>
          <a:noFill/>
        </p:spPr>
        <p:txBody>
          <a:bodyPr wrap="square">
            <a:spAutoFit/>
          </a:bodyPr>
          <a:lstStyle/>
          <a:p>
            <a:pPr marL="457200" lvl="0" indent="-431800" algn="l" rtl="0">
              <a:lnSpc>
                <a:spcPct val="90000"/>
              </a:lnSpc>
              <a:spcBef>
                <a:spcPts val="0"/>
              </a:spcBef>
              <a:spcAft>
                <a:spcPts val="0"/>
              </a:spcAft>
              <a:buClr>
                <a:schemeClr val="dk1"/>
              </a:buClr>
              <a:buSzPts val="3200"/>
              <a:buFont typeface="Times New Roman"/>
              <a:buChar char="●"/>
            </a:pPr>
            <a:r>
              <a:rPr lang="en-US" sz="2800" b="1" dirty="0">
                <a:solidFill>
                  <a:schemeClr val="dk1"/>
                </a:solidFill>
                <a:latin typeface="Times New Roman"/>
                <a:ea typeface="Times New Roman"/>
                <a:cs typeface="Times New Roman"/>
                <a:sym typeface="Times New Roman"/>
              </a:rPr>
              <a:t>Business Objective </a:t>
            </a:r>
            <a:r>
              <a:rPr lang="en-US" sz="2800" dirty="0">
                <a:solidFill>
                  <a:schemeClr val="dk1"/>
                </a:solidFill>
                <a:latin typeface="Times New Roman"/>
                <a:ea typeface="Times New Roman"/>
                <a:cs typeface="Times New Roman"/>
                <a:sym typeface="Times New Roman"/>
              </a:rPr>
              <a:t>: Reducing unscheduled machine downtime by identifying potentially defective equipment and functions is the business's main goal.</a:t>
            </a:r>
          </a:p>
          <a:p>
            <a:pPr marL="457200" lvl="0" indent="-431800" algn="l" rtl="0">
              <a:lnSpc>
                <a:spcPct val="90000"/>
              </a:lnSpc>
              <a:spcBef>
                <a:spcPts val="0"/>
              </a:spcBef>
              <a:spcAft>
                <a:spcPts val="0"/>
              </a:spcAft>
              <a:buClr>
                <a:schemeClr val="dk1"/>
              </a:buClr>
              <a:buSzPts val="3200"/>
              <a:buFont typeface="Times New Roman"/>
              <a:buChar char="●"/>
            </a:pPr>
            <a:endParaRPr lang="en-US" sz="28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2800" b="1" dirty="0">
                <a:solidFill>
                  <a:schemeClr val="dk1"/>
                </a:solidFill>
                <a:latin typeface="Times New Roman"/>
                <a:ea typeface="Times New Roman"/>
                <a:cs typeface="Times New Roman"/>
                <a:sym typeface="Times New Roman"/>
              </a:rPr>
              <a:t>Business Constraint</a:t>
            </a:r>
            <a:r>
              <a:rPr lang="en-US" sz="2800" dirty="0">
                <a:solidFill>
                  <a:schemeClr val="dk1"/>
                </a:solidFill>
                <a:latin typeface="Times New Roman"/>
                <a:ea typeface="Times New Roman"/>
                <a:cs typeface="Times New Roman"/>
                <a:sym typeface="Times New Roman"/>
              </a:rPr>
              <a:t>: Minimizing the maintenance cost</a:t>
            </a:r>
          </a:p>
          <a:p>
            <a:pPr marL="457200" lvl="0" indent="-431800" algn="l" rtl="0">
              <a:lnSpc>
                <a:spcPct val="90000"/>
              </a:lnSpc>
              <a:spcBef>
                <a:spcPts val="0"/>
              </a:spcBef>
              <a:spcAft>
                <a:spcPts val="0"/>
              </a:spcAft>
              <a:buClr>
                <a:schemeClr val="dk1"/>
              </a:buClr>
              <a:buSzPts val="3200"/>
              <a:buFont typeface="Times New Roman"/>
              <a:buChar char="●"/>
            </a:pPr>
            <a:endParaRPr lang="en-US" sz="28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2800" b="1" dirty="0">
                <a:solidFill>
                  <a:schemeClr val="dk1"/>
                </a:solidFill>
                <a:latin typeface="Times New Roman"/>
                <a:ea typeface="Times New Roman"/>
                <a:cs typeface="Times New Roman"/>
                <a:sym typeface="Times New Roman"/>
              </a:rPr>
              <a:t>Scope of the project </a:t>
            </a:r>
            <a:r>
              <a:rPr lang="en-US" sz="2800" dirty="0">
                <a:solidFill>
                  <a:schemeClr val="dk1"/>
                </a:solidFill>
                <a:latin typeface="Times New Roman"/>
                <a:ea typeface="Times New Roman"/>
                <a:cs typeface="Times New Roman"/>
                <a:sym typeface="Times New Roman"/>
              </a:rPr>
              <a:t>:</a:t>
            </a:r>
          </a:p>
          <a:p>
            <a:pPr marL="457200" lvl="0" indent="-431800" algn="l" rtl="0">
              <a:lnSpc>
                <a:spcPct val="90000"/>
              </a:lnSpc>
              <a:spcBef>
                <a:spcPts val="0"/>
              </a:spcBef>
              <a:spcAft>
                <a:spcPts val="0"/>
              </a:spcAft>
              <a:buClr>
                <a:schemeClr val="dk1"/>
              </a:buClr>
              <a:buSzPts val="3200"/>
              <a:buFont typeface="Times New Roman"/>
              <a:buChar char="●"/>
            </a:pPr>
            <a:endParaRPr lang="en-US" sz="2800" dirty="0">
              <a:solidFill>
                <a:schemeClr val="dk1"/>
              </a:solidFill>
              <a:latin typeface="Times New Roman"/>
              <a:ea typeface="Times New Roman"/>
              <a:cs typeface="Times New Roman"/>
              <a:sym typeface="Times New Roman"/>
            </a:endParaRPr>
          </a:p>
          <a:p>
            <a:pPr marL="539750" lvl="1" indent="-514350">
              <a:lnSpc>
                <a:spcPct val="90000"/>
              </a:lnSpc>
              <a:buClr>
                <a:schemeClr val="dk1"/>
              </a:buClr>
              <a:buSzPts val="3200"/>
              <a:buAutoNum type="arabicPeriod"/>
            </a:pPr>
            <a:r>
              <a:rPr lang="en-US" sz="2800" b="1" dirty="0">
                <a:solidFill>
                  <a:schemeClr val="dk1"/>
                </a:solidFill>
                <a:latin typeface="Times New Roman"/>
                <a:ea typeface="Times New Roman"/>
                <a:cs typeface="Times New Roman"/>
                <a:sym typeface="Times New Roman"/>
              </a:rPr>
              <a:t>Business Success Criteria</a:t>
            </a:r>
            <a:r>
              <a:rPr lang="en-US" sz="2800" dirty="0">
                <a:solidFill>
                  <a:schemeClr val="dk1"/>
                </a:solidFill>
                <a:latin typeface="Times New Roman"/>
                <a:ea typeface="Times New Roman"/>
                <a:cs typeface="Times New Roman"/>
                <a:sym typeface="Times New Roman"/>
              </a:rPr>
              <a:t>: The minimum 10% reduction in unscheduled machine downtime is a requirement for corporate success.</a:t>
            </a:r>
          </a:p>
          <a:p>
            <a:pPr marL="539750" lvl="1" indent="-514350">
              <a:lnSpc>
                <a:spcPct val="90000"/>
              </a:lnSpc>
              <a:buClr>
                <a:schemeClr val="dk1"/>
              </a:buClr>
              <a:buSzPts val="3200"/>
              <a:buAutoNum type="arabicPeriod"/>
            </a:pPr>
            <a:r>
              <a:rPr lang="en-US" sz="2800" b="1" dirty="0">
                <a:solidFill>
                  <a:schemeClr val="dk1"/>
                </a:solidFill>
                <a:latin typeface="Times New Roman"/>
                <a:ea typeface="Times New Roman"/>
                <a:cs typeface="Times New Roman"/>
                <a:sym typeface="Times New Roman"/>
              </a:rPr>
              <a:t>Economic Success Criteria</a:t>
            </a:r>
            <a:r>
              <a:rPr lang="en-US" sz="2800" dirty="0">
                <a:solidFill>
                  <a:schemeClr val="dk1"/>
                </a:solidFill>
                <a:latin typeface="Times New Roman"/>
                <a:ea typeface="Times New Roman"/>
                <a:cs typeface="Times New Roman"/>
                <a:sym typeface="Times New Roman"/>
              </a:rPr>
              <a:t>: saving at least one million dollars in costs.</a:t>
            </a:r>
          </a:p>
          <a:p>
            <a:pPr marL="25400" lvl="0" algn="l" rtl="0">
              <a:lnSpc>
                <a:spcPct val="90000"/>
              </a:lnSpc>
              <a:spcBef>
                <a:spcPts val="0"/>
              </a:spcBef>
              <a:spcAft>
                <a:spcPts val="0"/>
              </a:spcAft>
              <a:buClr>
                <a:schemeClr val="dk1"/>
              </a:buClr>
              <a:buSzPts val="3200"/>
            </a:pPr>
            <a:endParaRPr lang="en-US" sz="3000" dirty="0">
              <a:solidFill>
                <a:schemeClr val="dk1"/>
              </a:solidFill>
              <a:latin typeface="Times New Roman"/>
              <a:ea typeface="Times New Roman"/>
              <a:cs typeface="Times New Roman"/>
              <a:sym typeface="Times New Roman"/>
            </a:endParaRPr>
          </a:p>
          <a:p>
            <a:pPr marL="25400" lvl="0" algn="l" rtl="0">
              <a:lnSpc>
                <a:spcPct val="90000"/>
              </a:lnSpc>
              <a:spcBef>
                <a:spcPts val="0"/>
              </a:spcBef>
              <a:spcAft>
                <a:spcPts val="0"/>
              </a:spcAft>
              <a:buClr>
                <a:schemeClr val="dk1"/>
              </a:buClr>
              <a:buSzPts val="3200"/>
            </a:pPr>
            <a:endParaRPr lang="en-US" sz="2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3814618" y="177790"/>
            <a:ext cx="6700982"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Dictionary </a:t>
            </a:r>
            <a:endParaRPr sz="3200" b="1" dirty="0">
              <a:latin typeface="Times New Roman"/>
              <a:ea typeface="Times New Roman"/>
              <a:cs typeface="Times New Roman"/>
              <a:sym typeface="Times New Roman"/>
            </a:endParaRPr>
          </a:p>
        </p:txBody>
      </p:sp>
      <p:pic>
        <p:nvPicPr>
          <p:cNvPr id="4"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919" y="5896947"/>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79B626D-C267-6A5D-1EAF-E2E40C8448E7}"/>
              </a:ext>
            </a:extLst>
          </p:cNvPr>
          <p:cNvSpPr>
            <a:spLocks noChangeArrowheads="1"/>
          </p:cNvSpPr>
          <p:nvPr/>
        </p:nvSpPr>
        <p:spPr bwMode="auto">
          <a:xfrm>
            <a:off x="110836" y="1973958"/>
            <a:ext cx="11859122"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32CC2D07-C780-A20E-244A-1E9CEB180B26}"/>
              </a:ext>
            </a:extLst>
          </p:cNvPr>
          <p:cNvSpPr txBox="1"/>
          <p:nvPr/>
        </p:nvSpPr>
        <p:spPr>
          <a:xfrm>
            <a:off x="222042" y="905164"/>
            <a:ext cx="10861593" cy="532453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our dataset the </a:t>
            </a:r>
            <a:r>
              <a:rPr lang="en-US" altLang="en-US" sz="2000" dirty="0">
                <a:latin typeface="Times New Roman" panose="02020603050405020304" pitchFamily="18" charset="0"/>
                <a:cs typeface="Times New Roman" panose="02020603050405020304" pitchFamily="18" charset="0"/>
              </a:rPr>
              <a:t>concerned functionalities to find out the reason for unplanned machine downtime are: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Date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Machine</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ID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Assembly</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Line No</a:t>
            </a:r>
            <a:endParaRPr lang="en-US" altLang="en-US" sz="20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Hydraulic</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Pressure(bar)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Coolant</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Pressure(bar) </a:t>
            </a:r>
            <a:endParaRPr lang="en-US" altLang="en-US" sz="20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Air</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System</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Pressure(bar) </a:t>
            </a:r>
            <a:endParaRPr lang="en-US" altLang="en-US" sz="20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Coolant</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Temperature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Hydraulic</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Oil</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Temperature(Â°C) </a:t>
            </a:r>
            <a:endParaRPr lang="en-US" altLang="en-US" sz="20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Spindle</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Bearing</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Temperature(Â°C)</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Spindle</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Vibration(</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Âµm</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Tool</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Vibration(</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Âµm</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Spindle</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Speed(RPM)</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Voltage(volts)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Torque(Nm)</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Cutting(</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kN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Downtime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sp>
        <p:nvSpPr>
          <p:cNvPr id="264" name="Google Shape;264;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266" name="Google Shape;266;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267" name="Google Shape;267;p25"/>
          <p:cNvSpPr txBox="1"/>
          <p:nvPr/>
        </p:nvSpPr>
        <p:spPr>
          <a:xfrm>
            <a:off x="6250704" y="1560946"/>
            <a:ext cx="4975617" cy="5647670"/>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en-US" sz="1500" b="0" i="0" dirty="0">
                <a:solidFill>
                  <a:schemeClr val="tx1"/>
                </a:solidFill>
                <a:effectLst/>
                <a:latin typeface="Söhne"/>
              </a:rPr>
              <a:t>High hydraulic pressure, low coolant pressure, and certain temperature or vibration thresholds might be associated with machine failure.</a:t>
            </a:r>
          </a:p>
          <a:p>
            <a:endParaRPr lang="en-US" sz="1500" b="0" i="0" u="none" strike="noStrike"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00" b="0" i="0" dirty="0">
                <a:solidFill>
                  <a:schemeClr val="tx1"/>
                </a:solidFill>
                <a:effectLst/>
                <a:latin typeface="Söhne"/>
              </a:rPr>
              <a:t>Analyzing statistical measures such as mean, median, and distribution of downtime helps in understanding the typical duration of downtimes.</a:t>
            </a:r>
          </a:p>
          <a:p>
            <a:endParaRPr lang="en-US" sz="1500" b="0" i="0" dirty="0">
              <a:solidFill>
                <a:schemeClr val="tx1"/>
              </a:solidFill>
              <a:effectLst/>
              <a:latin typeface="Söhne"/>
            </a:endParaRPr>
          </a:p>
          <a:p>
            <a:pPr marL="285750" indent="-285750">
              <a:buFont typeface="Arial" panose="020B0604020202020204" pitchFamily="34" charset="0"/>
              <a:buChar char="•"/>
            </a:pPr>
            <a:r>
              <a:rPr lang="en-US" sz="1500" b="0" i="0" dirty="0">
                <a:solidFill>
                  <a:schemeClr val="tx1"/>
                </a:solidFill>
                <a:effectLst/>
                <a:latin typeface="Söhne"/>
              </a:rPr>
              <a:t>Outliers in spindle speed, torque, cutting force indicate instances of exceptional performance or inefficiency. It provide insights into process optimization, such as identifying ideal operating conditions for maximum efficiency or detecting anomalies that might affect product quality.</a:t>
            </a:r>
          </a:p>
          <a:p>
            <a:endParaRPr lang="en-US" sz="1500" b="0" i="0" dirty="0">
              <a:solidFill>
                <a:schemeClr val="tx1"/>
              </a:solidFill>
              <a:effectLst/>
              <a:latin typeface="Söhne"/>
            </a:endParaRPr>
          </a:p>
          <a:p>
            <a:pPr marL="285750" indent="-285750">
              <a:buFont typeface="Arial" panose="020B0604020202020204" pitchFamily="34" charset="0"/>
              <a:buChar char="•"/>
            </a:pPr>
            <a:r>
              <a:rPr lang="en-US" sz="1500" dirty="0">
                <a:solidFill>
                  <a:schemeClr val="tx1"/>
                </a:solidFill>
                <a:latin typeface="Söhne"/>
              </a:rPr>
              <a:t>M</a:t>
            </a:r>
            <a:r>
              <a:rPr lang="en-US" sz="1500" b="0" i="0" dirty="0">
                <a:solidFill>
                  <a:schemeClr val="tx1"/>
                </a:solidFill>
                <a:effectLst/>
                <a:latin typeface="Söhne"/>
              </a:rPr>
              <a:t>achines or assembly lines experiencing frequent failures might require additional attention, resources, or upgrades to improve their reliability.</a:t>
            </a:r>
          </a:p>
          <a:p>
            <a:pPr marL="285750" indent="-285750">
              <a:buFont typeface="Arial" panose="020B0604020202020204" pitchFamily="34" charset="0"/>
              <a:buChar char="•"/>
            </a:pPr>
            <a:endParaRPr lang="en-US" sz="1500" b="0" i="0" dirty="0">
              <a:solidFill>
                <a:schemeClr val="tx1"/>
              </a:solidFill>
              <a:effectLst/>
              <a:latin typeface="Söhne"/>
            </a:endParaRPr>
          </a:p>
          <a:p>
            <a:pPr marL="285750" indent="-285750">
              <a:buFont typeface="Arial" panose="020B0604020202020204" pitchFamily="34" charset="0"/>
              <a:buChar char="•"/>
            </a:pPr>
            <a:endParaRPr lang="en-US" b="0" i="0" dirty="0">
              <a:solidFill>
                <a:schemeClr val="tx1"/>
              </a:solidFill>
              <a:effectLst/>
              <a:latin typeface="Söhne"/>
            </a:endParaRPr>
          </a:p>
          <a:p>
            <a:pPr marL="285750" indent="-285750">
              <a:buFont typeface="Arial" panose="020B0604020202020204" pitchFamily="34" charset="0"/>
              <a:buChar char="•"/>
            </a:pPr>
            <a:endParaRPr lang="en-US" b="0" i="0" dirty="0">
              <a:solidFill>
                <a:schemeClr val="tx1"/>
              </a:solidFill>
              <a:effectLst/>
              <a:latin typeface="Söhne"/>
            </a:endParaRPr>
          </a:p>
          <a:p>
            <a:pPr marL="285750" indent="-285750">
              <a:buFont typeface="Arial" panose="020B0604020202020204" pitchFamily="34" charset="0"/>
              <a:buChar char="•"/>
            </a:pPr>
            <a:endParaRPr lang="en-US" b="0" i="0" dirty="0">
              <a:solidFill>
                <a:schemeClr val="tx1"/>
              </a:solidFill>
              <a:effectLst/>
              <a:latin typeface="Söhne"/>
            </a:endParaRPr>
          </a:p>
          <a:p>
            <a:pPr marL="285750" indent="-285750">
              <a:buFont typeface="Arial" panose="020B0604020202020204" pitchFamily="34" charset="0"/>
              <a:buChar char="•"/>
            </a:pPr>
            <a:endParaRPr lang="en-US" sz="1400" b="0" i="0" u="none" strike="noStrike" dirty="0">
              <a:solidFill>
                <a:schemeClr val="tx1"/>
              </a:solidFill>
              <a:effectLst/>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latin typeface="Calibri"/>
              <a:ea typeface="Calibri"/>
              <a:cs typeface="Calibri"/>
              <a:sym typeface="Calibri"/>
            </a:endParaRPr>
          </a:p>
        </p:txBody>
      </p:sp>
      <p:sp>
        <p:nvSpPr>
          <p:cNvPr id="269" name="Google Shape;269;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Calibri"/>
              <a:ea typeface="Calibri"/>
              <a:cs typeface="Calibri"/>
              <a:sym typeface="Calibri"/>
            </a:endParaRPr>
          </a:p>
        </p:txBody>
      </p:sp>
      <p:sp>
        <p:nvSpPr>
          <p:cNvPr id="270" name="Google Shape;270;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latin typeface="Calibri"/>
              <a:ea typeface="Calibri"/>
              <a:cs typeface="Calibri"/>
              <a:sym typeface="Calibri"/>
            </a:endParaRPr>
          </a:p>
        </p:txBody>
      </p:sp>
      <p:pic>
        <p:nvPicPr>
          <p:cNvPr id="10"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9838" y="1181100"/>
            <a:ext cx="5374433" cy="47718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 name="Rectangle 11"/>
          <p:cNvSpPr/>
          <p:nvPr/>
        </p:nvSpPr>
        <p:spPr>
          <a:xfrm>
            <a:off x="6187475" y="1181100"/>
            <a:ext cx="5374433" cy="477183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 name="TextBox 2"/>
          <p:cNvSpPr txBox="1"/>
          <p:nvPr/>
        </p:nvSpPr>
        <p:spPr>
          <a:xfrm>
            <a:off x="559838" y="1181100"/>
            <a:ext cx="5374433" cy="307777"/>
          </a:xfrm>
          <a:prstGeom prst="rect">
            <a:avLst/>
          </a:prstGeom>
          <a:noFill/>
        </p:spPr>
        <p:txBody>
          <a:bodyPr wrap="square" rtlCol="0">
            <a:spAutoFit/>
          </a:bodyPr>
          <a:lstStyle/>
          <a:p>
            <a:pPr algn="ctr"/>
            <a:r>
              <a:rPr lang="en-US" b="1" u="sng" dirty="0"/>
              <a:t>Statistical Insights</a:t>
            </a:r>
            <a:endParaRPr lang="en-IN" b="1" u="sng" dirty="0"/>
          </a:p>
        </p:txBody>
      </p:sp>
      <p:sp>
        <p:nvSpPr>
          <p:cNvPr id="14" name="TextBox 13"/>
          <p:cNvSpPr txBox="1"/>
          <p:nvPr/>
        </p:nvSpPr>
        <p:spPr>
          <a:xfrm>
            <a:off x="6187475" y="1175021"/>
            <a:ext cx="5374433" cy="307777"/>
          </a:xfrm>
          <a:prstGeom prst="rect">
            <a:avLst/>
          </a:prstGeom>
          <a:noFill/>
        </p:spPr>
        <p:txBody>
          <a:bodyPr wrap="square" rtlCol="0">
            <a:spAutoFit/>
          </a:bodyPr>
          <a:lstStyle/>
          <a:p>
            <a:pPr algn="ctr"/>
            <a:r>
              <a:rPr lang="en-US" b="1" u="sng" dirty="0"/>
              <a:t>Business Insights</a:t>
            </a:r>
            <a:endParaRPr lang="en-IN" b="1" u="sng" dirty="0"/>
          </a:p>
        </p:txBody>
      </p:sp>
      <p:sp>
        <p:nvSpPr>
          <p:cNvPr id="5" name="TextBox 4">
            <a:extLst>
              <a:ext uri="{FF2B5EF4-FFF2-40B4-BE49-F238E27FC236}">
                <a16:creationId xmlns:a16="http://schemas.microsoft.com/office/drawing/2014/main" id="{1901B2FC-81AF-D014-D042-BC34BBC8EAA6}"/>
              </a:ext>
            </a:extLst>
          </p:cNvPr>
          <p:cNvSpPr txBox="1"/>
          <p:nvPr/>
        </p:nvSpPr>
        <p:spPr>
          <a:xfrm>
            <a:off x="609600" y="1482799"/>
            <a:ext cx="5394926" cy="6217087"/>
          </a:xfrm>
          <a:prstGeom prst="rect">
            <a:avLst/>
          </a:prstGeom>
          <a:noFill/>
        </p:spPr>
        <p:txBody>
          <a:bodyPr wrap="square">
            <a:spAutoFit/>
          </a:bodyPr>
          <a:lstStyle/>
          <a:p>
            <a:pPr marL="285750" indent="-285750" rtl="0">
              <a:spcBef>
                <a:spcPts val="0"/>
              </a:spcBef>
              <a:spcAft>
                <a:spcPts val="0"/>
              </a:spcAft>
              <a:buFont typeface="Arial" panose="020B0604020202020204" pitchFamily="34" charset="0"/>
              <a:buChar char="•"/>
            </a:pPr>
            <a:r>
              <a:rPr lang="en-US" sz="1500" b="0" i="0" u="none" strike="noStrike" dirty="0">
                <a:solidFill>
                  <a:srgbClr val="000000"/>
                </a:solidFill>
                <a:effectLst/>
                <a:latin typeface="Times New Roman" panose="02020603050405020304" pitchFamily="18" charset="0"/>
                <a:cs typeface="Times New Roman" panose="02020603050405020304" pitchFamily="18" charset="0"/>
              </a:rPr>
              <a:t>Number of counts of Machine Failure:       1265</a:t>
            </a:r>
            <a:endParaRPr lang="en-US" sz="1500" b="0" dirty="0">
              <a:effectLst/>
              <a:latin typeface="Times New Roman" panose="02020603050405020304" pitchFamily="18" charset="0"/>
              <a:cs typeface="Times New Roman" panose="02020603050405020304" pitchFamily="18" charset="0"/>
            </a:endParaRPr>
          </a:p>
          <a:p>
            <a:pPr marL="285750" indent="-285750" rtl="0">
              <a:spcBef>
                <a:spcPts val="0"/>
              </a:spcBef>
              <a:spcAft>
                <a:spcPts val="0"/>
              </a:spcAft>
              <a:buFont typeface="Arial" panose="020B0604020202020204" pitchFamily="34" charset="0"/>
              <a:buChar char="•"/>
            </a:pPr>
            <a:r>
              <a:rPr lang="en-US" sz="1500" b="0" i="0" u="none" strike="noStrike" dirty="0">
                <a:solidFill>
                  <a:srgbClr val="000000"/>
                </a:solidFill>
                <a:effectLst/>
                <a:latin typeface="Times New Roman" panose="02020603050405020304" pitchFamily="18" charset="0"/>
                <a:cs typeface="Times New Roman" panose="02020603050405020304" pitchFamily="18" charset="0"/>
              </a:rPr>
              <a:t>Number of counts of No Machine Failure:    1235</a:t>
            </a:r>
          </a:p>
          <a:p>
            <a:pPr rtl="0">
              <a:spcBef>
                <a:spcPts val="0"/>
              </a:spcBef>
              <a:spcAft>
                <a:spcPts val="0"/>
              </a:spcAft>
            </a:pPr>
            <a:endParaRPr lang="en-US" sz="1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00" b="0" i="0" u="none" strike="noStrike" dirty="0">
                <a:solidFill>
                  <a:srgbClr val="000000"/>
                </a:solidFill>
                <a:effectLst/>
                <a:latin typeface="Times New Roman" panose="02020603050405020304" pitchFamily="18" charset="0"/>
                <a:cs typeface="Times New Roman" panose="02020603050405020304" pitchFamily="18" charset="0"/>
              </a:rPr>
              <a:t>Hydraulic Pressure has a standard deviation of y 30.29, indicating relatively moderate variability around its mean and Cutting has a standard deviation of about 6.14, signifying higher variability in its values.</a:t>
            </a:r>
          </a:p>
          <a:p>
            <a:endParaRPr lang="en-US" sz="1500" b="0" i="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00" dirty="0">
                <a:solidFill>
                  <a:schemeClr val="tx1"/>
                </a:solidFill>
                <a:latin typeface="Times New Roman" panose="02020603050405020304" pitchFamily="18" charset="0"/>
                <a:cs typeface="Times New Roman" panose="02020603050405020304" pitchFamily="18" charset="0"/>
              </a:rPr>
              <a:t>M</a:t>
            </a:r>
            <a:r>
              <a:rPr lang="en-US" sz="1500" b="0" i="0" dirty="0">
                <a:solidFill>
                  <a:schemeClr val="tx1"/>
                </a:solidFill>
                <a:effectLst/>
                <a:latin typeface="Times New Roman" panose="02020603050405020304" pitchFamily="18" charset="0"/>
                <a:cs typeface="Times New Roman" panose="02020603050405020304" pitchFamily="18" charset="0"/>
              </a:rPr>
              <a:t>oderate negative correlation (around -0.22) between Cutting and Hydraulic Pressure.</a:t>
            </a:r>
          </a:p>
          <a:p>
            <a:endParaRPr lang="en-US" sz="1500" b="0" i="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Coolant Pressure has a positive correlation with Cutting and</a:t>
            </a:r>
            <a:r>
              <a:rPr lang="en-US" sz="15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Higher coolant pressure might be associated with increased</a:t>
            </a:r>
            <a:r>
              <a:rPr lang="en-US" sz="1500" dirty="0">
                <a:latin typeface="Times New Roman" panose="02020603050405020304" pitchFamily="18" charset="0"/>
                <a:ea typeface="Times New Roman" panose="02020603050405020304" pitchFamily="18" charset="0"/>
                <a:cs typeface="Times New Roman" panose="02020603050405020304" pitchFamily="18" charset="0"/>
              </a:rPr>
              <a:t>   </a:t>
            </a:r>
          </a:p>
          <a:p>
            <a:r>
              <a:rPr lang="en-US" sz="1500" dirty="0">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500" dirty="0">
                <a:solidFill>
                  <a:srgbClr val="000000"/>
                </a:solidFill>
                <a:effectLst/>
                <a:latin typeface="Roboto" panose="02000000000000000000" pitchFamily="2" charset="0"/>
                <a:ea typeface="Times New Roman" panose="02020603050405020304" pitchFamily="18" charset="0"/>
              </a:rPr>
              <a:t>Decreased torque might relate to increased Cutting</a:t>
            </a:r>
          </a:p>
          <a:p>
            <a:r>
              <a:rPr lang="en-US" sz="1500" dirty="0">
                <a:solidFill>
                  <a:srgbClr val="000000"/>
                </a:solidFill>
                <a:effectLst/>
                <a:latin typeface="Roboto" panose="02000000000000000000" pitchFamily="2" charset="0"/>
                <a:ea typeface="Times New Roman" panose="02020603050405020304" pitchFamily="18" charset="0"/>
              </a:rPr>
              <a:t>. </a:t>
            </a:r>
          </a:p>
          <a:p>
            <a:pPr marL="285750" indent="-285750">
              <a:buFont typeface="Arial" panose="020B0604020202020204" pitchFamily="34" charset="0"/>
              <a:buChar char="•"/>
            </a:pPr>
            <a:r>
              <a:rPr lang="en-US" sz="1500" dirty="0">
                <a:solidFill>
                  <a:srgbClr val="000000"/>
                </a:solidFill>
                <a:effectLst/>
                <a:latin typeface="Roboto" panose="02000000000000000000" pitchFamily="2" charset="0"/>
                <a:ea typeface="Times New Roman" panose="02020603050405020304" pitchFamily="18" charset="0"/>
              </a:rPr>
              <a:t>Higher spindle speeds might relate to increased downtime.</a:t>
            </a:r>
            <a:endParaRPr lang="en-US" sz="15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sz="1500" b="0" i="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0" i="0" u="none" strike="noStrike"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0" i="0" u="none" strike="noStrike" dirty="0">
              <a:solidFill>
                <a:srgbClr val="000000"/>
              </a:solidFill>
              <a:effectLst/>
              <a:latin typeface="Roboto" panose="02000000000000000000" pitchFamily="2" charset="0"/>
            </a:endParaRPr>
          </a:p>
          <a:p>
            <a:pPr marL="285750" indent="-285750">
              <a:buFont typeface="Arial" panose="020B0604020202020204" pitchFamily="34" charset="0"/>
              <a:buChar char="•"/>
            </a:pPr>
            <a:endParaRPr lang="en-US" dirty="0">
              <a:latin typeface="Roboto" panose="02000000000000000000" pitchFamily="2" charset="0"/>
            </a:endParaRPr>
          </a:p>
          <a:p>
            <a:endParaRPr lang="en-US" b="0" i="0" u="none" strike="noStrike" dirty="0">
              <a:solidFill>
                <a:srgbClr val="000000"/>
              </a:solidFill>
              <a:effectLst/>
              <a:latin typeface="Roboto" panose="02000000000000000000" pitchFamily="2" charset="0"/>
            </a:endParaRPr>
          </a:p>
          <a:p>
            <a:pPr marL="285750" indent="-285750" rtl="0">
              <a:spcBef>
                <a:spcPts val="0"/>
              </a:spcBef>
              <a:spcAft>
                <a:spcPts val="0"/>
              </a:spcAft>
              <a:buFont typeface="Arial" panose="020B0604020202020204" pitchFamily="34" charset="0"/>
              <a:buChar char="•"/>
            </a:pPr>
            <a:endParaRPr lang="en-US" b="0" i="0" u="none" strike="noStrike" dirty="0">
              <a:solidFill>
                <a:srgbClr val="000000"/>
              </a:solidFill>
              <a:effectLst/>
              <a:latin typeface="Roboto" panose="02000000000000000000" pitchFamily="2" charset="0"/>
            </a:endParaRPr>
          </a:p>
          <a:p>
            <a:br>
              <a:rPr lang="en-US" b="0" dirty="0">
                <a:effectLst/>
              </a:rPr>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sp>
        <p:nvSpPr>
          <p:cNvPr id="307" name="Google Shape;307;p30"/>
          <p:cNvSpPr txBox="1"/>
          <p:nvPr/>
        </p:nvSpPr>
        <p:spPr>
          <a:xfrm>
            <a:off x="0" y="877455"/>
            <a:ext cx="12192000" cy="7632828"/>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US" sz="1600" dirty="0">
                <a:latin typeface="Times New Roman" panose="02020603050405020304" pitchFamily="18" charset="0"/>
                <a:ea typeface="Calibri"/>
                <a:cs typeface="Times New Roman" panose="02020603050405020304" pitchFamily="18" charset="0"/>
                <a:sym typeface="Calibri"/>
              </a:rPr>
              <a:t>Checking for missing values in the entire </a:t>
            </a:r>
            <a:r>
              <a:rPr lang="en-US" sz="1600" dirty="0" err="1">
                <a:latin typeface="Times New Roman" panose="02020603050405020304" pitchFamily="18" charset="0"/>
                <a:ea typeface="Calibri"/>
                <a:cs typeface="Times New Roman" panose="02020603050405020304" pitchFamily="18" charset="0"/>
                <a:sym typeface="Calibri"/>
              </a:rPr>
              <a:t>dataframe</a:t>
            </a:r>
            <a:r>
              <a:rPr lang="en-US" sz="1600" dirty="0">
                <a:latin typeface="Times New Roman" panose="02020603050405020304" pitchFamily="18" charset="0"/>
                <a:ea typeface="Calibri"/>
                <a:cs typeface="Times New Roman" panose="02020603050405020304" pitchFamily="18" charset="0"/>
                <a:sym typeface="Calibri"/>
              </a:rPr>
              <a:t> and printing the count of missing values for each column.</a:t>
            </a:r>
          </a:p>
          <a:p>
            <a:pPr lvl="0" algn="l" rtl="0">
              <a:spcBef>
                <a:spcPts val="0"/>
              </a:spcBef>
              <a:spcAft>
                <a:spcPts val="0"/>
              </a:spcAft>
            </a:pPr>
            <a:endParaRPr lang="en-US" sz="1600" dirty="0">
              <a:latin typeface="Times New Roman" panose="02020603050405020304" pitchFamily="18" charset="0"/>
              <a:ea typeface="Calibri"/>
              <a:cs typeface="Times New Roman" panose="02020603050405020304" pitchFamily="18" charset="0"/>
              <a:sym typeface="Calibri"/>
            </a:endParaRPr>
          </a:p>
          <a:p>
            <a:pPr marL="285750" lvl="0" indent="-285750" algn="l" rtl="0">
              <a:spcBef>
                <a:spcPts val="0"/>
              </a:spcBef>
              <a:spcAft>
                <a:spcPts val="0"/>
              </a:spcAft>
              <a:buFont typeface="Arial" panose="020B0604020202020204" pitchFamily="34" charset="0"/>
              <a:buChar char="•"/>
            </a:pPr>
            <a:r>
              <a:rPr lang="en-US" sz="1600" dirty="0">
                <a:latin typeface="Times New Roman" panose="02020603050405020304" pitchFamily="18" charset="0"/>
                <a:ea typeface="Calibri"/>
                <a:cs typeface="Times New Roman" panose="02020603050405020304" pitchFamily="18" charset="0"/>
                <a:sym typeface="Calibri"/>
              </a:rPr>
              <a:t>Replacing the missing values in numeric columns with mean.</a:t>
            </a:r>
          </a:p>
          <a:p>
            <a:pPr lvl="0" algn="l" rtl="0">
              <a:spcBef>
                <a:spcPts val="0"/>
              </a:spcBef>
              <a:spcAft>
                <a:spcPts val="0"/>
              </a:spcAft>
            </a:pPr>
            <a:endParaRPr lang="en-US" sz="1600" dirty="0">
              <a:latin typeface="Times New Roman" panose="02020603050405020304" pitchFamily="18" charset="0"/>
              <a:ea typeface="Calibri"/>
              <a:cs typeface="Times New Roman" panose="02020603050405020304" pitchFamily="18" charset="0"/>
              <a:sym typeface="Calibri"/>
            </a:endParaRPr>
          </a:p>
          <a:p>
            <a:pPr marL="285750" indent="-285750" rtl="0" fontAlgn="base">
              <a:spcBef>
                <a:spcPts val="0"/>
              </a:spcBef>
              <a:spcAft>
                <a:spcPts val="0"/>
              </a:spcAft>
              <a:buFont typeface="Arial" panose="020B0604020202020204" pitchFamily="34" charset="0"/>
              <a:buChar char="•"/>
            </a:pPr>
            <a:r>
              <a:rPr lang="en-US" sz="1600" b="0" i="0" u="none" strike="noStrike" dirty="0">
                <a:solidFill>
                  <a:schemeClr val="tx1"/>
                </a:solidFill>
                <a:effectLst/>
                <a:latin typeface="Times New Roman" panose="02020603050405020304" pitchFamily="18" charset="0"/>
                <a:cs typeface="Times New Roman" panose="02020603050405020304" pitchFamily="18" charset="0"/>
              </a:rPr>
              <a:t>Using </a:t>
            </a:r>
            <a:r>
              <a:rPr lang="en-US" sz="1600" b="0" i="0" u="none" strike="noStrike" dirty="0" err="1">
                <a:solidFill>
                  <a:schemeClr val="tx1"/>
                </a:solidFill>
                <a:effectLst/>
                <a:latin typeface="Times New Roman" panose="02020603050405020304" pitchFamily="18" charset="0"/>
                <a:cs typeface="Times New Roman" panose="02020603050405020304" pitchFamily="18" charset="0"/>
              </a:rPr>
              <a:t>select_dtypes</a:t>
            </a:r>
            <a:r>
              <a:rPr lang="en-US" sz="1600" b="0" i="0" u="none" strike="noStrike" dirty="0">
                <a:solidFill>
                  <a:schemeClr val="tx1"/>
                </a:solidFill>
                <a:effectLst/>
                <a:latin typeface="Times New Roman" panose="02020603050405020304" pitchFamily="18" charset="0"/>
                <a:cs typeface="Times New Roman" panose="02020603050405020304" pitchFamily="18" charset="0"/>
              </a:rPr>
              <a:t>, only columns with numeric data types are selected. This step filters out non-numeric columns, focusing specifically on numerical attributes for analysis.</a:t>
            </a:r>
          </a:p>
          <a:p>
            <a:pPr marL="285750" indent="-285750" rtl="0" fontAlgn="base">
              <a:spcBef>
                <a:spcPts val="0"/>
              </a:spcBef>
              <a:spcAft>
                <a:spcPts val="0"/>
              </a:spcAft>
              <a:buFont typeface="Arial" panose="020B0604020202020204" pitchFamily="34" charset="0"/>
              <a:buChar char="•"/>
            </a:pP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p>
            <a:pPr marL="285750" lvl="0" indent="-285750" algn="l" rtl="0">
              <a:spcBef>
                <a:spcPts val="0"/>
              </a:spcBef>
              <a:spcAft>
                <a:spcPts val="0"/>
              </a:spcAft>
              <a:buFont typeface="Arial" panose="020B0604020202020204" pitchFamily="34" charset="0"/>
              <a:buChar char="•"/>
            </a:pPr>
            <a:r>
              <a:rPr lang="en-US" sz="1600" dirty="0">
                <a:latin typeface="Times New Roman" panose="02020603050405020304" pitchFamily="18" charset="0"/>
                <a:ea typeface="Calibri"/>
                <a:cs typeface="Times New Roman" panose="02020603050405020304" pitchFamily="18" charset="0"/>
                <a:sym typeface="Calibri"/>
              </a:rPr>
              <a:t>Correlation matrix has been computed and visualized using a heatmap.</a:t>
            </a:r>
          </a:p>
          <a:p>
            <a:pPr lvl="0" algn="l" rtl="0">
              <a:spcBef>
                <a:spcPts val="0"/>
              </a:spcBef>
              <a:spcAft>
                <a:spcPts val="0"/>
              </a:spcAft>
            </a:pPr>
            <a:endParaRPr lang="en-US" sz="1600" dirty="0">
              <a:latin typeface="Times New Roman" panose="02020603050405020304" pitchFamily="18" charset="0"/>
              <a:ea typeface="Calibri"/>
              <a:cs typeface="Times New Roman" panose="02020603050405020304" pitchFamily="18" charset="0"/>
              <a:sym typeface="Calibri"/>
            </a:endParaRPr>
          </a:p>
          <a:p>
            <a:pPr rtl="0" fontAlgn="base">
              <a:spcBef>
                <a:spcPts val="0"/>
              </a:spcBef>
              <a:spcAft>
                <a:spcPts val="0"/>
              </a:spcAft>
              <a:buFont typeface="Arial" panose="020B0604020202020204" pitchFamily="34" charset="0"/>
              <a:buChar char="•"/>
            </a:pPr>
            <a:r>
              <a:rPr lang="en-US" sz="1600" b="0" i="0" u="none" strike="noStrike" dirty="0">
                <a:solidFill>
                  <a:schemeClr val="tx1"/>
                </a:solidFill>
                <a:effectLst/>
                <a:latin typeface="Times New Roman" panose="02020603050405020304" pitchFamily="18" charset="0"/>
                <a:cs typeface="Times New Roman" panose="02020603050405020304" pitchFamily="18" charset="0"/>
              </a:rPr>
              <a:t>     Quartiles (Q1 and Q3) are calculated for each selected numeric column using quantile(0.25) and quantile(0.75) respectively.</a:t>
            </a:r>
          </a:p>
          <a:p>
            <a:pPr rtl="0" fontAlgn="base">
              <a:spcBef>
                <a:spcPts val="0"/>
              </a:spcBef>
              <a:spcAft>
                <a:spcPts val="0"/>
              </a:spcAft>
            </a:pP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600" b="0" i="0" u="none" strike="noStrike" dirty="0">
                <a:solidFill>
                  <a:schemeClr val="tx1"/>
                </a:solidFill>
                <a:effectLst/>
                <a:latin typeface="Times New Roman" panose="02020603050405020304" pitchFamily="18" charset="0"/>
                <a:cs typeface="Times New Roman" panose="02020603050405020304" pitchFamily="18" charset="0"/>
              </a:rPr>
              <a:t>     The Interquartile Range (IQR) is computed as the difference between Q3 and Q1</a:t>
            </a:r>
          </a:p>
          <a:p>
            <a:pPr rtl="0" fontAlgn="base">
              <a:spcBef>
                <a:spcPts val="0"/>
              </a:spcBef>
              <a:spcAft>
                <a:spcPts val="0"/>
              </a:spcAft>
            </a:pP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p>
            <a:pPr marL="285750" indent="-285750" rtl="0" fontAlgn="base">
              <a:spcBef>
                <a:spcPts val="0"/>
              </a:spcBef>
              <a:spcAft>
                <a:spcPts val="0"/>
              </a:spcAft>
              <a:buFont typeface="Arial" panose="020B0604020202020204" pitchFamily="34" charset="0"/>
              <a:buChar char="•"/>
            </a:pPr>
            <a:r>
              <a:rPr lang="en-US" sz="1600" b="0" i="0" u="none" strike="noStrike" dirty="0">
                <a:solidFill>
                  <a:schemeClr val="tx1"/>
                </a:solidFill>
                <a:effectLst/>
                <a:latin typeface="Times New Roman" panose="02020603050405020304" pitchFamily="18" charset="0"/>
                <a:cs typeface="Times New Roman" panose="02020603050405020304" pitchFamily="18" charset="0"/>
              </a:rPr>
              <a:t>Values outside the range of (Q1-1.5*IQR) and (Q3+1.5*IQR) for each numeric column are outliers.</a:t>
            </a:r>
          </a:p>
          <a:p>
            <a:pPr rtl="0" fontAlgn="base">
              <a:spcBef>
                <a:spcPts val="0"/>
              </a:spcBef>
              <a:spcAft>
                <a:spcPts val="0"/>
              </a:spcAft>
            </a:pP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p>
            <a:pPr marL="285750" indent="-285750" rtl="0" fontAlgn="base">
              <a:spcBef>
                <a:spcPts val="0"/>
              </a:spcBef>
              <a:spcAft>
                <a:spcPts val="0"/>
              </a:spcAft>
              <a:buFont typeface="Arial" panose="020B0604020202020204" pitchFamily="34" charset="0"/>
              <a:buChar char="•"/>
            </a:pPr>
            <a:r>
              <a:rPr lang="en-US" sz="1600" b="0" i="0" u="none" strike="noStrike" dirty="0">
                <a:solidFill>
                  <a:schemeClr val="tx1"/>
                </a:solidFill>
                <a:effectLst/>
                <a:latin typeface="Times New Roman" panose="02020603050405020304" pitchFamily="18" charset="0"/>
                <a:cs typeface="Times New Roman" panose="02020603050405020304" pitchFamily="18" charset="0"/>
              </a:rPr>
              <a:t>An any(axis=1) operation identifies rows where any of the numeric columns contain outliers.</a:t>
            </a:r>
          </a:p>
          <a:p>
            <a:pPr rtl="0" fontAlgn="base">
              <a:spcBef>
                <a:spcPts val="0"/>
              </a:spcBef>
              <a:spcAft>
                <a:spcPts val="0"/>
              </a:spcAft>
            </a:pP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1600" b="0" i="0" u="none" strike="noStrike" dirty="0">
                <a:solidFill>
                  <a:schemeClr val="tx1"/>
                </a:solidFill>
                <a:effectLst/>
                <a:latin typeface="Times New Roman" panose="02020603050405020304" pitchFamily="18" charset="0"/>
                <a:cs typeface="Times New Roman" panose="02020603050405020304" pitchFamily="18" charset="0"/>
              </a:rPr>
              <a:t>     Rows with outliers are displayed.</a:t>
            </a:r>
          </a:p>
          <a:p>
            <a:pPr rtl="0" fontAlgn="base">
              <a:spcBef>
                <a:spcPts val="0"/>
              </a:spcBef>
              <a:spcAft>
                <a:spcPts val="0"/>
              </a:spcAft>
            </a:pP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sz="1600" b="0" i="0" u="none" strike="noStrike" dirty="0">
                <a:solidFill>
                  <a:schemeClr val="tx1"/>
                </a:solidFill>
                <a:effectLst/>
                <a:latin typeface="Times New Roman" panose="02020603050405020304" pitchFamily="18" charset="0"/>
                <a:cs typeface="Times New Roman" panose="02020603050405020304" pitchFamily="18" charset="0"/>
              </a:rPr>
              <a:t>     Replacing values outside the bounds (outliers) with the median value.</a:t>
            </a:r>
          </a:p>
          <a:p>
            <a:pPr fontAlgn="base"/>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     Then again correlation matrix has been computed.</a:t>
            </a:r>
            <a:endParaRPr lang="en-US" sz="1600" b="0" i="0" u="none" strike="noStrike" dirty="0">
              <a:solidFill>
                <a:schemeClr val="tx1"/>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pPr>
            <a:r>
              <a:rPr lang="en-US" sz="2000" b="0" i="0" u="none" strike="noStrike" dirty="0">
                <a:solidFill>
                  <a:schemeClr val="tx1"/>
                </a:solidFill>
                <a:effectLst/>
                <a:latin typeface="Times New Roman" panose="02020603050405020304" pitchFamily="18" charset="0"/>
                <a:cs typeface="Times New Roman" panose="02020603050405020304" pitchFamily="18" charset="0"/>
              </a:rPr>
              <a:t>       </a:t>
            </a:r>
            <a:br>
              <a:rPr lang="en-US" b="0" i="0" u="none" strike="noStrike" dirty="0">
                <a:solidFill>
                  <a:schemeClr val="tx1"/>
                </a:solidFill>
                <a:effectLst/>
                <a:latin typeface="Roboto" panose="02000000000000000000" pitchFamily="2" charset="0"/>
              </a:rPr>
            </a:br>
            <a:br>
              <a:rPr lang="en-US" b="0" dirty="0">
                <a:solidFill>
                  <a:schemeClr val="tx1"/>
                </a:solidFill>
                <a:effectLst/>
              </a:rPr>
            </a:br>
            <a:endParaRPr lang="en-US" b="0" i="0" u="none" strike="noStrike" dirty="0">
              <a:solidFill>
                <a:schemeClr val="tx1"/>
              </a:solidFill>
              <a:effectLst/>
              <a:latin typeface="Roboto" panose="02000000000000000000" pitchFamily="2" charset="0"/>
            </a:endParaRPr>
          </a:p>
          <a:p>
            <a:pPr rtl="0" fontAlgn="base">
              <a:spcBef>
                <a:spcPts val="0"/>
              </a:spcBef>
              <a:spcAft>
                <a:spcPts val="0"/>
              </a:spcAft>
              <a:buFont typeface="Arial" panose="020B0604020202020204" pitchFamily="34" charset="0"/>
              <a:buChar char="•"/>
            </a:pPr>
            <a:endParaRPr lang="en-US" b="0" i="0" u="none" strike="noStrike" dirty="0">
              <a:solidFill>
                <a:schemeClr val="tx1"/>
              </a:solidFill>
              <a:effectLst/>
              <a:latin typeface="Roboto" panose="02000000000000000000" pitchFamily="2" charset="0"/>
            </a:endParaRPr>
          </a:p>
          <a:p>
            <a:pPr rtl="0" fontAlgn="base">
              <a:spcBef>
                <a:spcPts val="0"/>
              </a:spcBef>
              <a:spcAft>
                <a:spcPts val="0"/>
              </a:spcAft>
              <a:buFont typeface="Arial" panose="020B0604020202020204" pitchFamily="34" charset="0"/>
              <a:buChar char="•"/>
            </a:pPr>
            <a:endParaRPr lang="en-US" b="0" i="0" u="none" strike="noStrike" dirty="0">
              <a:solidFill>
                <a:schemeClr val="tx1"/>
              </a:solidFill>
              <a:effectLst/>
              <a:latin typeface="Roboto" panose="02000000000000000000" pitchFamily="2" charset="0"/>
            </a:endParaRPr>
          </a:p>
          <a:p>
            <a:br>
              <a:rPr lang="en-US" b="0" dirty="0">
                <a:effectLst/>
              </a:rPr>
            </a:br>
            <a:endParaRPr lang="en-US" dirty="0">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endParaRPr lang="en-US" dirty="0">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endParaRPr dirty="0">
              <a:latin typeface="Calibri"/>
              <a:ea typeface="Calibri"/>
              <a:cs typeface="Calibri"/>
              <a:sym typeface="Calibri"/>
            </a:endParaRPr>
          </a:p>
        </p:txBody>
      </p:sp>
      <p:pic>
        <p:nvPicPr>
          <p:cNvPr id="5"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23FA577-CBB0-8516-23CF-D71BD4E3EBDF}"/>
              </a:ext>
            </a:extLst>
          </p:cNvPr>
          <p:cNvSpPr>
            <a:spLocks noChangeArrowheads="1"/>
          </p:cNvSpPr>
          <p:nvPr/>
        </p:nvSpPr>
        <p:spPr bwMode="auto">
          <a:xfrm>
            <a:off x="0" y="0"/>
            <a:ext cx="12192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D1D5DB"/>
                </a:solidFill>
                <a:effectLst/>
                <a:latin typeface="Söhne"/>
              </a:rPr>
              <a:t>Quartiles (Q1 and Q3) are calculated for each selected numeric column using </a:t>
            </a:r>
            <a:r>
              <a:rPr kumimoji="0" lang="en-US" altLang="en-US" b="1" i="0" u="none" strike="noStrike" cap="none" normalizeH="0" baseline="0">
                <a:ln>
                  <a:noFill/>
                </a:ln>
                <a:solidFill>
                  <a:srgbClr val="D1D5DB"/>
                </a:solidFill>
                <a:effectLst/>
                <a:latin typeface="Söhne Mono"/>
              </a:rPr>
              <a:t>quantile(0.25)</a:t>
            </a:r>
            <a:r>
              <a:rPr kumimoji="0" lang="en-US" altLang="en-US" sz="1200" b="0" i="0" u="none" strike="noStrike" cap="none" normalizeH="0" baseline="0">
                <a:ln>
                  <a:noFill/>
                </a:ln>
                <a:solidFill>
                  <a:srgbClr val="D1D5DB"/>
                </a:solidFill>
                <a:effectLst/>
                <a:latin typeface="Söhne"/>
              </a:rPr>
              <a:t> and </a:t>
            </a:r>
            <a:r>
              <a:rPr kumimoji="0" lang="en-US" altLang="en-US" b="1" i="0" u="none" strike="noStrike" cap="none" normalizeH="0" baseline="0">
                <a:ln>
                  <a:noFill/>
                </a:ln>
                <a:solidFill>
                  <a:srgbClr val="D1D5DB"/>
                </a:solidFill>
                <a:effectLst/>
                <a:latin typeface="Söhne Mono"/>
              </a:rPr>
              <a:t>quantile(0.75)</a:t>
            </a:r>
            <a:r>
              <a:rPr kumimoji="0" lang="en-US" altLang="en-US" sz="1200" b="0" i="0" u="none" strike="noStrike" cap="none" normalizeH="0" baseline="0">
                <a:ln>
                  <a:noFill/>
                </a:ln>
                <a:solidFill>
                  <a:srgbClr val="D1D5DB"/>
                </a:solidFill>
                <a:effectLst/>
                <a:latin typeface="Söhne"/>
              </a:rPr>
              <a:t> respectively.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D1D5DB"/>
                </a:solidFill>
                <a:effectLst/>
                <a:latin typeface="Söhne"/>
              </a:rPr>
              <a:t>The Interquartile Range (IQR) is computed as the difference between Q3 and Q1.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57F3D50-58BF-A8E2-3D4D-769876418BDA}"/>
              </a:ext>
            </a:extLst>
          </p:cNvPr>
          <p:cNvSpPr>
            <a:spLocks noChangeArrowheads="1"/>
          </p:cNvSpPr>
          <p:nvPr/>
        </p:nvSpPr>
        <p:spPr bwMode="auto">
          <a:xfrm>
            <a:off x="152400" y="152400"/>
            <a:ext cx="12192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D1D5DB"/>
                </a:solidFill>
                <a:effectLst/>
                <a:latin typeface="Söhne"/>
              </a:rPr>
              <a:t>Quartiles (Q1 and Q3) are calculated for each selected numeric column using </a:t>
            </a:r>
            <a:r>
              <a:rPr kumimoji="0" lang="en-US" altLang="en-US" b="1" i="0" u="none" strike="noStrike" cap="none" normalizeH="0" baseline="0">
                <a:ln>
                  <a:noFill/>
                </a:ln>
                <a:solidFill>
                  <a:srgbClr val="D1D5DB"/>
                </a:solidFill>
                <a:effectLst/>
                <a:latin typeface="Söhne Mono"/>
              </a:rPr>
              <a:t>quantile(0.25)</a:t>
            </a:r>
            <a:r>
              <a:rPr kumimoji="0" lang="en-US" altLang="en-US" sz="1200" b="0" i="0" u="none" strike="noStrike" cap="none" normalizeH="0" baseline="0">
                <a:ln>
                  <a:noFill/>
                </a:ln>
                <a:solidFill>
                  <a:srgbClr val="D1D5DB"/>
                </a:solidFill>
                <a:effectLst/>
                <a:latin typeface="Söhne"/>
              </a:rPr>
              <a:t> and </a:t>
            </a:r>
            <a:r>
              <a:rPr kumimoji="0" lang="en-US" altLang="en-US" b="1" i="0" u="none" strike="noStrike" cap="none" normalizeH="0" baseline="0">
                <a:ln>
                  <a:noFill/>
                </a:ln>
                <a:solidFill>
                  <a:srgbClr val="D1D5DB"/>
                </a:solidFill>
                <a:effectLst/>
                <a:latin typeface="Söhne Mono"/>
              </a:rPr>
              <a:t>quantile(0.75)</a:t>
            </a:r>
            <a:r>
              <a:rPr kumimoji="0" lang="en-US" altLang="en-US" sz="1200" b="0" i="0" u="none" strike="noStrike" cap="none" normalizeH="0" baseline="0">
                <a:ln>
                  <a:noFill/>
                </a:ln>
                <a:solidFill>
                  <a:srgbClr val="D1D5DB"/>
                </a:solidFill>
                <a:effectLst/>
                <a:latin typeface="Söhne"/>
              </a:rPr>
              <a:t> respectively.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D1D5DB"/>
                </a:solidFill>
                <a:effectLst/>
                <a:latin typeface="Söhne"/>
              </a:rPr>
              <a:t>The Interquartile Range (IQR) is computed as the difference between Q3 and Q1.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FAC21CE7-FD10-9549-D5A0-8A6D3C14C7B2}"/>
              </a:ext>
            </a:extLst>
          </p:cNvPr>
          <p:cNvSpPr>
            <a:spLocks noChangeArrowheads="1"/>
          </p:cNvSpPr>
          <p:nvPr/>
        </p:nvSpPr>
        <p:spPr bwMode="auto">
          <a:xfrm>
            <a:off x="304800" y="304800"/>
            <a:ext cx="12192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D1D5DB"/>
                </a:solidFill>
                <a:effectLst/>
                <a:latin typeface="Söhne"/>
              </a:rPr>
              <a:t>Outliers are detected using the IQR method. Values outside the range of </a:t>
            </a:r>
            <a:r>
              <a:rPr kumimoji="0" lang="en-US" altLang="en-US" b="1" i="0" u="none" strike="noStrike" cap="none" normalizeH="0" baseline="0">
                <a:ln>
                  <a:noFill/>
                </a:ln>
                <a:solidFill>
                  <a:srgbClr val="D1D5DB"/>
                </a:solidFill>
                <a:effectLst/>
                <a:latin typeface="Söhne Mono"/>
              </a:rPr>
              <a:t>(Q1 - 1.5 * IQR)</a:t>
            </a:r>
            <a:r>
              <a:rPr kumimoji="0" lang="en-US" altLang="en-US" sz="1200" b="0" i="0" u="none" strike="noStrike" cap="none" normalizeH="0" baseline="0">
                <a:ln>
                  <a:noFill/>
                </a:ln>
                <a:solidFill>
                  <a:srgbClr val="D1D5DB"/>
                </a:solidFill>
                <a:effectLst/>
                <a:latin typeface="Söhne"/>
              </a:rPr>
              <a:t> and </a:t>
            </a:r>
            <a:r>
              <a:rPr kumimoji="0" lang="en-US" altLang="en-US" b="1" i="0" u="none" strike="noStrike" cap="none" normalizeH="0" baseline="0">
                <a:ln>
                  <a:noFill/>
                </a:ln>
                <a:solidFill>
                  <a:srgbClr val="D1D5DB"/>
                </a:solidFill>
                <a:effectLst/>
                <a:latin typeface="Söhne Mono"/>
              </a:rPr>
              <a:t>(Q3 + 1.5 * IQR)</a:t>
            </a:r>
            <a:r>
              <a:rPr kumimoji="0" lang="en-US" altLang="en-US" sz="1200" b="0" i="0" u="none" strike="noStrike" cap="none" normalizeH="0" baseline="0">
                <a:ln>
                  <a:noFill/>
                </a:ln>
                <a:solidFill>
                  <a:srgbClr val="D1D5DB"/>
                </a:solidFill>
                <a:effectLst/>
                <a:latin typeface="Söhne"/>
              </a:rPr>
              <a:t> for each numeric column are considered outliers.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D1D5DB"/>
                </a:solidFill>
                <a:effectLst/>
                <a:latin typeface="Söhne"/>
              </a:rPr>
              <a:t>An </a:t>
            </a:r>
            <a:r>
              <a:rPr kumimoji="0" lang="en-US" altLang="en-US" b="1" i="0" u="none" strike="noStrike" cap="none" normalizeH="0" baseline="0">
                <a:ln>
                  <a:noFill/>
                </a:ln>
                <a:solidFill>
                  <a:srgbClr val="D1D5DB"/>
                </a:solidFill>
                <a:effectLst/>
                <a:latin typeface="Söhne Mono"/>
              </a:rPr>
              <a:t>any(axis=1)</a:t>
            </a:r>
            <a:r>
              <a:rPr kumimoji="0" lang="en-US" altLang="en-US" sz="1200" b="0" i="0" u="none" strike="noStrike" cap="none" normalizeH="0" baseline="0">
                <a:ln>
                  <a:noFill/>
                </a:ln>
                <a:solidFill>
                  <a:srgbClr val="D1D5DB"/>
                </a:solidFill>
                <a:effectLst/>
                <a:latin typeface="Söhne"/>
              </a:rPr>
              <a:t> operation identifies rows where any of the numeric columns contain outliers.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graph of records per machine&#10;&#10;Description automatically generated">
            <a:extLst>
              <a:ext uri="{FF2B5EF4-FFF2-40B4-BE49-F238E27FC236}">
                <a16:creationId xmlns:a16="http://schemas.microsoft.com/office/drawing/2014/main" id="{4C77821E-9FF8-C43E-987B-46BDC539C5FE}"/>
              </a:ext>
            </a:extLst>
          </p:cNvPr>
          <p:cNvPicPr>
            <a:picLocks noChangeAspect="1"/>
          </p:cNvPicPr>
          <p:nvPr/>
        </p:nvPicPr>
        <p:blipFill>
          <a:blip r:embed="rId4"/>
          <a:stretch>
            <a:fillRect/>
          </a:stretch>
        </p:blipFill>
        <p:spPr>
          <a:xfrm>
            <a:off x="162516" y="799664"/>
            <a:ext cx="2277421" cy="2198339"/>
          </a:xfrm>
          <a:prstGeom prst="rect">
            <a:avLst/>
          </a:prstGeom>
        </p:spPr>
      </p:pic>
      <p:pic>
        <p:nvPicPr>
          <p:cNvPr id="5" name="Picture 4" descr="A graph of a number of machines&#10;&#10;Description automatically generated with medium confidence">
            <a:extLst>
              <a:ext uri="{FF2B5EF4-FFF2-40B4-BE49-F238E27FC236}">
                <a16:creationId xmlns:a16="http://schemas.microsoft.com/office/drawing/2014/main" id="{257922AE-1E65-BB57-6D1C-146519BB5B70}"/>
              </a:ext>
            </a:extLst>
          </p:cNvPr>
          <p:cNvPicPr>
            <a:picLocks noChangeAspect="1"/>
          </p:cNvPicPr>
          <p:nvPr/>
        </p:nvPicPr>
        <p:blipFill>
          <a:blip r:embed="rId5"/>
          <a:stretch>
            <a:fillRect/>
          </a:stretch>
        </p:blipFill>
        <p:spPr>
          <a:xfrm>
            <a:off x="2703597" y="1032501"/>
            <a:ext cx="2684435" cy="2047633"/>
          </a:xfrm>
          <a:prstGeom prst="rect">
            <a:avLst/>
          </a:prstGeom>
        </p:spPr>
      </p:pic>
      <p:pic>
        <p:nvPicPr>
          <p:cNvPr id="10" name="Picture 9" descr="A graph of a diagram&#10;&#10;Description automatically generated with medium confidence">
            <a:extLst>
              <a:ext uri="{FF2B5EF4-FFF2-40B4-BE49-F238E27FC236}">
                <a16:creationId xmlns:a16="http://schemas.microsoft.com/office/drawing/2014/main" id="{F6234BBC-F487-2F78-CDCE-6FE3D6C1583F}"/>
              </a:ext>
            </a:extLst>
          </p:cNvPr>
          <p:cNvPicPr>
            <a:picLocks noChangeAspect="1"/>
          </p:cNvPicPr>
          <p:nvPr/>
        </p:nvPicPr>
        <p:blipFill>
          <a:blip r:embed="rId6"/>
          <a:stretch>
            <a:fillRect/>
          </a:stretch>
        </p:blipFill>
        <p:spPr>
          <a:xfrm>
            <a:off x="4951865" y="950370"/>
            <a:ext cx="3617554" cy="2342438"/>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9F7DBC5C-CCCB-BFE7-62E3-FFABF87E4A5D}"/>
              </a:ext>
            </a:extLst>
          </p:cNvPr>
          <p:cNvPicPr>
            <a:picLocks noChangeAspect="1"/>
          </p:cNvPicPr>
          <p:nvPr/>
        </p:nvPicPr>
        <p:blipFill>
          <a:blip r:embed="rId7"/>
          <a:stretch>
            <a:fillRect/>
          </a:stretch>
        </p:blipFill>
        <p:spPr>
          <a:xfrm>
            <a:off x="8529180" y="1013469"/>
            <a:ext cx="3296404" cy="2242651"/>
          </a:xfrm>
          <a:prstGeom prst="rect">
            <a:avLst/>
          </a:prstGeom>
        </p:spPr>
      </p:pic>
      <p:pic>
        <p:nvPicPr>
          <p:cNvPr id="22" name="Picture 21" descr="A diagram of a pressure&#10;&#10;Description automatically generated">
            <a:extLst>
              <a:ext uri="{FF2B5EF4-FFF2-40B4-BE49-F238E27FC236}">
                <a16:creationId xmlns:a16="http://schemas.microsoft.com/office/drawing/2014/main" id="{8B0683AF-78D8-3E6F-DA03-AD82F48B81C1}"/>
              </a:ext>
            </a:extLst>
          </p:cNvPr>
          <p:cNvPicPr>
            <a:picLocks noChangeAspect="1"/>
          </p:cNvPicPr>
          <p:nvPr/>
        </p:nvPicPr>
        <p:blipFill>
          <a:blip r:embed="rId8"/>
          <a:stretch>
            <a:fillRect/>
          </a:stretch>
        </p:blipFill>
        <p:spPr>
          <a:xfrm>
            <a:off x="4089116" y="3405162"/>
            <a:ext cx="3617554" cy="3070734"/>
          </a:xfrm>
          <a:prstGeom prst="rect">
            <a:avLst/>
          </a:prstGeom>
        </p:spPr>
      </p:pic>
      <p:pic>
        <p:nvPicPr>
          <p:cNvPr id="24" name="Picture 23" descr="A diagram of a pressure&#10;&#10;Description automatically generated">
            <a:extLst>
              <a:ext uri="{FF2B5EF4-FFF2-40B4-BE49-F238E27FC236}">
                <a16:creationId xmlns:a16="http://schemas.microsoft.com/office/drawing/2014/main" id="{6B793348-4DE0-C0D5-3CE3-E90E29F86BFE}"/>
              </a:ext>
            </a:extLst>
          </p:cNvPr>
          <p:cNvPicPr>
            <a:picLocks noChangeAspect="1"/>
          </p:cNvPicPr>
          <p:nvPr/>
        </p:nvPicPr>
        <p:blipFill>
          <a:blip r:embed="rId9"/>
          <a:stretch>
            <a:fillRect/>
          </a:stretch>
        </p:blipFill>
        <p:spPr>
          <a:xfrm>
            <a:off x="7706670" y="3292808"/>
            <a:ext cx="3492476" cy="2959154"/>
          </a:xfrm>
          <a:prstGeom prst="rect">
            <a:avLst/>
          </a:prstGeom>
        </p:spPr>
      </p:pic>
      <p:pic>
        <p:nvPicPr>
          <p:cNvPr id="28" name="Picture 27" descr="A graph showing a graph of pressure&#10;&#10;Description automatically generated with medium confidence">
            <a:extLst>
              <a:ext uri="{FF2B5EF4-FFF2-40B4-BE49-F238E27FC236}">
                <a16:creationId xmlns:a16="http://schemas.microsoft.com/office/drawing/2014/main" id="{5FA434E1-F63D-78D7-171D-BFEB99884CB0}"/>
              </a:ext>
            </a:extLst>
          </p:cNvPr>
          <p:cNvPicPr>
            <a:picLocks noChangeAspect="1"/>
          </p:cNvPicPr>
          <p:nvPr/>
        </p:nvPicPr>
        <p:blipFill>
          <a:blip r:embed="rId10"/>
          <a:stretch>
            <a:fillRect/>
          </a:stretch>
        </p:blipFill>
        <p:spPr>
          <a:xfrm>
            <a:off x="0" y="3292808"/>
            <a:ext cx="3883958" cy="31830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5" name="Picture 2" descr="360DigiTMG Reviews - 52 Reviews of 360digitmg.com | Sitejabb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3552"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273</TotalTime>
  <Words>800</Words>
  <Application>Microsoft Office PowerPoint</Application>
  <PresentationFormat>Widescreen</PresentationFormat>
  <Paragraphs>121</Paragraphs>
  <Slides>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Georgia</vt:lpstr>
      <vt:lpstr>Roboto</vt:lpstr>
      <vt:lpstr>Söhne Mono</vt:lpstr>
      <vt:lpstr>Times New Roman</vt:lpstr>
      <vt:lpstr>Söhne</vt:lpstr>
      <vt:lpstr>Office Theme</vt:lpstr>
      <vt:lpstr>Optimization of Machine Downtime                                       by Kamalika Bhattacharya</vt:lpstr>
      <vt:lpstr>Contents</vt:lpstr>
      <vt:lpstr>Business Problem</vt:lpstr>
      <vt:lpstr>Project Overview and Scope</vt:lpstr>
      <vt:lpstr>Data Dictionary </vt:lpstr>
      <vt:lpstr>Exploratory Data Analysis [EDA]</vt:lpstr>
      <vt:lpstr>Data Preprocessing</vt:lpstr>
      <vt:lpstr>Data Visualization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Kamalika Bhattacharya</cp:lastModifiedBy>
  <cp:revision>8</cp:revision>
  <dcterms:created xsi:type="dcterms:W3CDTF">2022-02-16T01:47:29Z</dcterms:created>
  <dcterms:modified xsi:type="dcterms:W3CDTF">2023-12-29T10:51:03Z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