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B3DDC5-E1C7-40A6-9840-427F7C56170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6F58B38-FA34-4E10-94E3-B96DAA14205A}">
      <dgm:prSet/>
      <dgm:spPr/>
      <dgm:t>
        <a:bodyPr/>
        <a:lstStyle/>
        <a:p>
          <a:pPr rtl="0"/>
          <a:r>
            <a:rPr lang="en-US" dirty="0" smtClean="0"/>
            <a:t>THANKYOU</a:t>
          </a:r>
          <a:endParaRPr lang="en-US" dirty="0"/>
        </a:p>
      </dgm:t>
    </dgm:pt>
    <dgm:pt modelId="{C4E17A4D-684A-4094-AA67-B8377C1F3F31}" type="parTrans" cxnId="{425F9969-C90A-4413-A19A-72BC559A421A}">
      <dgm:prSet/>
      <dgm:spPr/>
      <dgm:t>
        <a:bodyPr/>
        <a:lstStyle/>
        <a:p>
          <a:endParaRPr lang="en-US"/>
        </a:p>
      </dgm:t>
    </dgm:pt>
    <dgm:pt modelId="{2008F560-9C5C-4220-B788-B36D9DD1594C}" type="sibTrans" cxnId="{425F9969-C90A-4413-A19A-72BC559A421A}">
      <dgm:prSet/>
      <dgm:spPr/>
      <dgm:t>
        <a:bodyPr/>
        <a:lstStyle/>
        <a:p>
          <a:endParaRPr lang="en-US"/>
        </a:p>
      </dgm:t>
    </dgm:pt>
    <dgm:pt modelId="{9619DABF-4A77-400C-988B-C435B7208F1F}" type="pres">
      <dgm:prSet presAssocID="{E7B3DDC5-E1C7-40A6-9840-427F7C561708}" presName="Name0" presStyleCnt="0">
        <dgm:presLayoutVars>
          <dgm:dir/>
          <dgm:resizeHandles val="exact"/>
        </dgm:presLayoutVars>
      </dgm:prSet>
      <dgm:spPr/>
    </dgm:pt>
    <dgm:pt modelId="{B5DF294E-5311-48CB-8B98-4CABD3921742}" type="pres">
      <dgm:prSet presAssocID="{D6F58B38-FA34-4E10-94E3-B96DAA14205A}" presName="node" presStyleLbl="node1" presStyleIdx="0" presStyleCnt="1">
        <dgm:presLayoutVars>
          <dgm:bulletEnabled val="1"/>
        </dgm:presLayoutVars>
      </dgm:prSet>
      <dgm:spPr/>
    </dgm:pt>
  </dgm:ptLst>
  <dgm:cxnLst>
    <dgm:cxn modelId="{425F9969-C90A-4413-A19A-72BC559A421A}" srcId="{E7B3DDC5-E1C7-40A6-9840-427F7C561708}" destId="{D6F58B38-FA34-4E10-94E3-B96DAA14205A}" srcOrd="0" destOrd="0" parTransId="{C4E17A4D-684A-4094-AA67-B8377C1F3F31}" sibTransId="{2008F560-9C5C-4220-B788-B36D9DD1594C}"/>
    <dgm:cxn modelId="{2BCD86CB-C306-4E0E-B2D1-D235D7FE190A}" type="presOf" srcId="{D6F58B38-FA34-4E10-94E3-B96DAA14205A}" destId="{B5DF294E-5311-48CB-8B98-4CABD3921742}" srcOrd="0" destOrd="0" presId="urn:microsoft.com/office/officeart/2005/8/layout/process1"/>
    <dgm:cxn modelId="{E804521E-FD63-47D0-AA8D-E4AFE7F465B6}" type="presOf" srcId="{E7B3DDC5-E1C7-40A6-9840-427F7C561708}" destId="{9619DABF-4A77-400C-988B-C435B7208F1F}" srcOrd="0" destOrd="0" presId="urn:microsoft.com/office/officeart/2005/8/layout/process1"/>
    <dgm:cxn modelId="{673CB680-35AA-4F69-B2AD-811E3E7B2FC6}" type="presParOf" srcId="{9619DABF-4A77-400C-988B-C435B7208F1F}" destId="{B5DF294E-5311-48CB-8B98-4CABD392174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DF294E-5311-48CB-8B98-4CABD3921742}">
      <dsp:nvSpPr>
        <dsp:cNvPr id="0" name=""/>
        <dsp:cNvSpPr/>
      </dsp:nvSpPr>
      <dsp:spPr>
        <a:xfrm>
          <a:off x="4353" y="0"/>
          <a:ext cx="8906693" cy="3777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THANKYOU</a:t>
          </a:r>
          <a:endParaRPr lang="en-US" sz="6500" kern="1200" dirty="0"/>
        </a:p>
      </dsp:txBody>
      <dsp:txXfrm>
        <a:off x="114996" y="110643"/>
        <a:ext cx="8685407" cy="3556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9509" y="391886"/>
            <a:ext cx="8905103" cy="30567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Customer</a:t>
            </a:r>
            <a:r>
              <a:rPr lang="en-US" dirty="0"/>
              <a:t>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Clustering</a:t>
            </a:r>
            <a:r>
              <a:rPr lang="en-US" dirty="0"/>
              <a:t>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K-Means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/>
              <a:t>Using</a:t>
            </a:r>
            <a:r>
              <a:rPr lang="en-US" sz="3100" dirty="0" smtClean="0"/>
              <a:t> </a:t>
            </a:r>
            <a:r>
              <a:rPr lang="en-US" sz="3100" dirty="0"/>
              <a:t>K-Means Algorithm in E-commerce</a:t>
            </a:r>
            <a:endParaRPr lang="en-US" sz="3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0229" y="4990011"/>
            <a:ext cx="3144383" cy="100584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KAMALI S(2575776)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DAY-9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26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728190"/>
              </p:ext>
            </p:extLst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683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5414606" cy="1280890"/>
          </a:xfrm>
        </p:spPr>
        <p:txBody>
          <a:bodyPr/>
          <a:lstStyle/>
          <a:p>
            <a:pPr algn="ctr"/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926" y="1789611"/>
            <a:ext cx="7363686" cy="4121611"/>
          </a:xfrm>
        </p:spPr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  <a:p>
            <a:r>
              <a:rPr lang="en-US" dirty="0" smtClean="0"/>
              <a:t>Data </a:t>
            </a:r>
            <a:r>
              <a:rPr lang="en-US" dirty="0"/>
              <a:t>Preprocessing</a:t>
            </a:r>
          </a:p>
          <a:p>
            <a:r>
              <a:rPr lang="en-US" dirty="0" smtClean="0"/>
              <a:t>Implementing K-Means</a:t>
            </a:r>
          </a:p>
          <a:p>
            <a:r>
              <a:rPr lang="en-US" dirty="0" smtClean="0"/>
              <a:t>Model </a:t>
            </a:r>
            <a:r>
              <a:rPr lang="en-US" dirty="0"/>
              <a:t>Training</a:t>
            </a:r>
          </a:p>
          <a:p>
            <a:r>
              <a:rPr lang="en-US" dirty="0" smtClean="0"/>
              <a:t>Customer </a:t>
            </a:r>
            <a:r>
              <a:rPr lang="en-US" dirty="0"/>
              <a:t>Clustering</a:t>
            </a:r>
          </a:p>
          <a:p>
            <a:r>
              <a:rPr lang="en-US" dirty="0" smtClean="0"/>
              <a:t>Real-World </a:t>
            </a:r>
            <a:r>
              <a:rPr lang="en-US" dirty="0"/>
              <a:t>Application</a:t>
            </a:r>
          </a:p>
          <a:p>
            <a:r>
              <a:rPr lang="en-US" dirty="0" smtClean="0"/>
              <a:t>Model </a:t>
            </a:r>
            <a:r>
              <a:rPr lang="en-US" dirty="0"/>
              <a:t>Limitations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6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Exploration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0"/>
            <a:ext cx="8915400" cy="4395931"/>
          </a:xfrm>
        </p:spPr>
        <p:txBody>
          <a:bodyPr>
            <a:normAutofit/>
          </a:bodyPr>
          <a:lstStyle/>
          <a:p>
            <a:r>
              <a:rPr lang="en-US" b="1" dirty="0"/>
              <a:t>Understanding the Data</a:t>
            </a:r>
            <a:r>
              <a:rPr lang="en-US" dirty="0"/>
              <a:t>: Data exploration helps us gain a comprehensive understanding of the dataset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Quality Assessment</a:t>
            </a:r>
            <a:r>
              <a:rPr lang="en-US" dirty="0"/>
              <a:t>: We can identify data quality issues, including missing values, outliers, and inconsistencies. </a:t>
            </a:r>
          </a:p>
          <a:p>
            <a:r>
              <a:rPr lang="en-US" b="1" dirty="0"/>
              <a:t>Pattern Discovery</a:t>
            </a:r>
            <a:r>
              <a:rPr lang="en-US" dirty="0"/>
              <a:t>: By visualizing the data and creating summary statistics, we can discover patterns, trends, and </a:t>
            </a:r>
            <a:r>
              <a:rPr lang="en-US" dirty="0" smtClean="0"/>
              <a:t>anomalies.</a:t>
            </a:r>
            <a:endParaRPr lang="en-US" dirty="0"/>
          </a:p>
          <a:p>
            <a:r>
              <a:rPr lang="en-US" b="1" dirty="0"/>
              <a:t>Feature Selection</a:t>
            </a:r>
            <a:r>
              <a:rPr lang="en-US" dirty="0"/>
              <a:t>: Data exploration guides us in selecting the most relevant features for our analysis. </a:t>
            </a:r>
            <a:endParaRPr lang="en-US" dirty="0" smtClean="0"/>
          </a:p>
          <a:p>
            <a:r>
              <a:rPr lang="en-US" b="1" dirty="0" smtClean="0"/>
              <a:t>Data </a:t>
            </a:r>
            <a:r>
              <a:rPr lang="en-US" b="1" dirty="0"/>
              <a:t>Preparation</a:t>
            </a:r>
            <a:r>
              <a:rPr lang="en-US" dirty="0"/>
              <a:t>: Exploratory analysis aids in data preprocessing by guiding decisions on how to handle missing data, normalize features, and address other data-related challenges.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8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Preprocessing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Quality </a:t>
            </a:r>
            <a:r>
              <a:rPr lang="en-US" dirty="0" smtClean="0"/>
              <a:t>Enhancement</a:t>
            </a:r>
          </a:p>
          <a:p>
            <a:r>
              <a:rPr lang="en-US" dirty="0" smtClean="0"/>
              <a:t>Standardization</a:t>
            </a:r>
            <a:endParaRPr lang="en-US" dirty="0"/>
          </a:p>
          <a:p>
            <a:r>
              <a:rPr lang="en-US" dirty="0" smtClean="0"/>
              <a:t>Noise Reduction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preprocessing is a vital step that ensures our dataset is clean, well-structured, and ready for the clustering algorithm. This process lays the foundation for meaningful insights and accurate customer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82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169817"/>
            <a:ext cx="7116490" cy="862149"/>
          </a:xfrm>
        </p:spPr>
        <p:txBody>
          <a:bodyPr>
            <a:normAutofit/>
          </a:bodyPr>
          <a:lstStyle/>
          <a:p>
            <a:r>
              <a:rPr lang="en-US" b="1" dirty="0" smtClean="0"/>
              <a:t>			</a:t>
            </a:r>
            <a:r>
              <a:rPr lang="en-US" sz="3600" b="1" dirty="0" smtClean="0"/>
              <a:t>Implementing K-Means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is an unsupervised machine learning algorithm used for clustering data.</a:t>
            </a:r>
          </a:p>
          <a:p>
            <a:r>
              <a:rPr lang="en-US" dirty="0"/>
              <a:t>It groups data points into 'K' clusters, where 'K' is a user-defined number.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329460"/>
            <a:ext cx="3236822" cy="280074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9324" y="1454922"/>
            <a:ext cx="3505199" cy="426243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74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1"/>
            <a:ext cx="4313864" cy="39914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9749" y="624110"/>
            <a:ext cx="6984862" cy="85199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Model Training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1724298"/>
            <a:ext cx="4313864" cy="37751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1. Choosing the Number of Clusters (K)</a:t>
            </a:r>
            <a:endParaRPr lang="en-US" dirty="0"/>
          </a:p>
          <a:p>
            <a:r>
              <a:rPr lang="en-US" b="1" dirty="0" smtClean="0"/>
              <a:t>2</a:t>
            </a:r>
            <a:r>
              <a:rPr lang="en-US" b="1" dirty="0"/>
              <a:t>. Initialization of Cluster Centers</a:t>
            </a:r>
            <a:endParaRPr lang="en-US" dirty="0"/>
          </a:p>
          <a:p>
            <a:r>
              <a:rPr lang="en-US" b="1" dirty="0" smtClean="0"/>
              <a:t>3</a:t>
            </a:r>
            <a:r>
              <a:rPr lang="en-US" b="1" dirty="0"/>
              <a:t>. Iterative Assignment of Data </a:t>
            </a:r>
            <a:r>
              <a:rPr lang="en-US" b="1" dirty="0" smtClean="0"/>
              <a:t>Points</a:t>
            </a:r>
            <a:endParaRPr lang="en-US" dirty="0"/>
          </a:p>
          <a:p>
            <a:r>
              <a:rPr lang="en-US" b="1" dirty="0"/>
              <a:t>4. Recalculating Cluster Centers</a:t>
            </a:r>
            <a:endParaRPr lang="en-US" dirty="0"/>
          </a:p>
          <a:p>
            <a:r>
              <a:rPr lang="en-US" b="1" dirty="0" smtClean="0"/>
              <a:t>5</a:t>
            </a:r>
            <a:r>
              <a:rPr lang="en-US" b="1" dirty="0"/>
              <a:t>. Convergence</a:t>
            </a:r>
            <a:endParaRPr lang="en-US" dirty="0"/>
          </a:p>
          <a:p>
            <a:r>
              <a:rPr lang="en-US" b="1" dirty="0" smtClean="0"/>
              <a:t>6</a:t>
            </a:r>
            <a:r>
              <a:rPr lang="en-US" b="1" dirty="0"/>
              <a:t>. Result Interpretation</a:t>
            </a:r>
            <a:endParaRPr lang="en-US" dirty="0"/>
          </a:p>
          <a:p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7. Validation and Fine-Tuning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7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4537" y="446088"/>
            <a:ext cx="5538652" cy="559752"/>
          </a:xfrm>
        </p:spPr>
        <p:txBody>
          <a:bodyPr>
            <a:noAutofit/>
          </a:bodyPr>
          <a:lstStyle/>
          <a:p>
            <a:r>
              <a:rPr lang="en-US" sz="3200" b="1" dirty="0"/>
              <a:t>Customer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2991394"/>
            <a:ext cx="5181600" cy="28696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calculate their similarity or distance to each cluster </a:t>
            </a:r>
            <a:r>
              <a:rPr lang="en-US" dirty="0" smtClean="0"/>
              <a:t>center.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After clustering, we analyze and interpret the characteristics of each cluster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Clustering is not a one-time effort; it's an iterative process.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84" y="1302227"/>
            <a:ext cx="4038687" cy="426243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484" y="1598613"/>
            <a:ext cx="4038687" cy="39660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09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6971" y="624110"/>
            <a:ext cx="7977641" cy="1280890"/>
          </a:xfrm>
        </p:spPr>
        <p:txBody>
          <a:bodyPr/>
          <a:lstStyle/>
          <a:p>
            <a:r>
              <a:rPr lang="en-US" b="1" dirty="0"/>
              <a:t>Real-World</a:t>
            </a:r>
            <a:r>
              <a:rPr lang="en-US" dirty="0"/>
              <a:t> </a:t>
            </a:r>
            <a:r>
              <a:rPr lang="en-US" b="1" dirty="0" smtClean="0"/>
              <a:t>Application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 </a:t>
            </a:r>
            <a:r>
              <a:rPr lang="en-US" b="1" dirty="0"/>
              <a:t>Personalized Marketing:</a:t>
            </a:r>
            <a:endParaRPr lang="en-US" dirty="0"/>
          </a:p>
          <a:p>
            <a:r>
              <a:rPr lang="en-US" b="1" dirty="0" smtClean="0"/>
              <a:t> </a:t>
            </a:r>
            <a:r>
              <a:rPr lang="en-US" b="1" dirty="0"/>
              <a:t>Inventory Management:</a:t>
            </a:r>
            <a:endParaRPr lang="en-US" dirty="0"/>
          </a:p>
          <a:p>
            <a:r>
              <a:rPr lang="en-US" b="1" dirty="0" smtClean="0"/>
              <a:t> </a:t>
            </a:r>
            <a:r>
              <a:rPr lang="en-US" b="1" dirty="0"/>
              <a:t>Pricing Strategies:</a:t>
            </a:r>
            <a:endParaRPr lang="en-US" dirty="0"/>
          </a:p>
          <a:p>
            <a:r>
              <a:rPr lang="en-US" b="1" dirty="0" smtClean="0"/>
              <a:t> </a:t>
            </a:r>
            <a:r>
              <a:rPr lang="en-US" b="1" dirty="0"/>
              <a:t>Customer Support:</a:t>
            </a:r>
            <a:endParaRPr lang="en-US" dirty="0"/>
          </a:p>
          <a:p>
            <a:r>
              <a:rPr lang="en-US" b="1" dirty="0" smtClean="0"/>
              <a:t> </a:t>
            </a:r>
            <a:r>
              <a:rPr lang="en-US" b="1" dirty="0"/>
              <a:t>Product Development:</a:t>
            </a:r>
            <a:endParaRPr lang="en-US" dirty="0"/>
          </a:p>
          <a:p>
            <a:r>
              <a:rPr lang="en-US" b="1" dirty="0" smtClean="0"/>
              <a:t> </a:t>
            </a:r>
            <a:r>
              <a:rPr lang="en-US" b="1" dirty="0"/>
              <a:t>Customer Lifetime Value (CLV) Prediction:</a:t>
            </a:r>
            <a:endParaRPr lang="en-US" dirty="0"/>
          </a:p>
          <a:p>
            <a:r>
              <a:rPr lang="en-US" b="1" dirty="0" smtClean="0"/>
              <a:t> </a:t>
            </a:r>
            <a:r>
              <a:rPr lang="en-US" b="1" dirty="0"/>
              <a:t>A/B Testing and Experimentation: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09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789" y="624110"/>
            <a:ext cx="7807823" cy="1280890"/>
          </a:xfrm>
        </p:spPr>
        <p:txBody>
          <a:bodyPr/>
          <a:lstStyle/>
          <a:p>
            <a:r>
              <a:rPr lang="en-US" b="1" dirty="0"/>
              <a:t>Model Limitations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can produce different results based on the initial cluster center placement.</a:t>
            </a:r>
          </a:p>
          <a:p>
            <a:r>
              <a:rPr lang="en-US" dirty="0"/>
              <a:t>Suboptimal initializations may lead to subpar clustering outcomes.</a:t>
            </a:r>
          </a:p>
          <a:p>
            <a:r>
              <a:rPr lang="en-US" dirty="0"/>
              <a:t>K-Means assumes that clusters are spherical and equally sized.</a:t>
            </a:r>
          </a:p>
          <a:p>
            <a:r>
              <a:rPr lang="en-US" dirty="0"/>
              <a:t>In cases where clusters have complex shapes or vary significantly in size, K-Means may struggle to capture the structure effectively.</a:t>
            </a:r>
          </a:p>
          <a:p>
            <a:r>
              <a:rPr lang="en-US" dirty="0"/>
              <a:t>Data preprocessing becomes crucial to address these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2391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113</TotalTime>
  <Words>382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Wisp</vt:lpstr>
      <vt:lpstr>Customer Clustering with K-Means Using K-Means Algorithm in E-commerce</vt:lpstr>
      <vt:lpstr>AGENDA</vt:lpstr>
      <vt:lpstr>Data Exploration </vt:lpstr>
      <vt:lpstr>Data Preprocessing   </vt:lpstr>
      <vt:lpstr>   Implementing K-Means</vt:lpstr>
      <vt:lpstr>Model Training  </vt:lpstr>
      <vt:lpstr>Customer Clustering</vt:lpstr>
      <vt:lpstr>Real-World Application</vt:lpstr>
      <vt:lpstr>Model Limitations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Clustering with K-Means</dc:title>
  <dc:creator>hp</dc:creator>
  <cp:lastModifiedBy>hp</cp:lastModifiedBy>
  <cp:revision>8</cp:revision>
  <dcterms:created xsi:type="dcterms:W3CDTF">2023-11-07T08:14:45Z</dcterms:created>
  <dcterms:modified xsi:type="dcterms:W3CDTF">2023-11-07T10:08:14Z</dcterms:modified>
</cp:coreProperties>
</file>